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diagrams/drawing3.xml" ContentType="application/vnd.ms-office.drawingml.diagramDrawing+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Default Extension="tiff" ContentType="image/tiff"/>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6858000" cy="9144000"/>
  <p:defaultTextStyle>
    <a:defPPr>
      <a:defRPr lang="en-US"/>
    </a:defPPr>
    <a:lvl1pPr algn="l" rtl="0" fontAlgn="base">
      <a:spcBef>
        <a:spcPct val="0"/>
      </a:spcBef>
      <a:spcAft>
        <a:spcPct val="0"/>
      </a:spcAft>
      <a:defRPr sz="8700" kern="1200">
        <a:solidFill>
          <a:schemeClr val="tx1"/>
        </a:solidFill>
        <a:latin typeface="Arial" charset="0"/>
        <a:ea typeface="+mn-ea"/>
        <a:cs typeface="Arial" charset="0"/>
      </a:defRPr>
    </a:lvl1pPr>
    <a:lvl2pPr marL="457200" algn="l" rtl="0" fontAlgn="base">
      <a:spcBef>
        <a:spcPct val="0"/>
      </a:spcBef>
      <a:spcAft>
        <a:spcPct val="0"/>
      </a:spcAft>
      <a:defRPr sz="8700" kern="1200">
        <a:solidFill>
          <a:schemeClr val="tx1"/>
        </a:solidFill>
        <a:latin typeface="Arial" charset="0"/>
        <a:ea typeface="+mn-ea"/>
        <a:cs typeface="Arial" charset="0"/>
      </a:defRPr>
    </a:lvl2pPr>
    <a:lvl3pPr marL="914400" algn="l" rtl="0" fontAlgn="base">
      <a:spcBef>
        <a:spcPct val="0"/>
      </a:spcBef>
      <a:spcAft>
        <a:spcPct val="0"/>
      </a:spcAft>
      <a:defRPr sz="8700" kern="1200">
        <a:solidFill>
          <a:schemeClr val="tx1"/>
        </a:solidFill>
        <a:latin typeface="Arial" charset="0"/>
        <a:ea typeface="+mn-ea"/>
        <a:cs typeface="Arial" charset="0"/>
      </a:defRPr>
    </a:lvl3pPr>
    <a:lvl4pPr marL="1371600" algn="l" rtl="0" fontAlgn="base">
      <a:spcBef>
        <a:spcPct val="0"/>
      </a:spcBef>
      <a:spcAft>
        <a:spcPct val="0"/>
      </a:spcAft>
      <a:defRPr sz="8700" kern="1200">
        <a:solidFill>
          <a:schemeClr val="tx1"/>
        </a:solidFill>
        <a:latin typeface="Arial" charset="0"/>
        <a:ea typeface="+mn-ea"/>
        <a:cs typeface="Arial" charset="0"/>
      </a:defRPr>
    </a:lvl4pPr>
    <a:lvl5pPr marL="1828800" algn="l" rtl="0" fontAlgn="base">
      <a:spcBef>
        <a:spcPct val="0"/>
      </a:spcBef>
      <a:spcAft>
        <a:spcPct val="0"/>
      </a:spcAft>
      <a:defRPr sz="8700" kern="1200">
        <a:solidFill>
          <a:schemeClr val="tx1"/>
        </a:solidFill>
        <a:latin typeface="Arial" charset="0"/>
        <a:ea typeface="+mn-ea"/>
        <a:cs typeface="Arial" charset="0"/>
      </a:defRPr>
    </a:lvl5pPr>
    <a:lvl6pPr marL="2286000" algn="l" defTabSz="914400" rtl="0" eaLnBrk="1" latinLnBrk="0" hangingPunct="1">
      <a:defRPr sz="8700" kern="1200">
        <a:solidFill>
          <a:schemeClr val="tx1"/>
        </a:solidFill>
        <a:latin typeface="Arial" charset="0"/>
        <a:ea typeface="+mn-ea"/>
        <a:cs typeface="Arial" charset="0"/>
      </a:defRPr>
    </a:lvl6pPr>
    <a:lvl7pPr marL="2743200" algn="l" defTabSz="914400" rtl="0" eaLnBrk="1" latinLnBrk="0" hangingPunct="1">
      <a:defRPr sz="8700" kern="1200">
        <a:solidFill>
          <a:schemeClr val="tx1"/>
        </a:solidFill>
        <a:latin typeface="Arial" charset="0"/>
        <a:ea typeface="+mn-ea"/>
        <a:cs typeface="Arial" charset="0"/>
      </a:defRPr>
    </a:lvl7pPr>
    <a:lvl8pPr marL="3200400" algn="l" defTabSz="914400" rtl="0" eaLnBrk="1" latinLnBrk="0" hangingPunct="1">
      <a:defRPr sz="8700" kern="1200">
        <a:solidFill>
          <a:schemeClr val="tx1"/>
        </a:solidFill>
        <a:latin typeface="Arial" charset="0"/>
        <a:ea typeface="+mn-ea"/>
        <a:cs typeface="Arial" charset="0"/>
      </a:defRPr>
    </a:lvl8pPr>
    <a:lvl9pPr marL="3657600" algn="l" defTabSz="914400" rtl="0" eaLnBrk="1" latinLnBrk="0" hangingPunct="1">
      <a:defRPr sz="87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EFEF"/>
    <a:srgbClr val="F6F8F6"/>
    <a:srgbClr val="6D965A"/>
    <a:srgbClr val="F5F8F9"/>
    <a:srgbClr val="DAF4EF"/>
    <a:srgbClr val="DCF2EF"/>
    <a:srgbClr val="D5EFDF"/>
    <a:srgbClr val="F0F2F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15620" autoAdjust="0"/>
    <p:restoredTop sz="98589" autoAdjust="0"/>
  </p:normalViewPr>
  <p:slideViewPr>
    <p:cSldViewPr>
      <p:cViewPr>
        <p:scale>
          <a:sx n="33" d="100"/>
          <a:sy n="33" d="100"/>
        </p:scale>
        <p:origin x="2304" y="2010"/>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230F24-BDD3-45CB-BE0B-731D57B89297}" type="doc">
      <dgm:prSet loTypeId="urn:microsoft.com/office/officeart/2005/8/layout/hProcess9" loCatId="process" qsTypeId="urn:microsoft.com/office/officeart/2005/8/quickstyle/simple1#1" qsCatId="simple" csTypeId="urn:microsoft.com/office/officeart/2005/8/colors/accent1_2#1" csCatId="accent1" phldr="1"/>
      <dgm:spPr/>
    </dgm:pt>
    <dgm:pt modelId="{B3962497-2E4F-4E76-9901-F5780DC051CC}">
      <dgm:prSet phldrT="[Text]"/>
      <dgm:spPr>
        <a:solidFill>
          <a:schemeClr val="accent1">
            <a:lumMod val="75000"/>
          </a:schemeClr>
        </a:solidFill>
      </dgm:spPr>
      <dgm:t>
        <a:bodyPr/>
        <a:lstStyle/>
        <a:p>
          <a:r>
            <a:rPr lang="en-US" dirty="0" smtClean="0"/>
            <a:t>Independent Development</a:t>
          </a:r>
          <a:endParaRPr lang="en-US" dirty="0"/>
        </a:p>
      </dgm:t>
    </dgm:pt>
    <dgm:pt modelId="{197ADA3B-B3FE-4615-9259-68F09950FF58}" type="parTrans" cxnId="{F2FFADD1-6173-4E45-BE5D-4635DAC06A28}">
      <dgm:prSet/>
      <dgm:spPr/>
      <dgm:t>
        <a:bodyPr/>
        <a:lstStyle/>
        <a:p>
          <a:endParaRPr lang="en-US"/>
        </a:p>
      </dgm:t>
    </dgm:pt>
    <dgm:pt modelId="{1810BFF1-9711-496F-8732-F1E8E5F32256}" type="sibTrans" cxnId="{F2FFADD1-6173-4E45-BE5D-4635DAC06A28}">
      <dgm:prSet/>
      <dgm:spPr/>
      <dgm:t>
        <a:bodyPr/>
        <a:lstStyle/>
        <a:p>
          <a:endParaRPr lang="en-US"/>
        </a:p>
      </dgm:t>
    </dgm:pt>
    <dgm:pt modelId="{08967F29-DC44-4459-B6B9-A83AE0CE02F8}">
      <dgm:prSet phldrT="[Text]"/>
      <dgm:spPr>
        <a:solidFill>
          <a:schemeClr val="accent1">
            <a:lumMod val="75000"/>
          </a:schemeClr>
        </a:solidFill>
      </dgm:spPr>
      <dgm:t>
        <a:bodyPr/>
        <a:lstStyle/>
        <a:p>
          <a:r>
            <a:rPr lang="en-US" dirty="0" smtClean="0"/>
            <a:t>Mass-Market Dissemination</a:t>
          </a:r>
          <a:endParaRPr lang="en-US" dirty="0"/>
        </a:p>
      </dgm:t>
    </dgm:pt>
    <dgm:pt modelId="{C9378C20-B353-4A1E-9019-6C9EA3D7228B}" type="parTrans" cxnId="{A7AA1F42-9FD4-43D5-8CFF-52F98130A57B}">
      <dgm:prSet/>
      <dgm:spPr/>
      <dgm:t>
        <a:bodyPr/>
        <a:lstStyle/>
        <a:p>
          <a:endParaRPr lang="en-US"/>
        </a:p>
      </dgm:t>
    </dgm:pt>
    <dgm:pt modelId="{9C94CAB1-3663-4063-94A5-3711BE295E30}" type="sibTrans" cxnId="{A7AA1F42-9FD4-43D5-8CFF-52F98130A57B}">
      <dgm:prSet/>
      <dgm:spPr/>
      <dgm:t>
        <a:bodyPr/>
        <a:lstStyle/>
        <a:p>
          <a:endParaRPr lang="en-US"/>
        </a:p>
      </dgm:t>
    </dgm:pt>
    <dgm:pt modelId="{D8BEC713-CBB8-4AD5-A9B0-20F40D4D0760}">
      <dgm:prSet phldrT="[Text]"/>
      <dgm:spPr>
        <a:solidFill>
          <a:schemeClr val="accent1">
            <a:lumMod val="75000"/>
          </a:schemeClr>
        </a:solidFill>
      </dgm:spPr>
      <dgm:t>
        <a:bodyPr/>
        <a:lstStyle/>
        <a:p>
          <a:r>
            <a:rPr lang="en-US" dirty="0" smtClean="0"/>
            <a:t>Adoption</a:t>
          </a:r>
          <a:endParaRPr lang="en-US" dirty="0"/>
        </a:p>
      </dgm:t>
    </dgm:pt>
    <dgm:pt modelId="{546A2F94-2A12-4143-AB33-702414CC82B9}" type="parTrans" cxnId="{488AFBD4-BC2F-4E8F-BDC9-7BE6316E858E}">
      <dgm:prSet/>
      <dgm:spPr/>
      <dgm:t>
        <a:bodyPr/>
        <a:lstStyle/>
        <a:p>
          <a:endParaRPr lang="en-US"/>
        </a:p>
      </dgm:t>
    </dgm:pt>
    <dgm:pt modelId="{2F38C9D1-3B2F-4750-B36D-B339786C9206}" type="sibTrans" cxnId="{488AFBD4-BC2F-4E8F-BDC9-7BE6316E858E}">
      <dgm:prSet/>
      <dgm:spPr/>
      <dgm:t>
        <a:bodyPr/>
        <a:lstStyle/>
        <a:p>
          <a:endParaRPr lang="en-US"/>
        </a:p>
      </dgm:t>
    </dgm:pt>
    <dgm:pt modelId="{77B6CEEB-8E99-462D-B467-5C9CA5CEE2A2}" type="pres">
      <dgm:prSet presAssocID="{86230F24-BDD3-45CB-BE0B-731D57B89297}" presName="CompostProcess" presStyleCnt="0">
        <dgm:presLayoutVars>
          <dgm:dir/>
          <dgm:resizeHandles val="exact"/>
        </dgm:presLayoutVars>
      </dgm:prSet>
      <dgm:spPr/>
    </dgm:pt>
    <dgm:pt modelId="{623A097B-DC14-446B-AEE5-CD921410A8DA}" type="pres">
      <dgm:prSet presAssocID="{86230F24-BDD3-45CB-BE0B-731D57B89297}" presName="arrow" presStyleLbl="bgShp" presStyleIdx="0" presStyleCnt="1"/>
      <dgm:spPr>
        <a:solidFill>
          <a:schemeClr val="accent5">
            <a:lumMod val="90000"/>
          </a:schemeClr>
        </a:solidFill>
      </dgm:spPr>
    </dgm:pt>
    <dgm:pt modelId="{C36338E4-64C9-4A3A-8406-F6FF95D18AF3}" type="pres">
      <dgm:prSet presAssocID="{86230F24-BDD3-45CB-BE0B-731D57B89297}" presName="linearProcess" presStyleCnt="0"/>
      <dgm:spPr/>
    </dgm:pt>
    <dgm:pt modelId="{47E4846D-63C4-4CA6-9C1F-DD83950BDD78}" type="pres">
      <dgm:prSet presAssocID="{B3962497-2E4F-4E76-9901-F5780DC051CC}" presName="textNode" presStyleLbl="node1" presStyleIdx="0" presStyleCnt="3">
        <dgm:presLayoutVars>
          <dgm:bulletEnabled val="1"/>
        </dgm:presLayoutVars>
      </dgm:prSet>
      <dgm:spPr/>
      <dgm:t>
        <a:bodyPr/>
        <a:lstStyle/>
        <a:p>
          <a:endParaRPr lang="en-US"/>
        </a:p>
      </dgm:t>
    </dgm:pt>
    <dgm:pt modelId="{B9F5F7F9-A734-419D-B94F-350B887F8D5B}" type="pres">
      <dgm:prSet presAssocID="{1810BFF1-9711-496F-8732-F1E8E5F32256}" presName="sibTrans" presStyleCnt="0"/>
      <dgm:spPr/>
    </dgm:pt>
    <dgm:pt modelId="{8B626B47-E0EA-49C8-B5FC-35B2497C0DEB}" type="pres">
      <dgm:prSet presAssocID="{08967F29-DC44-4459-B6B9-A83AE0CE02F8}" presName="textNode" presStyleLbl="node1" presStyleIdx="1" presStyleCnt="3">
        <dgm:presLayoutVars>
          <dgm:bulletEnabled val="1"/>
        </dgm:presLayoutVars>
      </dgm:prSet>
      <dgm:spPr/>
      <dgm:t>
        <a:bodyPr/>
        <a:lstStyle/>
        <a:p>
          <a:endParaRPr lang="en-US"/>
        </a:p>
      </dgm:t>
    </dgm:pt>
    <dgm:pt modelId="{885D500D-980D-4F08-90E7-4533B813C336}" type="pres">
      <dgm:prSet presAssocID="{9C94CAB1-3663-4063-94A5-3711BE295E30}" presName="sibTrans" presStyleCnt="0"/>
      <dgm:spPr/>
    </dgm:pt>
    <dgm:pt modelId="{16F15618-81CF-4561-9B11-9FAD7B38AFE6}" type="pres">
      <dgm:prSet presAssocID="{D8BEC713-CBB8-4AD5-A9B0-20F40D4D0760}" presName="textNode" presStyleLbl="node1" presStyleIdx="2" presStyleCnt="3">
        <dgm:presLayoutVars>
          <dgm:bulletEnabled val="1"/>
        </dgm:presLayoutVars>
      </dgm:prSet>
      <dgm:spPr/>
      <dgm:t>
        <a:bodyPr/>
        <a:lstStyle/>
        <a:p>
          <a:endParaRPr lang="en-US"/>
        </a:p>
      </dgm:t>
    </dgm:pt>
  </dgm:ptLst>
  <dgm:cxnLst>
    <dgm:cxn modelId="{2B519ED6-FA17-4116-9728-7159A4EDF867}" type="presOf" srcId="{B3962497-2E4F-4E76-9901-F5780DC051CC}" destId="{47E4846D-63C4-4CA6-9C1F-DD83950BDD78}" srcOrd="0" destOrd="0" presId="urn:microsoft.com/office/officeart/2005/8/layout/hProcess9"/>
    <dgm:cxn modelId="{37CF8745-445F-456C-9718-E087E90781E9}" type="presOf" srcId="{08967F29-DC44-4459-B6B9-A83AE0CE02F8}" destId="{8B626B47-E0EA-49C8-B5FC-35B2497C0DEB}" srcOrd="0" destOrd="0" presId="urn:microsoft.com/office/officeart/2005/8/layout/hProcess9"/>
    <dgm:cxn modelId="{79A89C18-4F1E-4F91-83CA-3746B38551DE}" type="presOf" srcId="{D8BEC713-CBB8-4AD5-A9B0-20F40D4D0760}" destId="{16F15618-81CF-4561-9B11-9FAD7B38AFE6}" srcOrd="0" destOrd="0" presId="urn:microsoft.com/office/officeart/2005/8/layout/hProcess9"/>
    <dgm:cxn modelId="{488AFBD4-BC2F-4E8F-BDC9-7BE6316E858E}" srcId="{86230F24-BDD3-45CB-BE0B-731D57B89297}" destId="{D8BEC713-CBB8-4AD5-A9B0-20F40D4D0760}" srcOrd="2" destOrd="0" parTransId="{546A2F94-2A12-4143-AB33-702414CC82B9}" sibTransId="{2F38C9D1-3B2F-4750-B36D-B339786C9206}"/>
    <dgm:cxn modelId="{A7AA1F42-9FD4-43D5-8CFF-52F98130A57B}" srcId="{86230F24-BDD3-45CB-BE0B-731D57B89297}" destId="{08967F29-DC44-4459-B6B9-A83AE0CE02F8}" srcOrd="1" destOrd="0" parTransId="{C9378C20-B353-4A1E-9019-6C9EA3D7228B}" sibTransId="{9C94CAB1-3663-4063-94A5-3711BE295E30}"/>
    <dgm:cxn modelId="{F2FFADD1-6173-4E45-BE5D-4635DAC06A28}" srcId="{86230F24-BDD3-45CB-BE0B-731D57B89297}" destId="{B3962497-2E4F-4E76-9901-F5780DC051CC}" srcOrd="0" destOrd="0" parTransId="{197ADA3B-B3FE-4615-9259-68F09950FF58}" sibTransId="{1810BFF1-9711-496F-8732-F1E8E5F32256}"/>
    <dgm:cxn modelId="{1C52A3C7-38A0-446C-A4AB-6785FEF51A60}" type="presOf" srcId="{86230F24-BDD3-45CB-BE0B-731D57B89297}" destId="{77B6CEEB-8E99-462D-B467-5C9CA5CEE2A2}" srcOrd="0" destOrd="0" presId="urn:microsoft.com/office/officeart/2005/8/layout/hProcess9"/>
    <dgm:cxn modelId="{48B21E43-E1C3-48C2-B6E7-EF3DEF95CBDF}" type="presParOf" srcId="{77B6CEEB-8E99-462D-B467-5C9CA5CEE2A2}" destId="{623A097B-DC14-446B-AEE5-CD921410A8DA}" srcOrd="0" destOrd="0" presId="urn:microsoft.com/office/officeart/2005/8/layout/hProcess9"/>
    <dgm:cxn modelId="{3372E14E-2EEE-4AE3-9966-173CF0F117B6}" type="presParOf" srcId="{77B6CEEB-8E99-462D-B467-5C9CA5CEE2A2}" destId="{C36338E4-64C9-4A3A-8406-F6FF95D18AF3}" srcOrd="1" destOrd="0" presId="urn:microsoft.com/office/officeart/2005/8/layout/hProcess9"/>
    <dgm:cxn modelId="{EF18D577-2E61-4D0C-9351-9CE3E68E2C84}" type="presParOf" srcId="{C36338E4-64C9-4A3A-8406-F6FF95D18AF3}" destId="{47E4846D-63C4-4CA6-9C1F-DD83950BDD78}" srcOrd="0" destOrd="0" presId="urn:microsoft.com/office/officeart/2005/8/layout/hProcess9"/>
    <dgm:cxn modelId="{60D529FC-4406-470B-9D61-2DCC1D33FBB1}" type="presParOf" srcId="{C36338E4-64C9-4A3A-8406-F6FF95D18AF3}" destId="{B9F5F7F9-A734-419D-B94F-350B887F8D5B}" srcOrd="1" destOrd="0" presId="urn:microsoft.com/office/officeart/2005/8/layout/hProcess9"/>
    <dgm:cxn modelId="{F5A97638-261E-4059-B9B1-FEE09DD26D39}" type="presParOf" srcId="{C36338E4-64C9-4A3A-8406-F6FF95D18AF3}" destId="{8B626B47-E0EA-49C8-B5FC-35B2497C0DEB}" srcOrd="2" destOrd="0" presId="urn:microsoft.com/office/officeart/2005/8/layout/hProcess9"/>
    <dgm:cxn modelId="{79485FDE-6E1D-4547-A43B-BEC65550F39A}" type="presParOf" srcId="{C36338E4-64C9-4A3A-8406-F6FF95D18AF3}" destId="{885D500D-980D-4F08-90E7-4533B813C336}" srcOrd="3" destOrd="0" presId="urn:microsoft.com/office/officeart/2005/8/layout/hProcess9"/>
    <dgm:cxn modelId="{209B3464-60C3-4CF9-B552-EA88BDE9A737}" type="presParOf" srcId="{C36338E4-64C9-4A3A-8406-F6FF95D18AF3}" destId="{16F15618-81CF-4561-9B11-9FAD7B38AFE6}" srcOrd="4" destOrd="0" presId="urn:microsoft.com/office/officeart/2005/8/layout/hProcess9"/>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1BB120-A816-44E0-8417-5DC39A357D66}" type="doc">
      <dgm:prSet loTypeId="urn:microsoft.com/office/officeart/2005/8/layout/process5" loCatId="process" qsTypeId="urn:microsoft.com/office/officeart/2005/8/quickstyle/simple1#2" qsCatId="simple" csTypeId="urn:microsoft.com/office/officeart/2005/8/colors/accent1_2#2" csCatId="accent1" phldr="1"/>
      <dgm:spPr/>
    </dgm:pt>
    <dgm:pt modelId="{47331D86-7340-45E7-B255-0553C7C48C48}">
      <dgm:prSet phldrT="[Text]"/>
      <dgm:spPr>
        <a:solidFill>
          <a:schemeClr val="accent1">
            <a:lumMod val="75000"/>
          </a:schemeClr>
        </a:solidFill>
      </dgm:spPr>
      <dgm:t>
        <a:bodyPr/>
        <a:lstStyle/>
        <a:p>
          <a:r>
            <a:rPr lang="en-US" dirty="0" smtClean="0"/>
            <a:t>Interactive Development</a:t>
          </a:r>
          <a:endParaRPr lang="en-US" dirty="0"/>
        </a:p>
      </dgm:t>
    </dgm:pt>
    <dgm:pt modelId="{597507C6-420A-462D-BD05-EC4B3866076B}" type="parTrans" cxnId="{FA026B40-201C-4320-9EEC-D3B7D3D606A2}">
      <dgm:prSet/>
      <dgm:spPr/>
      <dgm:t>
        <a:bodyPr/>
        <a:lstStyle/>
        <a:p>
          <a:endParaRPr lang="en-US"/>
        </a:p>
      </dgm:t>
    </dgm:pt>
    <dgm:pt modelId="{D77D77D1-F63A-4ABD-AC9D-451D576A9FEE}" type="sibTrans" cxnId="{FA026B40-201C-4320-9EEC-D3B7D3D606A2}">
      <dgm:prSet/>
      <dgm:spPr>
        <a:solidFill>
          <a:schemeClr val="accent5">
            <a:lumMod val="90000"/>
          </a:schemeClr>
        </a:solidFill>
      </dgm:spPr>
      <dgm:t>
        <a:bodyPr/>
        <a:lstStyle/>
        <a:p>
          <a:endParaRPr lang="en-US"/>
        </a:p>
      </dgm:t>
    </dgm:pt>
    <dgm:pt modelId="{42F93E2F-5E40-44EE-951B-F970D955927F}">
      <dgm:prSet phldrT="[Text]"/>
      <dgm:spPr>
        <a:solidFill>
          <a:schemeClr val="accent1">
            <a:lumMod val="75000"/>
          </a:schemeClr>
        </a:solidFill>
      </dgm:spPr>
      <dgm:t>
        <a:bodyPr/>
        <a:lstStyle/>
        <a:p>
          <a:r>
            <a:rPr lang="en-US" dirty="0" smtClean="0"/>
            <a:t>Interactive Dissemination</a:t>
          </a:r>
        </a:p>
      </dgm:t>
    </dgm:pt>
    <dgm:pt modelId="{35155A44-ACC8-40E8-B996-A55AE6B815DE}" type="parTrans" cxnId="{9096098A-20F3-43CD-94A5-5518F2C917CC}">
      <dgm:prSet/>
      <dgm:spPr/>
      <dgm:t>
        <a:bodyPr/>
        <a:lstStyle/>
        <a:p>
          <a:endParaRPr lang="en-US"/>
        </a:p>
      </dgm:t>
    </dgm:pt>
    <dgm:pt modelId="{26587797-C90E-48A6-A998-97BDE9D59B5D}" type="sibTrans" cxnId="{9096098A-20F3-43CD-94A5-5518F2C917CC}">
      <dgm:prSet/>
      <dgm:spPr>
        <a:solidFill>
          <a:schemeClr val="accent5">
            <a:lumMod val="90000"/>
          </a:schemeClr>
        </a:solidFill>
      </dgm:spPr>
      <dgm:t>
        <a:bodyPr/>
        <a:lstStyle/>
        <a:p>
          <a:endParaRPr lang="en-US"/>
        </a:p>
      </dgm:t>
    </dgm:pt>
    <dgm:pt modelId="{CBFC5019-75D0-4AF9-A83B-1C746C58D0F1}">
      <dgm:prSet phldrT="[Text]"/>
      <dgm:spPr>
        <a:solidFill>
          <a:schemeClr val="accent1">
            <a:lumMod val="75000"/>
          </a:schemeClr>
        </a:solidFill>
      </dgm:spPr>
      <dgm:t>
        <a:bodyPr/>
        <a:lstStyle/>
        <a:p>
          <a:r>
            <a:rPr lang="en-US" dirty="0" smtClean="0"/>
            <a:t>Adoption</a:t>
          </a:r>
          <a:endParaRPr lang="en-US" dirty="0"/>
        </a:p>
      </dgm:t>
    </dgm:pt>
    <dgm:pt modelId="{95EF3DA8-241B-4CC4-BB00-B98EC566C243}" type="parTrans" cxnId="{BAA8CD26-A8CA-4A78-B641-2E982802698F}">
      <dgm:prSet/>
      <dgm:spPr/>
      <dgm:t>
        <a:bodyPr/>
        <a:lstStyle/>
        <a:p>
          <a:endParaRPr lang="en-US"/>
        </a:p>
      </dgm:t>
    </dgm:pt>
    <dgm:pt modelId="{21DB4DB6-F781-428E-B9DE-06AB0927001D}" type="sibTrans" cxnId="{BAA8CD26-A8CA-4A78-B641-2E982802698F}">
      <dgm:prSet/>
      <dgm:spPr/>
      <dgm:t>
        <a:bodyPr/>
        <a:lstStyle/>
        <a:p>
          <a:endParaRPr lang="en-US"/>
        </a:p>
      </dgm:t>
    </dgm:pt>
    <dgm:pt modelId="{F9A033CF-4A98-4A82-BFC1-5CB0FB2D0079}" type="pres">
      <dgm:prSet presAssocID="{9D1BB120-A816-44E0-8417-5DC39A357D66}" presName="diagram" presStyleCnt="0">
        <dgm:presLayoutVars>
          <dgm:dir/>
          <dgm:resizeHandles val="exact"/>
        </dgm:presLayoutVars>
      </dgm:prSet>
      <dgm:spPr/>
    </dgm:pt>
    <dgm:pt modelId="{846E3F74-47A2-44D8-89BA-C3B7239EEC1F}" type="pres">
      <dgm:prSet presAssocID="{47331D86-7340-45E7-B255-0553C7C48C48}" presName="node" presStyleLbl="node1" presStyleIdx="0" presStyleCnt="3">
        <dgm:presLayoutVars>
          <dgm:bulletEnabled val="1"/>
        </dgm:presLayoutVars>
      </dgm:prSet>
      <dgm:spPr/>
      <dgm:t>
        <a:bodyPr/>
        <a:lstStyle/>
        <a:p>
          <a:endParaRPr lang="en-US"/>
        </a:p>
      </dgm:t>
    </dgm:pt>
    <dgm:pt modelId="{5DE44418-DB7D-4AB2-A5FC-3749207FE417}" type="pres">
      <dgm:prSet presAssocID="{D77D77D1-F63A-4ABD-AC9D-451D576A9FEE}" presName="sibTrans" presStyleLbl="sibTrans2D1" presStyleIdx="0" presStyleCnt="2"/>
      <dgm:spPr/>
      <dgm:t>
        <a:bodyPr/>
        <a:lstStyle/>
        <a:p>
          <a:endParaRPr lang="en-US"/>
        </a:p>
      </dgm:t>
    </dgm:pt>
    <dgm:pt modelId="{A5716259-F5A8-4247-864E-CAD061B986C7}" type="pres">
      <dgm:prSet presAssocID="{D77D77D1-F63A-4ABD-AC9D-451D576A9FEE}" presName="connectorText" presStyleLbl="sibTrans2D1" presStyleIdx="0" presStyleCnt="2"/>
      <dgm:spPr/>
      <dgm:t>
        <a:bodyPr/>
        <a:lstStyle/>
        <a:p>
          <a:endParaRPr lang="en-US"/>
        </a:p>
      </dgm:t>
    </dgm:pt>
    <dgm:pt modelId="{0557CF13-7B99-4964-9DE3-C18C3B87FABF}" type="pres">
      <dgm:prSet presAssocID="{42F93E2F-5E40-44EE-951B-F970D955927F}" presName="node" presStyleLbl="node1" presStyleIdx="1" presStyleCnt="3">
        <dgm:presLayoutVars>
          <dgm:bulletEnabled val="1"/>
        </dgm:presLayoutVars>
      </dgm:prSet>
      <dgm:spPr/>
      <dgm:t>
        <a:bodyPr/>
        <a:lstStyle/>
        <a:p>
          <a:endParaRPr lang="en-US"/>
        </a:p>
      </dgm:t>
    </dgm:pt>
    <dgm:pt modelId="{9E02CF7E-9AC7-4217-A5BC-F65038498EE7}" type="pres">
      <dgm:prSet presAssocID="{26587797-C90E-48A6-A998-97BDE9D59B5D}" presName="sibTrans" presStyleLbl="sibTrans2D1" presStyleIdx="1" presStyleCnt="2"/>
      <dgm:spPr/>
      <dgm:t>
        <a:bodyPr/>
        <a:lstStyle/>
        <a:p>
          <a:endParaRPr lang="en-US"/>
        </a:p>
      </dgm:t>
    </dgm:pt>
    <dgm:pt modelId="{40E548AD-8B41-4F64-A9A4-F458772BB572}" type="pres">
      <dgm:prSet presAssocID="{26587797-C90E-48A6-A998-97BDE9D59B5D}" presName="connectorText" presStyleLbl="sibTrans2D1" presStyleIdx="1" presStyleCnt="2"/>
      <dgm:spPr/>
      <dgm:t>
        <a:bodyPr/>
        <a:lstStyle/>
        <a:p>
          <a:endParaRPr lang="en-US"/>
        </a:p>
      </dgm:t>
    </dgm:pt>
    <dgm:pt modelId="{ABCDA851-AE7F-43D5-8D61-855363D237F4}" type="pres">
      <dgm:prSet presAssocID="{CBFC5019-75D0-4AF9-A83B-1C746C58D0F1}" presName="node" presStyleLbl="node1" presStyleIdx="2" presStyleCnt="3">
        <dgm:presLayoutVars>
          <dgm:bulletEnabled val="1"/>
        </dgm:presLayoutVars>
      </dgm:prSet>
      <dgm:spPr/>
      <dgm:t>
        <a:bodyPr/>
        <a:lstStyle/>
        <a:p>
          <a:endParaRPr lang="en-US"/>
        </a:p>
      </dgm:t>
    </dgm:pt>
  </dgm:ptLst>
  <dgm:cxnLst>
    <dgm:cxn modelId="{FA026B40-201C-4320-9EEC-D3B7D3D606A2}" srcId="{9D1BB120-A816-44E0-8417-5DC39A357D66}" destId="{47331D86-7340-45E7-B255-0553C7C48C48}" srcOrd="0" destOrd="0" parTransId="{597507C6-420A-462D-BD05-EC4B3866076B}" sibTransId="{D77D77D1-F63A-4ABD-AC9D-451D576A9FEE}"/>
    <dgm:cxn modelId="{DA9C2397-6C50-404D-88F1-7772490CA146}" type="presOf" srcId="{CBFC5019-75D0-4AF9-A83B-1C746C58D0F1}" destId="{ABCDA851-AE7F-43D5-8D61-855363D237F4}" srcOrd="0" destOrd="0" presId="urn:microsoft.com/office/officeart/2005/8/layout/process5"/>
    <dgm:cxn modelId="{35EB0D1E-3F3B-4407-BC13-600F7C2C4C83}" type="presOf" srcId="{26587797-C90E-48A6-A998-97BDE9D59B5D}" destId="{9E02CF7E-9AC7-4217-A5BC-F65038498EE7}" srcOrd="0" destOrd="0" presId="urn:microsoft.com/office/officeart/2005/8/layout/process5"/>
    <dgm:cxn modelId="{045B033A-0DD5-4B59-9332-8FEB4EB149C5}" type="presOf" srcId="{D77D77D1-F63A-4ABD-AC9D-451D576A9FEE}" destId="{A5716259-F5A8-4247-864E-CAD061B986C7}" srcOrd="1" destOrd="0" presId="urn:microsoft.com/office/officeart/2005/8/layout/process5"/>
    <dgm:cxn modelId="{E97EA402-5868-47DF-87C6-D820FEA4FF7A}" type="presOf" srcId="{42F93E2F-5E40-44EE-951B-F970D955927F}" destId="{0557CF13-7B99-4964-9DE3-C18C3B87FABF}" srcOrd="0" destOrd="0" presId="urn:microsoft.com/office/officeart/2005/8/layout/process5"/>
    <dgm:cxn modelId="{870EC8ED-111C-4BDA-AC7F-85E4BE45FA09}" type="presOf" srcId="{26587797-C90E-48A6-A998-97BDE9D59B5D}" destId="{40E548AD-8B41-4F64-A9A4-F458772BB572}" srcOrd="1" destOrd="0" presId="urn:microsoft.com/office/officeart/2005/8/layout/process5"/>
    <dgm:cxn modelId="{BAA8CD26-A8CA-4A78-B641-2E982802698F}" srcId="{9D1BB120-A816-44E0-8417-5DC39A357D66}" destId="{CBFC5019-75D0-4AF9-A83B-1C746C58D0F1}" srcOrd="2" destOrd="0" parTransId="{95EF3DA8-241B-4CC4-BB00-B98EC566C243}" sibTransId="{21DB4DB6-F781-428E-B9DE-06AB0927001D}"/>
    <dgm:cxn modelId="{95D93AFF-237E-4EF4-95B0-C2BB67976076}" type="presOf" srcId="{D77D77D1-F63A-4ABD-AC9D-451D576A9FEE}" destId="{5DE44418-DB7D-4AB2-A5FC-3749207FE417}" srcOrd="0" destOrd="0" presId="urn:microsoft.com/office/officeart/2005/8/layout/process5"/>
    <dgm:cxn modelId="{FB31BC8E-F0E3-4825-969C-6663CC8A6DED}" type="presOf" srcId="{47331D86-7340-45E7-B255-0553C7C48C48}" destId="{846E3F74-47A2-44D8-89BA-C3B7239EEC1F}" srcOrd="0" destOrd="0" presId="urn:microsoft.com/office/officeart/2005/8/layout/process5"/>
    <dgm:cxn modelId="{573EEA86-D098-4A4A-8722-90F3850520AA}" type="presOf" srcId="{9D1BB120-A816-44E0-8417-5DC39A357D66}" destId="{F9A033CF-4A98-4A82-BFC1-5CB0FB2D0079}" srcOrd="0" destOrd="0" presId="urn:microsoft.com/office/officeart/2005/8/layout/process5"/>
    <dgm:cxn modelId="{9096098A-20F3-43CD-94A5-5518F2C917CC}" srcId="{9D1BB120-A816-44E0-8417-5DC39A357D66}" destId="{42F93E2F-5E40-44EE-951B-F970D955927F}" srcOrd="1" destOrd="0" parTransId="{35155A44-ACC8-40E8-B996-A55AE6B815DE}" sibTransId="{26587797-C90E-48A6-A998-97BDE9D59B5D}"/>
    <dgm:cxn modelId="{61388958-7D1A-4A42-9A50-F2DDC7051AFB}" type="presParOf" srcId="{F9A033CF-4A98-4A82-BFC1-5CB0FB2D0079}" destId="{846E3F74-47A2-44D8-89BA-C3B7239EEC1F}" srcOrd="0" destOrd="0" presId="urn:microsoft.com/office/officeart/2005/8/layout/process5"/>
    <dgm:cxn modelId="{8744A251-8936-476A-AB3A-977C78AE3574}" type="presParOf" srcId="{F9A033CF-4A98-4A82-BFC1-5CB0FB2D0079}" destId="{5DE44418-DB7D-4AB2-A5FC-3749207FE417}" srcOrd="1" destOrd="0" presId="urn:microsoft.com/office/officeart/2005/8/layout/process5"/>
    <dgm:cxn modelId="{053C4D72-D98B-4BA5-B926-BEFD6D65B338}" type="presParOf" srcId="{5DE44418-DB7D-4AB2-A5FC-3749207FE417}" destId="{A5716259-F5A8-4247-864E-CAD061B986C7}" srcOrd="0" destOrd="0" presId="urn:microsoft.com/office/officeart/2005/8/layout/process5"/>
    <dgm:cxn modelId="{8D412E79-2435-4903-AA83-DC7B6CFB5C3A}" type="presParOf" srcId="{F9A033CF-4A98-4A82-BFC1-5CB0FB2D0079}" destId="{0557CF13-7B99-4964-9DE3-C18C3B87FABF}" srcOrd="2" destOrd="0" presId="urn:microsoft.com/office/officeart/2005/8/layout/process5"/>
    <dgm:cxn modelId="{33BD6275-4FA3-46E2-AADC-CA8889518A4B}" type="presParOf" srcId="{F9A033CF-4A98-4A82-BFC1-5CB0FB2D0079}" destId="{9E02CF7E-9AC7-4217-A5BC-F65038498EE7}" srcOrd="3" destOrd="0" presId="urn:microsoft.com/office/officeart/2005/8/layout/process5"/>
    <dgm:cxn modelId="{67DC7F05-E2BF-44B0-A433-ECBFA36EEC2A}" type="presParOf" srcId="{9E02CF7E-9AC7-4217-A5BC-F65038498EE7}" destId="{40E548AD-8B41-4F64-A9A4-F458772BB572}" srcOrd="0" destOrd="0" presId="urn:microsoft.com/office/officeart/2005/8/layout/process5"/>
    <dgm:cxn modelId="{74F5DC42-29CA-4698-8FEE-2DDFB069F78E}" type="presParOf" srcId="{F9A033CF-4A98-4A82-BFC1-5CB0FB2D0079}" destId="{ABCDA851-AE7F-43D5-8D61-855363D237F4}" srcOrd="4" destOrd="0" presId="urn:microsoft.com/office/officeart/2005/8/layout/process5"/>
  </dgm:cxnLst>
  <dgm:bg/>
  <dgm:whole/>
  <dgm:extLst>
    <a:ext uri="http://schemas.microsoft.com/office/drawing/2008/diagram">
      <dsp:dataModelExt xmlns:dsp="http://schemas.microsoft.com/office/drawing/2008/diagram" xmlns=""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7AC4357-2823-41BF-9A37-1FA9F4D9542A}" type="doc">
      <dgm:prSet loTypeId="urn:microsoft.com/office/officeart/2005/8/layout/default#1" loCatId="list" qsTypeId="urn:microsoft.com/office/officeart/2005/8/quickstyle/simple1#3" qsCatId="simple" csTypeId="urn:microsoft.com/office/officeart/2005/8/colors/accent1_2#3" csCatId="accent1" phldr="1"/>
      <dgm:spPr/>
      <dgm:t>
        <a:bodyPr/>
        <a:lstStyle/>
        <a:p>
          <a:endParaRPr lang="en-US"/>
        </a:p>
      </dgm:t>
    </dgm:pt>
    <dgm:pt modelId="{0A5F78B2-EC4F-4E77-98C0-76681390FF2D}">
      <dgm:prSet phldrT="[Text]"/>
      <dgm:spPr>
        <a:solidFill>
          <a:schemeClr val="accent1">
            <a:lumMod val="75000"/>
          </a:schemeClr>
        </a:solidFill>
      </dgm:spPr>
      <dgm:t>
        <a:bodyPr/>
        <a:lstStyle/>
        <a:p>
          <a:r>
            <a:rPr lang="en-US" dirty="0" smtClean="0"/>
            <a:t>e.g., Enlist </a:t>
          </a:r>
          <a:r>
            <a:rPr lang="en-US" dirty="0" smtClean="0"/>
            <a:t>Other Institutions</a:t>
          </a:r>
          <a:endParaRPr lang="en-US" dirty="0"/>
        </a:p>
      </dgm:t>
    </dgm:pt>
    <dgm:pt modelId="{88A64D4C-FA58-43E4-A0B4-9E2E3DD90F0B}" type="parTrans" cxnId="{522D6E90-5853-4FA3-ACF5-60E75316218A}">
      <dgm:prSet/>
      <dgm:spPr/>
      <dgm:t>
        <a:bodyPr/>
        <a:lstStyle/>
        <a:p>
          <a:endParaRPr lang="en-US"/>
        </a:p>
      </dgm:t>
    </dgm:pt>
    <dgm:pt modelId="{A13A6B04-35B8-467F-BADD-40660F154577}" type="sibTrans" cxnId="{522D6E90-5853-4FA3-ACF5-60E75316218A}">
      <dgm:prSet/>
      <dgm:spPr/>
      <dgm:t>
        <a:bodyPr/>
        <a:lstStyle/>
        <a:p>
          <a:endParaRPr lang="en-US"/>
        </a:p>
      </dgm:t>
    </dgm:pt>
    <dgm:pt modelId="{5C792562-F705-4442-A26B-8FD156A78EF3}">
      <dgm:prSet phldrT="[Text]"/>
      <dgm:spPr>
        <a:solidFill>
          <a:schemeClr val="accent1">
            <a:lumMod val="75000"/>
          </a:schemeClr>
        </a:solidFill>
      </dgm:spPr>
      <dgm:t>
        <a:bodyPr/>
        <a:lstStyle/>
        <a:p>
          <a:r>
            <a:rPr lang="en-US" dirty="0" smtClean="0"/>
            <a:t>e.g., Enlist </a:t>
          </a:r>
          <a:r>
            <a:rPr lang="en-US" dirty="0" smtClean="0"/>
            <a:t>Professional </a:t>
          </a:r>
          <a:r>
            <a:rPr lang="en-US" dirty="0" smtClean="0"/>
            <a:t>Societies. run </a:t>
          </a:r>
          <a:r>
            <a:rPr lang="en-US" dirty="0" smtClean="0"/>
            <a:t>workshops</a:t>
          </a:r>
          <a:endParaRPr lang="en-US" dirty="0"/>
        </a:p>
      </dgm:t>
    </dgm:pt>
    <dgm:pt modelId="{8882DA2C-FD62-40FC-BD8E-B115C8017563}" type="parTrans" cxnId="{DFE616E1-AC1C-4A1A-954A-3F2848C18640}">
      <dgm:prSet/>
      <dgm:spPr/>
      <dgm:t>
        <a:bodyPr/>
        <a:lstStyle/>
        <a:p>
          <a:endParaRPr lang="en-US"/>
        </a:p>
      </dgm:t>
    </dgm:pt>
    <dgm:pt modelId="{4FEC496A-F749-41A4-999B-82D91EA1F2DC}" type="sibTrans" cxnId="{DFE616E1-AC1C-4A1A-954A-3F2848C18640}">
      <dgm:prSet/>
      <dgm:spPr/>
      <dgm:t>
        <a:bodyPr/>
        <a:lstStyle/>
        <a:p>
          <a:endParaRPr lang="en-US"/>
        </a:p>
      </dgm:t>
    </dgm:pt>
    <dgm:pt modelId="{140D09CA-785D-40A0-A7B8-50A29EFD685D}" type="pres">
      <dgm:prSet presAssocID="{C7AC4357-2823-41BF-9A37-1FA9F4D9542A}" presName="diagram" presStyleCnt="0">
        <dgm:presLayoutVars>
          <dgm:dir/>
          <dgm:resizeHandles val="exact"/>
        </dgm:presLayoutVars>
      </dgm:prSet>
      <dgm:spPr/>
      <dgm:t>
        <a:bodyPr/>
        <a:lstStyle/>
        <a:p>
          <a:endParaRPr lang="en-US"/>
        </a:p>
      </dgm:t>
    </dgm:pt>
    <dgm:pt modelId="{16FE9B0A-8C16-494B-B0F9-29577F88558C}" type="pres">
      <dgm:prSet presAssocID="{0A5F78B2-EC4F-4E77-98C0-76681390FF2D}" presName="node" presStyleLbl="node1" presStyleIdx="0" presStyleCnt="2" custScaleX="42867" custScaleY="39682" custLinFactNeighborX="-19681" custLinFactNeighborY="-2">
        <dgm:presLayoutVars>
          <dgm:bulletEnabled val="1"/>
        </dgm:presLayoutVars>
      </dgm:prSet>
      <dgm:spPr/>
      <dgm:t>
        <a:bodyPr/>
        <a:lstStyle/>
        <a:p>
          <a:endParaRPr lang="en-US"/>
        </a:p>
      </dgm:t>
    </dgm:pt>
    <dgm:pt modelId="{B1140D08-62ED-49FC-A18B-F952602B698D}" type="pres">
      <dgm:prSet presAssocID="{A13A6B04-35B8-467F-BADD-40660F154577}" presName="sibTrans" presStyleCnt="0"/>
      <dgm:spPr/>
    </dgm:pt>
    <dgm:pt modelId="{C11B2170-17E3-47A0-BE9A-E90B1EE1B287}" type="pres">
      <dgm:prSet presAssocID="{5C792562-F705-4442-A26B-8FD156A78EF3}" presName="node" presStyleLbl="node1" presStyleIdx="1" presStyleCnt="2" custScaleX="40202" custScaleY="39682" custLinFactNeighborX="-12943" custLinFactNeighborY="1415">
        <dgm:presLayoutVars>
          <dgm:bulletEnabled val="1"/>
        </dgm:presLayoutVars>
      </dgm:prSet>
      <dgm:spPr/>
      <dgm:t>
        <a:bodyPr/>
        <a:lstStyle/>
        <a:p>
          <a:endParaRPr lang="en-US"/>
        </a:p>
      </dgm:t>
    </dgm:pt>
  </dgm:ptLst>
  <dgm:cxnLst>
    <dgm:cxn modelId="{223923AF-76D5-4CF3-95EC-61BF2C7792E7}" type="presOf" srcId="{C7AC4357-2823-41BF-9A37-1FA9F4D9542A}" destId="{140D09CA-785D-40A0-A7B8-50A29EFD685D}" srcOrd="0" destOrd="0" presId="urn:microsoft.com/office/officeart/2005/8/layout/default#1"/>
    <dgm:cxn modelId="{DFE616E1-AC1C-4A1A-954A-3F2848C18640}" srcId="{C7AC4357-2823-41BF-9A37-1FA9F4D9542A}" destId="{5C792562-F705-4442-A26B-8FD156A78EF3}" srcOrd="1" destOrd="0" parTransId="{8882DA2C-FD62-40FC-BD8E-B115C8017563}" sibTransId="{4FEC496A-F749-41A4-999B-82D91EA1F2DC}"/>
    <dgm:cxn modelId="{522D6E90-5853-4FA3-ACF5-60E75316218A}" srcId="{C7AC4357-2823-41BF-9A37-1FA9F4D9542A}" destId="{0A5F78B2-EC4F-4E77-98C0-76681390FF2D}" srcOrd="0" destOrd="0" parTransId="{88A64D4C-FA58-43E4-A0B4-9E2E3DD90F0B}" sibTransId="{A13A6B04-35B8-467F-BADD-40660F154577}"/>
    <dgm:cxn modelId="{08D54080-9A7D-4816-9A40-632447F4B9D2}" type="presOf" srcId="{0A5F78B2-EC4F-4E77-98C0-76681390FF2D}" destId="{16FE9B0A-8C16-494B-B0F9-29577F88558C}" srcOrd="0" destOrd="0" presId="urn:microsoft.com/office/officeart/2005/8/layout/default#1"/>
    <dgm:cxn modelId="{4D5047F8-1ED1-43C1-8A95-2388E7411E39}" type="presOf" srcId="{5C792562-F705-4442-A26B-8FD156A78EF3}" destId="{C11B2170-17E3-47A0-BE9A-E90B1EE1B287}" srcOrd="0" destOrd="0" presId="urn:microsoft.com/office/officeart/2005/8/layout/default#1"/>
    <dgm:cxn modelId="{5BADC3DC-F3FC-4ED9-A081-D2EC47FE4E7A}" type="presParOf" srcId="{140D09CA-785D-40A0-A7B8-50A29EFD685D}" destId="{16FE9B0A-8C16-494B-B0F9-29577F88558C}" srcOrd="0" destOrd="0" presId="urn:microsoft.com/office/officeart/2005/8/layout/default#1"/>
    <dgm:cxn modelId="{1A7870D4-419F-4580-81BE-D2A8077028A4}" type="presParOf" srcId="{140D09CA-785D-40A0-A7B8-50A29EFD685D}" destId="{B1140D08-62ED-49FC-A18B-F952602B698D}" srcOrd="1" destOrd="0" presId="urn:microsoft.com/office/officeart/2005/8/layout/default#1"/>
    <dgm:cxn modelId="{EB3BBD4E-FFA5-4B3B-BF90-D8E46A15552C}" type="presParOf" srcId="{140D09CA-785D-40A0-A7B8-50A29EFD685D}" destId="{C11B2170-17E3-47A0-BE9A-E90B1EE1B287}" srcOrd="2" destOrd="0" presId="urn:microsoft.com/office/officeart/2005/8/layout/default#1"/>
  </dgm:cxnLst>
  <dgm:bg/>
  <dgm:whole/>
  <dgm:extLst>
    <a:ext uri="http://schemas.microsoft.com/office/drawing/2008/diagram">
      <dsp:dataModelExt xmlns:dsp="http://schemas.microsoft.com/office/drawing/2008/diagram" xmlns="" relId="rId1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3A097B-DC14-446B-AEE5-CD921410A8DA}">
      <dsp:nvSpPr>
        <dsp:cNvPr id="0" name=""/>
        <dsp:cNvSpPr/>
      </dsp:nvSpPr>
      <dsp:spPr>
        <a:xfrm>
          <a:off x="960119" y="0"/>
          <a:ext cx="10881360" cy="43434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E4846D-63C4-4CA6-9C1F-DD83950BDD78}">
      <dsp:nvSpPr>
        <dsp:cNvPr id="0" name=""/>
        <dsp:cNvSpPr/>
      </dsp:nvSpPr>
      <dsp:spPr>
        <a:xfrm>
          <a:off x="3215" y="1303020"/>
          <a:ext cx="4106494" cy="1737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en-US" sz="4500" kern="1200" dirty="0" smtClean="0"/>
            <a:t>Development</a:t>
          </a:r>
          <a:endParaRPr lang="en-US" sz="4500" kern="1200" dirty="0"/>
        </a:p>
      </dsp:txBody>
      <dsp:txXfrm>
        <a:off x="88026" y="1387831"/>
        <a:ext cx="3936872" cy="1567738"/>
      </dsp:txXfrm>
    </dsp:sp>
    <dsp:sp modelId="{8B626B47-E0EA-49C8-B5FC-35B2497C0DEB}">
      <dsp:nvSpPr>
        <dsp:cNvPr id="0" name=""/>
        <dsp:cNvSpPr/>
      </dsp:nvSpPr>
      <dsp:spPr>
        <a:xfrm>
          <a:off x="4347552" y="1303020"/>
          <a:ext cx="4106494" cy="1737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en-US" sz="4500" kern="1200" dirty="0" smtClean="0"/>
            <a:t>Mass-Market Dissemination</a:t>
          </a:r>
          <a:endParaRPr lang="en-US" sz="4500" kern="1200" dirty="0"/>
        </a:p>
      </dsp:txBody>
      <dsp:txXfrm>
        <a:off x="4432363" y="1387831"/>
        <a:ext cx="3936872" cy="1567738"/>
      </dsp:txXfrm>
    </dsp:sp>
    <dsp:sp modelId="{16F15618-81CF-4561-9B11-9FAD7B38AFE6}">
      <dsp:nvSpPr>
        <dsp:cNvPr id="0" name=""/>
        <dsp:cNvSpPr/>
      </dsp:nvSpPr>
      <dsp:spPr>
        <a:xfrm>
          <a:off x="8691889" y="1303020"/>
          <a:ext cx="4106494" cy="1737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en-US" sz="4500" kern="1200" dirty="0" smtClean="0"/>
            <a:t>Adoption</a:t>
          </a:r>
          <a:endParaRPr lang="en-US" sz="4500" kern="1200" dirty="0"/>
        </a:p>
      </dsp:txBody>
      <dsp:txXfrm>
        <a:off x="8776700" y="1387831"/>
        <a:ext cx="3936872" cy="15677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6E3F74-47A2-44D8-89BA-C3B7239EEC1F}">
      <dsp:nvSpPr>
        <dsp:cNvPr id="0" name=""/>
        <dsp:cNvSpPr/>
      </dsp:nvSpPr>
      <dsp:spPr>
        <a:xfrm>
          <a:off x="11921" y="1140871"/>
          <a:ext cx="3563094" cy="2137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t>Development</a:t>
          </a:r>
          <a:endParaRPr lang="en-US" sz="3900" kern="1200" dirty="0"/>
        </a:p>
      </dsp:txBody>
      <dsp:txXfrm>
        <a:off x="74537" y="1203487"/>
        <a:ext cx="3437862" cy="2012624"/>
      </dsp:txXfrm>
    </dsp:sp>
    <dsp:sp modelId="{5DE44418-DB7D-4AB2-A5FC-3749207FE417}">
      <dsp:nvSpPr>
        <dsp:cNvPr id="0" name=""/>
        <dsp:cNvSpPr/>
      </dsp:nvSpPr>
      <dsp:spPr>
        <a:xfrm>
          <a:off x="3888567" y="1767976"/>
          <a:ext cx="755375" cy="88364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endParaRPr lang="en-US" sz="3100" kern="1200"/>
        </a:p>
      </dsp:txBody>
      <dsp:txXfrm>
        <a:off x="3888567" y="1944705"/>
        <a:ext cx="528763" cy="530189"/>
      </dsp:txXfrm>
    </dsp:sp>
    <dsp:sp modelId="{0557CF13-7B99-4964-9DE3-C18C3B87FABF}">
      <dsp:nvSpPr>
        <dsp:cNvPr id="0" name=""/>
        <dsp:cNvSpPr/>
      </dsp:nvSpPr>
      <dsp:spPr>
        <a:xfrm>
          <a:off x="5000252" y="1140871"/>
          <a:ext cx="3563094" cy="2137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t>Interactive Dissemination</a:t>
          </a:r>
        </a:p>
      </dsp:txBody>
      <dsp:txXfrm>
        <a:off x="5062868" y="1203487"/>
        <a:ext cx="3437862" cy="2012624"/>
      </dsp:txXfrm>
    </dsp:sp>
    <dsp:sp modelId="{9E02CF7E-9AC7-4217-A5BC-F65038498EE7}">
      <dsp:nvSpPr>
        <dsp:cNvPr id="0" name=""/>
        <dsp:cNvSpPr/>
      </dsp:nvSpPr>
      <dsp:spPr>
        <a:xfrm>
          <a:off x="8876899" y="1767976"/>
          <a:ext cx="755375" cy="88364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endParaRPr lang="en-US" sz="3100" kern="1200"/>
        </a:p>
      </dsp:txBody>
      <dsp:txXfrm>
        <a:off x="8876899" y="1944705"/>
        <a:ext cx="528763" cy="530189"/>
      </dsp:txXfrm>
    </dsp:sp>
    <dsp:sp modelId="{ABCDA851-AE7F-43D5-8D61-855363D237F4}">
      <dsp:nvSpPr>
        <dsp:cNvPr id="0" name=""/>
        <dsp:cNvSpPr/>
      </dsp:nvSpPr>
      <dsp:spPr>
        <a:xfrm>
          <a:off x="9988584" y="1140871"/>
          <a:ext cx="3563094" cy="2137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t>Adoption</a:t>
          </a:r>
          <a:endParaRPr lang="en-US" sz="3900" kern="1200" dirty="0"/>
        </a:p>
      </dsp:txBody>
      <dsp:txXfrm>
        <a:off x="10051200" y="1203487"/>
        <a:ext cx="3437862" cy="20126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FE9B0A-8C16-494B-B0F9-29577F88558C}">
      <dsp:nvSpPr>
        <dsp:cNvPr id="0" name=""/>
        <dsp:cNvSpPr/>
      </dsp:nvSpPr>
      <dsp:spPr>
        <a:xfrm>
          <a:off x="0" y="7"/>
          <a:ext cx="3840999" cy="213336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Enlist Other Institutions</a:t>
          </a:r>
          <a:endParaRPr lang="en-US" sz="3500" kern="1200" dirty="0"/>
        </a:p>
      </dsp:txBody>
      <dsp:txXfrm>
        <a:off x="0" y="7"/>
        <a:ext cx="3840999" cy="2133369"/>
      </dsp:txXfrm>
    </dsp:sp>
    <dsp:sp modelId="{C11B2170-17E3-47A0-BE9A-E90B1EE1B287}">
      <dsp:nvSpPr>
        <dsp:cNvPr id="0" name=""/>
        <dsp:cNvSpPr/>
      </dsp:nvSpPr>
      <dsp:spPr>
        <a:xfrm>
          <a:off x="5236981" y="230"/>
          <a:ext cx="3602208" cy="213336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Enlist Professional Societies/run workshops</a:t>
          </a:r>
          <a:endParaRPr lang="en-US" sz="3500" kern="1200" dirty="0"/>
        </a:p>
      </dsp:txBody>
      <dsp:txXfrm>
        <a:off x="5236981" y="230"/>
        <a:ext cx="3602208" cy="213336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088B5AB5-D0BF-4FA6-908C-E09EA2570902}" type="datetimeFigureOut">
              <a:rPr lang="en-US"/>
              <a:pPr>
                <a:defRPr/>
              </a:pPr>
              <a:t>7/26/2012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227E0BDB-13E7-4D13-9176-74B541C5B63F}" type="slidenum">
              <a:rPr lang="en-US"/>
              <a:pPr>
                <a:defRPr/>
              </a:pPr>
              <a:t>‹#›</a:t>
            </a:fld>
            <a:endParaRPr lang="en-US"/>
          </a:p>
        </p:txBody>
      </p:sp>
    </p:spTree>
    <p:extLst>
      <p:ext uri="{BB962C8B-B14F-4D97-AF65-F5344CB8AC3E}">
        <p14:creationId xmlns:p14="http://schemas.microsoft.com/office/powerpoint/2010/main" xmlns="" val="7672404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04BC36-CCD0-47FE-B4A1-30AE5A3122A5}"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6F55282-D625-4E8A-B727-E3A277EBD51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611C4C-DCDA-42E3-93DF-55A0E9FC1D7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9213"/>
            <a:ext cx="9874250" cy="280876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5513" y="1319213"/>
            <a:ext cx="29473525" cy="280876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26A425-DD3C-4248-9EEB-060D333795D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72E9CB-4EDB-424D-9B0C-538416DAFAC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5FA6BD-5810-43B0-A65A-D1EF5EDBEAD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5513" y="7681913"/>
            <a:ext cx="19673887" cy="217249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7681913"/>
            <a:ext cx="19673888" cy="217249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8F9E00-A92C-4555-A94F-2085DB5A577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191024D-5005-4711-9C09-1367507A9DA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1C77348-F464-4E13-8E5F-94DDA560D24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0CEC173-8C3E-449C-B557-521FDE0D402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72779F-6726-4FA4-B236-1A6A44C9D76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9E0DA0D-F01C-47AA-82A0-33C1A86E630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5513" y="1319213"/>
            <a:ext cx="39500175" cy="5486400"/>
          </a:xfrm>
          <a:prstGeom prst="rect">
            <a:avLst/>
          </a:prstGeom>
          <a:noFill/>
          <a:ln w="9525">
            <a:noFill/>
            <a:miter lim="800000"/>
            <a:headEnd/>
            <a:tailEnd/>
          </a:ln>
        </p:spPr>
        <p:txBody>
          <a:bodyPr vert="horz" wrap="square" lIns="438903" tIns="219451" rIns="438903" bIns="21945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195513" y="7681913"/>
            <a:ext cx="39500175" cy="21724937"/>
          </a:xfrm>
          <a:prstGeom prst="rect">
            <a:avLst/>
          </a:prstGeom>
          <a:noFill/>
          <a:ln w="9525">
            <a:noFill/>
            <a:miter lim="800000"/>
            <a:headEnd/>
            <a:tailEnd/>
          </a:ln>
        </p:spPr>
        <p:txBody>
          <a:bodyPr vert="horz" wrap="square" lIns="438903" tIns="219451" rIns="438903" bIns="21945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5513" y="29978350"/>
            <a:ext cx="10239375" cy="2286000"/>
          </a:xfrm>
          <a:prstGeom prst="rect">
            <a:avLst/>
          </a:prstGeom>
          <a:noFill/>
          <a:ln w="9525">
            <a:noFill/>
            <a:miter lim="800000"/>
            <a:headEnd/>
            <a:tailEnd/>
          </a:ln>
          <a:effectLst/>
        </p:spPr>
        <p:txBody>
          <a:bodyPr vert="horz" wrap="square" lIns="438903" tIns="219451" rIns="438903" bIns="219451" numCol="1" anchor="t" anchorCtr="0" compatLnSpc="1">
            <a:prstTxWarp prst="textNoShape">
              <a:avLst/>
            </a:prstTxWarp>
          </a:bodyPr>
          <a:lstStyle>
            <a:lvl1pPr>
              <a:defRPr sz="6700" smtClean="0"/>
            </a:lvl1pPr>
          </a:lstStyle>
          <a:p>
            <a:pPr>
              <a:defRPr/>
            </a:pPr>
            <a:endParaRPr lang="en-US"/>
          </a:p>
        </p:txBody>
      </p:sp>
      <p:sp>
        <p:nvSpPr>
          <p:cNvPr id="1029" name="Rectangle 5"/>
          <p:cNvSpPr>
            <a:spLocks noGrp="1" noChangeArrowheads="1"/>
          </p:cNvSpPr>
          <p:nvPr>
            <p:ph type="ftr" sz="quarter" idx="3"/>
          </p:nvPr>
        </p:nvSpPr>
        <p:spPr bwMode="auto">
          <a:xfrm>
            <a:off x="14997113" y="29978350"/>
            <a:ext cx="13896975" cy="2286000"/>
          </a:xfrm>
          <a:prstGeom prst="rect">
            <a:avLst/>
          </a:prstGeom>
          <a:noFill/>
          <a:ln w="9525">
            <a:noFill/>
            <a:miter lim="800000"/>
            <a:headEnd/>
            <a:tailEnd/>
          </a:ln>
          <a:effectLst/>
        </p:spPr>
        <p:txBody>
          <a:bodyPr vert="horz" wrap="square" lIns="438903" tIns="219451" rIns="438903" bIns="219451" numCol="1" anchor="t" anchorCtr="0" compatLnSpc="1">
            <a:prstTxWarp prst="textNoShape">
              <a:avLst/>
            </a:prstTxWarp>
          </a:bodyPr>
          <a:lstStyle>
            <a:lvl1pPr algn="ctr">
              <a:defRPr sz="6700" smtClean="0"/>
            </a:lvl1pPr>
          </a:lstStyle>
          <a:p>
            <a:pPr>
              <a:defRPr/>
            </a:pPr>
            <a:endParaRPr lang="en-US"/>
          </a:p>
        </p:txBody>
      </p:sp>
      <p:sp>
        <p:nvSpPr>
          <p:cNvPr id="1030" name="Rectangle 6"/>
          <p:cNvSpPr>
            <a:spLocks noGrp="1" noChangeArrowheads="1"/>
          </p:cNvSpPr>
          <p:nvPr>
            <p:ph type="sldNum" sz="quarter" idx="4"/>
          </p:nvPr>
        </p:nvSpPr>
        <p:spPr bwMode="auto">
          <a:xfrm>
            <a:off x="31456313" y="29978350"/>
            <a:ext cx="10239375" cy="2286000"/>
          </a:xfrm>
          <a:prstGeom prst="rect">
            <a:avLst/>
          </a:prstGeom>
          <a:noFill/>
          <a:ln w="9525">
            <a:noFill/>
            <a:miter lim="800000"/>
            <a:headEnd/>
            <a:tailEnd/>
          </a:ln>
          <a:effectLst/>
        </p:spPr>
        <p:txBody>
          <a:bodyPr vert="horz" wrap="square" lIns="438903" tIns="219451" rIns="438903" bIns="219451" numCol="1" anchor="t" anchorCtr="0" compatLnSpc="1">
            <a:prstTxWarp prst="textNoShape">
              <a:avLst/>
            </a:prstTxWarp>
          </a:bodyPr>
          <a:lstStyle>
            <a:lvl1pPr algn="r">
              <a:defRPr sz="6700" smtClean="0"/>
            </a:lvl1pPr>
          </a:lstStyle>
          <a:p>
            <a:pPr>
              <a:defRPr/>
            </a:pPr>
            <a:fld id="{B22C47E1-B3C9-480F-A822-91989A6FE5F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eaLnBrk="0" fontAlgn="base" hangingPunct="0">
        <a:spcBef>
          <a:spcPct val="0"/>
        </a:spcBef>
        <a:spcAft>
          <a:spcPct val="0"/>
        </a:spcAft>
        <a:defRPr sz="211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Arial" charset="0"/>
          <a:cs typeface="Arial" charset="0"/>
        </a:defRPr>
      </a:lvl2pPr>
      <a:lvl3pPr algn="ctr" defTabSz="4389438" rtl="0" eaLnBrk="0" fontAlgn="base" hangingPunct="0">
        <a:spcBef>
          <a:spcPct val="0"/>
        </a:spcBef>
        <a:spcAft>
          <a:spcPct val="0"/>
        </a:spcAft>
        <a:defRPr sz="21100">
          <a:solidFill>
            <a:schemeClr val="tx2"/>
          </a:solidFill>
          <a:latin typeface="Arial" charset="0"/>
          <a:cs typeface="Arial" charset="0"/>
        </a:defRPr>
      </a:lvl3pPr>
      <a:lvl4pPr algn="ctr" defTabSz="4389438" rtl="0" eaLnBrk="0" fontAlgn="base" hangingPunct="0">
        <a:spcBef>
          <a:spcPct val="0"/>
        </a:spcBef>
        <a:spcAft>
          <a:spcPct val="0"/>
        </a:spcAft>
        <a:defRPr sz="21100">
          <a:solidFill>
            <a:schemeClr val="tx2"/>
          </a:solidFill>
          <a:latin typeface="Arial" charset="0"/>
          <a:cs typeface="Arial" charset="0"/>
        </a:defRPr>
      </a:lvl4pPr>
      <a:lvl5pPr algn="ctr" defTabSz="4389438" rtl="0" eaLnBrk="0" fontAlgn="base" hangingPunct="0">
        <a:spcBef>
          <a:spcPct val="0"/>
        </a:spcBef>
        <a:spcAft>
          <a:spcPct val="0"/>
        </a:spcAft>
        <a:defRPr sz="21100">
          <a:solidFill>
            <a:schemeClr val="tx2"/>
          </a:solidFill>
          <a:latin typeface="Arial" charset="0"/>
          <a:cs typeface="Arial" charset="0"/>
        </a:defRPr>
      </a:lvl5pPr>
      <a:lvl6pPr marL="457200" algn="ctr" defTabSz="4389438" rtl="0" fontAlgn="base">
        <a:spcBef>
          <a:spcPct val="0"/>
        </a:spcBef>
        <a:spcAft>
          <a:spcPct val="0"/>
        </a:spcAft>
        <a:defRPr sz="21100">
          <a:solidFill>
            <a:schemeClr val="tx2"/>
          </a:solidFill>
          <a:latin typeface="Arial" charset="0"/>
          <a:cs typeface="Arial" charset="0"/>
        </a:defRPr>
      </a:lvl6pPr>
      <a:lvl7pPr marL="914400" algn="ctr" defTabSz="4389438" rtl="0" fontAlgn="base">
        <a:spcBef>
          <a:spcPct val="0"/>
        </a:spcBef>
        <a:spcAft>
          <a:spcPct val="0"/>
        </a:spcAft>
        <a:defRPr sz="21100">
          <a:solidFill>
            <a:schemeClr val="tx2"/>
          </a:solidFill>
          <a:latin typeface="Arial" charset="0"/>
          <a:cs typeface="Arial" charset="0"/>
        </a:defRPr>
      </a:lvl7pPr>
      <a:lvl8pPr marL="1371600" algn="ctr" defTabSz="4389438" rtl="0" fontAlgn="base">
        <a:spcBef>
          <a:spcPct val="0"/>
        </a:spcBef>
        <a:spcAft>
          <a:spcPct val="0"/>
        </a:spcAft>
        <a:defRPr sz="21100">
          <a:solidFill>
            <a:schemeClr val="tx2"/>
          </a:solidFill>
          <a:latin typeface="Arial" charset="0"/>
          <a:cs typeface="Arial" charset="0"/>
        </a:defRPr>
      </a:lvl8pPr>
      <a:lvl9pPr marL="1828800" algn="ctr" defTabSz="4389438" rtl="0" fontAlgn="base">
        <a:spcBef>
          <a:spcPct val="0"/>
        </a:spcBef>
        <a:spcAft>
          <a:spcPct val="0"/>
        </a:spcAft>
        <a:defRPr sz="21100">
          <a:solidFill>
            <a:schemeClr val="tx2"/>
          </a:solidFill>
          <a:latin typeface="Arial" charset="0"/>
          <a:cs typeface="Arial" charset="0"/>
        </a:defRPr>
      </a:lvl9pPr>
    </p:titleStyle>
    <p:bodyStyle>
      <a:lvl1pPr marL="1646238" indent="-1646238" algn="l" defTabSz="4389438" rtl="0" eaLnBrk="0" fontAlgn="base" hangingPunct="0">
        <a:spcBef>
          <a:spcPct val="20000"/>
        </a:spcBef>
        <a:spcAft>
          <a:spcPct val="0"/>
        </a:spcAft>
        <a:buChar char="•"/>
        <a:defRPr sz="15400">
          <a:solidFill>
            <a:schemeClr val="tx1"/>
          </a:solidFill>
          <a:latin typeface="+mn-lt"/>
          <a:ea typeface="+mn-ea"/>
          <a:cs typeface="+mn-cs"/>
        </a:defRPr>
      </a:lvl1pPr>
      <a:lvl2pPr marL="3567113" indent="-1373188" algn="l" defTabSz="4389438" rtl="0" eaLnBrk="0" fontAlgn="base" hangingPunct="0">
        <a:spcBef>
          <a:spcPct val="20000"/>
        </a:spcBef>
        <a:spcAft>
          <a:spcPct val="0"/>
        </a:spcAft>
        <a:buChar char="–"/>
        <a:defRPr sz="13400">
          <a:solidFill>
            <a:schemeClr val="tx1"/>
          </a:solidFill>
          <a:latin typeface="+mn-lt"/>
          <a:cs typeface="+mn-cs"/>
        </a:defRPr>
      </a:lvl2pPr>
      <a:lvl3pPr marL="5487988" indent="-1098550" algn="l" defTabSz="4389438" rtl="0" eaLnBrk="0" fontAlgn="base" hangingPunct="0">
        <a:spcBef>
          <a:spcPct val="20000"/>
        </a:spcBef>
        <a:spcAft>
          <a:spcPct val="0"/>
        </a:spcAft>
        <a:buChar char="•"/>
        <a:defRPr sz="11500">
          <a:solidFill>
            <a:schemeClr val="tx1"/>
          </a:solidFill>
          <a:latin typeface="+mn-lt"/>
          <a:cs typeface="+mn-cs"/>
        </a:defRPr>
      </a:lvl3pPr>
      <a:lvl4pPr marL="7680325" indent="-1096963" algn="l" defTabSz="4389438" rtl="0" eaLnBrk="0" fontAlgn="base" hangingPunct="0">
        <a:spcBef>
          <a:spcPct val="20000"/>
        </a:spcBef>
        <a:spcAft>
          <a:spcPct val="0"/>
        </a:spcAft>
        <a:buChar char="–"/>
        <a:defRPr sz="9700">
          <a:solidFill>
            <a:schemeClr val="tx1"/>
          </a:solidFill>
          <a:latin typeface="+mn-lt"/>
          <a:cs typeface="+mn-cs"/>
        </a:defRPr>
      </a:lvl4pPr>
      <a:lvl5pPr marL="9874250" indent="-1095375" algn="l" defTabSz="4389438" rtl="0" eaLnBrk="0" fontAlgn="base" hangingPunct="0">
        <a:spcBef>
          <a:spcPct val="20000"/>
        </a:spcBef>
        <a:spcAft>
          <a:spcPct val="0"/>
        </a:spcAft>
        <a:buChar char="»"/>
        <a:defRPr sz="9700">
          <a:solidFill>
            <a:schemeClr val="tx1"/>
          </a:solidFill>
          <a:latin typeface="+mn-lt"/>
          <a:cs typeface="+mn-cs"/>
        </a:defRPr>
      </a:lvl5pPr>
      <a:lvl6pPr marL="10331450" indent="-1095375" algn="l" defTabSz="4389438" rtl="0" fontAlgn="base">
        <a:spcBef>
          <a:spcPct val="20000"/>
        </a:spcBef>
        <a:spcAft>
          <a:spcPct val="0"/>
        </a:spcAft>
        <a:buChar char="»"/>
        <a:defRPr sz="9700">
          <a:solidFill>
            <a:schemeClr val="tx1"/>
          </a:solidFill>
          <a:latin typeface="+mn-lt"/>
          <a:cs typeface="+mn-cs"/>
        </a:defRPr>
      </a:lvl6pPr>
      <a:lvl7pPr marL="10788650" indent="-1095375" algn="l" defTabSz="4389438" rtl="0" fontAlgn="base">
        <a:spcBef>
          <a:spcPct val="20000"/>
        </a:spcBef>
        <a:spcAft>
          <a:spcPct val="0"/>
        </a:spcAft>
        <a:buChar char="»"/>
        <a:defRPr sz="9700">
          <a:solidFill>
            <a:schemeClr val="tx1"/>
          </a:solidFill>
          <a:latin typeface="+mn-lt"/>
          <a:cs typeface="+mn-cs"/>
        </a:defRPr>
      </a:lvl7pPr>
      <a:lvl8pPr marL="11245850" indent="-1095375" algn="l" defTabSz="4389438" rtl="0" fontAlgn="base">
        <a:spcBef>
          <a:spcPct val="20000"/>
        </a:spcBef>
        <a:spcAft>
          <a:spcPct val="0"/>
        </a:spcAft>
        <a:buChar char="»"/>
        <a:defRPr sz="9700">
          <a:solidFill>
            <a:schemeClr val="tx1"/>
          </a:solidFill>
          <a:latin typeface="+mn-lt"/>
          <a:cs typeface="+mn-cs"/>
        </a:defRPr>
      </a:lvl8pPr>
      <a:lvl9pPr marL="11703050" indent="-1095375" algn="l" defTabSz="4389438" rtl="0" fontAlgn="base">
        <a:spcBef>
          <a:spcPct val="20000"/>
        </a:spcBef>
        <a:spcAft>
          <a:spcPct val="0"/>
        </a:spcAft>
        <a:buChar char="»"/>
        <a:defRPr sz="97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Layout" Target="../diagrams/layout3.xml"/><Relationship Id="rId1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12" Type="http://schemas.openxmlformats.org/officeDocument/2006/relationships/diagramData" Target="../diagrams/data3.xml"/><Relationship Id="rId17" Type="http://schemas.openxmlformats.org/officeDocument/2006/relationships/image" Target="../media/image3.tiff"/><Relationship Id="rId2" Type="http://schemas.openxmlformats.org/officeDocument/2006/relationships/notesSlide" Target="../notesSlides/notesSlide1.xml"/><Relationship Id="rId16" Type="http://schemas.openxmlformats.org/officeDocument/2006/relationships/image" Target="../media/image2.png"/><Relationship Id="rId20" Type="http://schemas.microsoft.com/office/2007/relationships/diagramDrawing" Target="../diagrams/drawing3.xml"/><Relationship Id="rId1" Type="http://schemas.openxmlformats.org/officeDocument/2006/relationships/slideLayout" Target="../slideLayouts/slideLayout7.xml"/><Relationship Id="rId6" Type="http://schemas.openxmlformats.org/officeDocument/2006/relationships/diagramQuickStyle" Target="../diagrams/quickStyle1.xml"/><Relationship Id="rId11" Type="http://schemas.openxmlformats.org/officeDocument/2006/relationships/diagramColors" Target="../diagrams/colors2.xml"/><Relationship Id="rId5" Type="http://schemas.openxmlformats.org/officeDocument/2006/relationships/diagramLayout" Target="../diagrams/layout1.xml"/><Relationship Id="rId15" Type="http://schemas.openxmlformats.org/officeDocument/2006/relationships/diagramColors" Target="../diagrams/colors3.xml"/><Relationship Id="rId10" Type="http://schemas.openxmlformats.org/officeDocument/2006/relationships/diagramQuickStyle" Target="../diagrams/quickStyle2.xml"/><Relationship Id="rId19" Type="http://schemas.microsoft.com/office/2007/relationships/diagramDrawing" Target="../diagrams/drawing2.xml"/><Relationship Id="rId4" Type="http://schemas.openxmlformats.org/officeDocument/2006/relationships/diagramData" Target="../diagrams/data1.xml"/><Relationship Id="rId9" Type="http://schemas.openxmlformats.org/officeDocument/2006/relationships/diagramLayout" Target="../diagrams/layout2.xml"/><Relationship Id="rId1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4" name="Rectangle 53"/>
          <p:cNvSpPr/>
          <p:nvPr/>
        </p:nvSpPr>
        <p:spPr bwMode="auto">
          <a:xfrm>
            <a:off x="7086600" y="6553200"/>
            <a:ext cx="28803600" cy="24993600"/>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a:lstStyle/>
          <a:p>
            <a:pPr defTabSz="4389438">
              <a:defRPr/>
            </a:pPr>
            <a:endParaRPr lang="en-US" dirty="0"/>
          </a:p>
        </p:txBody>
      </p:sp>
      <p:sp>
        <p:nvSpPr>
          <p:cNvPr id="2051" name="Text Box 13"/>
          <p:cNvSpPr txBox="1">
            <a:spLocks noChangeArrowheads="1"/>
          </p:cNvSpPr>
          <p:nvPr/>
        </p:nvSpPr>
        <p:spPr bwMode="auto">
          <a:xfrm>
            <a:off x="990600" y="6248400"/>
            <a:ext cx="5715000" cy="13548324"/>
          </a:xfrm>
          <a:prstGeom prst="rect">
            <a:avLst/>
          </a:prstGeom>
          <a:solidFill>
            <a:srgbClr val="EEF3F4"/>
          </a:solidFill>
          <a:ln w="9525">
            <a:solidFill>
              <a:schemeClr val="tx1"/>
            </a:solidFill>
            <a:miter lim="800000"/>
            <a:headEnd/>
            <a:tailEnd/>
          </a:ln>
        </p:spPr>
        <p:txBody>
          <a:bodyPr wrap="square" lIns="128016" tIns="64008" rIns="128016" bIns="64008">
            <a:spAutoFit/>
          </a:bodyPr>
          <a:lstStyle/>
          <a:p>
            <a:pPr defTabSz="4389438"/>
            <a:endParaRPr lang="en-US" sz="3200" dirty="0"/>
          </a:p>
          <a:p>
            <a:pPr algn="just" defTabSz="4389438"/>
            <a:r>
              <a:rPr lang="en-US" sz="2800" dirty="0" smtClean="0">
                <a:latin typeface="Trebuchet MS" pitchFamily="34" charset="0"/>
              </a:rPr>
              <a:t>We </a:t>
            </a:r>
            <a:r>
              <a:rPr lang="en-US" sz="2800" dirty="0">
                <a:latin typeface="Trebuchet MS" pitchFamily="34" charset="0"/>
              </a:rPr>
              <a:t>are beginning a project to help developers of educational innovations promote adoption of their work at other institutions through deliberate propagation strategies. To gain a better understanding of the current situation with regard to the spread of educational innovations, we analyzed a web-based survey of 1284 Principal Investigators (PIs) in the NSF Transforming Undergraduate Education in STEM (TUES) program and held focus groups with NSF TUES program directors (PDs). Overall, PIs tend to think of spreading their innovations through one-way transmission methods, such as publishing a paper. On the other hand, PDs think that interactive methods, such as multi-day workshops, are more effective. We </a:t>
            </a:r>
            <a:r>
              <a:rPr lang="en-US" sz="2800" dirty="0" smtClean="0">
                <a:latin typeface="Trebuchet MS" pitchFamily="34" charset="0"/>
              </a:rPr>
              <a:t>recommend use </a:t>
            </a:r>
            <a:r>
              <a:rPr lang="en-US" sz="2800" dirty="0">
                <a:latin typeface="Trebuchet MS" pitchFamily="34" charset="0"/>
              </a:rPr>
              <a:t>of the term “propagation”, rather than “dissemination”, to describe the process from awareness to adoption of educational innovations by other faculty. </a:t>
            </a:r>
          </a:p>
        </p:txBody>
      </p:sp>
      <p:sp>
        <p:nvSpPr>
          <p:cNvPr id="2058" name="Text Box 10"/>
          <p:cNvSpPr txBox="1">
            <a:spLocks noChangeArrowheads="1"/>
          </p:cNvSpPr>
          <p:nvPr/>
        </p:nvSpPr>
        <p:spPr bwMode="auto">
          <a:xfrm>
            <a:off x="12801600" y="1066800"/>
            <a:ext cx="30678506" cy="3576638"/>
          </a:xfrm>
          <a:prstGeom prst="rect">
            <a:avLst/>
          </a:prstGeom>
          <a:noFill/>
          <a:ln w="9525">
            <a:noFill/>
            <a:miter lim="800000"/>
            <a:headEnd/>
            <a:tailEnd/>
          </a:ln>
          <a:effectLst/>
        </p:spPr>
        <p:txBody>
          <a:bodyPr wrap="square" lIns="128016" tIns="64008" rIns="128016" bIns="64008">
            <a:spAutoFit/>
          </a:bodyPr>
          <a:lstStyle/>
          <a:p>
            <a:pPr algn="ctr" defTabSz="4389438">
              <a:defRPr/>
            </a:pPr>
            <a:r>
              <a:rPr lang="en-US" sz="11200" b="1" dirty="0">
                <a:solidFill>
                  <a:schemeClr val="accent2">
                    <a:lumMod val="75000"/>
                  </a:schemeClr>
                </a:solidFill>
                <a:effectLst>
                  <a:outerShdw blurRad="38100" dist="38100" dir="2700000" algn="tl">
                    <a:srgbClr val="C0C0C0"/>
                  </a:outerShdw>
                </a:effectLst>
                <a:latin typeface="Trebuchet MS" pitchFamily="34" charset="0"/>
              </a:rPr>
              <a:t>Principal Investigator and Program Director Views of Successful Propagation</a:t>
            </a:r>
            <a:endParaRPr lang="en-US" sz="9600" b="1" dirty="0">
              <a:solidFill>
                <a:schemeClr val="accent2">
                  <a:lumMod val="75000"/>
                </a:schemeClr>
              </a:solidFill>
              <a:effectLst>
                <a:outerShdw blurRad="38100" dist="38100" dir="2700000" algn="tl">
                  <a:srgbClr val="C0C0C0"/>
                </a:outerShdw>
              </a:effectLst>
              <a:latin typeface="Trebuchet MS" pitchFamily="34" charset="0"/>
            </a:endParaRPr>
          </a:p>
        </p:txBody>
      </p:sp>
      <p:sp>
        <p:nvSpPr>
          <p:cNvPr id="2059" name="Text Box 11"/>
          <p:cNvSpPr txBox="1">
            <a:spLocks noChangeArrowheads="1"/>
          </p:cNvSpPr>
          <p:nvPr/>
        </p:nvSpPr>
        <p:spPr bwMode="auto">
          <a:xfrm>
            <a:off x="13182600" y="4876800"/>
            <a:ext cx="29794200" cy="1606594"/>
          </a:xfrm>
          <a:prstGeom prst="rect">
            <a:avLst/>
          </a:prstGeom>
          <a:noFill/>
          <a:ln w="9525">
            <a:noFill/>
            <a:miter lim="800000"/>
            <a:headEnd/>
            <a:tailEnd/>
          </a:ln>
          <a:effectLst/>
        </p:spPr>
        <p:txBody>
          <a:bodyPr wrap="square" lIns="128016" tIns="64008" rIns="128016" bIns="64008">
            <a:spAutoFit/>
          </a:bodyPr>
          <a:lstStyle/>
          <a:p>
            <a:pPr algn="ctr" defTabSz="4389438">
              <a:defRPr/>
            </a:pPr>
            <a:r>
              <a:rPr lang="en-US" sz="4800" b="1" dirty="0">
                <a:solidFill>
                  <a:schemeClr val="accent2">
                    <a:lumMod val="75000"/>
                  </a:schemeClr>
                </a:solidFill>
                <a:latin typeface="Trebuchet MS" pitchFamily="34" charset="0"/>
              </a:rPr>
              <a:t>Raina </a:t>
            </a:r>
            <a:r>
              <a:rPr lang="en-US" sz="4800" b="1" dirty="0" smtClean="0">
                <a:solidFill>
                  <a:schemeClr val="accent2">
                    <a:lumMod val="75000"/>
                  </a:schemeClr>
                </a:solidFill>
                <a:latin typeface="Trebuchet MS" pitchFamily="34" charset="0"/>
              </a:rPr>
              <a:t>Khatri</a:t>
            </a:r>
            <a:r>
              <a:rPr lang="en-US" sz="4800" b="1" baseline="30000" dirty="0" smtClean="0">
                <a:solidFill>
                  <a:schemeClr val="accent2">
                    <a:lumMod val="75000"/>
                  </a:schemeClr>
                </a:solidFill>
                <a:latin typeface="Trebuchet MS" pitchFamily="34" charset="0"/>
              </a:rPr>
              <a:t>*</a:t>
            </a:r>
            <a:r>
              <a:rPr lang="en-US" sz="4800" b="1" dirty="0" smtClean="0">
                <a:solidFill>
                  <a:schemeClr val="accent2">
                    <a:lumMod val="75000"/>
                  </a:schemeClr>
                </a:solidFill>
                <a:latin typeface="Trebuchet MS" pitchFamily="34" charset="0"/>
              </a:rPr>
              <a:t>, Charles Henderson*, Renee Cole</a:t>
            </a:r>
            <a:r>
              <a:rPr lang="en-US" sz="4800" b="1" baseline="30000" dirty="0" smtClean="0">
                <a:solidFill>
                  <a:schemeClr val="accent2">
                    <a:lumMod val="75000"/>
                  </a:schemeClr>
                </a:solidFill>
                <a:latin typeface="Trebuchet MS" pitchFamily="34" charset="0"/>
              </a:rPr>
              <a:t>†</a:t>
            </a:r>
            <a:r>
              <a:rPr lang="en-US" sz="4800" b="1" dirty="0" smtClean="0">
                <a:solidFill>
                  <a:schemeClr val="accent2">
                    <a:lumMod val="75000"/>
                  </a:schemeClr>
                </a:solidFill>
                <a:latin typeface="Trebuchet MS" pitchFamily="34" charset="0"/>
              </a:rPr>
              <a:t>, Jeff </a:t>
            </a:r>
            <a:r>
              <a:rPr lang="en-US" sz="4800" b="1" dirty="0" err="1" smtClean="0">
                <a:solidFill>
                  <a:schemeClr val="accent2">
                    <a:lumMod val="75000"/>
                  </a:schemeClr>
                </a:solidFill>
                <a:latin typeface="Trebuchet MS" pitchFamily="34" charset="0"/>
              </a:rPr>
              <a:t>Froyd</a:t>
            </a:r>
            <a:r>
              <a:rPr lang="en-US" sz="4800" b="1" baseline="30000" dirty="0" smtClean="0">
                <a:solidFill>
                  <a:schemeClr val="accent2">
                    <a:lumMod val="75000"/>
                  </a:schemeClr>
                </a:solidFill>
                <a:latin typeface="Trebuchet MS" pitchFamily="34" charset="0"/>
              </a:rPr>
              <a:t>‡</a:t>
            </a:r>
            <a:endParaRPr lang="en-US" sz="4800" b="1" baseline="30000" dirty="0">
              <a:solidFill>
                <a:schemeClr val="accent2">
                  <a:lumMod val="75000"/>
                </a:schemeClr>
              </a:solidFill>
              <a:latin typeface="Trebuchet MS" pitchFamily="34" charset="0"/>
            </a:endParaRPr>
          </a:p>
          <a:p>
            <a:pPr algn="ctr" defTabSz="4389438">
              <a:defRPr/>
            </a:pPr>
            <a:endParaRPr lang="en-US" sz="2400" b="1" dirty="0">
              <a:solidFill>
                <a:schemeClr val="accent2">
                  <a:lumMod val="75000"/>
                </a:schemeClr>
              </a:solidFill>
              <a:latin typeface="Trebuchet MS" pitchFamily="34" charset="0"/>
            </a:endParaRPr>
          </a:p>
          <a:p>
            <a:pPr algn="ctr" defTabSz="4389438">
              <a:defRPr/>
            </a:pPr>
            <a:r>
              <a:rPr lang="en-US" sz="2400" b="1" dirty="0">
                <a:solidFill>
                  <a:schemeClr val="accent2">
                    <a:lumMod val="75000"/>
                  </a:schemeClr>
                </a:solidFill>
                <a:latin typeface="Trebuchet MS" pitchFamily="34" charset="0"/>
              </a:rPr>
              <a:t>*Western </a:t>
            </a:r>
            <a:r>
              <a:rPr lang="en-US" sz="2400" b="1" dirty="0" smtClean="0">
                <a:solidFill>
                  <a:schemeClr val="accent2">
                    <a:lumMod val="75000"/>
                  </a:schemeClr>
                </a:solidFill>
                <a:latin typeface="Trebuchet MS" pitchFamily="34" charset="0"/>
              </a:rPr>
              <a:t>Michigan University, </a:t>
            </a:r>
            <a:r>
              <a:rPr lang="en-US" sz="2400" b="1" baseline="30000" dirty="0">
                <a:solidFill>
                  <a:schemeClr val="accent2">
                    <a:lumMod val="75000"/>
                  </a:schemeClr>
                </a:solidFill>
                <a:latin typeface="Trebuchet MS" pitchFamily="34" charset="0"/>
              </a:rPr>
              <a:t>†</a:t>
            </a:r>
            <a:r>
              <a:rPr lang="en-US" sz="2400" b="1" dirty="0" smtClean="0">
                <a:solidFill>
                  <a:schemeClr val="accent2">
                    <a:lumMod val="75000"/>
                  </a:schemeClr>
                </a:solidFill>
                <a:latin typeface="Trebuchet MS" pitchFamily="34" charset="0"/>
              </a:rPr>
              <a:t>University of Iowa, </a:t>
            </a:r>
            <a:r>
              <a:rPr lang="en-US" sz="2400" b="1" baseline="30000" dirty="0" smtClean="0">
                <a:solidFill>
                  <a:schemeClr val="accent2">
                    <a:lumMod val="75000"/>
                  </a:schemeClr>
                </a:solidFill>
                <a:latin typeface="Trebuchet MS" pitchFamily="34" charset="0"/>
              </a:rPr>
              <a:t>‡</a:t>
            </a:r>
            <a:r>
              <a:rPr lang="en-US" sz="2400" b="1" dirty="0" smtClean="0">
                <a:solidFill>
                  <a:schemeClr val="accent2">
                    <a:lumMod val="75000"/>
                  </a:schemeClr>
                </a:solidFill>
                <a:latin typeface="Trebuchet MS" pitchFamily="34" charset="0"/>
              </a:rPr>
              <a:t>Texas A&amp;M University</a:t>
            </a:r>
            <a:endParaRPr lang="en-US" sz="2400" b="1" dirty="0">
              <a:solidFill>
                <a:schemeClr val="accent2">
                  <a:lumMod val="75000"/>
                </a:schemeClr>
              </a:solidFill>
              <a:latin typeface="Trebuchet MS" pitchFamily="34" charset="0"/>
            </a:endParaRPr>
          </a:p>
        </p:txBody>
      </p:sp>
      <p:sp>
        <p:nvSpPr>
          <p:cNvPr id="2060" name="Text Box 12"/>
          <p:cNvSpPr txBox="1">
            <a:spLocks noChangeArrowheads="1"/>
          </p:cNvSpPr>
          <p:nvPr/>
        </p:nvSpPr>
        <p:spPr bwMode="auto">
          <a:xfrm>
            <a:off x="838200" y="5943600"/>
            <a:ext cx="1948867" cy="652486"/>
          </a:xfrm>
          <a:prstGeom prst="rect">
            <a:avLst/>
          </a:prstGeom>
          <a:solidFill>
            <a:schemeClr val="accent2">
              <a:lumMod val="20000"/>
              <a:lumOff val="80000"/>
            </a:schemeClr>
          </a:solidFill>
          <a:ln w="9525">
            <a:solidFill>
              <a:schemeClr val="tx1"/>
            </a:solidFill>
            <a:miter lim="800000"/>
            <a:headEnd/>
            <a:tailEnd/>
          </a:ln>
          <a:effectLst/>
        </p:spPr>
        <p:txBody>
          <a:bodyPr wrap="none" lIns="128016" tIns="64008" rIns="128016" bIns="64008">
            <a:spAutoFit/>
          </a:bodyPr>
          <a:lstStyle/>
          <a:p>
            <a:pPr defTabSz="4389438">
              <a:defRPr/>
            </a:pPr>
            <a:r>
              <a:rPr lang="en-US" sz="3400" b="1" dirty="0">
                <a:latin typeface="Trebuchet MS" pitchFamily="34" charset="0"/>
              </a:rPr>
              <a:t>Abstract</a:t>
            </a:r>
          </a:p>
        </p:txBody>
      </p:sp>
      <p:sp>
        <p:nvSpPr>
          <p:cNvPr id="2055" name="Text Box 18"/>
          <p:cNvSpPr txBox="1">
            <a:spLocks noChangeArrowheads="1"/>
          </p:cNvSpPr>
          <p:nvPr/>
        </p:nvSpPr>
        <p:spPr bwMode="auto">
          <a:xfrm>
            <a:off x="914400" y="20345400"/>
            <a:ext cx="5791200" cy="11295400"/>
          </a:xfrm>
          <a:prstGeom prst="rect">
            <a:avLst/>
          </a:prstGeom>
          <a:solidFill>
            <a:srgbClr val="EEF3F4"/>
          </a:solidFill>
          <a:ln w="9525">
            <a:solidFill>
              <a:schemeClr val="tx1"/>
            </a:solidFill>
            <a:miter lim="800000"/>
            <a:headEnd/>
            <a:tailEnd/>
          </a:ln>
        </p:spPr>
        <p:txBody>
          <a:bodyPr wrap="square">
            <a:spAutoFit/>
          </a:bodyPr>
          <a:lstStyle/>
          <a:p>
            <a:pPr algn="just" defTabSz="4389438"/>
            <a:endParaRPr lang="en-US" sz="2800" dirty="0" smtClean="0">
              <a:latin typeface="Trebuchet MS" pitchFamily="34" charset="0"/>
            </a:endParaRPr>
          </a:p>
          <a:p>
            <a:pPr algn="just" defTabSz="4389438">
              <a:buFont typeface="Arial" pitchFamily="34" charset="0"/>
              <a:buChar char="•"/>
            </a:pPr>
            <a:r>
              <a:rPr lang="en-US" sz="2800" dirty="0" smtClean="0">
                <a:latin typeface="Trebuchet MS" pitchFamily="34" charset="0"/>
              </a:rPr>
              <a:t> Goal: To help educational researchers increase the impact of their projects.</a:t>
            </a:r>
          </a:p>
          <a:p>
            <a:pPr algn="just" defTabSz="4389438">
              <a:buFont typeface="Arial" pitchFamily="34" charset="0"/>
              <a:buChar char="•"/>
            </a:pPr>
            <a:endParaRPr lang="en-US" sz="2800" dirty="0" smtClean="0">
              <a:latin typeface="Trebuchet MS" pitchFamily="34" charset="0"/>
            </a:endParaRPr>
          </a:p>
          <a:p>
            <a:pPr algn="just" defTabSz="4389438">
              <a:buFont typeface="Arial" pitchFamily="34" charset="0"/>
              <a:buChar char="•"/>
            </a:pPr>
            <a:r>
              <a:rPr lang="en-US" sz="2800" dirty="0" smtClean="0">
                <a:latin typeface="Trebuchet MS" pitchFamily="34" charset="0"/>
              </a:rPr>
              <a:t>We </a:t>
            </a:r>
            <a:r>
              <a:rPr lang="en-US" sz="2800" dirty="0" smtClean="0">
                <a:latin typeface="Trebuchet MS" pitchFamily="34" charset="0"/>
              </a:rPr>
              <a:t>are </a:t>
            </a:r>
            <a:r>
              <a:rPr lang="en-US" sz="2800" dirty="0" smtClean="0">
                <a:latin typeface="Trebuchet MS" pitchFamily="34" charset="0"/>
              </a:rPr>
              <a:t>studying TUES </a:t>
            </a:r>
            <a:r>
              <a:rPr lang="en-US" sz="2800" dirty="0" smtClean="0">
                <a:latin typeface="Trebuchet MS" pitchFamily="34" charset="0"/>
              </a:rPr>
              <a:t>projects and other programs to map the type of educational innovation and the propagation strategies used to adoption </a:t>
            </a:r>
            <a:r>
              <a:rPr lang="en-US" sz="2800" dirty="0" smtClean="0">
                <a:latin typeface="Trebuchet MS" pitchFamily="34" charset="0"/>
              </a:rPr>
              <a:t>outcomes.</a:t>
            </a:r>
          </a:p>
          <a:p>
            <a:pPr algn="just" defTabSz="4389438">
              <a:buFont typeface="Arial" pitchFamily="34" charset="0"/>
              <a:buChar char="•"/>
            </a:pPr>
            <a:endParaRPr lang="en-US" sz="2800" dirty="0" smtClean="0">
              <a:latin typeface="Trebuchet MS" pitchFamily="34" charset="0"/>
            </a:endParaRPr>
          </a:p>
          <a:p>
            <a:pPr algn="just" defTabSz="4389438">
              <a:buFont typeface="Arial" pitchFamily="34" charset="0"/>
              <a:buChar char="•"/>
            </a:pPr>
            <a:r>
              <a:rPr lang="en-US" sz="2800" dirty="0" smtClean="0">
                <a:latin typeface="Trebuchet MS" pitchFamily="34" charset="0"/>
              </a:rPr>
              <a:t>By </a:t>
            </a:r>
            <a:r>
              <a:rPr lang="en-US" sz="2800" dirty="0" smtClean="0">
                <a:latin typeface="Trebuchet MS" pitchFamily="34" charset="0"/>
              </a:rPr>
              <a:t>matching a specific type of propagation strategy to the type of innovation, PIs will see greater adoption rates of their projects</a:t>
            </a:r>
            <a:r>
              <a:rPr lang="en-US" sz="2800" dirty="0" smtClean="0">
                <a:latin typeface="Trebuchet MS" pitchFamily="34" charset="0"/>
              </a:rPr>
              <a:t>.</a:t>
            </a:r>
          </a:p>
          <a:p>
            <a:pPr algn="just" defTabSz="4389438">
              <a:buFont typeface="Arial" pitchFamily="34" charset="0"/>
              <a:buChar char="•"/>
            </a:pPr>
            <a:endParaRPr lang="en-US" sz="2800" dirty="0" smtClean="0">
              <a:latin typeface="Trebuchet MS" pitchFamily="34" charset="0"/>
            </a:endParaRPr>
          </a:p>
          <a:p>
            <a:pPr algn="just" defTabSz="4389438">
              <a:buFont typeface="Arial" pitchFamily="34" charset="0"/>
              <a:buChar char="•"/>
            </a:pPr>
            <a:r>
              <a:rPr lang="en-US" sz="2800" dirty="0" smtClean="0">
                <a:latin typeface="Trebuchet MS" pitchFamily="34" charset="0"/>
              </a:rPr>
              <a:t> </a:t>
            </a:r>
            <a:r>
              <a:rPr lang="en-US" sz="2800" dirty="0" smtClean="0">
                <a:latin typeface="Trebuchet MS" pitchFamily="34" charset="0"/>
              </a:rPr>
              <a:t>We're figuring out the strategies that work best for various </a:t>
            </a:r>
            <a:r>
              <a:rPr lang="en-US" sz="2800" dirty="0" smtClean="0">
                <a:latin typeface="Trebuchet MS" pitchFamily="34" charset="0"/>
              </a:rPr>
              <a:t>innovations.</a:t>
            </a:r>
          </a:p>
          <a:p>
            <a:pPr algn="just" defTabSz="4389438">
              <a:buFont typeface="Arial" pitchFamily="34" charset="0"/>
              <a:buChar char="•"/>
            </a:pPr>
            <a:endParaRPr lang="en-US" sz="2800" dirty="0" smtClean="0">
              <a:latin typeface="Trebuchet MS" pitchFamily="34" charset="0"/>
            </a:endParaRPr>
          </a:p>
          <a:p>
            <a:pPr algn="just" defTabSz="4389438">
              <a:buFont typeface="Arial" pitchFamily="34" charset="0"/>
              <a:buChar char="•"/>
            </a:pPr>
            <a:r>
              <a:rPr lang="en-US" sz="2800" dirty="0" smtClean="0">
                <a:latin typeface="Trebuchet MS" pitchFamily="34" charset="0"/>
              </a:rPr>
              <a:t>Finally, we’re putting </a:t>
            </a:r>
            <a:r>
              <a:rPr lang="en-US" sz="2800" dirty="0" smtClean="0">
                <a:latin typeface="Trebuchet MS" pitchFamily="34" charset="0"/>
              </a:rPr>
              <a:t>what we learn together into a "How-To" guide that will make it easy for PIs to plan their approach to propagation.</a:t>
            </a:r>
            <a:endParaRPr lang="en-US" sz="1400" dirty="0" smtClean="0">
              <a:latin typeface="Trebuchet MS" pitchFamily="34" charset="0"/>
            </a:endParaRPr>
          </a:p>
        </p:txBody>
      </p:sp>
      <p:sp>
        <p:nvSpPr>
          <p:cNvPr id="2056" name="Text Box 23"/>
          <p:cNvSpPr txBox="1">
            <a:spLocks noChangeArrowheads="1"/>
          </p:cNvSpPr>
          <p:nvPr/>
        </p:nvSpPr>
        <p:spPr bwMode="auto">
          <a:xfrm>
            <a:off x="7696200" y="11430000"/>
            <a:ext cx="13258800" cy="4678204"/>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wrap="square">
            <a:spAutoFit/>
          </a:bodyPr>
          <a:lstStyle/>
          <a:p>
            <a:pPr defTabSz="4389438">
              <a:buFontTx/>
              <a:buChar char="•"/>
            </a:pPr>
            <a:endParaRPr lang="en-US" sz="2800" dirty="0" smtClean="0">
              <a:solidFill>
                <a:schemeClr val="tx1"/>
              </a:solidFill>
              <a:latin typeface="Trebuchet MS" pitchFamily="34" charset="0"/>
            </a:endParaRPr>
          </a:p>
          <a:p>
            <a:pPr lvl="0" defTabSz="4389438"/>
            <a:r>
              <a:rPr lang="en-US" sz="1800" dirty="0" smtClean="0">
                <a:solidFill>
                  <a:schemeClr val="tx1"/>
                </a:solidFill>
                <a:latin typeface="Trebuchet MS" pitchFamily="34" charset="0"/>
              </a:rPr>
              <a:t>Question 7. “Briefly describe what successful dissemination of your educational innovation means to you? (Please be as specific as possible, e.g., instead of ‘lots of users’, tell us how many users, i.e.,   1 user or 1,000 users.)”</a:t>
            </a:r>
          </a:p>
          <a:p>
            <a:pPr lvl="0" defTabSz="4389438"/>
            <a:endParaRPr lang="en-US" sz="1800" dirty="0" smtClean="0">
              <a:solidFill>
                <a:schemeClr val="tx1"/>
              </a:solidFill>
              <a:latin typeface="Trebuchet MS" pitchFamily="34" charset="0"/>
            </a:endParaRPr>
          </a:p>
          <a:p>
            <a:pPr defTabSz="4389438"/>
            <a:r>
              <a:rPr lang="en-US" sz="1800" dirty="0" smtClean="0">
                <a:solidFill>
                  <a:schemeClr val="tx1"/>
                </a:solidFill>
                <a:latin typeface="Trebuchet MS" pitchFamily="34" charset="0"/>
              </a:rPr>
              <a:t>Survey Questions 14 and 15: </a:t>
            </a:r>
          </a:p>
          <a:p>
            <a:pPr defTabSz="4389438"/>
            <a:r>
              <a:rPr lang="en-US" sz="1800" dirty="0" smtClean="0">
                <a:solidFill>
                  <a:schemeClr val="tx1"/>
                </a:solidFill>
                <a:latin typeface="Trebuchet MS" pitchFamily="34" charset="0"/>
              </a:rPr>
              <a:t>14. Please rate the importance of the following possible barriers in disseminating your educational innovation (</a:t>
            </a:r>
            <a:r>
              <a:rPr lang="en-US" sz="1800" dirty="0" err="1" smtClean="0">
                <a:solidFill>
                  <a:schemeClr val="tx1"/>
                </a:solidFill>
                <a:latin typeface="Trebuchet MS" pitchFamily="34" charset="0"/>
              </a:rPr>
              <a:t>Likert</a:t>
            </a:r>
            <a:r>
              <a:rPr lang="en-US" sz="1800" dirty="0" smtClean="0">
                <a:solidFill>
                  <a:schemeClr val="tx1"/>
                </a:solidFill>
                <a:latin typeface="Trebuchet MS" pitchFamily="34" charset="0"/>
              </a:rPr>
              <a:t> scale from ‘not at all important’ to ‘extremely important’). </a:t>
            </a:r>
          </a:p>
          <a:p>
            <a:pPr defTabSz="4389438"/>
            <a:r>
              <a:rPr lang="en-US" sz="1800" dirty="0" smtClean="0">
                <a:solidFill>
                  <a:schemeClr val="tx1"/>
                </a:solidFill>
                <a:latin typeface="Trebuchet MS" pitchFamily="34" charset="0"/>
              </a:rPr>
              <a:t>• Dissemination of my innovation is not a priority to me </a:t>
            </a:r>
          </a:p>
          <a:p>
            <a:pPr defTabSz="4389438"/>
            <a:r>
              <a:rPr lang="en-US" sz="1800" dirty="0" smtClean="0">
                <a:solidFill>
                  <a:schemeClr val="tx1"/>
                </a:solidFill>
                <a:latin typeface="Trebuchet MS" pitchFamily="34" charset="0"/>
              </a:rPr>
              <a:t>• Lack of financial resources to support dissemination activities </a:t>
            </a:r>
          </a:p>
          <a:p>
            <a:pPr defTabSz="4389438"/>
            <a:r>
              <a:rPr lang="en-US" sz="1800" dirty="0" smtClean="0">
                <a:solidFill>
                  <a:schemeClr val="tx1"/>
                </a:solidFill>
                <a:latin typeface="Trebuchet MS" pitchFamily="34" charset="0"/>
              </a:rPr>
              <a:t>• Don’t know where or how to disseminate </a:t>
            </a:r>
          </a:p>
          <a:p>
            <a:pPr defTabSz="4389438"/>
            <a:r>
              <a:rPr lang="en-US" sz="1800" dirty="0" smtClean="0">
                <a:solidFill>
                  <a:schemeClr val="tx1"/>
                </a:solidFill>
                <a:latin typeface="Trebuchet MS" pitchFamily="34" charset="0"/>
              </a:rPr>
              <a:t>• Lack of peer reviewed journals focusing on educational innovation in my field </a:t>
            </a:r>
          </a:p>
          <a:p>
            <a:pPr defTabSz="4389438"/>
            <a:r>
              <a:rPr lang="en-US" sz="1800" dirty="0" smtClean="0">
                <a:solidFill>
                  <a:schemeClr val="tx1"/>
                </a:solidFill>
                <a:latin typeface="Trebuchet MS" pitchFamily="34" charset="0"/>
              </a:rPr>
              <a:t>• Technology changed so rapidly that educational innovation became out of date </a:t>
            </a:r>
          </a:p>
          <a:p>
            <a:pPr defTabSz="4389438"/>
            <a:r>
              <a:rPr lang="en-US" sz="1800" dirty="0" smtClean="0">
                <a:solidFill>
                  <a:schemeClr val="tx1"/>
                </a:solidFill>
                <a:latin typeface="Trebuchet MS" pitchFamily="34" charset="0"/>
              </a:rPr>
              <a:t>• Lack of peer reviewed conferences focusing on educational innovation in my field </a:t>
            </a:r>
          </a:p>
          <a:p>
            <a:pPr defTabSz="4389438"/>
            <a:r>
              <a:rPr lang="en-US" sz="1800" dirty="0" smtClean="0">
                <a:solidFill>
                  <a:schemeClr val="tx1"/>
                </a:solidFill>
                <a:latin typeface="Trebuchet MS" pitchFamily="34" charset="0"/>
              </a:rPr>
              <a:t>• Dissemination activities are not valued by my institution </a:t>
            </a:r>
          </a:p>
          <a:p>
            <a:pPr defTabSz="4389438"/>
            <a:r>
              <a:rPr lang="en-US" sz="1800" dirty="0" smtClean="0">
                <a:solidFill>
                  <a:schemeClr val="tx1"/>
                </a:solidFill>
                <a:latin typeface="Trebuchet MS" pitchFamily="34" charset="0"/>
              </a:rPr>
              <a:t>• Other (please specify) </a:t>
            </a:r>
          </a:p>
          <a:p>
            <a:pPr defTabSz="4389438"/>
            <a:r>
              <a:rPr lang="en-US" sz="1800" dirty="0" smtClean="0">
                <a:solidFill>
                  <a:schemeClr val="tx1"/>
                </a:solidFill>
                <a:latin typeface="Trebuchet MS" pitchFamily="34" charset="0"/>
              </a:rPr>
              <a:t>15. Please make any comments you have about this survey or about dissemination of your educational innovation.</a:t>
            </a:r>
          </a:p>
        </p:txBody>
      </p:sp>
      <p:sp>
        <p:nvSpPr>
          <p:cNvPr id="2062" name="Text Box 45"/>
          <p:cNvSpPr txBox="1">
            <a:spLocks noChangeArrowheads="1"/>
          </p:cNvSpPr>
          <p:nvPr/>
        </p:nvSpPr>
        <p:spPr bwMode="auto">
          <a:xfrm>
            <a:off x="22250400" y="8839200"/>
            <a:ext cx="13030200" cy="5262979"/>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wrap="square">
            <a:spAutoFit/>
          </a:bodyPr>
          <a:lstStyle/>
          <a:p>
            <a:pPr defTabSz="4389438"/>
            <a:endParaRPr lang="en-US" sz="2400" dirty="0">
              <a:latin typeface="Trebuchet MS" pitchFamily="34" charset="0"/>
            </a:endParaRPr>
          </a:p>
          <a:p>
            <a:pPr defTabSz="4389438"/>
            <a:r>
              <a:rPr lang="en-US" sz="2400" dirty="0" smtClean="0">
                <a:solidFill>
                  <a:schemeClr val="tx1"/>
                </a:solidFill>
                <a:latin typeface="Trebuchet MS" pitchFamily="34" charset="0"/>
              </a:rPr>
              <a:t>In January 2012 we visited the NSF in Arlington, VA , where we held focus groups with program directors in each discipline of the TUES program (biology, chemistry, computer science, engineering, </a:t>
            </a:r>
            <a:r>
              <a:rPr lang="en-US" sz="2400" dirty="0" err="1" smtClean="0">
                <a:solidFill>
                  <a:schemeClr val="tx1"/>
                </a:solidFill>
                <a:latin typeface="Trebuchet MS" pitchFamily="34" charset="0"/>
              </a:rPr>
              <a:t>geoscience</a:t>
            </a:r>
            <a:r>
              <a:rPr lang="en-US" sz="2400" dirty="0" smtClean="0">
                <a:solidFill>
                  <a:schemeClr val="tx1"/>
                </a:solidFill>
                <a:latin typeface="Trebuchet MS" pitchFamily="34" charset="0"/>
              </a:rPr>
              <a:t>, interdisciplinary, physics, and mathematics).  We asked their for their views on successful propagation and what they’d like to see PIs do to spread their innovation to other institutions. Meetings were not recorded, but detailed notes were taken.</a:t>
            </a:r>
          </a:p>
          <a:p>
            <a:pPr defTabSz="4389438"/>
            <a:endParaRPr lang="en-US" sz="2400" dirty="0" smtClean="0">
              <a:solidFill>
                <a:schemeClr val="tx1"/>
              </a:solidFill>
              <a:latin typeface="Trebuchet MS" pitchFamily="34" charset="0"/>
            </a:endParaRPr>
          </a:p>
          <a:p>
            <a:pPr defTabSz="4389438"/>
            <a:r>
              <a:rPr lang="en-US" sz="2400" dirty="0" smtClean="0">
                <a:solidFill>
                  <a:schemeClr val="tx1"/>
                </a:solidFill>
                <a:latin typeface="Trebuchet MS" pitchFamily="34" charset="0"/>
              </a:rPr>
              <a:t> From those  notes, major themes relating to propagation were developed for each disciplinary group. These themes were then incorporated into a one-paragraph summary of the discussion that used the language of the PDs as much as possible. Finally, similar themes expressed by at least half of the PD groups were extracted and written in language that best represented the ideas expressed by each group.  We sent these themes to the PDs as a member check and they agreed they represent their views. </a:t>
            </a:r>
            <a:endParaRPr lang="en-US" sz="2400" dirty="0">
              <a:solidFill>
                <a:schemeClr val="tx1"/>
              </a:solidFill>
              <a:latin typeface="Trebuchet MS" pitchFamily="34" charset="0"/>
            </a:endParaRPr>
          </a:p>
        </p:txBody>
      </p:sp>
      <p:sp>
        <p:nvSpPr>
          <p:cNvPr id="2098" name="Text Box 50"/>
          <p:cNvSpPr txBox="1">
            <a:spLocks noChangeArrowheads="1"/>
          </p:cNvSpPr>
          <p:nvPr/>
        </p:nvSpPr>
        <p:spPr bwMode="auto">
          <a:xfrm>
            <a:off x="381000" y="20116800"/>
            <a:ext cx="6393097" cy="615553"/>
          </a:xfrm>
          <a:prstGeom prst="rect">
            <a:avLst/>
          </a:prstGeom>
          <a:solidFill>
            <a:schemeClr val="accent2">
              <a:lumMod val="20000"/>
              <a:lumOff val="80000"/>
            </a:schemeClr>
          </a:solidFill>
          <a:ln w="9525">
            <a:solidFill>
              <a:schemeClr val="tx1"/>
            </a:solidFill>
            <a:miter lim="800000"/>
            <a:headEnd/>
            <a:tailEnd/>
          </a:ln>
          <a:effectLst/>
        </p:spPr>
        <p:txBody>
          <a:bodyPr wrap="none">
            <a:spAutoFit/>
          </a:bodyPr>
          <a:lstStyle>
            <a:lvl1pPr defTabSz="4389438">
              <a:defRPr sz="8700">
                <a:solidFill>
                  <a:schemeClr val="tx1"/>
                </a:solidFill>
                <a:latin typeface="Arial" charset="0"/>
                <a:cs typeface="Arial" charset="0"/>
              </a:defRPr>
            </a:lvl1pPr>
            <a:lvl2pPr marL="742950" indent="-285750" defTabSz="4389438">
              <a:defRPr sz="8700">
                <a:solidFill>
                  <a:schemeClr val="tx1"/>
                </a:solidFill>
                <a:latin typeface="Arial" charset="0"/>
                <a:cs typeface="Arial" charset="0"/>
              </a:defRPr>
            </a:lvl2pPr>
            <a:lvl3pPr marL="1143000" indent="-228600" defTabSz="4389438">
              <a:defRPr sz="8700">
                <a:solidFill>
                  <a:schemeClr val="tx1"/>
                </a:solidFill>
                <a:latin typeface="Arial" charset="0"/>
                <a:cs typeface="Arial" charset="0"/>
              </a:defRPr>
            </a:lvl3pPr>
            <a:lvl4pPr marL="1600200" indent="-228600" defTabSz="4389438">
              <a:defRPr sz="8700">
                <a:solidFill>
                  <a:schemeClr val="tx1"/>
                </a:solidFill>
                <a:latin typeface="Arial" charset="0"/>
                <a:cs typeface="Arial" charset="0"/>
              </a:defRPr>
            </a:lvl4pPr>
            <a:lvl5pPr marL="2057400" indent="-228600" defTabSz="4389438">
              <a:defRPr sz="8700">
                <a:solidFill>
                  <a:schemeClr val="tx1"/>
                </a:solidFill>
                <a:latin typeface="Arial" charset="0"/>
                <a:cs typeface="Arial" charset="0"/>
              </a:defRPr>
            </a:lvl5pPr>
            <a:lvl6pPr marL="2514600" indent="-228600" defTabSz="4389438" fontAlgn="base">
              <a:spcBef>
                <a:spcPct val="0"/>
              </a:spcBef>
              <a:spcAft>
                <a:spcPct val="0"/>
              </a:spcAft>
              <a:defRPr sz="8700">
                <a:solidFill>
                  <a:schemeClr val="tx1"/>
                </a:solidFill>
                <a:latin typeface="Arial" charset="0"/>
                <a:cs typeface="Arial" charset="0"/>
              </a:defRPr>
            </a:lvl6pPr>
            <a:lvl7pPr marL="2971800" indent="-228600" defTabSz="4389438" fontAlgn="base">
              <a:spcBef>
                <a:spcPct val="0"/>
              </a:spcBef>
              <a:spcAft>
                <a:spcPct val="0"/>
              </a:spcAft>
              <a:defRPr sz="8700">
                <a:solidFill>
                  <a:schemeClr val="tx1"/>
                </a:solidFill>
                <a:latin typeface="Arial" charset="0"/>
                <a:cs typeface="Arial" charset="0"/>
              </a:defRPr>
            </a:lvl7pPr>
            <a:lvl8pPr marL="3429000" indent="-228600" defTabSz="4389438" fontAlgn="base">
              <a:spcBef>
                <a:spcPct val="0"/>
              </a:spcBef>
              <a:spcAft>
                <a:spcPct val="0"/>
              </a:spcAft>
              <a:defRPr sz="8700">
                <a:solidFill>
                  <a:schemeClr val="tx1"/>
                </a:solidFill>
                <a:latin typeface="Arial" charset="0"/>
                <a:cs typeface="Arial" charset="0"/>
              </a:defRPr>
            </a:lvl8pPr>
            <a:lvl9pPr marL="3886200" indent="-228600" defTabSz="4389438" fontAlgn="base">
              <a:spcBef>
                <a:spcPct val="0"/>
              </a:spcBef>
              <a:spcAft>
                <a:spcPct val="0"/>
              </a:spcAft>
              <a:defRPr sz="8700">
                <a:solidFill>
                  <a:schemeClr val="tx1"/>
                </a:solidFill>
                <a:latin typeface="Arial" charset="0"/>
                <a:cs typeface="Arial" charset="0"/>
              </a:defRPr>
            </a:lvl9pPr>
          </a:lstStyle>
          <a:p>
            <a:pPr>
              <a:defRPr/>
            </a:pPr>
            <a:r>
              <a:rPr lang="en-US" sz="3400" b="1" dirty="0" smtClean="0">
                <a:latin typeface="Trebuchet MS" pitchFamily="34" charset="0"/>
              </a:rPr>
              <a:t>What is Increasing the Impact?</a:t>
            </a:r>
          </a:p>
        </p:txBody>
      </p:sp>
      <p:sp>
        <p:nvSpPr>
          <p:cNvPr id="2067" name="Text Box 57"/>
          <p:cNvSpPr txBox="1">
            <a:spLocks noChangeArrowheads="1"/>
          </p:cNvSpPr>
          <p:nvPr/>
        </p:nvSpPr>
        <p:spPr bwMode="auto">
          <a:xfrm>
            <a:off x="36271200" y="26212800"/>
            <a:ext cx="6858000" cy="3908762"/>
          </a:xfrm>
          <a:prstGeom prst="rect">
            <a:avLst/>
          </a:prstGeom>
          <a:solidFill>
            <a:srgbClr val="EFEFEF"/>
          </a:solidFill>
          <a:ln w="9525">
            <a:solidFill>
              <a:schemeClr val="tx2"/>
            </a:solidFill>
            <a:miter lim="800000"/>
            <a:headEnd/>
            <a:tailEnd/>
          </a:ln>
        </p:spPr>
        <p:txBody>
          <a:bodyPr wrap="square">
            <a:spAutoFit/>
          </a:bodyPr>
          <a:lstStyle/>
          <a:p>
            <a:pPr defTabSz="4389438"/>
            <a:endParaRPr lang="en-US" sz="2400" dirty="0" smtClean="0">
              <a:latin typeface="Trebuchet MS" pitchFamily="34" charset="0"/>
            </a:endParaRPr>
          </a:p>
          <a:p>
            <a:pPr defTabSz="4389438"/>
            <a:r>
              <a:rPr lang="en-US" sz="2800" dirty="0">
                <a:latin typeface="Trebuchet MS" pitchFamily="34" charset="0"/>
              </a:rPr>
              <a:t>This </a:t>
            </a:r>
            <a:r>
              <a:rPr lang="en-US" sz="2800" dirty="0" smtClean="0">
                <a:latin typeface="Trebuchet MS" pitchFamily="34" charset="0"/>
              </a:rPr>
              <a:t>is </a:t>
            </a:r>
            <a:r>
              <a:rPr lang="en-US" sz="2800" dirty="0">
                <a:latin typeface="Trebuchet MS" pitchFamily="34" charset="0"/>
              </a:rPr>
              <a:t>based upon work supported by the National Science Foundation under Grant No. 1122446. We wish to thank Joseph </a:t>
            </a:r>
            <a:r>
              <a:rPr lang="en-US" sz="2800" dirty="0" err="1">
                <a:latin typeface="Trebuchet MS" pitchFamily="34" charset="0"/>
              </a:rPr>
              <a:t>Tront</a:t>
            </a:r>
            <a:r>
              <a:rPr lang="en-US" sz="2800" dirty="0">
                <a:latin typeface="Trebuchet MS" pitchFamily="34" charset="0"/>
              </a:rPr>
              <a:t>, Flora </a:t>
            </a:r>
            <a:r>
              <a:rPr lang="en-US" sz="2800" dirty="0" err="1">
                <a:latin typeface="Trebuchet MS" pitchFamily="34" charset="0"/>
              </a:rPr>
              <a:t>McMartin</a:t>
            </a:r>
            <a:r>
              <a:rPr lang="en-US" sz="2800" dirty="0">
                <a:latin typeface="Trebuchet MS" pitchFamily="34" charset="0"/>
              </a:rPr>
              <a:t>, and Brandon </a:t>
            </a:r>
            <a:r>
              <a:rPr lang="en-US" sz="2800" dirty="0" err="1">
                <a:latin typeface="Trebuchet MS" pitchFamily="34" charset="0"/>
              </a:rPr>
              <a:t>Muramatsu</a:t>
            </a:r>
            <a:r>
              <a:rPr lang="en-US" sz="2800" dirty="0">
                <a:latin typeface="Trebuchet MS" pitchFamily="34" charset="0"/>
              </a:rPr>
              <a:t> for making their data available. We also wish to thank the NSF TUES program directors for their time and insights. </a:t>
            </a:r>
          </a:p>
        </p:txBody>
      </p:sp>
      <p:sp>
        <p:nvSpPr>
          <p:cNvPr id="2108" name="Text Box 60"/>
          <p:cNvSpPr txBox="1">
            <a:spLocks noChangeArrowheads="1"/>
          </p:cNvSpPr>
          <p:nvPr/>
        </p:nvSpPr>
        <p:spPr bwMode="auto">
          <a:xfrm>
            <a:off x="37566600" y="23774400"/>
            <a:ext cx="4724400" cy="923925"/>
          </a:xfrm>
          <a:prstGeom prst="rect">
            <a:avLst/>
          </a:prstGeom>
          <a:solidFill>
            <a:schemeClr val="accent2">
              <a:lumMod val="20000"/>
              <a:lumOff val="80000"/>
            </a:schemeClr>
          </a:solidFill>
          <a:ln w="9525">
            <a:solidFill>
              <a:schemeClr val="tx1"/>
            </a:solidFill>
            <a:miter lim="800000"/>
            <a:headEnd/>
            <a:tailEnd/>
          </a:ln>
          <a:effectLst/>
        </p:spPr>
        <p:txBody>
          <a:bodyPr>
            <a:spAutoFit/>
          </a:bodyPr>
          <a:lstStyle/>
          <a:p>
            <a:pPr defTabSz="4389438">
              <a:defRPr/>
            </a:pPr>
            <a:r>
              <a:rPr lang="en-US" sz="5400" b="1" dirty="0">
                <a:latin typeface="Trebuchet MS" pitchFamily="34" charset="0"/>
              </a:rPr>
              <a:t>Check us out!</a:t>
            </a:r>
          </a:p>
        </p:txBody>
      </p:sp>
      <p:sp>
        <p:nvSpPr>
          <p:cNvPr id="4" name="Text Box 64"/>
          <p:cNvSpPr txBox="1">
            <a:spLocks noChangeArrowheads="1"/>
          </p:cNvSpPr>
          <p:nvPr/>
        </p:nvSpPr>
        <p:spPr bwMode="auto">
          <a:xfrm>
            <a:off x="36347400" y="6477000"/>
            <a:ext cx="6629400" cy="16250603"/>
          </a:xfrm>
          <a:prstGeom prst="rect">
            <a:avLst/>
          </a:prstGeom>
          <a:solidFill>
            <a:srgbClr val="EEF3F4"/>
          </a:solidFill>
          <a:ln w="9525">
            <a:solidFill>
              <a:schemeClr val="tx1"/>
            </a:solidFill>
            <a:miter lim="800000"/>
            <a:headEnd/>
            <a:tailEnd/>
          </a:ln>
        </p:spPr>
        <p:txBody>
          <a:bodyPr wrap="square">
            <a:spAutoFit/>
          </a:bodyPr>
          <a:lstStyle/>
          <a:p>
            <a:pPr defTabSz="4389438"/>
            <a:endParaRPr lang="en-US" sz="3000" dirty="0">
              <a:latin typeface="Trebuchet MS" pitchFamily="34" charset="0"/>
            </a:endParaRPr>
          </a:p>
          <a:p>
            <a:pPr algn="just" defTabSz="4389438">
              <a:buFont typeface="Arial" pitchFamily="34" charset="0"/>
              <a:buChar char="•"/>
            </a:pPr>
            <a:r>
              <a:rPr lang="en-US" sz="2800" dirty="0" smtClean="0">
                <a:latin typeface="Trebuchet MS" pitchFamily="34" charset="0"/>
              </a:rPr>
              <a:t>PIs and PDs share a common goal, that faculty at other institutions adopt the </a:t>
            </a:r>
            <a:r>
              <a:rPr lang="en-US" sz="2800" dirty="0" smtClean="0">
                <a:latin typeface="Trebuchet MS" pitchFamily="34" charset="0"/>
              </a:rPr>
              <a:t>innovation.</a:t>
            </a:r>
          </a:p>
          <a:p>
            <a:pPr algn="just" defTabSz="4389438">
              <a:buFont typeface="Arial" pitchFamily="34" charset="0"/>
              <a:buChar char="•"/>
            </a:pPr>
            <a:endParaRPr lang="en-US" sz="2800" dirty="0" smtClean="0">
              <a:latin typeface="Trebuchet MS" pitchFamily="34" charset="0"/>
            </a:endParaRPr>
          </a:p>
          <a:p>
            <a:pPr algn="just" defTabSz="4389438">
              <a:buFont typeface="Arial" pitchFamily="34" charset="0"/>
              <a:buChar char="•"/>
            </a:pPr>
            <a:r>
              <a:rPr lang="en-US" sz="2800" dirty="0" smtClean="0">
                <a:latin typeface="Trebuchet MS" pitchFamily="34" charset="0"/>
              </a:rPr>
              <a:t>PIs </a:t>
            </a:r>
            <a:r>
              <a:rPr lang="en-US" sz="2800" dirty="0" smtClean="0">
                <a:latin typeface="Trebuchet MS" pitchFamily="34" charset="0"/>
              </a:rPr>
              <a:t>have a simple linear idea of how to propagate their </a:t>
            </a:r>
            <a:r>
              <a:rPr lang="en-US" sz="2800" smtClean="0">
                <a:latin typeface="Trebuchet MS" pitchFamily="34" charset="0"/>
              </a:rPr>
              <a:t>materials</a:t>
            </a:r>
            <a:r>
              <a:rPr lang="en-US" sz="2800" smtClean="0">
                <a:latin typeface="Trebuchet MS" pitchFamily="34" charset="0"/>
              </a:rPr>
              <a:t>, </a:t>
            </a:r>
            <a:r>
              <a:rPr lang="en-US" sz="2800" dirty="0" smtClean="0">
                <a:latin typeface="Trebuchet MS" pitchFamily="34" charset="0"/>
              </a:rPr>
              <a:t>using traditional “mass-market” channels  to share their work with </a:t>
            </a:r>
            <a:r>
              <a:rPr lang="en-US" sz="2800" dirty="0" smtClean="0">
                <a:latin typeface="Trebuchet MS" pitchFamily="34" charset="0"/>
              </a:rPr>
              <a:t>others.</a:t>
            </a:r>
          </a:p>
          <a:p>
            <a:pPr algn="just" defTabSz="4389438">
              <a:buFont typeface="Arial" pitchFamily="34" charset="0"/>
              <a:buChar char="•"/>
            </a:pPr>
            <a:endParaRPr lang="en-US" sz="2800" dirty="0" smtClean="0">
              <a:latin typeface="Trebuchet MS" pitchFamily="34" charset="0"/>
            </a:endParaRPr>
          </a:p>
          <a:p>
            <a:pPr algn="just" defTabSz="4389438">
              <a:buFont typeface="Arial" pitchFamily="34" charset="0"/>
              <a:buChar char="•"/>
            </a:pPr>
            <a:r>
              <a:rPr lang="en-US" sz="2800" dirty="0" smtClean="0">
                <a:latin typeface="Trebuchet MS" pitchFamily="34" charset="0"/>
              </a:rPr>
              <a:t>PDs </a:t>
            </a:r>
            <a:r>
              <a:rPr lang="en-US" sz="2800" dirty="0" smtClean="0">
                <a:latin typeface="Trebuchet MS" pitchFamily="34" charset="0"/>
              </a:rPr>
              <a:t>believe these methods don’t lead to sustained changes at multiple institutions. </a:t>
            </a:r>
            <a:endParaRPr lang="en-US" sz="2800" dirty="0" smtClean="0">
              <a:latin typeface="Trebuchet MS" pitchFamily="34" charset="0"/>
            </a:endParaRPr>
          </a:p>
          <a:p>
            <a:pPr algn="just" defTabSz="4389438">
              <a:buFont typeface="Arial" pitchFamily="34" charset="0"/>
              <a:buChar char="•"/>
            </a:pPr>
            <a:endParaRPr lang="en-US" sz="2800" dirty="0" smtClean="0">
              <a:latin typeface="Trebuchet MS" pitchFamily="34" charset="0"/>
            </a:endParaRPr>
          </a:p>
          <a:p>
            <a:pPr algn="just" defTabSz="4389438">
              <a:buFont typeface="Arial" pitchFamily="34" charset="0"/>
              <a:buChar char="•"/>
            </a:pPr>
            <a:r>
              <a:rPr lang="en-US" sz="2800" dirty="0" smtClean="0">
                <a:latin typeface="Trebuchet MS" pitchFamily="34" charset="0"/>
              </a:rPr>
              <a:t>PDs want </a:t>
            </a:r>
            <a:r>
              <a:rPr lang="en-US" sz="2800" dirty="0" smtClean="0">
                <a:latin typeface="Trebuchet MS" pitchFamily="34" charset="0"/>
              </a:rPr>
              <a:t>to see PIs using interactive methods, enlisting help from professional societies and running immersive, multi-day workshops. </a:t>
            </a:r>
            <a:endParaRPr lang="en-US" sz="2800" dirty="0" smtClean="0">
              <a:latin typeface="Trebuchet MS" pitchFamily="34" charset="0"/>
            </a:endParaRPr>
          </a:p>
          <a:p>
            <a:pPr algn="just" defTabSz="4389438">
              <a:buFont typeface="Arial" pitchFamily="34" charset="0"/>
              <a:buChar char="•"/>
            </a:pPr>
            <a:endParaRPr lang="en-US" sz="2800" dirty="0" smtClean="0">
              <a:latin typeface="Trebuchet MS" pitchFamily="34" charset="0"/>
            </a:endParaRPr>
          </a:p>
          <a:p>
            <a:pPr algn="just" defTabSz="4389438">
              <a:buFont typeface="Arial" pitchFamily="34" charset="0"/>
              <a:buChar char="•"/>
            </a:pPr>
            <a:r>
              <a:rPr lang="en-US" sz="2800" dirty="0" smtClean="0">
                <a:latin typeface="Trebuchet MS" pitchFamily="34" charset="0"/>
              </a:rPr>
              <a:t>PDs also </a:t>
            </a:r>
            <a:r>
              <a:rPr lang="en-US" sz="2800" dirty="0" smtClean="0">
                <a:latin typeface="Trebuchet MS" pitchFamily="34" charset="0"/>
              </a:rPr>
              <a:t>want to see propagation built into the project from the earliest stages by having collaborators at other institutions. </a:t>
            </a:r>
            <a:endParaRPr lang="en-US" sz="2800" dirty="0">
              <a:latin typeface="Trebuchet MS" pitchFamily="34" charset="0"/>
            </a:endParaRPr>
          </a:p>
          <a:p>
            <a:pPr algn="just" defTabSz="4389438"/>
            <a:endParaRPr lang="en-US" sz="3000" dirty="0">
              <a:latin typeface="Trebuchet MS" pitchFamily="34" charset="0"/>
            </a:endParaRPr>
          </a:p>
          <a:p>
            <a:pPr algn="just" defTabSz="4389438"/>
            <a:r>
              <a:rPr lang="en-US" sz="3600" b="1" dirty="0" smtClean="0">
                <a:latin typeface="Trebuchet MS" pitchFamily="34" charset="0"/>
              </a:rPr>
              <a:t>Implications</a:t>
            </a:r>
            <a:endParaRPr lang="en-US" sz="3600" b="1" dirty="0">
              <a:latin typeface="Trebuchet MS" pitchFamily="34" charset="0"/>
            </a:endParaRPr>
          </a:p>
          <a:p>
            <a:pPr algn="just" defTabSz="4389438"/>
            <a:endParaRPr lang="en-US" sz="3000" b="1" dirty="0">
              <a:latin typeface="Trebuchet MS" pitchFamily="34" charset="0"/>
            </a:endParaRPr>
          </a:p>
          <a:p>
            <a:pPr algn="just" defTabSz="4389438">
              <a:buFont typeface="Arial" pitchFamily="34" charset="0"/>
              <a:buChar char="•"/>
            </a:pPr>
            <a:r>
              <a:rPr lang="en-US" sz="2800" dirty="0" smtClean="0">
                <a:latin typeface="Trebuchet MS" pitchFamily="34" charset="0"/>
              </a:rPr>
              <a:t>There is a disconnect between PI and PD expectations. </a:t>
            </a:r>
            <a:endParaRPr lang="en-US" sz="2800" dirty="0" smtClean="0">
              <a:latin typeface="Trebuchet MS" pitchFamily="34" charset="0"/>
            </a:endParaRPr>
          </a:p>
          <a:p>
            <a:pPr algn="just" defTabSz="4389438">
              <a:buFont typeface="Arial" pitchFamily="34" charset="0"/>
              <a:buChar char="•"/>
            </a:pPr>
            <a:endParaRPr lang="en-US" sz="2800" dirty="0" smtClean="0">
              <a:latin typeface="Trebuchet MS" pitchFamily="34" charset="0"/>
            </a:endParaRPr>
          </a:p>
          <a:p>
            <a:pPr algn="just" defTabSz="4389438">
              <a:buFont typeface="Arial" pitchFamily="34" charset="0"/>
              <a:buChar char="•"/>
            </a:pPr>
            <a:r>
              <a:rPr lang="en-US" sz="2800" dirty="0" smtClean="0">
                <a:latin typeface="Trebuchet MS" pitchFamily="34" charset="0"/>
              </a:rPr>
              <a:t>PIs </a:t>
            </a:r>
            <a:r>
              <a:rPr lang="en-US" sz="2800" dirty="0" smtClean="0">
                <a:latin typeface="Trebuchet MS" pitchFamily="34" charset="0"/>
              </a:rPr>
              <a:t>don’t feel prepared to take on a more active role in propagation, and the NSF offers little guidance. </a:t>
            </a:r>
            <a:endParaRPr lang="en-US" sz="2800" dirty="0" smtClean="0">
              <a:latin typeface="Trebuchet MS" pitchFamily="34" charset="0"/>
            </a:endParaRPr>
          </a:p>
          <a:p>
            <a:pPr algn="just" defTabSz="4389438">
              <a:buFont typeface="Arial" pitchFamily="34" charset="0"/>
              <a:buChar char="•"/>
            </a:pPr>
            <a:endParaRPr lang="en-US" sz="2800" dirty="0" smtClean="0">
              <a:latin typeface="Trebuchet MS" pitchFamily="34" charset="0"/>
            </a:endParaRPr>
          </a:p>
          <a:p>
            <a:pPr algn="just" defTabSz="4389438">
              <a:buFont typeface="Arial" pitchFamily="34" charset="0"/>
              <a:buChar char="•"/>
            </a:pPr>
            <a:r>
              <a:rPr lang="en-US" sz="2800" dirty="0" smtClean="0">
                <a:latin typeface="Trebuchet MS" pitchFamily="34" charset="0"/>
              </a:rPr>
              <a:t>B</a:t>
            </a:r>
            <a:r>
              <a:rPr lang="en-US" sz="2800" dirty="0" smtClean="0">
                <a:latin typeface="Trebuchet MS" pitchFamily="34" charset="0"/>
              </a:rPr>
              <a:t>oth </a:t>
            </a:r>
            <a:r>
              <a:rPr lang="en-US" sz="2800" dirty="0" smtClean="0">
                <a:latin typeface="Trebuchet MS" pitchFamily="34" charset="0"/>
              </a:rPr>
              <a:t>groups would benefit from thinking about propagation as occurring throughout the project. </a:t>
            </a:r>
            <a:endParaRPr lang="en-US" sz="2800" dirty="0">
              <a:latin typeface="Trebuchet MS" pitchFamily="34" charset="0"/>
            </a:endParaRPr>
          </a:p>
        </p:txBody>
      </p:sp>
      <p:sp>
        <p:nvSpPr>
          <p:cNvPr id="2111" name="Text Box 63"/>
          <p:cNvSpPr txBox="1">
            <a:spLocks noChangeArrowheads="1"/>
          </p:cNvSpPr>
          <p:nvPr/>
        </p:nvSpPr>
        <p:spPr bwMode="auto">
          <a:xfrm>
            <a:off x="21945600" y="8610600"/>
            <a:ext cx="10252102" cy="584775"/>
          </a:xfrm>
          <a:prstGeom prst="rect">
            <a:avLst/>
          </a:prstGeom>
          <a:solidFill>
            <a:schemeClr val="accent2">
              <a:lumMod val="20000"/>
              <a:lumOff val="80000"/>
            </a:schemeClr>
          </a:solidFill>
          <a:ln w="9525">
            <a:solidFill>
              <a:schemeClr val="tx1"/>
            </a:solidFill>
            <a:miter lim="800000"/>
            <a:headEnd/>
            <a:tailEnd/>
          </a:ln>
          <a:effectLst/>
        </p:spPr>
        <p:txBody>
          <a:bodyPr wrap="none">
            <a:spAutoFit/>
          </a:bodyPr>
          <a:lstStyle/>
          <a:p>
            <a:pPr defTabSz="4389438">
              <a:defRPr/>
            </a:pPr>
            <a:r>
              <a:rPr lang="en-US" sz="3200" b="1" dirty="0" smtClean="0">
                <a:latin typeface="Trebuchet MS" pitchFamily="34" charset="0"/>
              </a:rPr>
              <a:t>Methods: Focus Groups with TUES Program Directors</a:t>
            </a:r>
            <a:endParaRPr lang="en-US" sz="3200" b="1" dirty="0">
              <a:latin typeface="Trebuchet MS" pitchFamily="34" charset="0"/>
            </a:endParaRPr>
          </a:p>
        </p:txBody>
      </p:sp>
      <p:sp>
        <p:nvSpPr>
          <p:cNvPr id="5" name="Text Box 17"/>
          <p:cNvSpPr txBox="1">
            <a:spLocks noChangeArrowheads="1"/>
          </p:cNvSpPr>
          <p:nvPr/>
        </p:nvSpPr>
        <p:spPr bwMode="auto">
          <a:xfrm>
            <a:off x="8458200" y="6781800"/>
            <a:ext cx="10940816" cy="1107996"/>
          </a:xfrm>
          <a:prstGeom prst="rect">
            <a:avLst/>
          </a:prstGeom>
          <a:solidFill>
            <a:schemeClr val="accent2">
              <a:lumMod val="20000"/>
              <a:lumOff val="80000"/>
            </a:schemeClr>
          </a:solidFill>
          <a:ln w="9525">
            <a:solidFill>
              <a:schemeClr val="tx1"/>
            </a:solidFill>
            <a:miter lim="800000"/>
            <a:headEnd/>
            <a:tailEnd/>
          </a:ln>
          <a:effectLst/>
        </p:spPr>
        <p:txBody>
          <a:bodyPr wrap="none">
            <a:spAutoFit/>
          </a:bodyPr>
          <a:lstStyle/>
          <a:p>
            <a:pPr defTabSz="4389438">
              <a:defRPr/>
            </a:pPr>
            <a:r>
              <a:rPr lang="en-US" sz="6600" b="1" dirty="0">
                <a:latin typeface="Trebuchet MS" pitchFamily="34" charset="0"/>
              </a:rPr>
              <a:t>Principal </a:t>
            </a:r>
            <a:r>
              <a:rPr lang="en-US" sz="6600" b="1" dirty="0" smtClean="0">
                <a:latin typeface="Trebuchet MS" pitchFamily="34" charset="0"/>
              </a:rPr>
              <a:t>Investigators (PIs)</a:t>
            </a:r>
            <a:endParaRPr lang="en-US" sz="6600" b="1" dirty="0">
              <a:latin typeface="Trebuchet MS" pitchFamily="34" charset="0"/>
            </a:endParaRPr>
          </a:p>
        </p:txBody>
      </p:sp>
      <p:pic>
        <p:nvPicPr>
          <p:cNvPr id="2073" name="Picture 67" descr="nsf_logo_color_transparent"/>
          <p:cNvPicPr>
            <a:picLocks noChangeAspect="1" noChangeArrowheads="1"/>
          </p:cNvPicPr>
          <p:nvPr/>
        </p:nvPicPr>
        <p:blipFill>
          <a:blip r:embed="rId3"/>
          <a:srcRect/>
          <a:stretch>
            <a:fillRect/>
          </a:stretch>
        </p:blipFill>
        <p:spPr bwMode="auto">
          <a:xfrm>
            <a:off x="41376600" y="30403800"/>
            <a:ext cx="1828800" cy="1828800"/>
          </a:xfrm>
          <a:prstGeom prst="rect">
            <a:avLst/>
          </a:prstGeom>
          <a:noFill/>
          <a:ln w="9525">
            <a:noFill/>
            <a:miter lim="800000"/>
            <a:headEnd/>
            <a:tailEnd/>
          </a:ln>
        </p:spPr>
      </p:pic>
      <p:sp>
        <p:nvSpPr>
          <p:cNvPr id="2074" name="Text Box 20"/>
          <p:cNvSpPr txBox="1">
            <a:spLocks noChangeArrowheads="1"/>
          </p:cNvSpPr>
          <p:nvPr/>
        </p:nvSpPr>
        <p:spPr bwMode="auto">
          <a:xfrm>
            <a:off x="36118800" y="25908000"/>
            <a:ext cx="3857625" cy="588963"/>
          </a:xfrm>
          <a:prstGeom prst="rect">
            <a:avLst/>
          </a:prstGeom>
          <a:solidFill>
            <a:schemeClr val="accent6">
              <a:lumMod val="20000"/>
              <a:lumOff val="80000"/>
            </a:schemeClr>
          </a:solidFill>
          <a:ln w="9525">
            <a:solidFill>
              <a:schemeClr val="tx1"/>
            </a:solidFill>
            <a:miter lim="800000"/>
            <a:headEnd/>
            <a:tailEnd/>
          </a:ln>
        </p:spPr>
        <p:txBody>
          <a:bodyPr wrap="none">
            <a:spAutoFit/>
          </a:bodyPr>
          <a:lstStyle/>
          <a:p>
            <a:pPr defTabSz="4389438"/>
            <a:r>
              <a:rPr lang="en-US" sz="3200" b="1" dirty="0">
                <a:latin typeface="Trebuchet MS" pitchFamily="34" charset="0"/>
              </a:rPr>
              <a:t>Acknowledgements</a:t>
            </a:r>
          </a:p>
        </p:txBody>
      </p:sp>
      <p:sp>
        <p:nvSpPr>
          <p:cNvPr id="2076" name="Text Box 75"/>
          <p:cNvSpPr txBox="1">
            <a:spLocks noChangeArrowheads="1"/>
          </p:cNvSpPr>
          <p:nvPr/>
        </p:nvSpPr>
        <p:spPr bwMode="auto">
          <a:xfrm>
            <a:off x="42443400" y="18821400"/>
            <a:ext cx="1447800" cy="1417638"/>
          </a:xfrm>
          <a:prstGeom prst="rect">
            <a:avLst/>
          </a:prstGeom>
          <a:noFill/>
          <a:ln w="9525">
            <a:noFill/>
            <a:miter lim="800000"/>
            <a:headEnd/>
            <a:tailEnd/>
          </a:ln>
        </p:spPr>
        <p:txBody>
          <a:bodyPr>
            <a:spAutoFit/>
          </a:bodyPr>
          <a:lstStyle/>
          <a:p>
            <a:pPr defTabSz="4389438"/>
            <a:endParaRPr lang="en-US"/>
          </a:p>
        </p:txBody>
      </p:sp>
      <p:cxnSp>
        <p:nvCxnSpPr>
          <p:cNvPr id="2078" name="Straight Connector 50"/>
          <p:cNvCxnSpPr>
            <a:cxnSpLocks noChangeShapeType="1"/>
          </p:cNvCxnSpPr>
          <p:nvPr/>
        </p:nvCxnSpPr>
        <p:spPr bwMode="auto">
          <a:xfrm rot="5400000">
            <a:off x="12192000" y="19812000"/>
            <a:ext cx="18594388" cy="1588"/>
          </a:xfrm>
          <a:prstGeom prst="line">
            <a:avLst/>
          </a:prstGeom>
          <a:noFill/>
          <a:ln w="9525" algn="ctr">
            <a:solidFill>
              <a:schemeClr val="tx1"/>
            </a:solidFill>
            <a:round/>
            <a:headEnd/>
            <a:tailEnd/>
          </a:ln>
        </p:spPr>
      </p:cxnSp>
      <p:sp>
        <p:nvSpPr>
          <p:cNvPr id="55" name="TextBox 54"/>
          <p:cNvSpPr txBox="1"/>
          <p:nvPr/>
        </p:nvSpPr>
        <p:spPr>
          <a:xfrm>
            <a:off x="23317200" y="6781800"/>
            <a:ext cx="9525000" cy="1107996"/>
          </a:xfrm>
          <a:prstGeom prst="rect">
            <a:avLst/>
          </a:prstGeom>
          <a:solidFill>
            <a:schemeClr val="accent2">
              <a:lumMod val="20000"/>
              <a:lumOff val="80000"/>
            </a:schemeClr>
          </a:solidFill>
          <a:ln>
            <a:solidFill>
              <a:schemeClr val="tx1"/>
            </a:solidFill>
          </a:ln>
        </p:spPr>
        <p:txBody>
          <a:bodyPr wrap="square">
            <a:spAutoFit/>
          </a:bodyPr>
          <a:lstStyle/>
          <a:p>
            <a:pPr>
              <a:defRPr/>
            </a:pPr>
            <a:r>
              <a:rPr lang="en-US" sz="6600" b="1" dirty="0">
                <a:latin typeface="Trebuchet MS" pitchFamily="34" charset="0"/>
              </a:rPr>
              <a:t>Program </a:t>
            </a:r>
            <a:r>
              <a:rPr lang="en-US" sz="6600" b="1" dirty="0" smtClean="0">
                <a:latin typeface="Trebuchet MS" pitchFamily="34" charset="0"/>
              </a:rPr>
              <a:t>Directors (PDs)</a:t>
            </a:r>
            <a:endParaRPr lang="en-US" sz="6600" b="1" dirty="0">
              <a:latin typeface="Trebuchet MS" pitchFamily="34" charset="0"/>
            </a:endParaRPr>
          </a:p>
        </p:txBody>
      </p:sp>
      <p:graphicFrame>
        <p:nvGraphicFramePr>
          <p:cNvPr id="59" name="Diagram 58"/>
          <p:cNvGraphicFramePr/>
          <p:nvPr/>
        </p:nvGraphicFramePr>
        <p:xfrm>
          <a:off x="7620000" y="26822400"/>
          <a:ext cx="12801600" cy="4343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61" name="Diagram 60"/>
          <p:cNvGraphicFramePr/>
          <p:nvPr/>
        </p:nvGraphicFramePr>
        <p:xfrm>
          <a:off x="22021800" y="22860000"/>
          <a:ext cx="13563600" cy="4419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63" name="Diagram 62"/>
          <p:cNvGraphicFramePr/>
          <p:nvPr/>
        </p:nvGraphicFramePr>
        <p:xfrm>
          <a:off x="22021800" y="28575000"/>
          <a:ext cx="11658600" cy="21336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cxnSp>
        <p:nvCxnSpPr>
          <p:cNvPr id="64" name="Straight Arrow Connector 63"/>
          <p:cNvCxnSpPr/>
          <p:nvPr/>
        </p:nvCxnSpPr>
        <p:spPr>
          <a:xfrm rot="5400000">
            <a:off x="27813794" y="27431206"/>
            <a:ext cx="2133600" cy="1588"/>
          </a:xfrm>
          <a:prstGeom prst="straightConnector1">
            <a:avLst/>
          </a:prstGeom>
          <a:ln w="127000">
            <a:headEnd type="arrow"/>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5400000">
            <a:off x="22899687" y="27620913"/>
            <a:ext cx="2209801" cy="3175"/>
          </a:xfrm>
          <a:prstGeom prst="straightConnector1">
            <a:avLst/>
          </a:prstGeom>
          <a:ln w="127000">
            <a:headEnd type="arrow"/>
            <a:tailEnd type="arrow"/>
          </a:ln>
        </p:spPr>
        <p:style>
          <a:lnRef idx="1">
            <a:schemeClr val="accent1"/>
          </a:lnRef>
          <a:fillRef idx="0">
            <a:schemeClr val="accent1"/>
          </a:fillRef>
          <a:effectRef idx="0">
            <a:schemeClr val="accent1"/>
          </a:effectRef>
          <a:fontRef idx="minor">
            <a:schemeClr val="tx1"/>
          </a:fontRef>
        </p:style>
      </p:cxnSp>
      <p:pic>
        <p:nvPicPr>
          <p:cNvPr id="2086" name="Picture 2" descr="http://www.iaza.com/work/120717C/iaza14576344087700.gif"/>
          <p:cNvPicPr>
            <a:picLocks noChangeAspect="1" noChangeArrowheads="1"/>
          </p:cNvPicPr>
          <p:nvPr/>
        </p:nvPicPr>
        <p:blipFill>
          <a:blip r:embed="rId16"/>
          <a:srcRect/>
          <a:stretch>
            <a:fillRect/>
          </a:stretch>
        </p:blipFill>
        <p:spPr bwMode="auto">
          <a:xfrm>
            <a:off x="36195000" y="30708600"/>
            <a:ext cx="4495800" cy="1415242"/>
          </a:xfrm>
          <a:prstGeom prst="rect">
            <a:avLst/>
          </a:prstGeom>
          <a:noFill/>
          <a:ln w="9525">
            <a:noFill/>
            <a:miter lim="800000"/>
            <a:headEnd/>
            <a:tailEnd/>
          </a:ln>
        </p:spPr>
      </p:pic>
      <p:sp>
        <p:nvSpPr>
          <p:cNvPr id="40" name="Text Box 22"/>
          <p:cNvSpPr txBox="1">
            <a:spLocks noChangeArrowheads="1"/>
          </p:cNvSpPr>
          <p:nvPr/>
        </p:nvSpPr>
        <p:spPr bwMode="auto">
          <a:xfrm>
            <a:off x="7467600" y="11201400"/>
            <a:ext cx="2659702" cy="461665"/>
          </a:xfrm>
          <a:prstGeom prst="rect">
            <a:avLst/>
          </a:prstGeom>
          <a:solidFill>
            <a:schemeClr val="accent2">
              <a:lumMod val="20000"/>
              <a:lumOff val="80000"/>
            </a:schemeClr>
          </a:solidFill>
          <a:ln w="9525">
            <a:solidFill>
              <a:schemeClr val="tx1"/>
            </a:solidFill>
            <a:miter lim="800000"/>
            <a:headEnd/>
            <a:tailEnd/>
          </a:ln>
          <a:effectLst/>
        </p:spPr>
        <p:txBody>
          <a:bodyPr wrap="none">
            <a:spAutoFit/>
          </a:bodyPr>
          <a:lstStyle>
            <a:lvl1pPr defTabSz="4389438">
              <a:defRPr sz="8700">
                <a:solidFill>
                  <a:schemeClr val="tx1"/>
                </a:solidFill>
                <a:latin typeface="Arial" charset="0"/>
                <a:cs typeface="Arial" charset="0"/>
              </a:defRPr>
            </a:lvl1pPr>
            <a:lvl2pPr marL="742950" indent="-285750" defTabSz="4389438">
              <a:defRPr sz="8700">
                <a:solidFill>
                  <a:schemeClr val="tx1"/>
                </a:solidFill>
                <a:latin typeface="Arial" charset="0"/>
                <a:cs typeface="Arial" charset="0"/>
              </a:defRPr>
            </a:lvl2pPr>
            <a:lvl3pPr marL="1143000" indent="-228600" defTabSz="4389438">
              <a:defRPr sz="8700">
                <a:solidFill>
                  <a:schemeClr val="tx1"/>
                </a:solidFill>
                <a:latin typeface="Arial" charset="0"/>
                <a:cs typeface="Arial" charset="0"/>
              </a:defRPr>
            </a:lvl3pPr>
            <a:lvl4pPr marL="1600200" indent="-228600" defTabSz="4389438">
              <a:defRPr sz="8700">
                <a:solidFill>
                  <a:schemeClr val="tx1"/>
                </a:solidFill>
                <a:latin typeface="Arial" charset="0"/>
                <a:cs typeface="Arial" charset="0"/>
              </a:defRPr>
            </a:lvl4pPr>
            <a:lvl5pPr marL="2057400" indent="-228600" defTabSz="4389438">
              <a:defRPr sz="8700">
                <a:solidFill>
                  <a:schemeClr val="tx1"/>
                </a:solidFill>
                <a:latin typeface="Arial" charset="0"/>
                <a:cs typeface="Arial" charset="0"/>
              </a:defRPr>
            </a:lvl5pPr>
            <a:lvl6pPr marL="2514600" indent="-228600" defTabSz="4389438" fontAlgn="base">
              <a:spcBef>
                <a:spcPct val="0"/>
              </a:spcBef>
              <a:spcAft>
                <a:spcPct val="0"/>
              </a:spcAft>
              <a:defRPr sz="8700">
                <a:solidFill>
                  <a:schemeClr val="tx1"/>
                </a:solidFill>
                <a:latin typeface="Arial" charset="0"/>
                <a:cs typeface="Arial" charset="0"/>
              </a:defRPr>
            </a:lvl6pPr>
            <a:lvl7pPr marL="2971800" indent="-228600" defTabSz="4389438" fontAlgn="base">
              <a:spcBef>
                <a:spcPct val="0"/>
              </a:spcBef>
              <a:spcAft>
                <a:spcPct val="0"/>
              </a:spcAft>
              <a:defRPr sz="8700">
                <a:solidFill>
                  <a:schemeClr val="tx1"/>
                </a:solidFill>
                <a:latin typeface="Arial" charset="0"/>
                <a:cs typeface="Arial" charset="0"/>
              </a:defRPr>
            </a:lvl7pPr>
            <a:lvl8pPr marL="3429000" indent="-228600" defTabSz="4389438" fontAlgn="base">
              <a:spcBef>
                <a:spcPct val="0"/>
              </a:spcBef>
              <a:spcAft>
                <a:spcPct val="0"/>
              </a:spcAft>
              <a:defRPr sz="8700">
                <a:solidFill>
                  <a:schemeClr val="tx1"/>
                </a:solidFill>
                <a:latin typeface="Arial" charset="0"/>
                <a:cs typeface="Arial" charset="0"/>
              </a:defRPr>
            </a:lvl8pPr>
            <a:lvl9pPr marL="3886200" indent="-228600" defTabSz="4389438" fontAlgn="base">
              <a:spcBef>
                <a:spcPct val="0"/>
              </a:spcBef>
              <a:spcAft>
                <a:spcPct val="0"/>
              </a:spcAft>
              <a:defRPr sz="8700">
                <a:solidFill>
                  <a:schemeClr val="tx1"/>
                </a:solidFill>
                <a:latin typeface="Arial" charset="0"/>
                <a:cs typeface="Arial" charset="0"/>
              </a:defRPr>
            </a:lvl9pPr>
          </a:lstStyle>
          <a:p>
            <a:pPr>
              <a:defRPr/>
            </a:pPr>
            <a:r>
              <a:rPr lang="en-US" sz="2400" b="1" dirty="0" smtClean="0">
                <a:latin typeface="Trebuchet MS" pitchFamily="34" charset="0"/>
              </a:rPr>
              <a:t>Survey Questions</a:t>
            </a:r>
          </a:p>
        </p:txBody>
      </p:sp>
      <p:sp>
        <p:nvSpPr>
          <p:cNvPr id="43" name="Text Box 23"/>
          <p:cNvSpPr txBox="1">
            <a:spLocks noChangeArrowheads="1"/>
          </p:cNvSpPr>
          <p:nvPr/>
        </p:nvSpPr>
        <p:spPr bwMode="auto">
          <a:xfrm>
            <a:off x="7620000" y="8839200"/>
            <a:ext cx="13411200" cy="1938992"/>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wrap="square">
            <a:spAutoFit/>
          </a:bodyPr>
          <a:lstStyle/>
          <a:p>
            <a:pPr defTabSz="4389438">
              <a:buFontTx/>
              <a:buChar char="•"/>
            </a:pPr>
            <a:endParaRPr lang="en-US" sz="2400" dirty="0" smtClean="0">
              <a:solidFill>
                <a:schemeClr val="tx1"/>
              </a:solidFill>
              <a:latin typeface="Trebuchet MS" pitchFamily="34" charset="0"/>
            </a:endParaRPr>
          </a:p>
          <a:p>
            <a:pPr defTabSz="4389438"/>
            <a:r>
              <a:rPr lang="en-US" sz="2400" dirty="0" smtClean="0">
                <a:solidFill>
                  <a:schemeClr val="tx1"/>
                </a:solidFill>
                <a:latin typeface="Trebuchet MS" pitchFamily="34" charset="0"/>
              </a:rPr>
              <a:t>In fall 2011, </a:t>
            </a:r>
            <a:r>
              <a:rPr lang="en-US" sz="2400" dirty="0" err="1" smtClean="0">
                <a:solidFill>
                  <a:schemeClr val="tx1"/>
                </a:solidFill>
                <a:latin typeface="Trebuchet MS" pitchFamily="34" charset="0"/>
              </a:rPr>
              <a:t>Tront</a:t>
            </a:r>
            <a:r>
              <a:rPr lang="en-US" sz="2400" dirty="0" smtClean="0">
                <a:solidFill>
                  <a:schemeClr val="tx1"/>
                </a:solidFill>
                <a:latin typeface="Trebuchet MS" pitchFamily="34" charset="0"/>
              </a:rPr>
              <a:t> et al. carried out an online survey of 1285 TUES PIs. </a:t>
            </a:r>
            <a:r>
              <a:rPr lang="en-US" sz="2400" dirty="0" err="1" smtClean="0">
                <a:solidFill>
                  <a:schemeClr val="tx1"/>
                </a:solidFill>
                <a:latin typeface="Trebuchet MS" pitchFamily="34" charset="0"/>
              </a:rPr>
              <a:t>Tront</a:t>
            </a:r>
            <a:r>
              <a:rPr lang="en-US" sz="2400" dirty="0" smtClean="0">
                <a:solidFill>
                  <a:schemeClr val="tx1"/>
                </a:solidFill>
                <a:latin typeface="Trebuchet MS" pitchFamily="34" charset="0"/>
              </a:rPr>
              <a:t> et al. shared the survey data with us and we analyzed the open-ended question s using an emergent coding scheme.  Questions 14/15 were treated as the same question, as PIs used both spaces to discuss barriers.</a:t>
            </a:r>
          </a:p>
        </p:txBody>
      </p:sp>
      <p:sp>
        <p:nvSpPr>
          <p:cNvPr id="2070" name="Text Box 22"/>
          <p:cNvSpPr txBox="1">
            <a:spLocks noChangeArrowheads="1"/>
          </p:cNvSpPr>
          <p:nvPr/>
        </p:nvSpPr>
        <p:spPr bwMode="auto">
          <a:xfrm>
            <a:off x="7391400" y="8610600"/>
            <a:ext cx="8240910" cy="584775"/>
          </a:xfrm>
          <a:prstGeom prst="rect">
            <a:avLst/>
          </a:prstGeom>
          <a:solidFill>
            <a:schemeClr val="accent2">
              <a:lumMod val="20000"/>
              <a:lumOff val="80000"/>
            </a:schemeClr>
          </a:solidFill>
          <a:ln w="9525">
            <a:solidFill>
              <a:schemeClr val="tx1"/>
            </a:solidFill>
            <a:miter lim="800000"/>
            <a:headEnd/>
            <a:tailEnd/>
          </a:ln>
          <a:effectLst/>
        </p:spPr>
        <p:txBody>
          <a:bodyPr wrap="none">
            <a:spAutoFit/>
          </a:bodyPr>
          <a:lstStyle>
            <a:lvl1pPr defTabSz="4389438">
              <a:defRPr sz="8700">
                <a:solidFill>
                  <a:schemeClr val="tx1"/>
                </a:solidFill>
                <a:latin typeface="Arial" charset="0"/>
                <a:cs typeface="Arial" charset="0"/>
              </a:defRPr>
            </a:lvl1pPr>
            <a:lvl2pPr marL="742950" indent="-285750" defTabSz="4389438">
              <a:defRPr sz="8700">
                <a:solidFill>
                  <a:schemeClr val="tx1"/>
                </a:solidFill>
                <a:latin typeface="Arial" charset="0"/>
                <a:cs typeface="Arial" charset="0"/>
              </a:defRPr>
            </a:lvl2pPr>
            <a:lvl3pPr marL="1143000" indent="-228600" defTabSz="4389438">
              <a:defRPr sz="8700">
                <a:solidFill>
                  <a:schemeClr val="tx1"/>
                </a:solidFill>
                <a:latin typeface="Arial" charset="0"/>
                <a:cs typeface="Arial" charset="0"/>
              </a:defRPr>
            </a:lvl3pPr>
            <a:lvl4pPr marL="1600200" indent="-228600" defTabSz="4389438">
              <a:defRPr sz="8700">
                <a:solidFill>
                  <a:schemeClr val="tx1"/>
                </a:solidFill>
                <a:latin typeface="Arial" charset="0"/>
                <a:cs typeface="Arial" charset="0"/>
              </a:defRPr>
            </a:lvl4pPr>
            <a:lvl5pPr marL="2057400" indent="-228600" defTabSz="4389438">
              <a:defRPr sz="8700">
                <a:solidFill>
                  <a:schemeClr val="tx1"/>
                </a:solidFill>
                <a:latin typeface="Arial" charset="0"/>
                <a:cs typeface="Arial" charset="0"/>
              </a:defRPr>
            </a:lvl5pPr>
            <a:lvl6pPr marL="2514600" indent="-228600" defTabSz="4389438" fontAlgn="base">
              <a:spcBef>
                <a:spcPct val="0"/>
              </a:spcBef>
              <a:spcAft>
                <a:spcPct val="0"/>
              </a:spcAft>
              <a:defRPr sz="8700">
                <a:solidFill>
                  <a:schemeClr val="tx1"/>
                </a:solidFill>
                <a:latin typeface="Arial" charset="0"/>
                <a:cs typeface="Arial" charset="0"/>
              </a:defRPr>
            </a:lvl6pPr>
            <a:lvl7pPr marL="2971800" indent="-228600" defTabSz="4389438" fontAlgn="base">
              <a:spcBef>
                <a:spcPct val="0"/>
              </a:spcBef>
              <a:spcAft>
                <a:spcPct val="0"/>
              </a:spcAft>
              <a:defRPr sz="8700">
                <a:solidFill>
                  <a:schemeClr val="tx1"/>
                </a:solidFill>
                <a:latin typeface="Arial" charset="0"/>
                <a:cs typeface="Arial" charset="0"/>
              </a:defRPr>
            </a:lvl7pPr>
            <a:lvl8pPr marL="3429000" indent="-228600" defTabSz="4389438" fontAlgn="base">
              <a:spcBef>
                <a:spcPct val="0"/>
              </a:spcBef>
              <a:spcAft>
                <a:spcPct val="0"/>
              </a:spcAft>
              <a:defRPr sz="8700">
                <a:solidFill>
                  <a:schemeClr val="tx1"/>
                </a:solidFill>
                <a:latin typeface="Arial" charset="0"/>
                <a:cs typeface="Arial" charset="0"/>
              </a:defRPr>
            </a:lvl8pPr>
            <a:lvl9pPr marL="3886200" indent="-228600" defTabSz="4389438" fontAlgn="base">
              <a:spcBef>
                <a:spcPct val="0"/>
              </a:spcBef>
              <a:spcAft>
                <a:spcPct val="0"/>
              </a:spcAft>
              <a:defRPr sz="8700">
                <a:solidFill>
                  <a:schemeClr val="tx1"/>
                </a:solidFill>
                <a:latin typeface="Arial" charset="0"/>
                <a:cs typeface="Arial" charset="0"/>
              </a:defRPr>
            </a:lvl9pPr>
          </a:lstStyle>
          <a:p>
            <a:pPr>
              <a:defRPr/>
            </a:pPr>
            <a:r>
              <a:rPr lang="en-US" sz="3200" b="1" dirty="0" smtClean="0">
                <a:latin typeface="Trebuchet MS" pitchFamily="34" charset="0"/>
              </a:rPr>
              <a:t>Methods: National Web Survey of TUES PIs</a:t>
            </a:r>
          </a:p>
        </p:txBody>
      </p:sp>
      <p:sp>
        <p:nvSpPr>
          <p:cNvPr id="44" name="Text Box 22"/>
          <p:cNvSpPr txBox="1">
            <a:spLocks noChangeArrowheads="1"/>
          </p:cNvSpPr>
          <p:nvPr/>
        </p:nvSpPr>
        <p:spPr bwMode="auto">
          <a:xfrm>
            <a:off x="7315200" y="16687800"/>
            <a:ext cx="12218409" cy="461665"/>
          </a:xfrm>
          <a:prstGeom prst="rect">
            <a:avLst/>
          </a:prstGeom>
          <a:solidFill>
            <a:schemeClr val="accent2">
              <a:lumMod val="20000"/>
              <a:lumOff val="80000"/>
            </a:schemeClr>
          </a:solidFill>
          <a:ln w="9525">
            <a:solidFill>
              <a:schemeClr val="tx1"/>
            </a:solidFill>
            <a:miter lim="800000"/>
            <a:headEnd/>
            <a:tailEnd/>
          </a:ln>
          <a:effectLst/>
        </p:spPr>
        <p:txBody>
          <a:bodyPr wrap="none">
            <a:spAutoFit/>
          </a:bodyPr>
          <a:lstStyle>
            <a:lvl1pPr defTabSz="4389438">
              <a:defRPr sz="8700">
                <a:solidFill>
                  <a:schemeClr val="tx1"/>
                </a:solidFill>
                <a:latin typeface="Arial" charset="0"/>
                <a:cs typeface="Arial" charset="0"/>
              </a:defRPr>
            </a:lvl1pPr>
            <a:lvl2pPr marL="742950" indent="-285750" defTabSz="4389438">
              <a:defRPr sz="8700">
                <a:solidFill>
                  <a:schemeClr val="tx1"/>
                </a:solidFill>
                <a:latin typeface="Arial" charset="0"/>
                <a:cs typeface="Arial" charset="0"/>
              </a:defRPr>
            </a:lvl2pPr>
            <a:lvl3pPr marL="1143000" indent="-228600" defTabSz="4389438">
              <a:defRPr sz="8700">
                <a:solidFill>
                  <a:schemeClr val="tx1"/>
                </a:solidFill>
                <a:latin typeface="Arial" charset="0"/>
                <a:cs typeface="Arial" charset="0"/>
              </a:defRPr>
            </a:lvl3pPr>
            <a:lvl4pPr marL="1600200" indent="-228600" defTabSz="4389438">
              <a:defRPr sz="8700">
                <a:solidFill>
                  <a:schemeClr val="tx1"/>
                </a:solidFill>
                <a:latin typeface="Arial" charset="0"/>
                <a:cs typeface="Arial" charset="0"/>
              </a:defRPr>
            </a:lvl4pPr>
            <a:lvl5pPr marL="2057400" indent="-228600" defTabSz="4389438">
              <a:defRPr sz="8700">
                <a:solidFill>
                  <a:schemeClr val="tx1"/>
                </a:solidFill>
                <a:latin typeface="Arial" charset="0"/>
                <a:cs typeface="Arial" charset="0"/>
              </a:defRPr>
            </a:lvl5pPr>
            <a:lvl6pPr marL="2514600" indent="-228600" defTabSz="4389438" fontAlgn="base">
              <a:spcBef>
                <a:spcPct val="0"/>
              </a:spcBef>
              <a:spcAft>
                <a:spcPct val="0"/>
              </a:spcAft>
              <a:defRPr sz="8700">
                <a:solidFill>
                  <a:schemeClr val="tx1"/>
                </a:solidFill>
                <a:latin typeface="Arial" charset="0"/>
                <a:cs typeface="Arial" charset="0"/>
              </a:defRPr>
            </a:lvl6pPr>
            <a:lvl7pPr marL="2971800" indent="-228600" defTabSz="4389438" fontAlgn="base">
              <a:spcBef>
                <a:spcPct val="0"/>
              </a:spcBef>
              <a:spcAft>
                <a:spcPct val="0"/>
              </a:spcAft>
              <a:defRPr sz="8700">
                <a:solidFill>
                  <a:schemeClr val="tx1"/>
                </a:solidFill>
                <a:latin typeface="Arial" charset="0"/>
                <a:cs typeface="Arial" charset="0"/>
              </a:defRPr>
            </a:lvl7pPr>
            <a:lvl8pPr marL="3429000" indent="-228600" defTabSz="4389438" fontAlgn="base">
              <a:spcBef>
                <a:spcPct val="0"/>
              </a:spcBef>
              <a:spcAft>
                <a:spcPct val="0"/>
              </a:spcAft>
              <a:defRPr sz="8700">
                <a:solidFill>
                  <a:schemeClr val="tx1"/>
                </a:solidFill>
                <a:latin typeface="Arial" charset="0"/>
                <a:cs typeface="Arial" charset="0"/>
              </a:defRPr>
            </a:lvl8pPr>
            <a:lvl9pPr marL="3886200" indent="-228600" defTabSz="4389438" fontAlgn="base">
              <a:spcBef>
                <a:spcPct val="0"/>
              </a:spcBef>
              <a:spcAft>
                <a:spcPct val="0"/>
              </a:spcAft>
              <a:defRPr sz="8700">
                <a:solidFill>
                  <a:schemeClr val="tx1"/>
                </a:solidFill>
                <a:latin typeface="Arial" charset="0"/>
                <a:cs typeface="Arial" charset="0"/>
              </a:defRPr>
            </a:lvl9pPr>
          </a:lstStyle>
          <a:p>
            <a:pPr>
              <a:defRPr/>
            </a:pPr>
            <a:r>
              <a:rPr lang="en-US" sz="2400" b="1" dirty="0" smtClean="0">
                <a:latin typeface="Trebuchet MS" pitchFamily="34" charset="0"/>
              </a:rPr>
              <a:t>Categories for what Successful Dissemination Means to PIs (themes from Question 7)</a:t>
            </a:r>
          </a:p>
        </p:txBody>
      </p:sp>
      <p:graphicFrame>
        <p:nvGraphicFramePr>
          <p:cNvPr id="45" name="Table 44"/>
          <p:cNvGraphicFramePr>
            <a:graphicFrameLocks noGrp="1"/>
          </p:cNvGraphicFramePr>
          <p:nvPr/>
        </p:nvGraphicFramePr>
        <p:xfrm>
          <a:off x="7391400" y="17221200"/>
          <a:ext cx="13716000" cy="4180840"/>
        </p:xfrm>
        <a:graphic>
          <a:graphicData uri="http://schemas.openxmlformats.org/drawingml/2006/table">
            <a:tbl>
              <a:tblPr firstRow="1" bandRow="1">
                <a:tableStyleId>{5C22544A-7EE6-4342-B048-85BDC9FD1C3A}</a:tableStyleId>
              </a:tblPr>
              <a:tblGrid>
                <a:gridCol w="3641415"/>
                <a:gridCol w="10074585"/>
              </a:tblGrid>
              <a:tr h="370840">
                <a:tc>
                  <a:txBody>
                    <a:bodyPr/>
                    <a:lstStyle/>
                    <a:p>
                      <a:r>
                        <a:rPr lang="en-US" dirty="0" smtClean="0"/>
                        <a:t>Category</a:t>
                      </a:r>
                      <a:endParaRPr lang="en-US" dirty="0"/>
                    </a:p>
                  </a:txBody>
                  <a:tcPr/>
                </a:tc>
                <a:tc>
                  <a:txBody>
                    <a:bodyPr/>
                    <a:lstStyle/>
                    <a:p>
                      <a:r>
                        <a:rPr lang="en-US" dirty="0" smtClean="0"/>
                        <a:t>Example Response</a:t>
                      </a:r>
                      <a:endParaRPr lang="en-US" dirty="0"/>
                    </a:p>
                  </a:txBody>
                  <a:tcPr/>
                </a:tc>
              </a:tr>
              <a:tr h="370840">
                <a:tc>
                  <a:txBody>
                    <a:bodyPr/>
                    <a:lstStyle/>
                    <a:p>
                      <a:r>
                        <a:rPr lang="en-US" sz="2000" dirty="0" smtClean="0"/>
                        <a:t>1. Dissemination activity (20%)</a:t>
                      </a:r>
                      <a:endParaRPr lang="en-US" sz="2000" dirty="0"/>
                    </a:p>
                  </a:txBody>
                  <a:tcPr/>
                </a:tc>
                <a:tc>
                  <a:txBody>
                    <a:bodyPr/>
                    <a:lstStyle/>
                    <a:p>
                      <a:r>
                        <a:rPr lang="en-US" sz="2000" dirty="0" smtClean="0"/>
                        <a:t>“Presentations at regional and national conference, publications in widely distributed</a:t>
                      </a:r>
                      <a:r>
                        <a:rPr lang="en-US" sz="2000" baseline="0" dirty="0" smtClean="0"/>
                        <a:t> journals (focused both at practitioners and researchers), online or hardcopy publication of curriculum materials”</a:t>
                      </a:r>
                      <a:endParaRPr lang="en-US" sz="2000" dirty="0"/>
                    </a:p>
                  </a:txBody>
                  <a:tcPr/>
                </a:tc>
              </a:tr>
              <a:tr h="370840">
                <a:tc>
                  <a:txBody>
                    <a:bodyPr/>
                    <a:lstStyle/>
                    <a:p>
                      <a:r>
                        <a:rPr lang="en-US" sz="2000" dirty="0" smtClean="0"/>
                        <a:t>2.</a:t>
                      </a:r>
                      <a:r>
                        <a:rPr lang="en-US" sz="2000" baseline="0" dirty="0" smtClean="0"/>
                        <a:t> Result of using activity (55%)</a:t>
                      </a:r>
                      <a:endParaRPr lang="en-US" sz="2000" dirty="0"/>
                    </a:p>
                  </a:txBody>
                  <a:tcPr/>
                </a:tc>
                <a:tc>
                  <a:txBody>
                    <a:bodyPr/>
                    <a:lstStyle/>
                    <a:p>
                      <a:r>
                        <a:rPr lang="en-US" sz="2000" dirty="0" smtClean="0"/>
                        <a:t>“25 other college faculty would use one of the instructional modules</a:t>
                      </a:r>
                      <a:r>
                        <a:rPr lang="en-US" sz="2000" baseline="0" dirty="0" smtClean="0"/>
                        <a:t> developed for his course.” </a:t>
                      </a:r>
                      <a:endParaRPr lang="en-US" sz="2000" dirty="0"/>
                    </a:p>
                  </a:txBody>
                  <a:tcPr/>
                </a:tc>
              </a:tr>
              <a:tr h="370840">
                <a:tc>
                  <a:txBody>
                    <a:bodyPr/>
                    <a:lstStyle/>
                    <a:p>
                      <a:r>
                        <a:rPr lang="en-US" sz="2000" dirty="0" smtClean="0"/>
                        <a:t>3.</a:t>
                      </a:r>
                      <a:r>
                        <a:rPr lang="en-US" sz="2000" baseline="0" dirty="0" smtClean="0"/>
                        <a:t> Both an activity and the results (11%)</a:t>
                      </a:r>
                      <a:endParaRPr lang="en-US" sz="2000" dirty="0"/>
                    </a:p>
                  </a:txBody>
                  <a:tcPr/>
                </a:tc>
                <a:tc>
                  <a:txBody>
                    <a:bodyPr/>
                    <a:lstStyle/>
                    <a:p>
                      <a:r>
                        <a:rPr lang="en-US" sz="2000" dirty="0" smtClean="0"/>
                        <a:t>“Publication of products</a:t>
                      </a:r>
                      <a:r>
                        <a:rPr lang="en-US" sz="2000" baseline="0" dirty="0" smtClean="0"/>
                        <a:t> – commercialization. Use by more than one class in one institution. Obviously this depends on the project”</a:t>
                      </a:r>
                      <a:endParaRPr lang="en-US" sz="2000" dirty="0"/>
                    </a:p>
                  </a:txBody>
                  <a:tcPr/>
                </a:tc>
              </a:tr>
              <a:tr h="370840">
                <a:tc>
                  <a:txBody>
                    <a:bodyPr/>
                    <a:lstStyle/>
                    <a:p>
                      <a:r>
                        <a:rPr lang="en-US" sz="2000" dirty="0" smtClean="0"/>
                        <a:t>4. Other/vague (12%)</a:t>
                      </a:r>
                      <a:endParaRPr lang="en-US" sz="2000" dirty="0"/>
                    </a:p>
                  </a:txBody>
                  <a:tcPr/>
                </a:tc>
                <a:tc>
                  <a:txBody>
                    <a:bodyPr/>
                    <a:lstStyle/>
                    <a:p>
                      <a:r>
                        <a:rPr lang="en-US" sz="2000" dirty="0" smtClean="0"/>
                        <a:t>“The</a:t>
                      </a:r>
                      <a:r>
                        <a:rPr lang="en-US" sz="2000" baseline="0" dirty="0" smtClean="0"/>
                        <a:t> innovation is shared with a significant percentage of those educators who are interest in the particular field or area.”</a:t>
                      </a:r>
                      <a:endParaRPr lang="en-US" sz="2000" dirty="0"/>
                    </a:p>
                  </a:txBody>
                  <a:tcPr/>
                </a:tc>
              </a:tr>
              <a:tr h="370840">
                <a:tc>
                  <a:txBody>
                    <a:bodyPr/>
                    <a:lstStyle/>
                    <a:p>
                      <a:r>
                        <a:rPr lang="en-US" sz="2000" dirty="0" smtClean="0"/>
                        <a:t>5. They</a:t>
                      </a:r>
                      <a:r>
                        <a:rPr lang="en-US" sz="2000" baseline="0" dirty="0" smtClean="0"/>
                        <a:t> did not know or haven’t disseminated (2%)</a:t>
                      </a:r>
                      <a:endParaRPr lang="en-US" sz="2000" dirty="0"/>
                    </a:p>
                  </a:txBody>
                  <a:tcPr/>
                </a:tc>
                <a:tc>
                  <a:txBody>
                    <a:bodyPr/>
                    <a:lstStyle/>
                    <a:p>
                      <a:r>
                        <a:rPr lang="en-US" sz="2000" dirty="0" smtClean="0"/>
                        <a:t>“We have not disseminated our</a:t>
                      </a:r>
                      <a:r>
                        <a:rPr lang="en-US" sz="2000" baseline="0" dirty="0" smtClean="0"/>
                        <a:t> material yet, we are only at the developmental stage.”</a:t>
                      </a:r>
                      <a:endParaRPr lang="en-US" sz="2000" dirty="0"/>
                    </a:p>
                  </a:txBody>
                  <a:tcPr/>
                </a:tc>
              </a:tr>
            </a:tbl>
          </a:graphicData>
        </a:graphic>
      </p:graphicFrame>
      <p:sp>
        <p:nvSpPr>
          <p:cNvPr id="2077" name="Text Box 29"/>
          <p:cNvSpPr txBox="1">
            <a:spLocks noChangeArrowheads="1"/>
          </p:cNvSpPr>
          <p:nvPr/>
        </p:nvSpPr>
        <p:spPr bwMode="auto">
          <a:xfrm>
            <a:off x="36271200" y="6096000"/>
            <a:ext cx="2574744" cy="615553"/>
          </a:xfrm>
          <a:prstGeom prst="rect">
            <a:avLst/>
          </a:prstGeom>
          <a:solidFill>
            <a:schemeClr val="accent2">
              <a:lumMod val="20000"/>
              <a:lumOff val="80000"/>
            </a:schemeClr>
          </a:solidFill>
          <a:ln w="9525">
            <a:solidFill>
              <a:schemeClr val="tx1"/>
            </a:solidFill>
            <a:miter lim="800000"/>
            <a:headEnd/>
            <a:tailEnd/>
          </a:ln>
          <a:effectLst/>
        </p:spPr>
        <p:txBody>
          <a:bodyPr wrap="none">
            <a:spAutoFit/>
          </a:bodyPr>
          <a:lstStyle>
            <a:lvl1pPr defTabSz="4389438">
              <a:defRPr sz="8700">
                <a:solidFill>
                  <a:schemeClr val="tx1"/>
                </a:solidFill>
                <a:latin typeface="Arial" charset="0"/>
                <a:cs typeface="Arial" charset="0"/>
              </a:defRPr>
            </a:lvl1pPr>
            <a:lvl2pPr marL="742950" indent="-285750" defTabSz="4389438">
              <a:defRPr sz="8700">
                <a:solidFill>
                  <a:schemeClr val="tx1"/>
                </a:solidFill>
                <a:latin typeface="Arial" charset="0"/>
                <a:cs typeface="Arial" charset="0"/>
              </a:defRPr>
            </a:lvl2pPr>
            <a:lvl3pPr marL="1143000" indent="-228600" defTabSz="4389438">
              <a:defRPr sz="8700">
                <a:solidFill>
                  <a:schemeClr val="tx1"/>
                </a:solidFill>
                <a:latin typeface="Arial" charset="0"/>
                <a:cs typeface="Arial" charset="0"/>
              </a:defRPr>
            </a:lvl3pPr>
            <a:lvl4pPr marL="1600200" indent="-228600" defTabSz="4389438">
              <a:defRPr sz="8700">
                <a:solidFill>
                  <a:schemeClr val="tx1"/>
                </a:solidFill>
                <a:latin typeface="Arial" charset="0"/>
                <a:cs typeface="Arial" charset="0"/>
              </a:defRPr>
            </a:lvl4pPr>
            <a:lvl5pPr marL="2057400" indent="-228600" defTabSz="4389438">
              <a:defRPr sz="8700">
                <a:solidFill>
                  <a:schemeClr val="tx1"/>
                </a:solidFill>
                <a:latin typeface="Arial" charset="0"/>
                <a:cs typeface="Arial" charset="0"/>
              </a:defRPr>
            </a:lvl5pPr>
            <a:lvl6pPr marL="2514600" indent="-228600" defTabSz="4389438" fontAlgn="base">
              <a:spcBef>
                <a:spcPct val="0"/>
              </a:spcBef>
              <a:spcAft>
                <a:spcPct val="0"/>
              </a:spcAft>
              <a:defRPr sz="8700">
                <a:solidFill>
                  <a:schemeClr val="tx1"/>
                </a:solidFill>
                <a:latin typeface="Arial" charset="0"/>
                <a:cs typeface="Arial" charset="0"/>
              </a:defRPr>
            </a:lvl6pPr>
            <a:lvl7pPr marL="2971800" indent="-228600" defTabSz="4389438" fontAlgn="base">
              <a:spcBef>
                <a:spcPct val="0"/>
              </a:spcBef>
              <a:spcAft>
                <a:spcPct val="0"/>
              </a:spcAft>
              <a:defRPr sz="8700">
                <a:solidFill>
                  <a:schemeClr val="tx1"/>
                </a:solidFill>
                <a:latin typeface="Arial" charset="0"/>
                <a:cs typeface="Arial" charset="0"/>
              </a:defRPr>
            </a:lvl7pPr>
            <a:lvl8pPr marL="3429000" indent="-228600" defTabSz="4389438" fontAlgn="base">
              <a:spcBef>
                <a:spcPct val="0"/>
              </a:spcBef>
              <a:spcAft>
                <a:spcPct val="0"/>
              </a:spcAft>
              <a:defRPr sz="8700">
                <a:solidFill>
                  <a:schemeClr val="tx1"/>
                </a:solidFill>
                <a:latin typeface="Arial" charset="0"/>
                <a:cs typeface="Arial" charset="0"/>
              </a:defRPr>
            </a:lvl8pPr>
            <a:lvl9pPr marL="3886200" indent="-228600" defTabSz="4389438" fontAlgn="base">
              <a:spcBef>
                <a:spcPct val="0"/>
              </a:spcBef>
              <a:spcAft>
                <a:spcPct val="0"/>
              </a:spcAft>
              <a:defRPr sz="8700">
                <a:solidFill>
                  <a:schemeClr val="tx1"/>
                </a:solidFill>
                <a:latin typeface="Arial" charset="0"/>
                <a:cs typeface="Arial" charset="0"/>
              </a:defRPr>
            </a:lvl9pPr>
          </a:lstStyle>
          <a:p>
            <a:pPr>
              <a:defRPr/>
            </a:pPr>
            <a:r>
              <a:rPr lang="en-US" sz="3400" b="1" dirty="0" smtClean="0">
                <a:latin typeface="Trebuchet MS" pitchFamily="34" charset="0"/>
              </a:rPr>
              <a:t>Conclusions</a:t>
            </a:r>
          </a:p>
        </p:txBody>
      </p:sp>
      <p:graphicFrame>
        <p:nvGraphicFramePr>
          <p:cNvPr id="46" name="Table 45"/>
          <p:cNvGraphicFramePr>
            <a:graphicFrameLocks noGrp="1"/>
          </p:cNvGraphicFramePr>
          <p:nvPr/>
        </p:nvGraphicFramePr>
        <p:xfrm>
          <a:off x="21869400" y="15163800"/>
          <a:ext cx="13258800" cy="3992880"/>
        </p:xfrm>
        <a:graphic>
          <a:graphicData uri="http://schemas.openxmlformats.org/drawingml/2006/table">
            <a:tbl>
              <a:tblPr firstRow="1" bandRow="1">
                <a:tableStyleId>{5C22544A-7EE6-4342-B048-85BDC9FD1C3A}</a:tableStyleId>
              </a:tblPr>
              <a:tblGrid>
                <a:gridCol w="1143000"/>
                <a:gridCol w="12115800"/>
              </a:tblGrid>
              <a:tr h="439132">
                <a:tc>
                  <a:txBody>
                    <a:bodyPr/>
                    <a:lstStyle/>
                    <a:p>
                      <a:r>
                        <a:rPr lang="en-US" sz="2000" dirty="0" smtClean="0"/>
                        <a:t>Theme</a:t>
                      </a:r>
                      <a:endParaRPr lang="en-US" sz="2000" dirty="0"/>
                    </a:p>
                  </a:txBody>
                  <a:tcPr/>
                </a:tc>
                <a:tc>
                  <a:txBody>
                    <a:bodyPr/>
                    <a:lstStyle/>
                    <a:p>
                      <a:r>
                        <a:rPr lang="en-US" sz="2000" dirty="0" smtClean="0"/>
                        <a:t>Description</a:t>
                      </a:r>
                      <a:endParaRPr lang="en-US" sz="2000" dirty="0"/>
                    </a:p>
                  </a:txBody>
                  <a:tcPr/>
                </a:tc>
              </a:tr>
              <a:tr h="405353">
                <a:tc>
                  <a:txBody>
                    <a:bodyPr/>
                    <a:lstStyle/>
                    <a:p>
                      <a:r>
                        <a:rPr lang="en-US" sz="2000" dirty="0" smtClean="0"/>
                        <a:t>1</a:t>
                      </a:r>
                      <a:endParaRPr lang="en-US" sz="2000" dirty="0"/>
                    </a:p>
                  </a:txBody>
                  <a:tcPr/>
                </a:tc>
                <a:tc>
                  <a:txBody>
                    <a:bodyPr/>
                    <a:lstStyle/>
                    <a:p>
                      <a:r>
                        <a:rPr lang="en-US" sz="2000" dirty="0" smtClean="0"/>
                        <a:t>PDs don’t think traditional methods (publishing a paper, presenting at conferences) are effective propagation tools.</a:t>
                      </a:r>
                      <a:endParaRPr lang="en-US" sz="2000" dirty="0"/>
                    </a:p>
                  </a:txBody>
                  <a:tcPr/>
                </a:tc>
              </a:tr>
              <a:tr h="709367">
                <a:tc>
                  <a:txBody>
                    <a:bodyPr/>
                    <a:lstStyle/>
                    <a:p>
                      <a:r>
                        <a:rPr lang="en-US" sz="2000" dirty="0" smtClean="0"/>
                        <a:t>2</a:t>
                      </a:r>
                      <a:endParaRPr lang="en-US" sz="2000" dirty="0"/>
                    </a:p>
                  </a:txBody>
                  <a:tcPr/>
                </a:tc>
                <a:tc>
                  <a:txBody>
                    <a:bodyPr/>
                    <a:lstStyle/>
                    <a:p>
                      <a:r>
                        <a:rPr lang="en-US" sz="2000" dirty="0" smtClean="0"/>
                        <a:t>PDs want to see more collaborations between PIs</a:t>
                      </a:r>
                      <a:r>
                        <a:rPr lang="en-US" sz="2000" baseline="0" dirty="0" smtClean="0"/>
                        <a:t> at different institutions, so more faculty have a stake in the innovation and it has more initial adopters.</a:t>
                      </a:r>
                      <a:endParaRPr lang="en-US" sz="2000" dirty="0"/>
                    </a:p>
                  </a:txBody>
                  <a:tcPr/>
                </a:tc>
              </a:tr>
              <a:tr h="741261">
                <a:tc>
                  <a:txBody>
                    <a:bodyPr/>
                    <a:lstStyle/>
                    <a:p>
                      <a:r>
                        <a:rPr lang="en-US" dirty="0" smtClean="0"/>
                        <a:t>3</a:t>
                      </a:r>
                      <a:endParaRPr lang="en-US" dirty="0"/>
                    </a:p>
                  </a:txBody>
                  <a:tcPr/>
                </a:tc>
                <a:tc>
                  <a:txBody>
                    <a:bodyPr/>
                    <a:lstStyle/>
                    <a:p>
                      <a:r>
                        <a:rPr lang="en-US" sz="2000" dirty="0" smtClean="0"/>
                        <a:t>PDs consider workshops to be the most effective</a:t>
                      </a:r>
                      <a:r>
                        <a:rPr lang="en-US" sz="2000" baseline="0" dirty="0" smtClean="0"/>
                        <a:t> propagation tool. Immersive multi-day workshops with follow up interaction with the PI lead to others adopting the innovation.</a:t>
                      </a:r>
                      <a:endParaRPr lang="en-US" sz="2000" dirty="0"/>
                    </a:p>
                  </a:txBody>
                  <a:tcPr/>
                </a:tc>
              </a:tr>
              <a:tr h="405353">
                <a:tc>
                  <a:txBody>
                    <a:bodyPr/>
                    <a:lstStyle/>
                    <a:p>
                      <a:r>
                        <a:rPr lang="en-US" dirty="0" smtClean="0"/>
                        <a:t>4</a:t>
                      </a:r>
                      <a:endParaRPr lang="en-US" dirty="0"/>
                    </a:p>
                  </a:txBody>
                  <a:tcPr/>
                </a:tc>
                <a:tc>
                  <a:txBody>
                    <a:bodyPr/>
                    <a:lstStyle/>
                    <a:p>
                      <a:r>
                        <a:rPr lang="en-US" sz="2000" dirty="0" smtClean="0"/>
                        <a:t>PDs noted that many</a:t>
                      </a:r>
                      <a:r>
                        <a:rPr lang="en-US" sz="2000" baseline="0" dirty="0" smtClean="0"/>
                        <a:t> well-propagated projects had been funded over a long period of time  (10 years or more) through a series of related grants.</a:t>
                      </a:r>
                      <a:endParaRPr lang="en-US" sz="2000" dirty="0"/>
                    </a:p>
                  </a:txBody>
                  <a:tcPr/>
                </a:tc>
              </a:tr>
              <a:tr h="405353">
                <a:tc>
                  <a:txBody>
                    <a:bodyPr/>
                    <a:lstStyle/>
                    <a:p>
                      <a:r>
                        <a:rPr lang="en-US" dirty="0" smtClean="0"/>
                        <a:t>5</a:t>
                      </a:r>
                      <a:endParaRPr lang="en-US" dirty="0"/>
                    </a:p>
                  </a:txBody>
                  <a:tcPr/>
                </a:tc>
                <a:tc>
                  <a:txBody>
                    <a:bodyPr/>
                    <a:lstStyle/>
                    <a:p>
                      <a:r>
                        <a:rPr lang="en-US" sz="2000" dirty="0" smtClean="0"/>
                        <a:t>PDs observed</a:t>
                      </a:r>
                      <a:r>
                        <a:rPr lang="en-US" sz="2000" baseline="0" dirty="0" smtClean="0"/>
                        <a:t> that in some disciplines professional societies played key roles in propagation, and they feel there are more possibilities for PIs and professional societies to work together. </a:t>
                      </a:r>
                      <a:endParaRPr lang="en-US" sz="2000" dirty="0"/>
                    </a:p>
                  </a:txBody>
                  <a:tcPr/>
                </a:tc>
              </a:tr>
            </a:tbl>
          </a:graphicData>
        </a:graphic>
      </p:graphicFrame>
      <p:sp>
        <p:nvSpPr>
          <p:cNvPr id="47" name="Text Box 22"/>
          <p:cNvSpPr txBox="1">
            <a:spLocks noChangeArrowheads="1"/>
          </p:cNvSpPr>
          <p:nvPr/>
        </p:nvSpPr>
        <p:spPr bwMode="auto">
          <a:xfrm>
            <a:off x="21717000" y="14554200"/>
            <a:ext cx="4774064" cy="461665"/>
          </a:xfrm>
          <a:prstGeom prst="rect">
            <a:avLst/>
          </a:prstGeom>
          <a:solidFill>
            <a:schemeClr val="accent2">
              <a:lumMod val="20000"/>
              <a:lumOff val="80000"/>
            </a:schemeClr>
          </a:solidFill>
          <a:ln w="9525">
            <a:solidFill>
              <a:schemeClr val="tx1"/>
            </a:solidFill>
            <a:miter lim="800000"/>
            <a:headEnd/>
            <a:tailEnd/>
          </a:ln>
          <a:effectLst/>
        </p:spPr>
        <p:txBody>
          <a:bodyPr wrap="none">
            <a:spAutoFit/>
          </a:bodyPr>
          <a:lstStyle>
            <a:lvl1pPr defTabSz="4389438">
              <a:defRPr sz="8700">
                <a:solidFill>
                  <a:schemeClr val="tx1"/>
                </a:solidFill>
                <a:latin typeface="Arial" charset="0"/>
                <a:cs typeface="Arial" charset="0"/>
              </a:defRPr>
            </a:lvl1pPr>
            <a:lvl2pPr marL="742950" indent="-285750" defTabSz="4389438">
              <a:defRPr sz="8700">
                <a:solidFill>
                  <a:schemeClr val="tx1"/>
                </a:solidFill>
                <a:latin typeface="Arial" charset="0"/>
                <a:cs typeface="Arial" charset="0"/>
              </a:defRPr>
            </a:lvl2pPr>
            <a:lvl3pPr marL="1143000" indent="-228600" defTabSz="4389438">
              <a:defRPr sz="8700">
                <a:solidFill>
                  <a:schemeClr val="tx1"/>
                </a:solidFill>
                <a:latin typeface="Arial" charset="0"/>
                <a:cs typeface="Arial" charset="0"/>
              </a:defRPr>
            </a:lvl3pPr>
            <a:lvl4pPr marL="1600200" indent="-228600" defTabSz="4389438">
              <a:defRPr sz="8700">
                <a:solidFill>
                  <a:schemeClr val="tx1"/>
                </a:solidFill>
                <a:latin typeface="Arial" charset="0"/>
                <a:cs typeface="Arial" charset="0"/>
              </a:defRPr>
            </a:lvl4pPr>
            <a:lvl5pPr marL="2057400" indent="-228600" defTabSz="4389438">
              <a:defRPr sz="8700">
                <a:solidFill>
                  <a:schemeClr val="tx1"/>
                </a:solidFill>
                <a:latin typeface="Arial" charset="0"/>
                <a:cs typeface="Arial" charset="0"/>
              </a:defRPr>
            </a:lvl5pPr>
            <a:lvl6pPr marL="2514600" indent="-228600" defTabSz="4389438" fontAlgn="base">
              <a:spcBef>
                <a:spcPct val="0"/>
              </a:spcBef>
              <a:spcAft>
                <a:spcPct val="0"/>
              </a:spcAft>
              <a:defRPr sz="8700">
                <a:solidFill>
                  <a:schemeClr val="tx1"/>
                </a:solidFill>
                <a:latin typeface="Arial" charset="0"/>
                <a:cs typeface="Arial" charset="0"/>
              </a:defRPr>
            </a:lvl6pPr>
            <a:lvl7pPr marL="2971800" indent="-228600" defTabSz="4389438" fontAlgn="base">
              <a:spcBef>
                <a:spcPct val="0"/>
              </a:spcBef>
              <a:spcAft>
                <a:spcPct val="0"/>
              </a:spcAft>
              <a:defRPr sz="8700">
                <a:solidFill>
                  <a:schemeClr val="tx1"/>
                </a:solidFill>
                <a:latin typeface="Arial" charset="0"/>
                <a:cs typeface="Arial" charset="0"/>
              </a:defRPr>
            </a:lvl7pPr>
            <a:lvl8pPr marL="3429000" indent="-228600" defTabSz="4389438" fontAlgn="base">
              <a:spcBef>
                <a:spcPct val="0"/>
              </a:spcBef>
              <a:spcAft>
                <a:spcPct val="0"/>
              </a:spcAft>
              <a:defRPr sz="8700">
                <a:solidFill>
                  <a:schemeClr val="tx1"/>
                </a:solidFill>
                <a:latin typeface="Arial" charset="0"/>
                <a:cs typeface="Arial" charset="0"/>
              </a:defRPr>
            </a:lvl8pPr>
            <a:lvl9pPr marL="3886200" indent="-228600" defTabSz="4389438" fontAlgn="base">
              <a:spcBef>
                <a:spcPct val="0"/>
              </a:spcBef>
              <a:spcAft>
                <a:spcPct val="0"/>
              </a:spcAft>
              <a:defRPr sz="8700">
                <a:solidFill>
                  <a:schemeClr val="tx1"/>
                </a:solidFill>
                <a:latin typeface="Arial" charset="0"/>
                <a:cs typeface="Arial" charset="0"/>
              </a:defRPr>
            </a:lvl9pPr>
          </a:lstStyle>
          <a:p>
            <a:pPr>
              <a:defRPr/>
            </a:pPr>
            <a:r>
              <a:rPr lang="en-US" sz="2400" b="1" dirty="0" smtClean="0">
                <a:latin typeface="Trebuchet MS" pitchFamily="34" charset="0"/>
              </a:rPr>
              <a:t>Themes from Program Directors</a:t>
            </a:r>
          </a:p>
        </p:txBody>
      </p:sp>
      <p:sp>
        <p:nvSpPr>
          <p:cNvPr id="48" name="TextBox 47"/>
          <p:cNvSpPr txBox="1"/>
          <p:nvPr/>
        </p:nvSpPr>
        <p:spPr>
          <a:xfrm>
            <a:off x="8001000" y="25679400"/>
            <a:ext cx="12649200" cy="1200329"/>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2400" dirty="0" smtClean="0">
                <a:solidFill>
                  <a:schemeClr val="tx1"/>
                </a:solidFill>
                <a:latin typeface="Trebuchet MS" pitchFamily="34" charset="0"/>
              </a:rPr>
              <a:t>Based on the categories developed above, we present a visual model of how PIs think of propagation from the development of the innovation to its adoption by other faculty. The PI model is simple, linear, and as noted  by many PIs, does not always lead to success.</a:t>
            </a:r>
            <a:endParaRPr lang="en-US" sz="2400" dirty="0">
              <a:solidFill>
                <a:schemeClr val="tx1"/>
              </a:solidFill>
              <a:latin typeface="Trebuchet MS" pitchFamily="34" charset="0"/>
            </a:endParaRPr>
          </a:p>
        </p:txBody>
      </p:sp>
      <p:sp>
        <p:nvSpPr>
          <p:cNvPr id="49" name="Text Box 22"/>
          <p:cNvSpPr txBox="1">
            <a:spLocks noChangeArrowheads="1"/>
          </p:cNvSpPr>
          <p:nvPr/>
        </p:nvSpPr>
        <p:spPr bwMode="auto">
          <a:xfrm>
            <a:off x="7315200" y="21488400"/>
            <a:ext cx="9966190" cy="461665"/>
          </a:xfrm>
          <a:prstGeom prst="rect">
            <a:avLst/>
          </a:prstGeom>
          <a:solidFill>
            <a:schemeClr val="accent2">
              <a:lumMod val="20000"/>
              <a:lumOff val="80000"/>
            </a:schemeClr>
          </a:solidFill>
          <a:ln w="9525">
            <a:solidFill>
              <a:schemeClr val="tx1"/>
            </a:solidFill>
            <a:miter lim="800000"/>
            <a:headEnd/>
            <a:tailEnd/>
          </a:ln>
          <a:effectLst/>
        </p:spPr>
        <p:txBody>
          <a:bodyPr wrap="none">
            <a:spAutoFit/>
          </a:bodyPr>
          <a:lstStyle>
            <a:lvl1pPr defTabSz="4389438">
              <a:defRPr sz="8700">
                <a:solidFill>
                  <a:schemeClr val="tx1"/>
                </a:solidFill>
                <a:latin typeface="Arial" charset="0"/>
                <a:cs typeface="Arial" charset="0"/>
              </a:defRPr>
            </a:lvl1pPr>
            <a:lvl2pPr marL="742950" indent="-285750" defTabSz="4389438">
              <a:defRPr sz="8700">
                <a:solidFill>
                  <a:schemeClr val="tx1"/>
                </a:solidFill>
                <a:latin typeface="Arial" charset="0"/>
                <a:cs typeface="Arial" charset="0"/>
              </a:defRPr>
            </a:lvl2pPr>
            <a:lvl3pPr marL="1143000" indent="-228600" defTabSz="4389438">
              <a:defRPr sz="8700">
                <a:solidFill>
                  <a:schemeClr val="tx1"/>
                </a:solidFill>
                <a:latin typeface="Arial" charset="0"/>
                <a:cs typeface="Arial" charset="0"/>
              </a:defRPr>
            </a:lvl3pPr>
            <a:lvl4pPr marL="1600200" indent="-228600" defTabSz="4389438">
              <a:defRPr sz="8700">
                <a:solidFill>
                  <a:schemeClr val="tx1"/>
                </a:solidFill>
                <a:latin typeface="Arial" charset="0"/>
                <a:cs typeface="Arial" charset="0"/>
              </a:defRPr>
            </a:lvl4pPr>
            <a:lvl5pPr marL="2057400" indent="-228600" defTabSz="4389438">
              <a:defRPr sz="8700">
                <a:solidFill>
                  <a:schemeClr val="tx1"/>
                </a:solidFill>
                <a:latin typeface="Arial" charset="0"/>
                <a:cs typeface="Arial" charset="0"/>
              </a:defRPr>
            </a:lvl5pPr>
            <a:lvl6pPr marL="2514600" indent="-228600" defTabSz="4389438" fontAlgn="base">
              <a:spcBef>
                <a:spcPct val="0"/>
              </a:spcBef>
              <a:spcAft>
                <a:spcPct val="0"/>
              </a:spcAft>
              <a:defRPr sz="8700">
                <a:solidFill>
                  <a:schemeClr val="tx1"/>
                </a:solidFill>
                <a:latin typeface="Arial" charset="0"/>
                <a:cs typeface="Arial" charset="0"/>
              </a:defRPr>
            </a:lvl6pPr>
            <a:lvl7pPr marL="2971800" indent="-228600" defTabSz="4389438" fontAlgn="base">
              <a:spcBef>
                <a:spcPct val="0"/>
              </a:spcBef>
              <a:spcAft>
                <a:spcPct val="0"/>
              </a:spcAft>
              <a:defRPr sz="8700">
                <a:solidFill>
                  <a:schemeClr val="tx1"/>
                </a:solidFill>
                <a:latin typeface="Arial" charset="0"/>
                <a:cs typeface="Arial" charset="0"/>
              </a:defRPr>
            </a:lvl7pPr>
            <a:lvl8pPr marL="3429000" indent="-228600" defTabSz="4389438" fontAlgn="base">
              <a:spcBef>
                <a:spcPct val="0"/>
              </a:spcBef>
              <a:spcAft>
                <a:spcPct val="0"/>
              </a:spcAft>
              <a:defRPr sz="8700">
                <a:solidFill>
                  <a:schemeClr val="tx1"/>
                </a:solidFill>
                <a:latin typeface="Arial" charset="0"/>
                <a:cs typeface="Arial" charset="0"/>
              </a:defRPr>
            </a:lvl8pPr>
            <a:lvl9pPr marL="3886200" indent="-228600" defTabSz="4389438" fontAlgn="base">
              <a:spcBef>
                <a:spcPct val="0"/>
              </a:spcBef>
              <a:spcAft>
                <a:spcPct val="0"/>
              </a:spcAft>
              <a:defRPr sz="8700">
                <a:solidFill>
                  <a:schemeClr val="tx1"/>
                </a:solidFill>
                <a:latin typeface="Arial" charset="0"/>
                <a:cs typeface="Arial" charset="0"/>
              </a:defRPr>
            </a:lvl9pPr>
          </a:lstStyle>
          <a:p>
            <a:pPr>
              <a:defRPr/>
            </a:pPr>
            <a:r>
              <a:rPr lang="en-US" sz="2400" b="1" dirty="0" smtClean="0">
                <a:latin typeface="Trebuchet MS" pitchFamily="34" charset="0"/>
              </a:rPr>
              <a:t>Categories for barriers PIs encounter (themes from Question 14/15)</a:t>
            </a:r>
          </a:p>
        </p:txBody>
      </p:sp>
      <p:graphicFrame>
        <p:nvGraphicFramePr>
          <p:cNvPr id="50" name="Table 49"/>
          <p:cNvGraphicFramePr>
            <a:graphicFrameLocks noGrp="1"/>
          </p:cNvGraphicFramePr>
          <p:nvPr/>
        </p:nvGraphicFramePr>
        <p:xfrm>
          <a:off x="7391400" y="22021800"/>
          <a:ext cx="13716000" cy="3325495"/>
        </p:xfrm>
        <a:graphic>
          <a:graphicData uri="http://schemas.openxmlformats.org/drawingml/2006/table">
            <a:tbl>
              <a:tblPr firstRow="1" bandRow="1">
                <a:tableStyleId>{5C22544A-7EE6-4342-B048-85BDC9FD1C3A}</a:tableStyleId>
              </a:tblPr>
              <a:tblGrid>
                <a:gridCol w="4213952"/>
                <a:gridCol w="9502048"/>
              </a:tblGrid>
              <a:tr h="370840">
                <a:tc>
                  <a:txBody>
                    <a:bodyPr/>
                    <a:lstStyle/>
                    <a:p>
                      <a:r>
                        <a:rPr lang="en-US" dirty="0" smtClean="0">
                          <a:latin typeface="+mn-lt"/>
                        </a:rPr>
                        <a:t>Barrier category</a:t>
                      </a:r>
                      <a:endParaRPr lang="en-US" dirty="0">
                        <a:latin typeface="+mn-lt"/>
                      </a:endParaRPr>
                    </a:p>
                  </a:txBody>
                  <a:tcPr/>
                </a:tc>
                <a:tc>
                  <a:txBody>
                    <a:bodyPr/>
                    <a:lstStyle/>
                    <a:p>
                      <a:r>
                        <a:rPr lang="en-US" dirty="0" smtClean="0">
                          <a:latin typeface="+mn-lt"/>
                        </a:rPr>
                        <a:t>Example Response</a:t>
                      </a:r>
                      <a:endParaRPr lang="en-US" dirty="0">
                        <a:latin typeface="+mn-lt"/>
                      </a:endParaRPr>
                    </a:p>
                  </a:txBody>
                  <a:tcPr/>
                </a:tc>
              </a:tr>
              <a:tr h="370840">
                <a:tc>
                  <a:txBody>
                    <a:bodyPr/>
                    <a:lstStyle/>
                    <a:p>
                      <a:r>
                        <a:rPr lang="en-US" sz="2000" dirty="0" smtClean="0">
                          <a:latin typeface="+mn-lt"/>
                        </a:rPr>
                        <a:t>1. Lack of</a:t>
                      </a:r>
                      <a:r>
                        <a:rPr lang="en-US" sz="2000" baseline="0" dirty="0" smtClean="0">
                          <a:latin typeface="+mn-lt"/>
                        </a:rPr>
                        <a:t> support </a:t>
                      </a:r>
                      <a:r>
                        <a:rPr lang="en-US" sz="2000" dirty="0" smtClean="0">
                          <a:latin typeface="+mn-lt"/>
                        </a:rPr>
                        <a:t>(51%)</a:t>
                      </a:r>
                      <a:endParaRPr lang="en-US" sz="2000" dirty="0">
                        <a:latin typeface="+mn-lt"/>
                      </a:endParaRPr>
                    </a:p>
                  </a:txBody>
                  <a:tcPr/>
                </a:tc>
                <a:tc>
                  <a:txBody>
                    <a:bodyPr/>
                    <a:lstStyle/>
                    <a:p>
                      <a:pPr algn="l" fontAlgn="b"/>
                      <a:r>
                        <a:rPr lang="en-US" sz="2000" b="0" i="0" u="none" strike="noStrike" dirty="0" smtClean="0">
                          <a:latin typeface="+mn-lt"/>
                        </a:rPr>
                        <a:t>“Finding </a:t>
                      </a:r>
                      <a:r>
                        <a:rPr lang="en-US" sz="2000" b="0" i="0" u="none" strike="noStrike" dirty="0">
                          <a:latin typeface="+mn-lt"/>
                        </a:rPr>
                        <a:t>time to develop materials for dissemination has proved to </a:t>
                      </a:r>
                      <a:r>
                        <a:rPr lang="en-US" sz="2000" b="0" i="0" u="none" strike="noStrike" dirty="0" smtClean="0">
                          <a:latin typeface="+mn-lt"/>
                        </a:rPr>
                        <a:t>be </a:t>
                      </a:r>
                      <a:r>
                        <a:rPr lang="en-US" sz="2000" b="0" i="0" u="none" strike="noStrike" dirty="0">
                          <a:latin typeface="+mn-lt"/>
                        </a:rPr>
                        <a:t>difficult as the institution is more concerned with pursuing additional funding opportunities</a:t>
                      </a:r>
                      <a:r>
                        <a:rPr lang="en-US" sz="2000" b="0" i="0" u="none" strike="noStrike" dirty="0" smtClean="0">
                          <a:latin typeface="+mn-lt"/>
                        </a:rPr>
                        <a:t>.”</a:t>
                      </a:r>
                      <a:endParaRPr lang="en-US" sz="2000" b="0" i="0" u="none" strike="noStrike" dirty="0">
                        <a:latin typeface="+mn-lt"/>
                      </a:endParaRPr>
                    </a:p>
                  </a:txBody>
                  <a:tcPr marL="9525" marR="9525" marT="9525" marB="0" anchor="b"/>
                </a:tc>
              </a:tr>
              <a:tr h="370840">
                <a:tc>
                  <a:txBody>
                    <a:bodyPr/>
                    <a:lstStyle/>
                    <a:p>
                      <a:r>
                        <a:rPr lang="en-US" sz="2000" dirty="0" smtClean="0">
                          <a:latin typeface="+mn-lt"/>
                        </a:rPr>
                        <a:t>2.</a:t>
                      </a:r>
                      <a:r>
                        <a:rPr lang="en-US" sz="2000" baseline="0" dirty="0" smtClean="0">
                          <a:latin typeface="+mn-lt"/>
                        </a:rPr>
                        <a:t> Lack of NSF help (11%)</a:t>
                      </a:r>
                      <a:endParaRPr lang="en-US" sz="2000" dirty="0">
                        <a:latin typeface="+mn-lt"/>
                      </a:endParaRPr>
                    </a:p>
                  </a:txBody>
                  <a:tcPr/>
                </a:tc>
                <a:tc>
                  <a:txBody>
                    <a:bodyPr/>
                    <a:lstStyle/>
                    <a:p>
                      <a:pPr algn="l" fontAlgn="b"/>
                      <a:r>
                        <a:rPr lang="en-US" sz="2000" b="0" i="0" u="none" strike="noStrike" dirty="0" smtClean="0">
                          <a:latin typeface="+mn-lt"/>
                        </a:rPr>
                        <a:t>“I </a:t>
                      </a:r>
                      <a:r>
                        <a:rPr lang="en-US" sz="2000" b="0" i="0" u="none" strike="noStrike" dirty="0">
                          <a:latin typeface="+mn-lt"/>
                        </a:rPr>
                        <a:t>have always wondered why NSF does not have any tools and venues for dissemination of project results</a:t>
                      </a:r>
                      <a:r>
                        <a:rPr lang="en-US" sz="2000" b="0" i="0" u="none" strike="noStrike" dirty="0" smtClean="0">
                          <a:latin typeface="+mn-lt"/>
                        </a:rPr>
                        <a:t>.”</a:t>
                      </a:r>
                      <a:endParaRPr lang="en-US" sz="2000" b="0" i="0" u="none" strike="noStrike" dirty="0">
                        <a:latin typeface="+mn-lt"/>
                      </a:endParaRPr>
                    </a:p>
                  </a:txBody>
                  <a:tcPr marL="9525" marR="9525" marT="9525" marB="0" anchor="b"/>
                </a:tc>
              </a:tr>
              <a:tr h="370840">
                <a:tc>
                  <a:txBody>
                    <a:bodyPr/>
                    <a:lstStyle/>
                    <a:p>
                      <a:r>
                        <a:rPr lang="en-US" sz="2000" dirty="0" smtClean="0">
                          <a:latin typeface="+mn-lt"/>
                        </a:rPr>
                        <a:t>3.</a:t>
                      </a:r>
                      <a:r>
                        <a:rPr lang="en-US" sz="2000" baseline="0" dirty="0" smtClean="0">
                          <a:latin typeface="+mn-lt"/>
                        </a:rPr>
                        <a:t> Other faculty barriers (16%)</a:t>
                      </a:r>
                      <a:endParaRPr lang="en-US" sz="2000" dirty="0">
                        <a:latin typeface="+mn-lt"/>
                      </a:endParaRPr>
                    </a:p>
                  </a:txBody>
                  <a:tcPr/>
                </a:tc>
                <a:tc>
                  <a:txBody>
                    <a:bodyPr/>
                    <a:lstStyle/>
                    <a:p>
                      <a:pPr algn="l" fontAlgn="b"/>
                      <a:r>
                        <a:rPr lang="en-US" sz="2000" b="0" i="0" u="none" strike="noStrike" dirty="0" smtClean="0">
                          <a:latin typeface="+mn-lt"/>
                        </a:rPr>
                        <a:t>“Funding </a:t>
                      </a:r>
                      <a:r>
                        <a:rPr lang="en-US" sz="2000" b="0" i="0" u="none" strike="noStrike" dirty="0">
                          <a:latin typeface="+mn-lt"/>
                        </a:rPr>
                        <a:t>for others to adopt the technology.  A basic plate reader costs $5,000, and without outside support, this is a significant barrier for other institutions to adopt its use</a:t>
                      </a:r>
                      <a:r>
                        <a:rPr lang="en-US" sz="2000" b="0" i="0" u="none" strike="noStrike" dirty="0" smtClean="0">
                          <a:latin typeface="+mn-lt"/>
                        </a:rPr>
                        <a:t>.”</a:t>
                      </a:r>
                      <a:endParaRPr lang="en-US" sz="2000" b="0" i="0" u="none" strike="noStrike" dirty="0">
                        <a:latin typeface="+mn-lt"/>
                      </a:endParaRPr>
                    </a:p>
                  </a:txBody>
                  <a:tcPr marL="9525" marR="9525" marT="9525" marB="0" anchor="b"/>
                </a:tc>
              </a:tr>
              <a:tr h="370840">
                <a:tc>
                  <a:txBody>
                    <a:bodyPr/>
                    <a:lstStyle/>
                    <a:p>
                      <a:r>
                        <a:rPr lang="en-US" sz="2000" dirty="0" smtClean="0">
                          <a:latin typeface="+mn-lt"/>
                        </a:rPr>
                        <a:t>4. No barriers encountered(8%)</a:t>
                      </a:r>
                      <a:endParaRPr lang="en-US" sz="2000" dirty="0">
                        <a:latin typeface="+mn-lt"/>
                      </a:endParaRPr>
                    </a:p>
                  </a:txBody>
                  <a:tcPr/>
                </a:tc>
                <a:tc>
                  <a:txBody>
                    <a:bodyPr/>
                    <a:lstStyle/>
                    <a:p>
                      <a:pPr algn="l" fontAlgn="b"/>
                      <a:r>
                        <a:rPr lang="en-US" sz="2000" b="0" i="0" u="none" strike="noStrike" dirty="0" smtClean="0">
                          <a:latin typeface="+mn-lt"/>
                        </a:rPr>
                        <a:t>“The </a:t>
                      </a:r>
                      <a:r>
                        <a:rPr lang="en-US" sz="2000" b="0" i="0" u="none" strike="noStrike" dirty="0">
                          <a:latin typeface="+mn-lt"/>
                        </a:rPr>
                        <a:t>book is doing well...above the publisher's expectations</a:t>
                      </a:r>
                      <a:r>
                        <a:rPr lang="en-US" sz="2000" b="0" i="0" u="none" strike="noStrike" dirty="0" smtClean="0">
                          <a:latin typeface="+mn-lt"/>
                        </a:rPr>
                        <a:t>.”</a:t>
                      </a:r>
                      <a:endParaRPr lang="en-US" sz="2000" b="0" i="0" u="none" strike="noStrike" dirty="0">
                        <a:latin typeface="+mn-lt"/>
                      </a:endParaRPr>
                    </a:p>
                  </a:txBody>
                  <a:tcPr marL="9525" marR="9525" marT="9525" marB="0" anchor="b"/>
                </a:tc>
              </a:tr>
              <a:tr h="370840">
                <a:tc>
                  <a:txBody>
                    <a:bodyPr/>
                    <a:lstStyle/>
                    <a:p>
                      <a:r>
                        <a:rPr lang="en-US" sz="2000" dirty="0" smtClean="0">
                          <a:latin typeface="+mn-lt"/>
                        </a:rPr>
                        <a:t>5. Dissemination</a:t>
                      </a:r>
                      <a:r>
                        <a:rPr lang="en-US" sz="2000" baseline="0" dirty="0" smtClean="0">
                          <a:latin typeface="+mn-lt"/>
                        </a:rPr>
                        <a:t> comment (14%)</a:t>
                      </a:r>
                      <a:endParaRPr lang="en-US" sz="2000" dirty="0">
                        <a:latin typeface="+mn-lt"/>
                      </a:endParaRPr>
                    </a:p>
                  </a:txBody>
                  <a:tcPr/>
                </a:tc>
                <a:tc>
                  <a:txBody>
                    <a:bodyPr/>
                    <a:lstStyle/>
                    <a:p>
                      <a:pPr algn="l" fontAlgn="b"/>
                      <a:r>
                        <a:rPr lang="en-US" sz="2000" b="0" i="0" u="none" strike="noStrike" dirty="0" smtClean="0">
                          <a:latin typeface="+mn-lt"/>
                        </a:rPr>
                        <a:t>“Targeted </a:t>
                      </a:r>
                      <a:r>
                        <a:rPr lang="en-US" sz="2000" b="0" i="0" u="none" strike="noStrike" dirty="0">
                          <a:latin typeface="+mn-lt"/>
                        </a:rPr>
                        <a:t>dissemination is best instead of general</a:t>
                      </a:r>
                      <a:r>
                        <a:rPr lang="en-US" sz="2000" b="0" i="0" u="none" strike="noStrike" dirty="0" smtClean="0">
                          <a:latin typeface="+mn-lt"/>
                        </a:rPr>
                        <a:t>.”</a:t>
                      </a:r>
                      <a:endParaRPr lang="en-US" sz="2000" b="0" i="0" u="none" strike="noStrike" dirty="0">
                        <a:latin typeface="+mn-lt"/>
                      </a:endParaRPr>
                    </a:p>
                  </a:txBody>
                  <a:tcPr marL="9525" marR="9525" marT="9525" marB="0" anchor="b"/>
                </a:tc>
              </a:tr>
            </a:tbl>
          </a:graphicData>
        </a:graphic>
      </p:graphicFrame>
      <p:sp>
        <p:nvSpPr>
          <p:cNvPr id="51" name="TextBox 50"/>
          <p:cNvSpPr txBox="1"/>
          <p:nvPr/>
        </p:nvSpPr>
        <p:spPr>
          <a:xfrm>
            <a:off x="22326600" y="20421600"/>
            <a:ext cx="12649200" cy="193899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2400" dirty="0" smtClean="0">
                <a:solidFill>
                  <a:schemeClr val="tx1"/>
                </a:solidFill>
                <a:latin typeface="Trebuchet MS" pitchFamily="34" charset="0"/>
              </a:rPr>
              <a:t>Based on the themes found above, we present how PDs perceive successful propagation in a visual model  easily comparable to the PI model.  This model is more complex, although it shares the general phases of “development” followed by a “dissemination” phase, although both these phases involve more communication with other parties. Finally, both models conclude with “adoption.”</a:t>
            </a:r>
            <a:endParaRPr lang="en-US" sz="2400" dirty="0">
              <a:solidFill>
                <a:schemeClr val="tx1"/>
              </a:solidFill>
              <a:latin typeface="Trebuchet MS" pitchFamily="34" charset="0"/>
            </a:endParaRPr>
          </a:p>
        </p:txBody>
      </p:sp>
      <p:sp>
        <p:nvSpPr>
          <p:cNvPr id="53" name="Rectangle 52"/>
          <p:cNvSpPr/>
          <p:nvPr/>
        </p:nvSpPr>
        <p:spPr>
          <a:xfrm>
            <a:off x="36271200" y="24993600"/>
            <a:ext cx="7620000" cy="523220"/>
          </a:xfrm>
          <a:prstGeom prst="rect">
            <a:avLst/>
          </a:prstGeom>
        </p:spPr>
        <p:txBody>
          <a:bodyPr wrap="square">
            <a:spAutoFit/>
          </a:bodyPr>
          <a:lstStyle/>
          <a:p>
            <a:pPr defTabSz="4389438"/>
            <a:r>
              <a:rPr lang="en-US" sz="2800" dirty="0" smtClean="0">
                <a:latin typeface="Trebuchet MS" pitchFamily="34" charset="0"/>
              </a:rPr>
              <a:t>www.drupalgardens.increasingtheimpact.org</a:t>
            </a:r>
            <a:endParaRPr lang="en-US" sz="2800" dirty="0">
              <a:latin typeface="Trebuchet MS" pitchFamily="34" charset="0"/>
            </a:endParaRPr>
          </a:p>
        </p:txBody>
      </p:sp>
      <p:pic>
        <p:nvPicPr>
          <p:cNvPr id="41" name="Picture 40" descr="bwtextlogoi2.tif"/>
          <p:cNvPicPr>
            <a:picLocks noChangeAspect="1"/>
          </p:cNvPicPr>
          <p:nvPr/>
        </p:nvPicPr>
        <p:blipFill>
          <a:blip r:embed="rId17"/>
          <a:stretch>
            <a:fillRect/>
          </a:stretch>
        </p:blipFill>
        <p:spPr>
          <a:xfrm>
            <a:off x="-609600" y="914400"/>
            <a:ext cx="13792200" cy="5304692"/>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7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7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1714</TotalTime>
  <Words>1554</Words>
  <Application>Microsoft Office PowerPoint</Application>
  <PresentationFormat>Custom</PresentationFormat>
  <Paragraphs>117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ACP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khatri</dc:creator>
  <cp:lastModifiedBy>Raina Khatri</cp:lastModifiedBy>
  <cp:revision>127</cp:revision>
  <dcterms:created xsi:type="dcterms:W3CDTF">2009-07-21T19:18:39Z</dcterms:created>
  <dcterms:modified xsi:type="dcterms:W3CDTF">2012-07-26T20:51:06Z</dcterms:modified>
</cp:coreProperties>
</file>