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3891200" cy="32918400"/>
  <p:notesSz cx="6858000" cy="914400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a:srgbClr val="CC0000"/>
    <a:srgbClr val="FF5050"/>
    <a:srgbClr val="FF0000"/>
    <a:srgbClr val="0033CC"/>
    <a:srgbClr val="009900"/>
    <a:srgbClr val="CC00CC"/>
    <a:srgbClr val="CC0099"/>
    <a:srgbClr val="00B0F0"/>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9487" autoAdjust="0"/>
  </p:normalViewPr>
  <p:slideViewPr>
    <p:cSldViewPr>
      <p:cViewPr>
        <p:scale>
          <a:sx n="20" d="100"/>
          <a:sy n="20" d="100"/>
        </p:scale>
        <p:origin x="-245" y="-168"/>
      </p:cViewPr>
      <p:guideLst>
        <p:guide orient="horz" pos="10368"/>
        <p:guide pos="13824"/>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821120" y="1318265"/>
            <a:ext cx="987552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4560" y="1318265"/>
            <a:ext cx="2889504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2" y="21153122"/>
            <a:ext cx="37307520" cy="6537960"/>
          </a:xfrm>
        </p:spPr>
        <p:txBody>
          <a:bodyPr anchor="t"/>
          <a:lstStyle>
            <a:lvl1pPr algn="l">
              <a:defRPr sz="192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2" y="13952225"/>
            <a:ext cx="37307520" cy="7200898"/>
          </a:xfrm>
        </p:spPr>
        <p:txBody>
          <a:bodyPr anchor="b"/>
          <a:lstStyle>
            <a:lvl1pPr marL="0" indent="0">
              <a:buNone/>
              <a:defRPr sz="9600">
                <a:solidFill>
                  <a:schemeClr val="tx1">
                    <a:tint val="75000"/>
                  </a:schemeClr>
                </a:solidFill>
              </a:defRPr>
            </a:lvl1pPr>
            <a:lvl2pPr marL="2194560" indent="0">
              <a:buNone/>
              <a:defRPr sz="8600">
                <a:solidFill>
                  <a:schemeClr val="tx1">
                    <a:tint val="75000"/>
                  </a:schemeClr>
                </a:solidFill>
              </a:defRPr>
            </a:lvl2pPr>
            <a:lvl3pPr marL="4389120" indent="0">
              <a:buNone/>
              <a:defRPr sz="7700">
                <a:solidFill>
                  <a:schemeClr val="tx1">
                    <a:tint val="75000"/>
                  </a:schemeClr>
                </a:solidFill>
              </a:defRPr>
            </a:lvl3pPr>
            <a:lvl4pPr marL="6583680" indent="0">
              <a:buNone/>
              <a:defRPr sz="6700">
                <a:solidFill>
                  <a:schemeClr val="tx1">
                    <a:tint val="75000"/>
                  </a:schemeClr>
                </a:solidFill>
              </a:defRPr>
            </a:lvl4pPr>
            <a:lvl5pPr marL="8778240" indent="0">
              <a:buNone/>
              <a:defRPr sz="6700">
                <a:solidFill>
                  <a:schemeClr val="tx1">
                    <a:tint val="75000"/>
                  </a:schemeClr>
                </a:solidFill>
              </a:defRPr>
            </a:lvl5pPr>
            <a:lvl6pPr marL="10972800" indent="0">
              <a:buNone/>
              <a:defRPr sz="6700">
                <a:solidFill>
                  <a:schemeClr val="tx1">
                    <a:tint val="75000"/>
                  </a:schemeClr>
                </a:solidFill>
              </a:defRPr>
            </a:lvl6pPr>
            <a:lvl7pPr marL="13167360" indent="0">
              <a:buNone/>
              <a:defRPr sz="6700">
                <a:solidFill>
                  <a:schemeClr val="tx1">
                    <a:tint val="75000"/>
                  </a:schemeClr>
                </a:solidFill>
              </a:defRPr>
            </a:lvl7pPr>
            <a:lvl8pPr marL="15361920" indent="0">
              <a:buNone/>
              <a:defRPr sz="6700">
                <a:solidFill>
                  <a:schemeClr val="tx1">
                    <a:tint val="75000"/>
                  </a:schemeClr>
                </a:solidFill>
              </a:defRPr>
            </a:lvl8pPr>
            <a:lvl9pPr marL="17556480" indent="0">
              <a:buNone/>
              <a:defRPr sz="67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1945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311360" y="7680963"/>
            <a:ext cx="19385280" cy="21724622"/>
          </a:xfrm>
        </p:spPr>
        <p:txBody>
          <a:bodyPr/>
          <a:lstStyle>
            <a:lvl1pPr>
              <a:defRPr sz="13400"/>
            </a:lvl1pPr>
            <a:lvl2pPr>
              <a:defRPr sz="11500"/>
            </a:lvl2pPr>
            <a:lvl3pPr>
              <a:defRPr sz="9600"/>
            </a:lvl3pPr>
            <a:lvl4pPr>
              <a:defRPr sz="8600"/>
            </a:lvl4pPr>
            <a:lvl5pPr>
              <a:defRPr sz="8600"/>
            </a:lvl5pPr>
            <a:lvl6pPr>
              <a:defRPr sz="8600"/>
            </a:lvl6pPr>
            <a:lvl7pPr>
              <a:defRPr sz="8600"/>
            </a:lvl7pPr>
            <a:lvl8pPr>
              <a:defRPr sz="8600"/>
            </a:lvl8pPr>
            <a:lvl9pPr>
              <a:defRPr sz="8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2"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2"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2" y="7368542"/>
            <a:ext cx="19400520" cy="3070858"/>
          </a:xfrm>
        </p:spPr>
        <p:txBody>
          <a:bodyPr anchor="b"/>
          <a:lstStyle>
            <a:lvl1pPr marL="0" indent="0">
              <a:buNone/>
              <a:defRPr sz="11500" b="1"/>
            </a:lvl1pPr>
            <a:lvl2pPr marL="2194560" indent="0">
              <a:buNone/>
              <a:defRPr sz="9600" b="1"/>
            </a:lvl2pPr>
            <a:lvl3pPr marL="4389120" indent="0">
              <a:buNone/>
              <a:defRPr sz="8600" b="1"/>
            </a:lvl3pPr>
            <a:lvl4pPr marL="6583680" indent="0">
              <a:buNone/>
              <a:defRPr sz="7700" b="1"/>
            </a:lvl4pPr>
            <a:lvl5pPr marL="8778240" indent="0">
              <a:buNone/>
              <a:defRPr sz="7700" b="1"/>
            </a:lvl5pPr>
            <a:lvl6pPr marL="10972800" indent="0">
              <a:buNone/>
              <a:defRPr sz="7700" b="1"/>
            </a:lvl6pPr>
            <a:lvl7pPr marL="13167360" indent="0">
              <a:buNone/>
              <a:defRPr sz="7700" b="1"/>
            </a:lvl7pPr>
            <a:lvl8pPr marL="15361920" indent="0">
              <a:buNone/>
              <a:defRPr sz="7700" b="1"/>
            </a:lvl8pPr>
            <a:lvl9pPr marL="17556480" indent="0">
              <a:buNone/>
              <a:defRPr sz="7700" b="1"/>
            </a:lvl9pPr>
          </a:lstStyle>
          <a:p>
            <a:pPr lvl="0"/>
            <a:r>
              <a:rPr lang="en-US" smtClean="0"/>
              <a:t>Click to edit Master text styles</a:t>
            </a:r>
          </a:p>
        </p:txBody>
      </p:sp>
      <p:sp>
        <p:nvSpPr>
          <p:cNvPr id="6" name="Content Placeholder 5"/>
          <p:cNvSpPr>
            <a:spLocks noGrp="1"/>
          </p:cNvSpPr>
          <p:nvPr>
            <p:ph sz="quarter" idx="4"/>
          </p:nvPr>
        </p:nvSpPr>
        <p:spPr>
          <a:xfrm>
            <a:off x="22296122" y="10439400"/>
            <a:ext cx="19400520" cy="18966182"/>
          </a:xfrm>
        </p:spPr>
        <p:txBody>
          <a:bodyPr/>
          <a:lstStyle>
            <a:lvl1pPr>
              <a:defRPr sz="11500"/>
            </a:lvl1pPr>
            <a:lvl2pPr>
              <a:defRPr sz="9600"/>
            </a:lvl2pPr>
            <a:lvl3pPr>
              <a:defRPr sz="86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7/25/2012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7/25/2012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2" cy="5577840"/>
          </a:xfrm>
        </p:spPr>
        <p:txBody>
          <a:bodyPr anchor="b"/>
          <a:lstStyle>
            <a:lvl1pPr algn="l">
              <a:defRPr sz="9600" b="1"/>
            </a:lvl1pPr>
          </a:lstStyle>
          <a:p>
            <a:r>
              <a:rPr lang="en-US" smtClean="0"/>
              <a:t>Click to edit Master title style</a:t>
            </a:r>
            <a:endParaRPr lang="en-US"/>
          </a:p>
        </p:txBody>
      </p:sp>
      <p:sp>
        <p:nvSpPr>
          <p:cNvPr id="3" name="Content Placeholder 2"/>
          <p:cNvSpPr>
            <a:spLocks noGrp="1"/>
          </p:cNvSpPr>
          <p:nvPr>
            <p:ph idx="1"/>
          </p:nvPr>
        </p:nvSpPr>
        <p:spPr>
          <a:xfrm>
            <a:off x="17160240" y="1310643"/>
            <a:ext cx="24536400" cy="28094942"/>
          </a:xfrm>
        </p:spPr>
        <p:txBody>
          <a:bodyPr/>
          <a:lstStyle>
            <a:lvl1pPr>
              <a:defRPr sz="15400"/>
            </a:lvl1pPr>
            <a:lvl2pPr>
              <a:defRPr sz="13400"/>
            </a:lvl2pPr>
            <a:lvl3pPr>
              <a:defRPr sz="11500"/>
            </a:lvl3pPr>
            <a:lvl4pPr>
              <a:defRPr sz="9600"/>
            </a:lvl4pPr>
            <a:lvl5pPr>
              <a:defRPr sz="9600"/>
            </a:lvl5pPr>
            <a:lvl6pPr>
              <a:defRPr sz="9600"/>
            </a:lvl6pPr>
            <a:lvl7pPr>
              <a:defRPr sz="9600"/>
            </a:lvl7pPr>
            <a:lvl8pPr>
              <a:defRPr sz="9600"/>
            </a:lvl8pPr>
            <a:lvl9pPr>
              <a:defRPr sz="9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63" y="6888483"/>
            <a:ext cx="14439902" cy="22517102"/>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2" y="23042880"/>
            <a:ext cx="26334720" cy="2720342"/>
          </a:xfrm>
        </p:spPr>
        <p:txBody>
          <a:bodyPr anchor="b"/>
          <a:lstStyle>
            <a:lvl1pPr algn="l">
              <a:defRPr sz="9600" b="1"/>
            </a:lvl1pPr>
          </a:lstStyle>
          <a:p>
            <a:r>
              <a:rPr lang="en-US" smtClean="0"/>
              <a:t>Click to edit Master title style</a:t>
            </a:r>
            <a:endParaRPr lang="en-US"/>
          </a:p>
        </p:txBody>
      </p:sp>
      <p:sp>
        <p:nvSpPr>
          <p:cNvPr id="3" name="Picture Placeholder 2"/>
          <p:cNvSpPr>
            <a:spLocks noGrp="1"/>
          </p:cNvSpPr>
          <p:nvPr>
            <p:ph type="pic" idx="1"/>
          </p:nvPr>
        </p:nvSpPr>
        <p:spPr>
          <a:xfrm>
            <a:off x="8602982" y="2941320"/>
            <a:ext cx="26334720" cy="19751040"/>
          </a:xfrm>
        </p:spPr>
        <p:txBody>
          <a:bodyPr/>
          <a:lstStyle>
            <a:lvl1pPr marL="0" indent="0">
              <a:buNone/>
              <a:defRPr sz="15400"/>
            </a:lvl1pPr>
            <a:lvl2pPr marL="2194560" indent="0">
              <a:buNone/>
              <a:defRPr sz="13400"/>
            </a:lvl2pPr>
            <a:lvl3pPr marL="4389120" indent="0">
              <a:buNone/>
              <a:defRPr sz="1150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endParaRPr lang="en-US"/>
          </a:p>
        </p:txBody>
      </p:sp>
      <p:sp>
        <p:nvSpPr>
          <p:cNvPr id="4" name="Text Placeholder 3"/>
          <p:cNvSpPr>
            <a:spLocks noGrp="1"/>
          </p:cNvSpPr>
          <p:nvPr>
            <p:ph type="body" sz="half" idx="2"/>
          </p:nvPr>
        </p:nvSpPr>
        <p:spPr>
          <a:xfrm>
            <a:off x="8602982" y="25763222"/>
            <a:ext cx="26334720" cy="3863338"/>
          </a:xfrm>
        </p:spPr>
        <p:txBody>
          <a:bodyPr/>
          <a:lstStyle>
            <a:lvl1pPr marL="0" indent="0">
              <a:buNone/>
              <a:defRPr sz="6700"/>
            </a:lvl1pPr>
            <a:lvl2pPr marL="2194560" indent="0">
              <a:buNone/>
              <a:defRPr sz="5800"/>
            </a:lvl2pPr>
            <a:lvl3pPr marL="4389120" indent="0">
              <a:buNone/>
              <a:defRPr sz="4800"/>
            </a:lvl3pPr>
            <a:lvl4pPr marL="6583680" indent="0">
              <a:buNone/>
              <a:defRPr sz="4300"/>
            </a:lvl4pPr>
            <a:lvl5pPr marL="8778240" indent="0">
              <a:buNone/>
              <a:defRPr sz="4300"/>
            </a:lvl5pPr>
            <a:lvl6pPr marL="10972800" indent="0">
              <a:buNone/>
              <a:defRPr sz="4300"/>
            </a:lvl6pPr>
            <a:lvl7pPr marL="13167360" indent="0">
              <a:buNone/>
              <a:defRPr sz="4300"/>
            </a:lvl7pPr>
            <a:lvl8pPr marL="15361920" indent="0">
              <a:buNone/>
              <a:defRPr sz="4300"/>
            </a:lvl8pPr>
            <a:lvl9pPr marL="17556480" indent="0">
              <a:buNone/>
              <a:defRPr sz="43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99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38912" tIns="219456" rIns="438912" bIns="219456"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63"/>
            <a:ext cx="39502080" cy="21724622"/>
          </a:xfrm>
          <a:prstGeom prst="rect">
            <a:avLst/>
          </a:prstGeom>
        </p:spPr>
        <p:txBody>
          <a:bodyPr vert="horz" lIns="438912" tIns="219456" rIns="438912" bIns="21945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2"/>
            <a:ext cx="10241280" cy="17526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1D8BD707-D9CF-40AE-B4C6-C98DA3205C09}" type="datetimeFigureOut">
              <a:rPr lang="en-US" smtClean="0"/>
              <a:pPr/>
              <a:t>7/25/2012</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389120" rtl="0" eaLnBrk="1" latinLnBrk="0" hangingPunct="1">
        <a:spcBef>
          <a:spcPct val="0"/>
        </a:spcBef>
        <a:buNone/>
        <a:defRPr sz="21100" kern="1200">
          <a:solidFill>
            <a:schemeClr val="tx1"/>
          </a:solidFill>
          <a:latin typeface="+mj-lt"/>
          <a:ea typeface="+mj-ea"/>
          <a:cs typeface="+mj-cs"/>
        </a:defRPr>
      </a:lvl1pPr>
    </p:titleStyle>
    <p:bodyStyle>
      <a:lvl1pPr marL="1645920" indent="-1645920" algn="l" defTabSz="4389120" rtl="0" eaLnBrk="1" latinLnBrk="0" hangingPunct="1">
        <a:spcBef>
          <a:spcPct val="20000"/>
        </a:spcBef>
        <a:buFont typeface="Arial" pitchFamily="34" charset="0"/>
        <a:buChar char="•"/>
        <a:defRPr sz="15400" kern="1200">
          <a:solidFill>
            <a:schemeClr val="tx1"/>
          </a:solidFill>
          <a:latin typeface="+mn-lt"/>
          <a:ea typeface="+mn-ea"/>
          <a:cs typeface="+mn-cs"/>
        </a:defRPr>
      </a:lvl1pPr>
      <a:lvl2pPr marL="3566160" indent="-1371600" algn="l" defTabSz="4389120" rtl="0" eaLnBrk="1" latinLnBrk="0" hangingPunct="1">
        <a:spcBef>
          <a:spcPct val="20000"/>
        </a:spcBef>
        <a:buFont typeface="Arial" pitchFamily="34" charset="0"/>
        <a:buChar char="–"/>
        <a:defRPr sz="13400" kern="1200">
          <a:solidFill>
            <a:schemeClr val="tx1"/>
          </a:solidFill>
          <a:latin typeface="+mn-lt"/>
          <a:ea typeface="+mn-ea"/>
          <a:cs typeface="+mn-cs"/>
        </a:defRPr>
      </a:lvl2pPr>
      <a:lvl3pPr marL="5486400" indent="-1097280" algn="l" defTabSz="4389120" rtl="0" eaLnBrk="1" latinLnBrk="0" hangingPunct="1">
        <a:spcBef>
          <a:spcPct val="20000"/>
        </a:spcBef>
        <a:buFont typeface="Arial" pitchFamily="34" charset="0"/>
        <a:buChar char="•"/>
        <a:defRPr sz="11500" kern="1200">
          <a:solidFill>
            <a:schemeClr val="tx1"/>
          </a:solidFill>
          <a:latin typeface="+mn-lt"/>
          <a:ea typeface="+mn-ea"/>
          <a:cs typeface="+mn-cs"/>
        </a:defRPr>
      </a:lvl3pPr>
      <a:lvl4pPr marL="76809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4pPr>
      <a:lvl5pPr marL="987552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89" name="Oval 88"/>
          <p:cNvSpPr/>
          <p:nvPr/>
        </p:nvSpPr>
        <p:spPr>
          <a:xfrm>
            <a:off x="34518600" y="14935200"/>
            <a:ext cx="9144000" cy="4419600"/>
          </a:xfrm>
          <a:prstGeom prst="ellipse">
            <a:avLst/>
          </a:prstGeom>
          <a:solidFill>
            <a:srgbClr val="CC00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Oval 87"/>
          <p:cNvSpPr/>
          <p:nvPr/>
        </p:nvSpPr>
        <p:spPr>
          <a:xfrm rot="2459124" flipH="1">
            <a:off x="36711245" y="21353677"/>
            <a:ext cx="7107274" cy="4057606"/>
          </a:xfrm>
          <a:prstGeom prst="ellipse">
            <a:avLst/>
          </a:prstGeom>
          <a:solidFill>
            <a:srgbClr val="FF0000">
              <a:alpha val="4980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35509200" y="19591229"/>
            <a:ext cx="6477000" cy="3657600"/>
          </a:xfrm>
          <a:prstGeom prst="ellipse">
            <a:avLst/>
          </a:prstGeom>
          <a:solidFill>
            <a:srgbClr val="FF5050">
              <a:alpha val="4980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20802600" y="19964400"/>
            <a:ext cx="12115800" cy="3886200"/>
          </a:xfrm>
          <a:prstGeom prst="ellipse">
            <a:avLst/>
          </a:prstGeom>
          <a:solidFill>
            <a:srgbClr val="00FFFF">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Oval 36"/>
          <p:cNvSpPr/>
          <p:nvPr/>
        </p:nvSpPr>
        <p:spPr>
          <a:xfrm>
            <a:off x="25984200" y="20421600"/>
            <a:ext cx="7696200" cy="6553200"/>
          </a:xfrm>
          <a:prstGeom prst="ellipse">
            <a:avLst/>
          </a:prstGeom>
          <a:solidFill>
            <a:srgbClr val="00B0F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p:cNvSpPr/>
          <p:nvPr/>
        </p:nvSpPr>
        <p:spPr>
          <a:xfrm>
            <a:off x="26250900" y="14554200"/>
            <a:ext cx="7162800" cy="8991600"/>
          </a:xfrm>
          <a:prstGeom prst="ellipse">
            <a:avLst/>
          </a:prstGeom>
          <a:solidFill>
            <a:srgbClr val="0070C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a:xfrm>
            <a:off x="0" y="0"/>
            <a:ext cx="43891200" cy="3733800"/>
          </a:xfrm>
        </p:spPr>
        <p:txBody>
          <a:bodyPr>
            <a:noAutofit/>
          </a:bodyPr>
          <a:lstStyle/>
          <a:p>
            <a:r>
              <a:rPr lang="en-US" sz="9600" b="1" dirty="0" smtClean="0">
                <a:solidFill>
                  <a:srgbClr val="7030A0"/>
                </a:solidFill>
                <a:effectLst>
                  <a:outerShdw blurRad="38100" dist="38100" dir="2700000" algn="tl">
                    <a:srgbClr val="000000">
                      <a:alpha val="43137"/>
                    </a:srgbClr>
                  </a:outerShdw>
                </a:effectLst>
              </a:rPr>
              <a:t>Students’ Conceptions About Rolling In Multiple Contexts</a:t>
            </a:r>
            <a:r>
              <a:rPr lang="en-US" sz="11000" b="1" dirty="0" smtClean="0">
                <a:solidFill>
                  <a:srgbClr val="7030A0"/>
                </a:solidFill>
                <a:effectLst>
                  <a:outerShdw blurRad="38100" dist="38100" dir="2700000" algn="tl">
                    <a:srgbClr val="000000">
                      <a:alpha val="43137"/>
                    </a:srgbClr>
                  </a:outerShdw>
                </a:effectLst>
              </a:rPr>
              <a:t/>
            </a:r>
            <a:br>
              <a:rPr lang="en-US" sz="11000" b="1" dirty="0" smtClean="0">
                <a:solidFill>
                  <a:srgbClr val="7030A0"/>
                </a:solidFill>
                <a:effectLst>
                  <a:outerShdw blurRad="38100" dist="38100" dir="2700000" algn="tl">
                    <a:srgbClr val="000000">
                      <a:alpha val="43137"/>
                    </a:srgbClr>
                  </a:outerShdw>
                </a:effectLst>
              </a:rPr>
            </a:br>
            <a:r>
              <a:rPr lang="en-US" sz="6000" dirty="0" smtClean="0">
                <a:solidFill>
                  <a:srgbClr val="7030A0"/>
                </a:solidFill>
                <a:effectLst>
                  <a:outerShdw blurRad="38100" dist="38100" dir="2700000" algn="tl">
                    <a:srgbClr val="000000">
                      <a:alpha val="43137"/>
                    </a:srgbClr>
                  </a:outerShdw>
                </a:effectLst>
              </a:rPr>
              <a:t>N. S. Rebello			C. M. Rebello</a:t>
            </a:r>
            <a:br>
              <a:rPr lang="en-US" sz="6000" dirty="0" smtClean="0">
                <a:solidFill>
                  <a:srgbClr val="7030A0"/>
                </a:solidFill>
                <a:effectLst>
                  <a:outerShdw blurRad="38100" dist="38100" dir="2700000" algn="tl">
                    <a:srgbClr val="000000">
                      <a:alpha val="43137"/>
                    </a:srgbClr>
                  </a:outerShdw>
                </a:effectLst>
              </a:rPr>
            </a:br>
            <a:r>
              <a:rPr lang="en-US" sz="6000" dirty="0" smtClean="0">
                <a:solidFill>
                  <a:srgbClr val="7030A0"/>
                </a:solidFill>
                <a:effectLst>
                  <a:outerShdw blurRad="38100" dist="38100" dir="2700000" algn="tl">
                    <a:srgbClr val="000000">
                      <a:alpha val="43137"/>
                    </a:srgbClr>
                  </a:outerShdw>
                </a:effectLst>
              </a:rPr>
              <a:t>Kansas State University		University of Missouri</a:t>
            </a:r>
            <a:endParaRPr lang="en-US" sz="6000" dirty="0">
              <a:solidFill>
                <a:srgbClr val="7030A0"/>
              </a:solidFill>
              <a:effectLst>
                <a:outerShdw blurRad="38100" dist="38100" dir="2700000" algn="tl">
                  <a:srgbClr val="000000">
                    <a:alpha val="43137"/>
                  </a:srgbClr>
                </a:outerShdw>
              </a:effectLst>
            </a:endParaRPr>
          </a:p>
        </p:txBody>
      </p:sp>
      <p:sp>
        <p:nvSpPr>
          <p:cNvPr id="5" name="Rounded Rectangle 4"/>
          <p:cNvSpPr/>
          <p:nvPr/>
        </p:nvSpPr>
        <p:spPr>
          <a:xfrm>
            <a:off x="381000" y="3581400"/>
            <a:ext cx="14249400" cy="28879800"/>
          </a:xfrm>
          <a:prstGeom prst="roundRect">
            <a:avLst>
              <a:gd name="adj" fmla="val 7113"/>
            </a:avLst>
          </a:prstGeom>
          <a:solidFill>
            <a:schemeClr val="accent6">
              <a:lumMod val="20000"/>
              <a:lumOff val="80000"/>
            </a:schemeClr>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spcAft>
                <a:spcPts val="600"/>
              </a:spcAft>
            </a:pPr>
            <a:r>
              <a:rPr lang="en-US" sz="7200" b="1" dirty="0" smtClean="0">
                <a:solidFill>
                  <a:srgbClr val="C00000"/>
                </a:solidFill>
                <a:effectLst>
                  <a:outerShdw blurRad="38100" dist="38100" dir="2700000" algn="tl">
                    <a:srgbClr val="000000">
                      <a:alpha val="43137"/>
                    </a:srgbClr>
                  </a:outerShdw>
                </a:effectLst>
              </a:rPr>
              <a:t> </a:t>
            </a:r>
            <a:r>
              <a:rPr lang="en-US" sz="7200" b="1" dirty="0" smtClean="0">
                <a:solidFill>
                  <a:srgbClr val="7030A0"/>
                </a:solidFill>
                <a:effectLst>
                  <a:outerShdw blurRad="38100" dist="38100" dir="2700000" algn="tl">
                    <a:srgbClr val="000000">
                      <a:alpha val="43137"/>
                    </a:srgbClr>
                  </a:outerShdw>
                </a:effectLst>
              </a:rPr>
              <a:t>INTRODUCTION</a:t>
            </a:r>
          </a:p>
          <a:p>
            <a:pPr marL="698500" indent="-698500">
              <a:buFont typeface="Arial" pitchFamily="34" charset="0"/>
              <a:buChar char="•"/>
            </a:pPr>
            <a:r>
              <a:rPr lang="en-US" sz="4800" dirty="0" smtClean="0">
                <a:solidFill>
                  <a:schemeClr val="tx1"/>
                </a:solidFill>
              </a:rPr>
              <a:t>Research by </a:t>
            </a:r>
            <a:r>
              <a:rPr lang="en-US" sz="4800" dirty="0" err="1" smtClean="0">
                <a:solidFill>
                  <a:schemeClr val="tx1"/>
                </a:solidFill>
              </a:rPr>
              <a:t>Rimoldini</a:t>
            </a:r>
            <a:r>
              <a:rPr lang="en-US" sz="4800" dirty="0" smtClean="0">
                <a:solidFill>
                  <a:schemeClr val="tx1"/>
                </a:solidFill>
              </a:rPr>
              <a:t> &amp; Singh (2005) found that students</a:t>
            </a:r>
          </a:p>
          <a:p>
            <a:pPr marL="1379538" lvl="1" indent="-698500">
              <a:buFont typeface="Calibri" pitchFamily="34" charset="0"/>
              <a:buChar char="―"/>
            </a:pPr>
            <a:r>
              <a:rPr lang="en-US" sz="4800" dirty="0" smtClean="0">
                <a:solidFill>
                  <a:schemeClr val="tx1"/>
                </a:solidFill>
              </a:rPr>
              <a:t>are unable to compare velocities at top and bottom of rolling wheel.</a:t>
            </a:r>
          </a:p>
          <a:p>
            <a:pPr marL="1379538" lvl="1" indent="-698500">
              <a:buFont typeface="Calibri" pitchFamily="34" charset="0"/>
              <a:buChar char="―"/>
            </a:pPr>
            <a:r>
              <a:rPr lang="en-US" sz="4800" dirty="0" smtClean="0">
                <a:solidFill>
                  <a:schemeClr val="tx1"/>
                </a:solidFill>
              </a:rPr>
              <a:t>are unable to shift reference frame from point at center of wheel to fixed point on earth.</a:t>
            </a:r>
          </a:p>
          <a:p>
            <a:pPr marL="1379538" lvl="1" indent="-698500">
              <a:buFont typeface="Calibri" pitchFamily="34" charset="0"/>
              <a:buChar char="―"/>
            </a:pPr>
            <a:r>
              <a:rPr lang="en-US" sz="4800" dirty="0" smtClean="0">
                <a:solidFill>
                  <a:schemeClr val="tx1"/>
                </a:solidFill>
              </a:rPr>
              <a:t>do not  understand what ‘rolling without slipping’ means.</a:t>
            </a:r>
          </a:p>
          <a:p>
            <a:pPr marL="698500" lvl="1" indent="-698500">
              <a:buFont typeface="Arial" pitchFamily="34" charset="0"/>
              <a:buChar char="•"/>
            </a:pPr>
            <a:r>
              <a:rPr lang="en-US" sz="4800" dirty="0" smtClean="0">
                <a:solidFill>
                  <a:schemeClr val="tx1"/>
                </a:solidFill>
              </a:rPr>
              <a:t>However, prior research has …</a:t>
            </a:r>
          </a:p>
          <a:p>
            <a:pPr marL="1379538" lvl="1" indent="-698500">
              <a:buFont typeface="Calibri" pitchFamily="34" charset="0"/>
              <a:buChar char="―"/>
            </a:pPr>
            <a:r>
              <a:rPr lang="en-US" sz="4800" dirty="0" smtClean="0">
                <a:solidFill>
                  <a:schemeClr val="tx1"/>
                </a:solidFill>
              </a:rPr>
              <a:t>primarily explored one context : single rolling wheel.</a:t>
            </a:r>
          </a:p>
          <a:p>
            <a:pPr marL="1379538" lvl="1" indent="-698500">
              <a:buFont typeface="Calibri" pitchFamily="34" charset="0"/>
              <a:buChar char="―"/>
            </a:pPr>
            <a:r>
              <a:rPr lang="en-US" sz="4800" dirty="0" smtClean="0">
                <a:solidFill>
                  <a:schemeClr val="tx1"/>
                </a:solidFill>
              </a:rPr>
              <a:t>not investigated resources that that students use to describe rolling.</a:t>
            </a:r>
          </a:p>
          <a:p>
            <a:pPr marL="1379538" lvl="1" indent="-698500" algn="ctr"/>
            <a:endParaRPr lang="en-US" sz="4000" dirty="0" smtClean="0">
              <a:solidFill>
                <a:schemeClr val="tx1"/>
              </a:solidFill>
            </a:endParaRPr>
          </a:p>
          <a:p>
            <a:pPr algn="ctr">
              <a:spcAft>
                <a:spcPts val="600"/>
              </a:spcAft>
            </a:pPr>
            <a:r>
              <a:rPr lang="en-US" sz="7200" b="1" dirty="0" smtClean="0">
                <a:solidFill>
                  <a:srgbClr val="C00000"/>
                </a:solidFill>
                <a:effectLst>
                  <a:outerShdw blurRad="38100" dist="38100" dir="2700000" algn="tl">
                    <a:srgbClr val="000000">
                      <a:alpha val="43137"/>
                    </a:srgbClr>
                  </a:outerShdw>
                </a:effectLst>
              </a:rPr>
              <a:t>  </a:t>
            </a:r>
            <a:r>
              <a:rPr lang="en-US" sz="7200" b="1" dirty="0" smtClean="0">
                <a:solidFill>
                  <a:srgbClr val="990099"/>
                </a:solidFill>
                <a:effectLst>
                  <a:outerShdw blurRad="38100" dist="38100" dir="2700000" algn="tl">
                    <a:srgbClr val="000000">
                      <a:alpha val="43137"/>
                    </a:srgbClr>
                  </a:outerShdw>
                </a:effectLst>
              </a:rPr>
              <a:t>FRAMEWORK</a:t>
            </a:r>
          </a:p>
          <a:p>
            <a:pPr algn="ctr"/>
            <a:r>
              <a:rPr lang="en-US" sz="4800" dirty="0" smtClean="0">
                <a:solidFill>
                  <a:schemeClr val="tx1"/>
                </a:solidFill>
              </a:rPr>
              <a:t>Resources </a:t>
            </a:r>
            <a:r>
              <a:rPr lang="en-US" sz="4400" dirty="0" smtClean="0">
                <a:solidFill>
                  <a:schemeClr val="tx1"/>
                </a:solidFill>
              </a:rPr>
              <a:t>(Hammer, 2000) </a:t>
            </a:r>
            <a:r>
              <a:rPr lang="en-US" sz="4800" dirty="0" smtClean="0">
                <a:solidFill>
                  <a:schemeClr val="tx1"/>
                </a:solidFill>
              </a:rPr>
              <a:t>:  chunks of knowledge that  students use in a given context.</a:t>
            </a:r>
          </a:p>
          <a:p>
            <a:pPr algn="ctr"/>
            <a:endParaRPr lang="en-US" sz="4000" dirty="0" smtClean="0">
              <a:solidFill>
                <a:schemeClr val="tx1"/>
              </a:solidFill>
            </a:endParaRPr>
          </a:p>
          <a:p>
            <a:pPr algn="ctr">
              <a:spcAft>
                <a:spcPts val="600"/>
              </a:spcAft>
            </a:pPr>
            <a:r>
              <a:rPr lang="en-US" sz="7200" b="1" dirty="0" smtClean="0">
                <a:solidFill>
                  <a:srgbClr val="C00000"/>
                </a:solidFill>
                <a:effectLst>
                  <a:outerShdw blurRad="38100" dist="38100" dir="2700000" algn="tl">
                    <a:srgbClr val="000000">
                      <a:alpha val="43137"/>
                    </a:srgbClr>
                  </a:outerShdw>
                </a:effectLst>
              </a:rPr>
              <a:t>  </a:t>
            </a:r>
            <a:r>
              <a:rPr lang="en-US" sz="7200" b="1" dirty="0" smtClean="0">
                <a:solidFill>
                  <a:srgbClr val="990099"/>
                </a:solidFill>
                <a:effectLst>
                  <a:outerShdw blurRad="38100" dist="38100" dir="2700000" algn="tl">
                    <a:srgbClr val="000000">
                      <a:alpha val="43137"/>
                    </a:srgbClr>
                  </a:outerShdw>
                </a:effectLst>
              </a:rPr>
              <a:t>RESEARCH QUESTION</a:t>
            </a:r>
          </a:p>
          <a:p>
            <a:pPr algn="ctr"/>
            <a:r>
              <a:rPr lang="en-US" sz="4800" dirty="0" smtClean="0">
                <a:solidFill>
                  <a:schemeClr val="tx1"/>
                </a:solidFill>
              </a:rPr>
              <a:t>What  resources do students use to reason about rolling in different contexts?</a:t>
            </a:r>
          </a:p>
          <a:p>
            <a:pPr algn="ctr"/>
            <a:endParaRPr lang="en-US" sz="4000" dirty="0" smtClean="0">
              <a:solidFill>
                <a:schemeClr val="tx1"/>
              </a:solidFill>
            </a:endParaRPr>
          </a:p>
          <a:p>
            <a:pPr algn="ctr">
              <a:spcAft>
                <a:spcPts val="600"/>
              </a:spcAft>
            </a:pPr>
            <a:r>
              <a:rPr lang="en-US" sz="7200" b="1" dirty="0" smtClean="0">
                <a:solidFill>
                  <a:srgbClr val="C00000"/>
                </a:solidFill>
                <a:effectLst>
                  <a:outerShdw blurRad="38100" dist="38100" dir="2700000" algn="tl">
                    <a:srgbClr val="000000">
                      <a:alpha val="43137"/>
                    </a:srgbClr>
                  </a:outerShdw>
                </a:effectLst>
              </a:rPr>
              <a:t>  </a:t>
            </a:r>
            <a:r>
              <a:rPr lang="en-US" sz="7200" b="1" dirty="0" smtClean="0">
                <a:solidFill>
                  <a:srgbClr val="990099"/>
                </a:solidFill>
                <a:effectLst>
                  <a:outerShdw blurRad="38100" dist="38100" dir="2700000" algn="tl">
                    <a:srgbClr val="000000">
                      <a:alpha val="43137"/>
                    </a:srgbClr>
                  </a:outerShdw>
                </a:effectLst>
              </a:rPr>
              <a:t>DATA SOURCES</a:t>
            </a:r>
          </a:p>
          <a:p>
            <a:pPr marL="698500" indent="-698500">
              <a:buFont typeface="Arial" pitchFamily="34" charset="0"/>
              <a:buChar char="•"/>
            </a:pPr>
            <a:r>
              <a:rPr lang="en-US" sz="4800" dirty="0" smtClean="0">
                <a:solidFill>
                  <a:schemeClr val="tx1"/>
                </a:solidFill>
              </a:rPr>
              <a:t>Phase I : Calculus-based physics, public university</a:t>
            </a:r>
          </a:p>
          <a:p>
            <a:pPr marL="1379538" lvl="1" indent="-698500">
              <a:buFont typeface="Calibri" pitchFamily="34" charset="0"/>
              <a:buChar char="―"/>
            </a:pPr>
            <a:r>
              <a:rPr lang="en-US" sz="4800" dirty="0" smtClean="0">
                <a:solidFill>
                  <a:schemeClr val="tx1"/>
                </a:solidFill>
              </a:rPr>
              <a:t>Context 1 (‘</a:t>
            </a:r>
            <a:r>
              <a:rPr lang="en-US" sz="4800" dirty="0" smtClean="0">
                <a:solidFill>
                  <a:srgbClr val="009900"/>
                </a:solidFill>
                <a:effectLst>
                  <a:outerShdw blurRad="38100" dist="38100" dir="2700000" algn="tl">
                    <a:srgbClr val="000000">
                      <a:alpha val="43137"/>
                    </a:srgbClr>
                  </a:outerShdw>
                </a:effectLst>
              </a:rPr>
              <a:t>Single Wheel</a:t>
            </a:r>
            <a:r>
              <a:rPr lang="en-US" sz="4800" dirty="0" smtClean="0">
                <a:solidFill>
                  <a:schemeClr val="tx1"/>
                </a:solidFill>
              </a:rPr>
              <a:t>’) :  </a:t>
            </a:r>
            <a:r>
              <a:rPr lang="en-US" sz="4800" dirty="0" smtClean="0">
                <a:solidFill>
                  <a:schemeClr val="tx1"/>
                </a:solidFill>
              </a:rPr>
              <a:t>Homework (</a:t>
            </a:r>
            <a:r>
              <a:rPr lang="en-US" sz="4800" dirty="0" smtClean="0">
                <a:solidFill>
                  <a:schemeClr val="tx1"/>
                </a:solidFill>
              </a:rPr>
              <a:t>N ~ </a:t>
            </a:r>
            <a:r>
              <a:rPr lang="en-US" sz="4800" dirty="0" smtClean="0">
                <a:solidFill>
                  <a:schemeClr val="tx1"/>
                </a:solidFill>
              </a:rPr>
              <a:t>100)</a:t>
            </a:r>
          </a:p>
          <a:p>
            <a:pPr marL="1379538" lvl="1" indent="-698500">
              <a:buFont typeface="Calibri" pitchFamily="34" charset="0"/>
              <a:buChar char="―"/>
            </a:pPr>
            <a:r>
              <a:rPr lang="en-US" sz="4800" dirty="0" smtClean="0">
                <a:solidFill>
                  <a:schemeClr val="tx1"/>
                </a:solidFill>
              </a:rPr>
              <a:t>Context </a:t>
            </a:r>
            <a:r>
              <a:rPr lang="en-US" sz="4800" dirty="0" smtClean="0">
                <a:solidFill>
                  <a:schemeClr val="tx1"/>
                </a:solidFill>
              </a:rPr>
              <a:t>2 </a:t>
            </a:r>
            <a:r>
              <a:rPr lang="en-US" sz="4800" dirty="0" smtClean="0">
                <a:solidFill>
                  <a:schemeClr val="tx1"/>
                </a:solidFill>
              </a:rPr>
              <a:t>(‘</a:t>
            </a:r>
            <a:r>
              <a:rPr lang="en-US" sz="4800" dirty="0" smtClean="0">
                <a:solidFill>
                  <a:srgbClr val="0033CC"/>
                </a:solidFill>
                <a:effectLst>
                  <a:outerShdw blurRad="38100" dist="38100" dir="2700000" algn="tl">
                    <a:srgbClr val="000000">
                      <a:alpha val="43137"/>
                    </a:srgbClr>
                  </a:outerShdw>
                </a:effectLst>
              </a:rPr>
              <a:t>Plank on Drum</a:t>
            </a:r>
            <a:r>
              <a:rPr lang="en-US" sz="4800" dirty="0" smtClean="0">
                <a:solidFill>
                  <a:schemeClr val="tx1"/>
                </a:solidFill>
              </a:rPr>
              <a:t>’) : </a:t>
            </a:r>
            <a:r>
              <a:rPr lang="en-US" sz="4800" dirty="0" smtClean="0">
                <a:solidFill>
                  <a:schemeClr val="tx1"/>
                </a:solidFill>
              </a:rPr>
              <a:t>Exam (N </a:t>
            </a:r>
            <a:r>
              <a:rPr lang="en-US" sz="4800" dirty="0" smtClean="0">
                <a:solidFill>
                  <a:schemeClr val="tx1"/>
                </a:solidFill>
              </a:rPr>
              <a:t>~ 100</a:t>
            </a:r>
            <a:r>
              <a:rPr lang="en-US" sz="4800" dirty="0" smtClean="0">
                <a:solidFill>
                  <a:schemeClr val="tx1"/>
                </a:solidFill>
              </a:rPr>
              <a:t>)</a:t>
            </a:r>
          </a:p>
          <a:p>
            <a:pPr marL="1379538" lvl="1" indent="-698500">
              <a:buFont typeface="Calibri" pitchFamily="34" charset="0"/>
              <a:buChar char="―"/>
            </a:pPr>
            <a:r>
              <a:rPr lang="en-US" sz="4800" dirty="0" smtClean="0">
                <a:solidFill>
                  <a:schemeClr val="tx1"/>
                </a:solidFill>
              </a:rPr>
              <a:t>Context 3 (‘</a:t>
            </a:r>
            <a:r>
              <a:rPr lang="en-US" sz="4800" dirty="0" smtClean="0">
                <a:solidFill>
                  <a:srgbClr val="FF0000"/>
                </a:solidFill>
                <a:effectLst>
                  <a:outerShdw blurRad="38100" dist="38100" dir="2700000" algn="tl">
                    <a:srgbClr val="000000">
                      <a:alpha val="43137"/>
                    </a:srgbClr>
                  </a:outerShdw>
                </a:effectLst>
              </a:rPr>
              <a:t>Penny Farthing</a:t>
            </a:r>
            <a:r>
              <a:rPr lang="en-US" sz="4800" dirty="0" smtClean="0">
                <a:solidFill>
                  <a:schemeClr val="tx1"/>
                </a:solidFill>
              </a:rPr>
              <a:t>’) : Interview  (N = 13)</a:t>
            </a:r>
          </a:p>
          <a:p>
            <a:pPr marL="698500" indent="-698500">
              <a:buFont typeface="Arial" pitchFamily="34" charset="0"/>
              <a:buChar char="•"/>
            </a:pPr>
            <a:r>
              <a:rPr lang="en-US" sz="4800" dirty="0" smtClean="0">
                <a:solidFill>
                  <a:schemeClr val="tx1"/>
                </a:solidFill>
              </a:rPr>
              <a:t>Phase II : Algebra-based physics, different  university</a:t>
            </a:r>
          </a:p>
          <a:p>
            <a:pPr marL="1379538" lvl="1" indent="-698500">
              <a:buFont typeface="Calibri" pitchFamily="34" charset="0"/>
              <a:buChar char="―"/>
            </a:pPr>
            <a:r>
              <a:rPr lang="en-US" sz="4800" dirty="0" smtClean="0">
                <a:solidFill>
                  <a:schemeClr val="tx1"/>
                </a:solidFill>
              </a:rPr>
              <a:t>All three contexts on a single survey  (N ~ 200)</a:t>
            </a:r>
          </a:p>
          <a:p>
            <a:pPr algn="ctr"/>
            <a:endParaRPr lang="en-US" sz="4000" dirty="0" smtClean="0">
              <a:solidFill>
                <a:schemeClr val="tx1"/>
              </a:solidFill>
            </a:endParaRPr>
          </a:p>
          <a:p>
            <a:pPr algn="ctr">
              <a:spcAft>
                <a:spcPts val="600"/>
              </a:spcAft>
            </a:pPr>
            <a:r>
              <a:rPr lang="en-US" sz="7200" b="1" dirty="0" smtClean="0">
                <a:solidFill>
                  <a:srgbClr val="C00000"/>
                </a:solidFill>
                <a:effectLst>
                  <a:outerShdw blurRad="38100" dist="38100" dir="2700000" algn="tl">
                    <a:srgbClr val="000000">
                      <a:alpha val="43137"/>
                    </a:srgbClr>
                  </a:outerShdw>
                </a:effectLst>
              </a:rPr>
              <a:t> </a:t>
            </a:r>
            <a:r>
              <a:rPr lang="en-US" sz="7200" b="1" dirty="0" smtClean="0">
                <a:solidFill>
                  <a:srgbClr val="990099"/>
                </a:solidFill>
                <a:effectLst>
                  <a:outerShdw blurRad="38100" dist="38100" dir="2700000" algn="tl">
                    <a:srgbClr val="000000">
                      <a:alpha val="43137"/>
                    </a:srgbClr>
                  </a:outerShdw>
                </a:effectLst>
              </a:rPr>
              <a:t>DATA ANALYSIS</a:t>
            </a:r>
          </a:p>
          <a:p>
            <a:pPr marL="749300" lvl="1" indent="-698500" algn="ctr"/>
            <a:r>
              <a:rPr lang="en-US" sz="4800" dirty="0" smtClean="0">
                <a:solidFill>
                  <a:schemeClr val="tx1"/>
                </a:solidFill>
              </a:rPr>
              <a:t>Phenomenographic analysis </a:t>
            </a:r>
            <a:r>
              <a:rPr lang="en-US" sz="4400" dirty="0" smtClean="0">
                <a:solidFill>
                  <a:schemeClr val="tx1"/>
                </a:solidFill>
              </a:rPr>
              <a:t>(</a:t>
            </a:r>
            <a:r>
              <a:rPr lang="en-US" sz="4400" dirty="0" err="1" smtClean="0">
                <a:solidFill>
                  <a:schemeClr val="tx1"/>
                </a:solidFill>
              </a:rPr>
              <a:t>Marton</a:t>
            </a:r>
            <a:r>
              <a:rPr lang="en-US" sz="4400" dirty="0" smtClean="0">
                <a:solidFill>
                  <a:schemeClr val="tx1"/>
                </a:solidFill>
              </a:rPr>
              <a:t>, 1986) </a:t>
            </a:r>
            <a:r>
              <a:rPr lang="en-US" sz="4800" dirty="0" smtClean="0">
                <a:solidFill>
                  <a:schemeClr val="tx1"/>
                </a:solidFill>
              </a:rPr>
              <a:t>: </a:t>
            </a:r>
            <a:br>
              <a:rPr lang="en-US" sz="4800" dirty="0" smtClean="0">
                <a:solidFill>
                  <a:schemeClr val="tx1"/>
                </a:solidFill>
              </a:rPr>
            </a:br>
            <a:r>
              <a:rPr lang="en-US" sz="4800" dirty="0" smtClean="0">
                <a:solidFill>
                  <a:schemeClr val="tx1"/>
                </a:solidFill>
              </a:rPr>
              <a:t>Coded written/oral responses  </a:t>
            </a:r>
            <a:r>
              <a:rPr lang="en-US" sz="4800" dirty="0" smtClean="0">
                <a:solidFill>
                  <a:schemeClr val="tx1"/>
                </a:solidFill>
                <a:sym typeface="Wingdings" pitchFamily="2" charset="2"/>
              </a:rPr>
              <a:t> Categories </a:t>
            </a:r>
            <a:br>
              <a:rPr lang="en-US" sz="4800" dirty="0" smtClean="0">
                <a:solidFill>
                  <a:schemeClr val="tx1"/>
                </a:solidFill>
                <a:sym typeface="Wingdings" pitchFamily="2" charset="2"/>
              </a:rPr>
            </a:br>
            <a:r>
              <a:rPr lang="en-US" sz="4800" dirty="0" smtClean="0">
                <a:solidFill>
                  <a:schemeClr val="tx1"/>
                </a:solidFill>
                <a:sym typeface="Wingdings" pitchFamily="2" charset="2"/>
              </a:rPr>
              <a:t> Emergent Themes</a:t>
            </a:r>
            <a:endParaRPr lang="en-US" sz="4800" dirty="0" smtClean="0">
              <a:solidFill>
                <a:schemeClr val="tx1"/>
              </a:solidFill>
            </a:endParaRPr>
          </a:p>
          <a:p>
            <a:pPr marL="1379538" lvl="1" indent="-698500">
              <a:buFont typeface="Calibri" pitchFamily="34" charset="0"/>
              <a:buChar char="―"/>
            </a:pPr>
            <a:endParaRPr lang="en-US" sz="4800" dirty="0" smtClean="0">
              <a:solidFill>
                <a:schemeClr val="tx1"/>
              </a:solidFill>
            </a:endParaRPr>
          </a:p>
          <a:p>
            <a:pPr algn="ctr"/>
            <a:endParaRPr lang="en-US" sz="4800" dirty="0" smtClean="0">
              <a:solidFill>
                <a:schemeClr val="tx1"/>
              </a:solidFill>
            </a:endParaRPr>
          </a:p>
          <a:p>
            <a:pPr algn="ctr"/>
            <a:endParaRPr lang="en-US" sz="4800" dirty="0" smtClean="0">
              <a:solidFill>
                <a:schemeClr val="tx1"/>
              </a:solidFill>
            </a:endParaRPr>
          </a:p>
          <a:p>
            <a:pPr marL="1379538" lvl="1" indent="-698500" algn="ctr"/>
            <a:endParaRPr lang="en-US" sz="4800" dirty="0" smtClean="0">
              <a:solidFill>
                <a:schemeClr val="tx1"/>
              </a:solidFill>
            </a:endParaRPr>
          </a:p>
          <a:p>
            <a:pPr marL="698500" indent="-698500">
              <a:buFont typeface="Arial" pitchFamily="34" charset="0"/>
              <a:buChar char="•"/>
            </a:pPr>
            <a:endParaRPr lang="en-US" sz="4800" dirty="0">
              <a:solidFill>
                <a:schemeClr val="tx1"/>
              </a:solidFill>
            </a:endParaRPr>
          </a:p>
        </p:txBody>
      </p:sp>
      <p:sp>
        <p:nvSpPr>
          <p:cNvPr id="6" name="Rounded Rectangle 5"/>
          <p:cNvSpPr/>
          <p:nvPr/>
        </p:nvSpPr>
        <p:spPr>
          <a:xfrm>
            <a:off x="14935200" y="3581400"/>
            <a:ext cx="8153400" cy="10591800"/>
          </a:xfrm>
          <a:prstGeom prst="roundRect">
            <a:avLst>
              <a:gd name="adj" fmla="val 7113"/>
            </a:avLst>
          </a:prstGeom>
          <a:solidFill>
            <a:schemeClr val="bg1"/>
          </a:solidFill>
          <a:ln w="76200">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lIns="457200" tIns="0" rIns="457200" bIns="0" rtlCol="0" anchor="t" anchorCtr="0"/>
          <a:lstStyle/>
          <a:p>
            <a:pPr algn="ctr">
              <a:spcAft>
                <a:spcPts val="600"/>
              </a:spcAft>
            </a:pPr>
            <a:r>
              <a:rPr lang="en-US" sz="6000" b="1" dirty="0" smtClean="0">
                <a:solidFill>
                  <a:srgbClr val="009900"/>
                </a:solidFill>
                <a:effectLst>
                  <a:outerShdw blurRad="38100" dist="38100" dir="2700000" algn="tl">
                    <a:srgbClr val="000000">
                      <a:alpha val="43137"/>
                    </a:srgbClr>
                  </a:outerShdw>
                </a:effectLst>
              </a:rPr>
              <a:t>‘Single Wheel’</a:t>
            </a:r>
          </a:p>
          <a:p>
            <a:pPr marL="47625" indent="-47625" algn="just"/>
            <a:r>
              <a:rPr lang="en-US" sz="4000" dirty="0" smtClean="0">
                <a:solidFill>
                  <a:schemeClr val="tx1"/>
                </a:solidFill>
              </a:rPr>
              <a:t>You and your friend are on a bike ride. On a flat section of the road you chat about the speeds of points on the bicycle wheel with respect to the road.  Your friend asks, “At any instant, how does the linear velocity with respect to the ground of the point at the top of the wheel compare with the linear velocity with respect to the ground of the point at the bottom of the wheel?”  What is your answer? Explain your reasoning.</a:t>
            </a:r>
            <a:endParaRPr lang="en-US" sz="4000" dirty="0">
              <a:solidFill>
                <a:schemeClr val="tx1"/>
              </a:solidFill>
            </a:endParaRPr>
          </a:p>
        </p:txBody>
      </p:sp>
      <p:sp>
        <p:nvSpPr>
          <p:cNvPr id="7" name="Rounded Rectangle 6"/>
          <p:cNvSpPr/>
          <p:nvPr/>
        </p:nvSpPr>
        <p:spPr>
          <a:xfrm>
            <a:off x="23469600" y="3581400"/>
            <a:ext cx="10134600" cy="10591800"/>
          </a:xfrm>
          <a:prstGeom prst="roundRect">
            <a:avLst>
              <a:gd name="adj" fmla="val 7113"/>
            </a:avLst>
          </a:prstGeom>
          <a:solidFill>
            <a:schemeClr val="bg1"/>
          </a:solidFill>
          <a:ln w="76200">
            <a:solidFill>
              <a:srgbClr val="0033CC"/>
            </a:solidFill>
          </a:ln>
        </p:spPr>
        <p:style>
          <a:lnRef idx="2">
            <a:schemeClr val="accent1">
              <a:shade val="50000"/>
            </a:schemeClr>
          </a:lnRef>
          <a:fillRef idx="1">
            <a:schemeClr val="accent1"/>
          </a:fillRef>
          <a:effectRef idx="0">
            <a:schemeClr val="accent1"/>
          </a:effectRef>
          <a:fontRef idx="minor">
            <a:schemeClr val="lt1"/>
          </a:fontRef>
        </p:style>
        <p:txBody>
          <a:bodyPr lIns="457200" tIns="0" rIns="457200" bIns="0" rtlCol="0" anchor="t" anchorCtr="0"/>
          <a:lstStyle/>
          <a:p>
            <a:pPr algn="ctr">
              <a:spcAft>
                <a:spcPts val="600"/>
              </a:spcAft>
            </a:pPr>
            <a:r>
              <a:rPr lang="en-US" sz="6000" b="1" dirty="0" smtClean="0">
                <a:solidFill>
                  <a:srgbClr val="0033CC"/>
                </a:solidFill>
                <a:effectLst>
                  <a:outerShdw blurRad="38100" dist="38100" dir="2700000" algn="tl">
                    <a:srgbClr val="000000">
                      <a:alpha val="43137"/>
                    </a:srgbClr>
                  </a:outerShdw>
                </a:effectLst>
              </a:rPr>
              <a:t>‘Plank on Drum’</a:t>
            </a:r>
          </a:p>
          <a:p>
            <a:pPr marL="47625" indent="-47625" algn="just"/>
            <a:r>
              <a:rPr lang="en-US" sz="4000" dirty="0" smtClean="0">
                <a:solidFill>
                  <a:schemeClr val="tx1"/>
                </a:solidFill>
              </a:rPr>
              <a:t>You take your kid sister for a walk through the park.  For fun, she takes a plank, places it on top of a drum and pushes the plank so that the drum rolls forward. The plank moves along the top edge of the drum without slipping. She asks, “If I want to move the drum two feet forward, how many feet forward would I have to push the plank?” What is your answer?</a:t>
            </a:r>
          </a:p>
          <a:p>
            <a:pPr marL="47625" indent="-47625"/>
            <a:r>
              <a:rPr lang="en-US" sz="4000" dirty="0" smtClean="0">
                <a:solidFill>
                  <a:schemeClr val="tx1"/>
                </a:solidFill>
              </a:rPr>
              <a:t>Explain your </a:t>
            </a:r>
            <a:br>
              <a:rPr lang="en-US" sz="4000" dirty="0" smtClean="0">
                <a:solidFill>
                  <a:schemeClr val="tx1"/>
                </a:solidFill>
              </a:rPr>
            </a:br>
            <a:r>
              <a:rPr lang="en-US" sz="4000" dirty="0" smtClean="0">
                <a:solidFill>
                  <a:schemeClr val="tx1"/>
                </a:solidFill>
              </a:rPr>
              <a:t>reasoning.</a:t>
            </a:r>
            <a:endParaRPr lang="en-US" sz="4000" dirty="0">
              <a:solidFill>
                <a:schemeClr val="tx1"/>
              </a:solidFill>
            </a:endParaRPr>
          </a:p>
        </p:txBody>
      </p:sp>
      <p:pic>
        <p:nvPicPr>
          <p:cNvPr id="1026" name="Picture 2"/>
          <p:cNvPicPr>
            <a:picLocks noChangeAspect="1" noChangeArrowheads="1"/>
          </p:cNvPicPr>
          <p:nvPr/>
        </p:nvPicPr>
        <p:blipFill>
          <a:blip r:embed="rId2" cstate="print">
            <a:clrChange>
              <a:clrFrom>
                <a:srgbClr val="FFFFFF"/>
              </a:clrFrom>
              <a:clrTo>
                <a:srgbClr val="FFFFFF">
                  <a:alpha val="0"/>
                </a:srgbClr>
              </a:clrTo>
            </a:clrChange>
          </a:blip>
          <a:srcRect r="20341"/>
          <a:stretch>
            <a:fillRect/>
          </a:stretch>
        </p:blipFill>
        <p:spPr bwMode="auto">
          <a:xfrm>
            <a:off x="26898600" y="10287000"/>
            <a:ext cx="6154600" cy="3733800"/>
          </a:xfrm>
          <a:prstGeom prst="rect">
            <a:avLst/>
          </a:prstGeom>
          <a:noFill/>
        </p:spPr>
      </p:pic>
      <p:sp>
        <p:nvSpPr>
          <p:cNvPr id="8" name="Rounded Rectangle 7"/>
          <p:cNvSpPr/>
          <p:nvPr/>
        </p:nvSpPr>
        <p:spPr>
          <a:xfrm>
            <a:off x="33909000" y="3581400"/>
            <a:ext cx="9677400" cy="10668000"/>
          </a:xfrm>
          <a:prstGeom prst="roundRect">
            <a:avLst>
              <a:gd name="adj" fmla="val 7113"/>
            </a:avLst>
          </a:prstGeom>
          <a:solidFill>
            <a:schemeClr val="bg1"/>
          </a:solid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457200" tIns="0" rIns="457200" bIns="0" rtlCol="0" anchor="t" anchorCtr="0"/>
          <a:lstStyle/>
          <a:p>
            <a:pPr algn="ctr">
              <a:spcAft>
                <a:spcPts val="600"/>
              </a:spcAft>
            </a:pPr>
            <a:r>
              <a:rPr lang="en-US" sz="6000" b="1" dirty="0" smtClean="0">
                <a:solidFill>
                  <a:srgbClr val="C00000"/>
                </a:solidFill>
                <a:effectLst>
                  <a:outerShdw blurRad="38100" dist="38100" dir="2700000" algn="tl">
                    <a:srgbClr val="000000">
                      <a:alpha val="43137"/>
                    </a:srgbClr>
                  </a:outerShdw>
                </a:effectLst>
              </a:rPr>
              <a:t>‘Penny Farthing’</a:t>
            </a:r>
          </a:p>
          <a:p>
            <a:pPr marL="47625" indent="-47625" algn="just"/>
            <a:r>
              <a:rPr lang="en-US" sz="4000" dirty="0" smtClean="0">
                <a:solidFill>
                  <a:schemeClr val="tx1"/>
                </a:solidFill>
              </a:rPr>
              <a:t>You and your friend see a person riding down the street </a:t>
            </a:r>
            <a:r>
              <a:rPr lang="en-US" sz="4000" dirty="0" smtClean="0">
                <a:solidFill>
                  <a:schemeClr val="tx1"/>
                </a:solidFill>
              </a:rPr>
              <a:t>on </a:t>
            </a:r>
            <a:r>
              <a:rPr lang="en-US" sz="4000" dirty="0" smtClean="0">
                <a:solidFill>
                  <a:schemeClr val="tx1"/>
                </a:solidFill>
              </a:rPr>
              <a:t>a penny-farthing bicycle shown.  Your friend asks, “At any instant, how does the linear velocity of the point at the top of the front wheel compare with the linear velocity of the top point of </a:t>
            </a:r>
            <a:r>
              <a:rPr lang="en-US" sz="4000" dirty="0" smtClean="0">
                <a:solidFill>
                  <a:schemeClr val="tx1"/>
                </a:solidFill>
              </a:rPr>
              <a:t>the rear </a:t>
            </a:r>
            <a:r>
              <a:rPr lang="en-US" sz="4000" dirty="0" smtClean="0">
                <a:solidFill>
                  <a:schemeClr val="tx1"/>
                </a:solidFill>
              </a:rPr>
              <a:t>wheel?” What is your answer? Explain your reasoning</a:t>
            </a:r>
            <a:endParaRPr lang="en-US" sz="4000" dirty="0">
              <a:solidFill>
                <a:schemeClr val="tx1"/>
              </a:solidFill>
            </a:endParaRPr>
          </a:p>
        </p:txBody>
      </p:sp>
      <p:pic>
        <p:nvPicPr>
          <p:cNvPr id="10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6604104" y="9982201"/>
            <a:ext cx="5382095" cy="4114799"/>
          </a:xfrm>
          <a:prstGeom prst="rect">
            <a:avLst/>
          </a:prstGeom>
          <a:noFill/>
        </p:spPr>
      </p:pic>
      <p:grpSp>
        <p:nvGrpSpPr>
          <p:cNvPr id="29" name="Group 28"/>
          <p:cNvGrpSpPr/>
          <p:nvPr/>
        </p:nvGrpSpPr>
        <p:grpSpPr>
          <a:xfrm>
            <a:off x="16573500" y="14706600"/>
            <a:ext cx="6934200" cy="6096000"/>
            <a:chOff x="16535400" y="13716000"/>
            <a:chExt cx="6934200" cy="6096000"/>
          </a:xfrm>
        </p:grpSpPr>
        <p:sp>
          <p:nvSpPr>
            <p:cNvPr id="16" name="Oval 15"/>
            <p:cNvSpPr/>
            <p:nvPr/>
          </p:nvSpPr>
          <p:spPr>
            <a:xfrm>
              <a:off x="16535400" y="13716000"/>
              <a:ext cx="6934200" cy="6096000"/>
            </a:xfrm>
            <a:prstGeom prst="ellipse">
              <a:avLst/>
            </a:prstGeom>
            <a:solidFill>
              <a:srgbClr val="99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8818679" y="17754600"/>
              <a:ext cx="2367643" cy="15240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dirty="0" smtClean="0">
                  <a:solidFill>
                    <a:schemeClr val="tx1"/>
                  </a:solidFill>
                  <a:effectLst>
                    <a:outerShdw blurRad="38100" dist="38100" dir="2700000" algn="tl">
                      <a:srgbClr val="000000">
                        <a:alpha val="43137"/>
                      </a:srgbClr>
                    </a:outerShdw>
                  </a:effectLst>
                </a:rPr>
                <a:t>Same</a:t>
              </a:r>
              <a:r>
                <a:rPr lang="en-US" sz="3800" dirty="0" smtClean="0">
                  <a:solidFill>
                    <a:schemeClr val="tx1"/>
                  </a:solidFill>
                </a:rPr>
                <a:t> </a:t>
              </a:r>
              <a:r>
                <a:rPr lang="en-US" sz="3800" dirty="0" smtClean="0">
                  <a:solidFill>
                    <a:schemeClr val="tx1"/>
                  </a:solidFill>
                  <a:effectLst>
                    <a:outerShdw blurRad="38100" dist="38100" dir="2700000" algn="tl">
                      <a:srgbClr val="000000">
                        <a:alpha val="43137"/>
                      </a:srgbClr>
                    </a:outerShdw>
                  </a:effectLst>
                </a:rPr>
                <a:t>Radius</a:t>
              </a:r>
              <a:endParaRPr lang="en-US" sz="3800" dirty="0">
                <a:solidFill>
                  <a:schemeClr val="tx1"/>
                </a:solidFill>
                <a:effectLst>
                  <a:outerShdw blurRad="38100" dist="38100" dir="2700000" algn="tl">
                    <a:srgbClr val="000000">
                      <a:alpha val="43137"/>
                    </a:srgbClr>
                  </a:outerShdw>
                </a:effectLst>
              </a:endParaRPr>
            </a:p>
          </p:txBody>
        </p:sp>
        <p:grpSp>
          <p:nvGrpSpPr>
            <p:cNvPr id="26" name="Group 25"/>
            <p:cNvGrpSpPr/>
            <p:nvPr/>
          </p:nvGrpSpPr>
          <p:grpSpPr>
            <a:xfrm>
              <a:off x="16840200" y="15735300"/>
              <a:ext cx="6324600" cy="1676400"/>
              <a:chOff x="16764000" y="15735300"/>
              <a:chExt cx="6324600" cy="1676400"/>
            </a:xfrm>
          </p:grpSpPr>
          <p:sp>
            <p:nvSpPr>
              <p:cNvPr id="10" name="Oval 9"/>
              <p:cNvSpPr/>
              <p:nvPr/>
            </p:nvSpPr>
            <p:spPr>
              <a:xfrm>
                <a:off x="20040600" y="15773400"/>
                <a:ext cx="3048000" cy="16002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dirty="0" smtClean="0">
                    <a:solidFill>
                      <a:schemeClr val="tx1"/>
                    </a:solidFill>
                    <a:effectLst>
                      <a:outerShdw blurRad="38100" dist="38100" dir="2700000" algn="tl">
                        <a:srgbClr val="000000">
                          <a:alpha val="43137"/>
                        </a:srgbClr>
                      </a:outerShdw>
                    </a:effectLst>
                  </a:rPr>
                  <a:t>Same</a:t>
                </a:r>
                <a:r>
                  <a:rPr lang="en-US" sz="3800" dirty="0" smtClean="0">
                    <a:solidFill>
                      <a:schemeClr val="tx1"/>
                    </a:solidFill>
                  </a:rPr>
                  <a:t> Unit</a:t>
                </a:r>
                <a:endParaRPr lang="en-US" sz="3800" dirty="0">
                  <a:solidFill>
                    <a:schemeClr val="tx1"/>
                  </a:solidFill>
                </a:endParaRPr>
              </a:p>
            </p:txBody>
          </p:sp>
          <p:sp>
            <p:nvSpPr>
              <p:cNvPr id="11" name="Oval 10"/>
              <p:cNvSpPr/>
              <p:nvPr/>
            </p:nvSpPr>
            <p:spPr>
              <a:xfrm>
                <a:off x="16764000" y="15735300"/>
                <a:ext cx="2895600" cy="1676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dirty="0" smtClean="0">
                    <a:solidFill>
                      <a:schemeClr val="tx1"/>
                    </a:solidFill>
                    <a:effectLst>
                      <a:outerShdw blurRad="38100" dist="38100" dir="2700000" algn="tl">
                        <a:srgbClr val="000000">
                          <a:alpha val="43137"/>
                        </a:srgbClr>
                      </a:outerShdw>
                    </a:effectLst>
                  </a:rPr>
                  <a:t>Same</a:t>
                </a:r>
                <a:r>
                  <a:rPr lang="en-US" sz="3800" dirty="0" smtClean="0">
                    <a:solidFill>
                      <a:schemeClr val="tx1"/>
                    </a:solidFill>
                  </a:rPr>
                  <a:t> Diameter</a:t>
                </a:r>
                <a:endParaRPr lang="en-US" sz="3800" dirty="0">
                  <a:solidFill>
                    <a:schemeClr val="tx1"/>
                  </a:solidFill>
                </a:endParaRPr>
              </a:p>
            </p:txBody>
          </p:sp>
        </p:grpSp>
      </p:grpSp>
      <p:sp>
        <p:nvSpPr>
          <p:cNvPr id="17" name="Oval 16"/>
          <p:cNvSpPr/>
          <p:nvPr/>
        </p:nvSpPr>
        <p:spPr>
          <a:xfrm>
            <a:off x="14935200" y="23393400"/>
            <a:ext cx="10058400" cy="70104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7" name="Group 26"/>
          <p:cNvGrpSpPr/>
          <p:nvPr/>
        </p:nvGrpSpPr>
        <p:grpSpPr>
          <a:xfrm>
            <a:off x="15240000" y="25374600"/>
            <a:ext cx="9525000" cy="1981200"/>
            <a:chOff x="15240000" y="21107400"/>
            <a:chExt cx="9525000" cy="1981200"/>
          </a:xfrm>
        </p:grpSpPr>
        <p:sp>
          <p:nvSpPr>
            <p:cNvPr id="12" name="Oval 11"/>
            <p:cNvSpPr/>
            <p:nvPr/>
          </p:nvSpPr>
          <p:spPr>
            <a:xfrm>
              <a:off x="15240000" y="21107400"/>
              <a:ext cx="3733800" cy="19812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dirty="0" smtClean="0">
                  <a:solidFill>
                    <a:schemeClr val="tx1"/>
                  </a:solidFill>
                </a:rPr>
                <a:t>Rotating on Bottom Point</a:t>
              </a:r>
              <a:endParaRPr lang="en-US" sz="3800" dirty="0">
                <a:solidFill>
                  <a:schemeClr val="tx1"/>
                </a:solidFill>
              </a:endParaRPr>
            </a:p>
          </p:txBody>
        </p:sp>
        <p:sp>
          <p:nvSpPr>
            <p:cNvPr id="13" name="Oval 12"/>
            <p:cNvSpPr/>
            <p:nvPr/>
          </p:nvSpPr>
          <p:spPr>
            <a:xfrm>
              <a:off x="20955000" y="21183600"/>
              <a:ext cx="38100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dirty="0" smtClean="0">
                  <a:solidFill>
                    <a:schemeClr val="tx1"/>
                  </a:solidFill>
                </a:rPr>
                <a:t>Roll without Slipping</a:t>
              </a:r>
              <a:endParaRPr lang="en-US" sz="3800" dirty="0">
                <a:solidFill>
                  <a:schemeClr val="tx1"/>
                </a:solidFill>
                <a:effectLst>
                  <a:outerShdw blurRad="38100" dist="38100" dir="2700000" algn="tl">
                    <a:srgbClr val="000000">
                      <a:alpha val="43137"/>
                    </a:srgbClr>
                  </a:outerShdw>
                </a:effectLst>
              </a:endParaRPr>
            </a:p>
          </p:txBody>
        </p:sp>
      </p:grpSp>
      <p:sp>
        <p:nvSpPr>
          <p:cNvPr id="14" name="Oval 13"/>
          <p:cNvSpPr/>
          <p:nvPr/>
        </p:nvSpPr>
        <p:spPr>
          <a:xfrm>
            <a:off x="18135600" y="23850600"/>
            <a:ext cx="38100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dirty="0" smtClean="0">
                <a:solidFill>
                  <a:schemeClr val="tx1"/>
                </a:solidFill>
                <a:effectLst>
                  <a:outerShdw blurRad="38100" dist="38100" dir="2700000" algn="tl">
                    <a:srgbClr val="000000">
                      <a:alpha val="43137"/>
                    </a:srgbClr>
                  </a:outerShdw>
                </a:effectLst>
              </a:rPr>
              <a:t>Radius</a:t>
            </a:r>
            <a:r>
              <a:rPr lang="en-US" sz="3800" dirty="0" smtClean="0">
                <a:solidFill>
                  <a:schemeClr val="tx1"/>
                </a:solidFill>
              </a:rPr>
              <a:t> of </a:t>
            </a:r>
            <a:r>
              <a:rPr lang="en-US" sz="3800" dirty="0" smtClean="0">
                <a:solidFill>
                  <a:schemeClr val="tx1"/>
                </a:solidFill>
                <a:effectLst>
                  <a:outerShdw blurRad="38100" dist="38100" dir="2700000" algn="tl">
                    <a:srgbClr val="000000">
                      <a:alpha val="43137"/>
                    </a:srgbClr>
                  </a:outerShdw>
                </a:effectLst>
              </a:rPr>
              <a:t>Bottom Point </a:t>
            </a:r>
            <a:r>
              <a:rPr lang="en-US" sz="3800" dirty="0" smtClean="0">
                <a:solidFill>
                  <a:schemeClr val="tx1"/>
                </a:solidFill>
              </a:rPr>
              <a:t>is Zero</a:t>
            </a:r>
            <a:endParaRPr lang="en-US" sz="3800" dirty="0">
              <a:solidFill>
                <a:schemeClr val="tx1"/>
              </a:solidFill>
            </a:endParaRPr>
          </a:p>
        </p:txBody>
      </p:sp>
      <p:sp>
        <p:nvSpPr>
          <p:cNvPr id="15" name="Oval 14"/>
          <p:cNvSpPr/>
          <p:nvPr/>
        </p:nvSpPr>
        <p:spPr>
          <a:xfrm>
            <a:off x="17487900" y="28346400"/>
            <a:ext cx="51054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dirty="0" smtClean="0">
                <a:solidFill>
                  <a:schemeClr val="tx1"/>
                </a:solidFill>
                <a:effectLst>
                  <a:outerShdw blurRad="38100" dist="38100" dir="2700000" algn="tl">
                    <a:srgbClr val="000000">
                      <a:alpha val="43137"/>
                    </a:srgbClr>
                  </a:outerShdw>
                </a:effectLst>
              </a:rPr>
              <a:t>Combining Rotation &amp; Translation</a:t>
            </a:r>
            <a:endParaRPr lang="en-US" sz="3800" dirty="0">
              <a:solidFill>
                <a:schemeClr val="tx1"/>
              </a:solidFill>
            </a:endParaRPr>
          </a:p>
        </p:txBody>
      </p:sp>
      <p:cxnSp>
        <p:nvCxnSpPr>
          <p:cNvPr id="25" name="Straight Connector 24"/>
          <p:cNvCxnSpPr/>
          <p:nvPr/>
        </p:nvCxnSpPr>
        <p:spPr>
          <a:xfrm flipH="1">
            <a:off x="20040600" y="20269200"/>
            <a:ext cx="1" cy="3581400"/>
          </a:xfrm>
          <a:prstGeom prst="line">
            <a:avLst/>
          </a:prstGeom>
          <a:ln w="28575">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a:off x="27584400" y="20802600"/>
            <a:ext cx="44958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effectLst>
                  <a:outerShdw blurRad="38100" dist="38100" dir="2700000" algn="tl">
                    <a:srgbClr val="000000">
                      <a:alpha val="43137"/>
                    </a:srgbClr>
                  </a:outerShdw>
                </a:effectLst>
              </a:rPr>
              <a:t>Circumference</a:t>
            </a:r>
            <a:endParaRPr lang="en-US" sz="4000" dirty="0">
              <a:solidFill>
                <a:schemeClr val="tx1"/>
              </a:solidFill>
              <a:effectLst>
                <a:outerShdw blurRad="38100" dist="38100" dir="2700000" algn="tl">
                  <a:srgbClr val="000000">
                    <a:alpha val="43137"/>
                  </a:srgbClr>
                </a:outerShdw>
              </a:effectLst>
            </a:endParaRPr>
          </a:p>
        </p:txBody>
      </p:sp>
      <p:sp>
        <p:nvSpPr>
          <p:cNvPr id="32" name="Oval 31"/>
          <p:cNvSpPr/>
          <p:nvPr/>
        </p:nvSpPr>
        <p:spPr>
          <a:xfrm>
            <a:off x="27736800" y="16687800"/>
            <a:ext cx="41910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Moving </a:t>
            </a:r>
            <a:r>
              <a:rPr lang="en-US" sz="4000" dirty="0" smtClean="0">
                <a:solidFill>
                  <a:schemeClr val="tx1"/>
                </a:solidFill>
                <a:effectLst>
                  <a:outerShdw blurRad="38100" dist="38100" dir="2700000" algn="tl">
                    <a:srgbClr val="000000">
                      <a:alpha val="43137"/>
                    </a:srgbClr>
                  </a:outerShdw>
                </a:effectLst>
              </a:rPr>
              <a:t>Together</a:t>
            </a:r>
            <a:endParaRPr lang="en-US" sz="4000" dirty="0">
              <a:solidFill>
                <a:schemeClr val="tx1"/>
              </a:solidFill>
              <a:effectLst>
                <a:outerShdw blurRad="38100" dist="38100" dir="2700000" algn="tl">
                  <a:srgbClr val="000000">
                    <a:alpha val="43137"/>
                  </a:srgbClr>
                </a:outerShdw>
              </a:effectLst>
            </a:endParaRPr>
          </a:p>
        </p:txBody>
      </p:sp>
      <p:sp>
        <p:nvSpPr>
          <p:cNvPr id="33" name="Oval 32"/>
          <p:cNvSpPr/>
          <p:nvPr/>
        </p:nvSpPr>
        <p:spPr>
          <a:xfrm>
            <a:off x="27736800" y="18745200"/>
            <a:ext cx="41910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No </a:t>
            </a:r>
            <a:br>
              <a:rPr lang="en-US" sz="4000" dirty="0" smtClean="0">
                <a:solidFill>
                  <a:schemeClr val="tx1"/>
                </a:solidFill>
              </a:rPr>
            </a:br>
            <a:r>
              <a:rPr lang="en-US" sz="4000" dirty="0" smtClean="0">
                <a:solidFill>
                  <a:schemeClr val="tx1"/>
                </a:solidFill>
              </a:rPr>
              <a:t>Slipping</a:t>
            </a:r>
            <a:endParaRPr lang="en-US" sz="4000" dirty="0">
              <a:solidFill>
                <a:schemeClr val="tx1"/>
              </a:solidFill>
              <a:effectLst>
                <a:outerShdw blurRad="38100" dist="38100" dir="2700000" algn="tl">
                  <a:srgbClr val="000000">
                    <a:alpha val="43137"/>
                  </a:srgbClr>
                </a:outerShdw>
              </a:effectLst>
            </a:endParaRPr>
          </a:p>
        </p:txBody>
      </p:sp>
      <p:sp>
        <p:nvSpPr>
          <p:cNvPr id="34" name="Oval 33"/>
          <p:cNvSpPr/>
          <p:nvPr/>
        </p:nvSpPr>
        <p:spPr>
          <a:xfrm>
            <a:off x="27279600" y="24688800"/>
            <a:ext cx="51054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800" dirty="0" smtClean="0">
                <a:solidFill>
                  <a:schemeClr val="tx1"/>
                </a:solidFill>
                <a:effectLst>
                  <a:outerShdw blurRad="38100" dist="38100" dir="2700000" algn="tl">
                    <a:srgbClr val="000000">
                      <a:alpha val="43137"/>
                    </a:srgbClr>
                  </a:outerShdw>
                </a:effectLst>
              </a:rPr>
              <a:t>Combining Rotation &amp; Translation</a:t>
            </a:r>
            <a:endParaRPr lang="en-US" sz="3800" dirty="0">
              <a:solidFill>
                <a:schemeClr val="tx1"/>
              </a:solidFill>
            </a:endParaRPr>
          </a:p>
        </p:txBody>
      </p:sp>
      <p:sp>
        <p:nvSpPr>
          <p:cNvPr id="35" name="Oval 34"/>
          <p:cNvSpPr/>
          <p:nvPr/>
        </p:nvSpPr>
        <p:spPr>
          <a:xfrm>
            <a:off x="21031200" y="21031200"/>
            <a:ext cx="26670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effectLst>
                  <a:outerShdw blurRad="38100" dist="38100" dir="2700000" algn="tl">
                    <a:srgbClr val="000000">
                      <a:alpha val="43137"/>
                    </a:srgbClr>
                  </a:outerShdw>
                </a:effectLst>
              </a:rPr>
              <a:t>Radius</a:t>
            </a:r>
            <a:endParaRPr lang="en-US" sz="4000" dirty="0">
              <a:solidFill>
                <a:schemeClr val="tx1"/>
              </a:solidFill>
              <a:effectLst>
                <a:outerShdw blurRad="38100" dist="38100" dir="2700000" algn="tl">
                  <a:srgbClr val="000000">
                    <a:alpha val="43137"/>
                  </a:srgbClr>
                </a:outerShdw>
              </a:effectLst>
            </a:endParaRPr>
          </a:p>
        </p:txBody>
      </p:sp>
      <p:sp>
        <p:nvSpPr>
          <p:cNvPr id="40" name="TextBox 39"/>
          <p:cNvSpPr txBox="1"/>
          <p:nvPr/>
        </p:nvSpPr>
        <p:spPr>
          <a:xfrm>
            <a:off x="18745200" y="14782800"/>
            <a:ext cx="2410403" cy="1754326"/>
          </a:xfrm>
          <a:prstGeom prst="rect">
            <a:avLst/>
          </a:prstGeom>
          <a:noFill/>
        </p:spPr>
        <p:txBody>
          <a:bodyPr wrap="none" rtlCol="0">
            <a:spAutoFit/>
          </a:bodyPr>
          <a:lstStyle/>
          <a:p>
            <a:pPr algn="ctr"/>
            <a:r>
              <a:rPr lang="en-US" sz="5400" dirty="0" smtClean="0">
                <a:effectLst>
                  <a:outerShdw blurRad="38100" dist="38100" dir="2700000" algn="tl">
                    <a:srgbClr val="000000">
                      <a:alpha val="43137"/>
                    </a:srgbClr>
                  </a:outerShdw>
                </a:effectLst>
              </a:rPr>
              <a:t>Same</a:t>
            </a:r>
            <a:r>
              <a:rPr lang="en-US" sz="5400" dirty="0" smtClean="0"/>
              <a:t> </a:t>
            </a:r>
            <a:br>
              <a:rPr lang="en-US" sz="5400" dirty="0" smtClean="0"/>
            </a:br>
            <a:r>
              <a:rPr lang="en-US" sz="5400" dirty="0" smtClean="0"/>
              <a:t>Velocity</a:t>
            </a:r>
            <a:endParaRPr lang="en-US" sz="5400" dirty="0"/>
          </a:p>
        </p:txBody>
      </p:sp>
      <p:sp>
        <p:nvSpPr>
          <p:cNvPr id="41" name="TextBox 40"/>
          <p:cNvSpPr txBox="1"/>
          <p:nvPr/>
        </p:nvSpPr>
        <p:spPr>
          <a:xfrm>
            <a:off x="14935200" y="27355800"/>
            <a:ext cx="10210800" cy="914400"/>
          </a:xfrm>
          <a:prstGeom prst="rect">
            <a:avLst/>
          </a:prstGeom>
          <a:noFill/>
        </p:spPr>
        <p:txBody>
          <a:bodyPr wrap="square" rtlCol="0">
            <a:spAutoFit/>
          </a:bodyPr>
          <a:lstStyle/>
          <a:p>
            <a:pPr algn="ctr"/>
            <a:r>
              <a:rPr lang="en-US" sz="5400" dirty="0" smtClean="0"/>
              <a:t>Bottom Point at Rest</a:t>
            </a:r>
            <a:endParaRPr lang="en-US" sz="5400" dirty="0"/>
          </a:p>
        </p:txBody>
      </p:sp>
      <p:sp>
        <p:nvSpPr>
          <p:cNvPr id="42" name="TextBox 41"/>
          <p:cNvSpPr txBox="1"/>
          <p:nvPr/>
        </p:nvSpPr>
        <p:spPr>
          <a:xfrm>
            <a:off x="25984200" y="23774400"/>
            <a:ext cx="7696200" cy="923330"/>
          </a:xfrm>
          <a:prstGeom prst="rect">
            <a:avLst/>
          </a:prstGeom>
          <a:noFill/>
        </p:spPr>
        <p:txBody>
          <a:bodyPr wrap="square" rtlCol="0">
            <a:spAutoFit/>
          </a:bodyPr>
          <a:lstStyle/>
          <a:p>
            <a:pPr algn="ctr"/>
            <a:r>
              <a:rPr lang="en-US" sz="5400" dirty="0" smtClean="0"/>
              <a:t>Push Farther</a:t>
            </a:r>
            <a:endParaRPr lang="en-US" sz="5400" dirty="0"/>
          </a:p>
        </p:txBody>
      </p:sp>
      <p:sp>
        <p:nvSpPr>
          <p:cNvPr id="43" name="TextBox 42"/>
          <p:cNvSpPr txBox="1"/>
          <p:nvPr/>
        </p:nvSpPr>
        <p:spPr>
          <a:xfrm>
            <a:off x="27400849" y="14859000"/>
            <a:ext cx="4862902" cy="1754326"/>
          </a:xfrm>
          <a:prstGeom prst="rect">
            <a:avLst/>
          </a:prstGeom>
          <a:noFill/>
        </p:spPr>
        <p:txBody>
          <a:bodyPr wrap="square" rtlCol="0">
            <a:spAutoFit/>
          </a:bodyPr>
          <a:lstStyle/>
          <a:p>
            <a:pPr algn="ctr"/>
            <a:r>
              <a:rPr lang="en-US" sz="5400" dirty="0" smtClean="0"/>
              <a:t>Push </a:t>
            </a:r>
            <a:r>
              <a:rPr lang="en-US" sz="5400" dirty="0" smtClean="0">
                <a:effectLst>
                  <a:outerShdw blurRad="38100" dist="38100" dir="2700000" algn="tl">
                    <a:srgbClr val="000000">
                      <a:alpha val="43137"/>
                    </a:srgbClr>
                  </a:outerShdw>
                </a:effectLst>
              </a:rPr>
              <a:t>Same</a:t>
            </a:r>
            <a:r>
              <a:rPr lang="en-US" sz="5400" dirty="0" smtClean="0"/>
              <a:t> Distance</a:t>
            </a:r>
            <a:endParaRPr lang="en-US" sz="5400" dirty="0"/>
          </a:p>
        </p:txBody>
      </p:sp>
      <p:sp>
        <p:nvSpPr>
          <p:cNvPr id="45" name="TextBox 44"/>
          <p:cNvSpPr txBox="1"/>
          <p:nvPr/>
        </p:nvSpPr>
        <p:spPr>
          <a:xfrm>
            <a:off x="23698200" y="20650200"/>
            <a:ext cx="2662908" cy="2585323"/>
          </a:xfrm>
          <a:prstGeom prst="rect">
            <a:avLst/>
          </a:prstGeom>
          <a:noFill/>
        </p:spPr>
        <p:txBody>
          <a:bodyPr wrap="none" rtlCol="0">
            <a:spAutoFit/>
          </a:bodyPr>
          <a:lstStyle/>
          <a:p>
            <a:pPr algn="ctr"/>
            <a:r>
              <a:rPr lang="en-US" sz="5400" dirty="0" smtClean="0"/>
              <a:t>It</a:t>
            </a:r>
            <a:br>
              <a:rPr lang="en-US" sz="5400" dirty="0" smtClean="0"/>
            </a:br>
            <a:r>
              <a:rPr lang="en-US" sz="5400" dirty="0" smtClean="0"/>
              <a:t>Depends</a:t>
            </a:r>
            <a:br>
              <a:rPr lang="en-US" sz="5400" dirty="0" smtClean="0"/>
            </a:br>
            <a:r>
              <a:rPr lang="en-US" sz="5400" dirty="0" smtClean="0"/>
              <a:t>Upon…</a:t>
            </a:r>
            <a:endParaRPr lang="en-US" sz="5400" dirty="0"/>
          </a:p>
        </p:txBody>
      </p:sp>
      <p:cxnSp>
        <p:nvCxnSpPr>
          <p:cNvPr id="51" name="Straight Connector 50"/>
          <p:cNvCxnSpPr>
            <a:stCxn id="32" idx="2"/>
            <a:endCxn id="10" idx="6"/>
          </p:cNvCxnSpPr>
          <p:nvPr/>
        </p:nvCxnSpPr>
        <p:spPr>
          <a:xfrm flipH="1" flipV="1">
            <a:off x="23202900" y="17564100"/>
            <a:ext cx="4533900" cy="38100"/>
          </a:xfrm>
          <a:prstGeom prst="line">
            <a:avLst/>
          </a:prstGeom>
          <a:ln w="28575">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9" idx="5"/>
            <a:endCxn id="35" idx="0"/>
          </p:cNvCxnSpPr>
          <p:nvPr/>
        </p:nvCxnSpPr>
        <p:spPr>
          <a:xfrm>
            <a:off x="20877688" y="20046016"/>
            <a:ext cx="1487012" cy="985184"/>
          </a:xfrm>
          <a:prstGeom prst="line">
            <a:avLst/>
          </a:prstGeom>
          <a:ln w="28575">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14" idx="7"/>
            <a:endCxn id="35" idx="4"/>
          </p:cNvCxnSpPr>
          <p:nvPr/>
        </p:nvCxnSpPr>
        <p:spPr>
          <a:xfrm flipV="1">
            <a:off x="21387638" y="22860000"/>
            <a:ext cx="977062" cy="1258421"/>
          </a:xfrm>
          <a:prstGeom prst="line">
            <a:avLst/>
          </a:prstGeom>
          <a:ln w="28575">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a:stCxn id="14" idx="2"/>
            <a:endCxn id="12" idx="0"/>
          </p:cNvCxnSpPr>
          <p:nvPr/>
        </p:nvCxnSpPr>
        <p:spPr>
          <a:xfrm flipH="1">
            <a:off x="17106900" y="24765000"/>
            <a:ext cx="1028700" cy="609600"/>
          </a:xfrm>
          <a:prstGeom prst="line">
            <a:avLst/>
          </a:prstGeom>
          <a:ln w="28575">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a:stCxn id="34" idx="2"/>
            <a:endCxn id="15" idx="6"/>
          </p:cNvCxnSpPr>
          <p:nvPr/>
        </p:nvCxnSpPr>
        <p:spPr>
          <a:xfrm flipH="1">
            <a:off x="22593300" y="25603200"/>
            <a:ext cx="4686300" cy="3657600"/>
          </a:xfrm>
          <a:prstGeom prst="line">
            <a:avLst/>
          </a:prstGeom>
          <a:ln w="28575">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82" name="Oval 81"/>
          <p:cNvSpPr/>
          <p:nvPr/>
        </p:nvSpPr>
        <p:spPr>
          <a:xfrm>
            <a:off x="39624000" y="23172629"/>
            <a:ext cx="3505200" cy="2819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effectLst>
                  <a:outerShdw blurRad="38100" dist="38100" dir="2700000" algn="tl">
                    <a:srgbClr val="000000">
                      <a:alpha val="43137"/>
                    </a:srgbClr>
                  </a:outerShdw>
                </a:effectLst>
              </a:rPr>
              <a:t>Travels  More to Keep Up</a:t>
            </a:r>
            <a:endParaRPr lang="en-US" sz="4000" dirty="0">
              <a:solidFill>
                <a:schemeClr val="tx1"/>
              </a:solidFill>
              <a:effectLst>
                <a:outerShdw blurRad="38100" dist="38100" dir="2700000" algn="tl">
                  <a:srgbClr val="000000">
                    <a:alpha val="43137"/>
                  </a:srgbClr>
                </a:outerShdw>
              </a:effectLst>
            </a:endParaRPr>
          </a:p>
        </p:txBody>
      </p:sp>
      <p:sp>
        <p:nvSpPr>
          <p:cNvPr id="83" name="Oval 82"/>
          <p:cNvSpPr/>
          <p:nvPr/>
        </p:nvSpPr>
        <p:spPr>
          <a:xfrm>
            <a:off x="35052000" y="16764000"/>
            <a:ext cx="33528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Moving </a:t>
            </a:r>
            <a:r>
              <a:rPr lang="en-US" sz="4000" dirty="0" smtClean="0">
                <a:solidFill>
                  <a:schemeClr val="tx1"/>
                </a:solidFill>
                <a:effectLst>
                  <a:outerShdw blurRad="38100" dist="38100" dir="2700000" algn="tl">
                    <a:srgbClr val="000000">
                      <a:alpha val="43137"/>
                    </a:srgbClr>
                  </a:outerShdw>
                </a:effectLst>
              </a:rPr>
              <a:t>Together</a:t>
            </a:r>
            <a:endParaRPr lang="en-US" sz="4000" dirty="0">
              <a:solidFill>
                <a:schemeClr val="tx1"/>
              </a:solidFill>
              <a:effectLst>
                <a:outerShdw blurRad="38100" dist="38100" dir="2700000" algn="tl">
                  <a:srgbClr val="000000">
                    <a:alpha val="43137"/>
                  </a:srgbClr>
                </a:outerShdw>
              </a:effectLst>
            </a:endParaRPr>
          </a:p>
        </p:txBody>
      </p:sp>
      <p:sp>
        <p:nvSpPr>
          <p:cNvPr id="84" name="Oval 83"/>
          <p:cNvSpPr/>
          <p:nvPr/>
        </p:nvSpPr>
        <p:spPr>
          <a:xfrm>
            <a:off x="39014400" y="16764000"/>
            <a:ext cx="41910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rPr>
              <a:t>Same Distance &amp; Time</a:t>
            </a:r>
            <a:endParaRPr lang="en-US" sz="4000" dirty="0">
              <a:solidFill>
                <a:schemeClr val="tx1"/>
              </a:solidFill>
              <a:effectLst>
                <a:outerShdw blurRad="38100" dist="38100" dir="2700000" algn="tl">
                  <a:srgbClr val="000000">
                    <a:alpha val="43137"/>
                  </a:srgbClr>
                </a:outerShdw>
              </a:effectLst>
            </a:endParaRPr>
          </a:p>
        </p:txBody>
      </p:sp>
      <p:sp>
        <p:nvSpPr>
          <p:cNvPr id="86" name="TextBox 85"/>
          <p:cNvSpPr txBox="1"/>
          <p:nvPr/>
        </p:nvSpPr>
        <p:spPr>
          <a:xfrm>
            <a:off x="37414200" y="19726870"/>
            <a:ext cx="2681120" cy="923330"/>
          </a:xfrm>
          <a:prstGeom prst="rect">
            <a:avLst/>
          </a:prstGeom>
          <a:noFill/>
        </p:spPr>
        <p:txBody>
          <a:bodyPr wrap="none" rtlCol="0">
            <a:spAutoFit/>
          </a:bodyPr>
          <a:lstStyle/>
          <a:p>
            <a:pPr algn="ctr"/>
            <a:r>
              <a:rPr lang="en-US" sz="5400" dirty="0" smtClean="0"/>
              <a:t>Different</a:t>
            </a:r>
            <a:endParaRPr lang="en-US" sz="5400" dirty="0"/>
          </a:p>
        </p:txBody>
      </p:sp>
      <p:sp>
        <p:nvSpPr>
          <p:cNvPr id="87" name="Oval 86"/>
          <p:cNvSpPr/>
          <p:nvPr/>
        </p:nvSpPr>
        <p:spPr>
          <a:xfrm rot="19140876">
            <a:off x="34100920" y="21427651"/>
            <a:ext cx="6935135" cy="4050060"/>
          </a:xfrm>
          <a:prstGeom prst="ellipse">
            <a:avLst/>
          </a:prstGeom>
          <a:solidFill>
            <a:schemeClr val="accent6">
              <a:alpha val="49804"/>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37490400" y="21191429"/>
            <a:ext cx="2667000" cy="1828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effectLst>
                  <a:outerShdw blurRad="38100" dist="38100" dir="2700000" algn="tl">
                    <a:srgbClr val="000000">
                      <a:alpha val="43137"/>
                    </a:srgbClr>
                  </a:outerShdw>
                </a:effectLst>
              </a:rPr>
              <a:t>Radius</a:t>
            </a:r>
            <a:endParaRPr lang="en-US" sz="4000" dirty="0">
              <a:solidFill>
                <a:schemeClr val="tx1"/>
              </a:solidFill>
              <a:effectLst>
                <a:outerShdw blurRad="38100" dist="38100" dir="2700000" algn="tl">
                  <a:srgbClr val="000000">
                    <a:alpha val="43137"/>
                  </a:srgbClr>
                </a:outerShdw>
              </a:effectLst>
            </a:endParaRPr>
          </a:p>
        </p:txBody>
      </p:sp>
      <p:sp>
        <p:nvSpPr>
          <p:cNvPr id="90" name="TextBox 89"/>
          <p:cNvSpPr txBox="1"/>
          <p:nvPr/>
        </p:nvSpPr>
        <p:spPr>
          <a:xfrm>
            <a:off x="37071300" y="15011400"/>
            <a:ext cx="3733800" cy="1754326"/>
          </a:xfrm>
          <a:prstGeom prst="rect">
            <a:avLst/>
          </a:prstGeom>
          <a:noFill/>
        </p:spPr>
        <p:txBody>
          <a:bodyPr wrap="square" rtlCol="0">
            <a:spAutoFit/>
          </a:bodyPr>
          <a:lstStyle/>
          <a:p>
            <a:pPr algn="ctr"/>
            <a:r>
              <a:rPr lang="en-US" sz="5400" dirty="0" smtClean="0">
                <a:effectLst>
                  <a:outerShdw blurRad="38100" dist="38100" dir="2700000" algn="tl">
                    <a:srgbClr val="000000">
                      <a:alpha val="43137"/>
                    </a:srgbClr>
                  </a:outerShdw>
                </a:effectLst>
              </a:rPr>
              <a:t>Same</a:t>
            </a:r>
            <a:r>
              <a:rPr lang="en-US" sz="5400" dirty="0" smtClean="0"/>
              <a:t> </a:t>
            </a:r>
            <a:br>
              <a:rPr lang="en-US" sz="5400" dirty="0" smtClean="0"/>
            </a:br>
            <a:r>
              <a:rPr lang="en-US" sz="5400" dirty="0" smtClean="0"/>
              <a:t>Velocity</a:t>
            </a:r>
            <a:endParaRPr lang="en-US" sz="5400" dirty="0"/>
          </a:p>
        </p:txBody>
      </p:sp>
      <p:cxnSp>
        <p:nvCxnSpPr>
          <p:cNvPr id="91" name="Straight Connector 90"/>
          <p:cNvCxnSpPr/>
          <p:nvPr/>
        </p:nvCxnSpPr>
        <p:spPr>
          <a:xfrm flipH="1">
            <a:off x="31927800" y="17678400"/>
            <a:ext cx="3124200" cy="0"/>
          </a:xfrm>
          <a:prstGeom prst="line">
            <a:avLst/>
          </a:prstGeom>
          <a:ln w="28575">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09" name="Group 108"/>
          <p:cNvGrpSpPr/>
          <p:nvPr/>
        </p:nvGrpSpPr>
        <p:grpSpPr>
          <a:xfrm>
            <a:off x="15087600" y="22021800"/>
            <a:ext cx="6019800" cy="76200"/>
            <a:chOff x="15011400" y="22340817"/>
            <a:chExt cx="6019800" cy="76200"/>
          </a:xfrm>
        </p:grpSpPr>
        <p:cxnSp>
          <p:nvCxnSpPr>
            <p:cNvPr id="103" name="Straight Arrow Connector 102"/>
            <p:cNvCxnSpPr/>
            <p:nvPr/>
          </p:nvCxnSpPr>
          <p:spPr>
            <a:xfrm flipV="1">
              <a:off x="17830800" y="22340817"/>
              <a:ext cx="3200400" cy="4776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flipH="1">
              <a:off x="15011400" y="22417017"/>
              <a:ext cx="2590800"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nvGrpSpPr>
          <p:cNvPr id="110" name="Group 109"/>
          <p:cNvGrpSpPr/>
          <p:nvPr/>
        </p:nvGrpSpPr>
        <p:grpSpPr>
          <a:xfrm flipH="1">
            <a:off x="40157400" y="-2147483648"/>
            <a:ext cx="3078615" cy="0"/>
            <a:chOff x="14474946" y="22388584"/>
            <a:chExt cx="7810382" cy="0"/>
          </a:xfrm>
        </p:grpSpPr>
        <p:cxnSp>
          <p:nvCxnSpPr>
            <p:cNvPr id="111" name="Straight Arrow Connector 110"/>
            <p:cNvCxnSpPr/>
            <p:nvPr/>
          </p:nvCxnSpPr>
          <p:spPr>
            <a:xfrm>
              <a:off x="16892588" y="22388584"/>
              <a:ext cx="539274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flipH="1">
              <a:off x="14474946" y="22388584"/>
              <a:ext cx="2590801" cy="0"/>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grpSp>
      <p:sp>
        <p:nvSpPr>
          <p:cNvPr id="81" name="Oval 80"/>
          <p:cNvSpPr/>
          <p:nvPr/>
        </p:nvSpPr>
        <p:spPr>
          <a:xfrm>
            <a:off x="34671000" y="23172629"/>
            <a:ext cx="3505200" cy="2819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solidFill>
                  <a:schemeClr val="tx1"/>
                </a:solidFill>
                <a:effectLst>
                  <a:outerShdw blurRad="38100" dist="38100" dir="2700000" algn="tl">
                    <a:srgbClr val="000000">
                      <a:alpha val="43137"/>
                    </a:srgbClr>
                  </a:outerShdw>
                </a:effectLst>
              </a:rPr>
              <a:t>Covers More Ground</a:t>
            </a:r>
            <a:endParaRPr lang="en-US" sz="4000" dirty="0">
              <a:solidFill>
                <a:schemeClr val="tx1"/>
              </a:solidFill>
              <a:effectLst>
                <a:outerShdw blurRad="38100" dist="38100" dir="2700000" algn="tl">
                  <a:srgbClr val="000000">
                    <a:alpha val="43137"/>
                  </a:srgbClr>
                </a:outerShdw>
              </a:effectLst>
            </a:endParaRPr>
          </a:p>
        </p:txBody>
      </p:sp>
      <p:sp>
        <p:nvSpPr>
          <p:cNvPr id="115" name="TextBox 114"/>
          <p:cNvSpPr txBox="1"/>
          <p:nvPr/>
        </p:nvSpPr>
        <p:spPr>
          <a:xfrm>
            <a:off x="33814736" y="26051470"/>
            <a:ext cx="4742464" cy="923330"/>
          </a:xfrm>
          <a:prstGeom prst="rect">
            <a:avLst/>
          </a:prstGeom>
          <a:noFill/>
        </p:spPr>
        <p:txBody>
          <a:bodyPr wrap="square" rtlCol="0">
            <a:spAutoFit/>
          </a:bodyPr>
          <a:lstStyle/>
          <a:p>
            <a:r>
              <a:rPr lang="en-US" sz="5400" dirty="0" smtClean="0"/>
              <a:t>Larger is Faster</a:t>
            </a:r>
            <a:endParaRPr lang="en-US" sz="5400" dirty="0"/>
          </a:p>
        </p:txBody>
      </p:sp>
      <p:sp>
        <p:nvSpPr>
          <p:cNvPr id="116" name="TextBox 115"/>
          <p:cNvSpPr txBox="1"/>
          <p:nvPr/>
        </p:nvSpPr>
        <p:spPr>
          <a:xfrm flipH="1">
            <a:off x="38328600" y="26051470"/>
            <a:ext cx="5403213" cy="923330"/>
          </a:xfrm>
          <a:prstGeom prst="rect">
            <a:avLst/>
          </a:prstGeom>
          <a:noFill/>
        </p:spPr>
        <p:txBody>
          <a:bodyPr wrap="square" rtlCol="0">
            <a:spAutoFit/>
          </a:bodyPr>
          <a:lstStyle/>
          <a:p>
            <a:pPr algn="r"/>
            <a:r>
              <a:rPr lang="en-US" sz="5400" dirty="0" smtClean="0"/>
              <a:t>Smaller is Faster</a:t>
            </a:r>
            <a:endParaRPr lang="en-US" sz="5400" dirty="0"/>
          </a:p>
        </p:txBody>
      </p:sp>
      <p:sp>
        <p:nvSpPr>
          <p:cNvPr id="117" name="Rounded Rectangle 116"/>
          <p:cNvSpPr/>
          <p:nvPr/>
        </p:nvSpPr>
        <p:spPr>
          <a:xfrm>
            <a:off x="25222200" y="27203400"/>
            <a:ext cx="18211800" cy="5486400"/>
          </a:xfrm>
          <a:prstGeom prst="roundRect">
            <a:avLst>
              <a:gd name="adj" fmla="val 11311"/>
            </a:avLst>
          </a:prstGeom>
          <a:solidFill>
            <a:schemeClr val="accent6">
              <a:lumMod val="20000"/>
              <a:lumOff val="80000"/>
            </a:schemeClr>
          </a:solidFill>
          <a:ln w="76200">
            <a:solidFill>
              <a:srgbClr val="99009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spcAft>
                <a:spcPts val="600"/>
              </a:spcAft>
            </a:pPr>
            <a:r>
              <a:rPr lang="en-US" sz="7200" b="1" dirty="0" smtClean="0">
                <a:solidFill>
                  <a:srgbClr val="C00000"/>
                </a:solidFill>
                <a:effectLst>
                  <a:outerShdw blurRad="38100" dist="38100" dir="2700000" algn="tl">
                    <a:srgbClr val="000000">
                      <a:alpha val="43137"/>
                    </a:srgbClr>
                  </a:outerShdw>
                </a:effectLst>
              </a:rPr>
              <a:t> </a:t>
            </a:r>
            <a:r>
              <a:rPr lang="en-US" sz="7200" b="1" dirty="0" smtClean="0">
                <a:solidFill>
                  <a:srgbClr val="7030A0"/>
                </a:solidFill>
                <a:effectLst>
                  <a:outerShdw blurRad="38100" dist="38100" dir="2700000" algn="tl">
                    <a:srgbClr val="000000">
                      <a:alpha val="43137"/>
                    </a:srgbClr>
                  </a:outerShdw>
                </a:effectLst>
              </a:rPr>
              <a:t>CONCLUSIONS &amp; IMPLICATIONS</a:t>
            </a:r>
          </a:p>
          <a:p>
            <a:pPr marL="409575" indent="-409575">
              <a:buFont typeface="Arial" pitchFamily="34" charset="0"/>
              <a:buChar char="•"/>
            </a:pPr>
            <a:r>
              <a:rPr lang="en-US" sz="4400" dirty="0" smtClean="0">
                <a:solidFill>
                  <a:schemeClr val="tx1"/>
                </a:solidFill>
              </a:rPr>
              <a:t>Prior research (</a:t>
            </a:r>
            <a:r>
              <a:rPr lang="en-US" sz="4400" dirty="0" err="1" smtClean="0">
                <a:solidFill>
                  <a:schemeClr val="tx1"/>
                </a:solidFill>
              </a:rPr>
              <a:t>Rimoldini</a:t>
            </a:r>
            <a:r>
              <a:rPr lang="en-US" sz="4400" dirty="0" smtClean="0">
                <a:solidFill>
                  <a:schemeClr val="tx1"/>
                </a:solidFill>
              </a:rPr>
              <a:t> &amp; Singh, 2005) focused on difficulties in context of a single rolling wheel, we investigate resources in multiple contexts. </a:t>
            </a:r>
          </a:p>
          <a:p>
            <a:pPr marL="409575" indent="-409575">
              <a:buFont typeface="Arial" pitchFamily="34" charset="0"/>
              <a:buChar char="•"/>
            </a:pPr>
            <a:r>
              <a:rPr lang="en-US" sz="4400" dirty="0" smtClean="0">
                <a:solidFill>
                  <a:schemeClr val="tx1"/>
                </a:solidFill>
              </a:rPr>
              <a:t>Students use similar resources e.g. </a:t>
            </a:r>
            <a:r>
              <a:rPr lang="en-US" sz="4400" i="1" dirty="0" smtClean="0">
                <a:solidFill>
                  <a:schemeClr val="tx1"/>
                </a:solidFill>
              </a:rPr>
              <a:t>radius</a:t>
            </a:r>
            <a:r>
              <a:rPr lang="en-US" sz="4400" dirty="0" smtClean="0">
                <a:solidFill>
                  <a:schemeClr val="tx1"/>
                </a:solidFill>
              </a:rPr>
              <a:t>, </a:t>
            </a:r>
            <a:r>
              <a:rPr lang="en-US" sz="4400" i="1" dirty="0" smtClean="0">
                <a:solidFill>
                  <a:schemeClr val="tx1"/>
                </a:solidFill>
              </a:rPr>
              <a:t>moving together</a:t>
            </a:r>
            <a:r>
              <a:rPr lang="en-US" sz="4400" dirty="0" smtClean="0">
                <a:solidFill>
                  <a:schemeClr val="tx1"/>
                </a:solidFill>
              </a:rPr>
              <a:t> in different ways across problems.</a:t>
            </a:r>
          </a:p>
          <a:p>
            <a:pPr marL="409575" indent="-409575">
              <a:buFont typeface="Arial" pitchFamily="34" charset="0"/>
              <a:buChar char="•"/>
            </a:pPr>
            <a:r>
              <a:rPr lang="en-US" sz="4400" dirty="0" smtClean="0">
                <a:solidFill>
                  <a:schemeClr val="tx1"/>
                </a:solidFill>
              </a:rPr>
              <a:t>Instruction must facilitate students to refine these existing resources to construct their reasoning.</a:t>
            </a:r>
          </a:p>
          <a:p>
            <a:pPr marL="698500" indent="-698500">
              <a:buFont typeface="Arial" pitchFamily="34" charset="0"/>
              <a:buChar char="•"/>
            </a:pPr>
            <a:endParaRPr lang="en-US" sz="4800" dirty="0" smtClean="0">
              <a:solidFill>
                <a:schemeClr val="tx1"/>
              </a:solidFill>
            </a:endParaRPr>
          </a:p>
          <a:p>
            <a:pPr algn="ctr"/>
            <a:endParaRPr lang="en-US" sz="4800" dirty="0" smtClean="0">
              <a:solidFill>
                <a:schemeClr val="tx1"/>
              </a:solidFill>
            </a:endParaRPr>
          </a:p>
          <a:p>
            <a:pPr marL="1379538" lvl="1" indent="-698500" algn="ctr"/>
            <a:endParaRPr lang="en-US" sz="4800" dirty="0" smtClean="0">
              <a:solidFill>
                <a:schemeClr val="tx1"/>
              </a:solidFill>
            </a:endParaRPr>
          </a:p>
          <a:p>
            <a:pPr marL="698500" indent="-698500">
              <a:buFont typeface="Arial" pitchFamily="34" charset="0"/>
              <a:buChar char="•"/>
            </a:pPr>
            <a:endParaRPr lang="en-US" sz="4800" dirty="0">
              <a:solidFill>
                <a:schemeClr val="tx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586</Words>
  <Application>Microsoft Office PowerPoint</Application>
  <PresentationFormat>Custom</PresentationFormat>
  <Paragraphs>68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Students’ Conceptions About Rolling In Multiple Contexts N. S. Rebello   C. M. Rebello Kansas State University  University of Missouri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Students’ Conceptions About Rolling In Multiple Contexts</dc:title>
  <dc:creator>Rebello, Sanjay</dc:creator>
  <cp:lastModifiedBy>phys</cp:lastModifiedBy>
  <cp:revision>84</cp:revision>
  <dcterms:created xsi:type="dcterms:W3CDTF">2006-08-16T00:00:00Z</dcterms:created>
  <dcterms:modified xsi:type="dcterms:W3CDTF">2012-07-25T14:04:43Z</dcterms:modified>
</cp:coreProperties>
</file>