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32918400"/>
  <p:notesSz cx="6858000" cy="9144000"/>
  <p:defaultTextStyle>
    <a:defPPr>
      <a:defRPr lang="en-US"/>
    </a:defPPr>
    <a:lvl1pPr marL="0" algn="l" defTabSz="3291840" rtl="0" eaLnBrk="1" latinLnBrk="0" hangingPunct="1">
      <a:defRPr sz="6500" kern="1200">
        <a:solidFill>
          <a:schemeClr val="tx1"/>
        </a:solidFill>
        <a:latin typeface="+mn-lt"/>
        <a:ea typeface="+mn-ea"/>
        <a:cs typeface="+mn-cs"/>
      </a:defRPr>
    </a:lvl1pPr>
    <a:lvl2pPr marL="1645920" algn="l" defTabSz="3291840" rtl="0" eaLnBrk="1" latinLnBrk="0" hangingPunct="1">
      <a:defRPr sz="6500" kern="1200">
        <a:solidFill>
          <a:schemeClr val="tx1"/>
        </a:solidFill>
        <a:latin typeface="+mn-lt"/>
        <a:ea typeface="+mn-ea"/>
        <a:cs typeface="+mn-cs"/>
      </a:defRPr>
    </a:lvl2pPr>
    <a:lvl3pPr marL="3291840" algn="l" defTabSz="3291840" rtl="0" eaLnBrk="1" latinLnBrk="0" hangingPunct="1">
      <a:defRPr sz="6500" kern="1200">
        <a:solidFill>
          <a:schemeClr val="tx1"/>
        </a:solidFill>
        <a:latin typeface="+mn-lt"/>
        <a:ea typeface="+mn-ea"/>
        <a:cs typeface="+mn-cs"/>
      </a:defRPr>
    </a:lvl3pPr>
    <a:lvl4pPr marL="4937760" algn="l" defTabSz="3291840" rtl="0" eaLnBrk="1" latinLnBrk="0" hangingPunct="1">
      <a:defRPr sz="6500" kern="1200">
        <a:solidFill>
          <a:schemeClr val="tx1"/>
        </a:solidFill>
        <a:latin typeface="+mn-lt"/>
        <a:ea typeface="+mn-ea"/>
        <a:cs typeface="+mn-cs"/>
      </a:defRPr>
    </a:lvl4pPr>
    <a:lvl5pPr marL="6583680" algn="l" defTabSz="3291840" rtl="0" eaLnBrk="1" latinLnBrk="0" hangingPunct="1">
      <a:defRPr sz="6500" kern="1200">
        <a:solidFill>
          <a:schemeClr val="tx1"/>
        </a:solidFill>
        <a:latin typeface="+mn-lt"/>
        <a:ea typeface="+mn-ea"/>
        <a:cs typeface="+mn-cs"/>
      </a:defRPr>
    </a:lvl5pPr>
    <a:lvl6pPr marL="8229600" algn="l" defTabSz="3291840" rtl="0" eaLnBrk="1" latinLnBrk="0" hangingPunct="1">
      <a:defRPr sz="6500" kern="1200">
        <a:solidFill>
          <a:schemeClr val="tx1"/>
        </a:solidFill>
        <a:latin typeface="+mn-lt"/>
        <a:ea typeface="+mn-ea"/>
        <a:cs typeface="+mn-cs"/>
      </a:defRPr>
    </a:lvl6pPr>
    <a:lvl7pPr marL="9875520" algn="l" defTabSz="3291840" rtl="0" eaLnBrk="1" latinLnBrk="0" hangingPunct="1">
      <a:defRPr sz="6500" kern="1200">
        <a:solidFill>
          <a:schemeClr val="tx1"/>
        </a:solidFill>
        <a:latin typeface="+mn-lt"/>
        <a:ea typeface="+mn-ea"/>
        <a:cs typeface="+mn-cs"/>
      </a:defRPr>
    </a:lvl7pPr>
    <a:lvl8pPr marL="11521440" algn="l" defTabSz="3291840" rtl="0" eaLnBrk="1" latinLnBrk="0" hangingPunct="1">
      <a:defRPr sz="6500" kern="1200">
        <a:solidFill>
          <a:schemeClr val="tx1"/>
        </a:solidFill>
        <a:latin typeface="+mn-lt"/>
        <a:ea typeface="+mn-ea"/>
        <a:cs typeface="+mn-cs"/>
      </a:defRPr>
    </a:lvl8pPr>
    <a:lvl9pPr marL="13167360" algn="l" defTabSz="3291840" rtl="0" eaLnBrk="1" latinLnBrk="0" hangingPunct="1">
      <a:defRPr sz="6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9900"/>
    <a:srgbClr val="FFFFCC"/>
    <a:srgbClr val="FFCCFF"/>
    <a:srgbClr val="FF66FF"/>
    <a:srgbClr val="990099"/>
    <a:srgbClr val="CC0000"/>
    <a:srgbClr val="FF5050"/>
    <a:srgbClr val="FF00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487" autoAdjust="0"/>
  </p:normalViewPr>
  <p:slideViewPr>
    <p:cSldViewPr>
      <p:cViewPr>
        <p:scale>
          <a:sx n="40" d="100"/>
          <a:sy n="40" d="100"/>
        </p:scale>
        <p:origin x="-546" y="2130"/>
      </p:cViewPr>
      <p:guideLst>
        <p:guide orient="horz" pos="10368"/>
        <p:guide pos="1036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trajan\home\srebello\CONFERENCES\ICLS2012\Rebello1_ICLS2012\DataAnalysis\ICLS2012-RepeatedMeasur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trajan\home\srebello\CONFERENCES\ICLS2012\Rebello1_ICLS2012\DataAnalysis\ICLS2012-RepeatedMeasu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4400"/>
            </a:pPr>
            <a:r>
              <a:rPr lang="en-US" sz="4400" dirty="0">
                <a:effectLst>
                  <a:outerShdw blurRad="38100" dist="38100" dir="2700000" algn="tl">
                    <a:srgbClr val="000000">
                      <a:alpha val="43137"/>
                    </a:srgbClr>
                  </a:outerShdw>
                </a:effectLst>
              </a:rPr>
              <a:t>'TEAM</a:t>
            </a:r>
            <a:r>
              <a:rPr lang="en-US" sz="4400" dirty="0"/>
              <a:t>'</a:t>
            </a:r>
            <a:r>
              <a:rPr lang="en-US" sz="4400" baseline="0" dirty="0"/>
              <a:t> TASK</a:t>
            </a:r>
            <a:endParaRPr lang="en-US" sz="4400" dirty="0"/>
          </a:p>
        </c:rich>
      </c:tx>
      <c:layout/>
    </c:title>
    <c:plotArea>
      <c:layout>
        <c:manualLayout>
          <c:layoutTarget val="inner"/>
          <c:xMode val="edge"/>
          <c:yMode val="edge"/>
          <c:x val="0.20089827006918254"/>
          <c:y val="0.11701507185151361"/>
          <c:w val="0.75898836174889905"/>
          <c:h val="0.75730387868183224"/>
        </c:manualLayout>
      </c:layout>
      <c:lineChart>
        <c:grouping val="standard"/>
        <c:ser>
          <c:idx val="0"/>
          <c:order val="0"/>
          <c:tx>
            <c:v>'CONSTRUCT' GROUP</c:v>
          </c:tx>
          <c:spPr>
            <a:ln w="76200">
              <a:solidFill>
                <a:srgbClr val="009900"/>
              </a:solidFill>
            </a:ln>
          </c:spPr>
          <c:marker>
            <c:spPr>
              <a:solidFill>
                <a:srgbClr val="009900"/>
              </a:solidFill>
            </c:spPr>
          </c:marker>
          <c:errBars>
            <c:errDir val="y"/>
            <c:errBarType val="both"/>
            <c:errValType val="cust"/>
            <c:plus>
              <c:numRef>
                <c:f>('TEST1&amp;2-ByTREAT'!$I$61,'TEST1&amp;2-ByTREAT'!$S$61)</c:f>
                <c:numCache>
                  <c:formatCode>General</c:formatCode>
                  <c:ptCount val="2"/>
                  <c:pt idx="0">
                    <c:v>0.40885450374858234</c:v>
                  </c:pt>
                  <c:pt idx="1">
                    <c:v>0.24465068389827049</c:v>
                  </c:pt>
                </c:numCache>
              </c:numRef>
            </c:plus>
            <c:minus>
              <c:numRef>
                <c:f>('TEST1&amp;2-ByTREAT'!$I$61,'TEST1&amp;2-ByTREAT'!$S$61)</c:f>
                <c:numCache>
                  <c:formatCode>General</c:formatCode>
                  <c:ptCount val="2"/>
                  <c:pt idx="0">
                    <c:v>0.40885450374858234</c:v>
                  </c:pt>
                  <c:pt idx="1">
                    <c:v>0.24465068389827049</c:v>
                  </c:pt>
                </c:numCache>
              </c:numRef>
            </c:minus>
          </c:errBars>
          <c:cat>
            <c:strLit>
              <c:ptCount val="2"/>
              <c:pt idx="0">
                <c:v>TEST1</c:v>
              </c:pt>
              <c:pt idx="1">
                <c:v>TEST2</c:v>
              </c:pt>
            </c:strLit>
          </c:cat>
          <c:val>
            <c:numRef>
              <c:f>('TEST1&amp;2-ByTREAT'!$I$60,'TEST1&amp;2-ByTREAT'!$S$60)</c:f>
              <c:numCache>
                <c:formatCode>General</c:formatCode>
                <c:ptCount val="2"/>
                <c:pt idx="0">
                  <c:v>12.276595744680851</c:v>
                </c:pt>
                <c:pt idx="1">
                  <c:v>12.276595744680851</c:v>
                </c:pt>
              </c:numCache>
            </c:numRef>
          </c:val>
        </c:ser>
        <c:ser>
          <c:idx val="1"/>
          <c:order val="1"/>
          <c:tx>
            <c:v>'EVALUATE' GROUP</c:v>
          </c:tx>
          <c:spPr>
            <a:ln w="76200">
              <a:solidFill>
                <a:srgbClr val="CC00CC"/>
              </a:solidFill>
            </a:ln>
          </c:spPr>
          <c:marker>
            <c:spPr>
              <a:solidFill>
                <a:srgbClr val="CC00CC"/>
              </a:solidFill>
            </c:spPr>
          </c:marker>
          <c:errBars>
            <c:errDir val="y"/>
            <c:errBarType val="both"/>
            <c:errValType val="cust"/>
            <c:plus>
              <c:numRef>
                <c:f>('TEST1&amp;2-ByTREAT'!$AG$61,'TEST1&amp;2-ByTREAT'!$AQ$61)</c:f>
                <c:numCache>
                  <c:formatCode>General</c:formatCode>
                  <c:ptCount val="2"/>
                  <c:pt idx="0">
                    <c:v>0.33426034603386651</c:v>
                  </c:pt>
                  <c:pt idx="1">
                    <c:v>0.21626307726697441</c:v>
                  </c:pt>
                </c:numCache>
              </c:numRef>
            </c:plus>
            <c:minus>
              <c:numRef>
                <c:f>('TEST1&amp;2-ByTREAT'!$AG$61,'TEST1&amp;2-ByTREAT'!$AQ$61)</c:f>
                <c:numCache>
                  <c:formatCode>General</c:formatCode>
                  <c:ptCount val="2"/>
                  <c:pt idx="0">
                    <c:v>0.33426034603386651</c:v>
                  </c:pt>
                  <c:pt idx="1">
                    <c:v>0.21626307726697441</c:v>
                  </c:pt>
                </c:numCache>
              </c:numRef>
            </c:minus>
          </c:errBars>
          <c:cat>
            <c:strLit>
              <c:ptCount val="2"/>
              <c:pt idx="0">
                <c:v>TEST1</c:v>
              </c:pt>
              <c:pt idx="1">
                <c:v>TEST2</c:v>
              </c:pt>
            </c:strLit>
          </c:cat>
          <c:val>
            <c:numRef>
              <c:f>('TEST1&amp;2-ByTREAT'!$AG$60,'TEST1&amp;2-ByTREAT'!$AQ$60)</c:f>
              <c:numCache>
                <c:formatCode>General</c:formatCode>
                <c:ptCount val="2"/>
                <c:pt idx="0">
                  <c:v>12.103448275862076</c:v>
                </c:pt>
                <c:pt idx="1">
                  <c:v>11.758620689655162</c:v>
                </c:pt>
              </c:numCache>
            </c:numRef>
          </c:val>
        </c:ser>
        <c:marker val="1"/>
        <c:axId val="82171776"/>
        <c:axId val="82173312"/>
      </c:lineChart>
      <c:catAx>
        <c:axId val="82171776"/>
        <c:scaling>
          <c:orientation val="minMax"/>
        </c:scaling>
        <c:axPos val="b"/>
        <c:tickLblPos val="nextTo"/>
        <c:txPr>
          <a:bodyPr/>
          <a:lstStyle/>
          <a:p>
            <a:pPr>
              <a:defRPr sz="3200" b="1">
                <a:effectLst>
                  <a:outerShdw blurRad="38100" dist="38100" dir="2700000" algn="tl">
                    <a:srgbClr val="000000">
                      <a:alpha val="43137"/>
                    </a:srgbClr>
                  </a:outerShdw>
                </a:effectLst>
              </a:defRPr>
            </a:pPr>
            <a:endParaRPr lang="en-US"/>
          </a:p>
        </c:txPr>
        <c:crossAx val="82173312"/>
        <c:crosses val="autoZero"/>
        <c:auto val="1"/>
        <c:lblAlgn val="ctr"/>
        <c:lblOffset val="100"/>
      </c:catAx>
      <c:valAx>
        <c:axId val="82173312"/>
        <c:scaling>
          <c:orientation val="minMax"/>
          <c:max val="16"/>
        </c:scaling>
        <c:axPos val="l"/>
        <c:majorGridlines/>
        <c:title>
          <c:tx>
            <c:rich>
              <a:bodyPr rot="-5400000" vert="horz"/>
              <a:lstStyle/>
              <a:p>
                <a:pPr>
                  <a:defRPr sz="3200"/>
                </a:pPr>
                <a:r>
                  <a:rPr lang="en-US" sz="3200"/>
                  <a:t>SCORE (out</a:t>
                </a:r>
                <a:r>
                  <a:rPr lang="en-US" sz="3200" baseline="0"/>
                  <a:t> of 16)</a:t>
                </a:r>
                <a:endParaRPr lang="en-US" sz="3200"/>
              </a:p>
            </c:rich>
          </c:tx>
          <c:layout>
            <c:manualLayout>
              <c:xMode val="edge"/>
              <c:yMode val="edge"/>
              <c:x val="5.2249724907401313E-3"/>
              <c:y val="0.27656558714887086"/>
            </c:manualLayout>
          </c:layout>
        </c:title>
        <c:numFmt formatCode="General" sourceLinked="1"/>
        <c:tickLblPos val="nextTo"/>
        <c:txPr>
          <a:bodyPr/>
          <a:lstStyle/>
          <a:p>
            <a:pPr>
              <a:defRPr sz="2800"/>
            </a:pPr>
            <a:endParaRPr lang="en-US"/>
          </a:p>
        </c:txPr>
        <c:crossAx val="82171776"/>
        <c:crosses val="autoZero"/>
        <c:crossBetween val="between"/>
      </c:valAx>
    </c:plotArea>
    <c:legend>
      <c:legendPos val="r"/>
      <c:legendEntry>
        <c:idx val="0"/>
        <c:txPr>
          <a:bodyPr/>
          <a:lstStyle/>
          <a:p>
            <a:pPr>
              <a:defRPr sz="3600" b="1">
                <a:solidFill>
                  <a:srgbClr val="009900"/>
                </a:solidFill>
                <a:effectLst>
                  <a:outerShdw blurRad="38100" dist="38100" dir="2700000" algn="tl">
                    <a:srgbClr val="000000">
                      <a:alpha val="43137"/>
                    </a:srgbClr>
                  </a:outerShdw>
                </a:effectLst>
              </a:defRPr>
            </a:pPr>
            <a:endParaRPr lang="en-US"/>
          </a:p>
        </c:txPr>
      </c:legendEntry>
      <c:legendEntry>
        <c:idx val="1"/>
        <c:txPr>
          <a:bodyPr/>
          <a:lstStyle/>
          <a:p>
            <a:pPr>
              <a:defRPr sz="3600" b="1">
                <a:solidFill>
                  <a:srgbClr val="CC00CC"/>
                </a:solidFill>
                <a:effectLst>
                  <a:outerShdw blurRad="38100" dist="38100" dir="2700000" algn="tl">
                    <a:srgbClr val="000000">
                      <a:alpha val="43137"/>
                    </a:srgbClr>
                  </a:outerShdw>
                </a:effectLst>
              </a:defRPr>
            </a:pPr>
            <a:endParaRPr lang="en-US"/>
          </a:p>
        </c:txPr>
      </c:legendEntry>
      <c:layout>
        <c:manualLayout>
          <c:xMode val="edge"/>
          <c:yMode val="edge"/>
          <c:x val="0.24932429336851955"/>
          <c:y val="0.60763031814679225"/>
          <c:w val="0.65995555164458752"/>
          <c:h val="0.19425399289414474"/>
        </c:manualLayout>
      </c:layout>
      <c:spPr>
        <a:noFill/>
      </c:spPr>
      <c:txPr>
        <a:bodyPr/>
        <a:lstStyle/>
        <a:p>
          <a:pPr>
            <a:defRPr sz="3600"/>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4400"/>
            </a:pPr>
            <a:r>
              <a:rPr lang="en-US" sz="4400" dirty="0">
                <a:effectLst>
                  <a:outerShdw blurRad="38100" dist="38100" dir="2700000" algn="tl">
                    <a:srgbClr val="000000">
                      <a:alpha val="43137"/>
                    </a:srgbClr>
                  </a:outerShdw>
                </a:effectLst>
              </a:rPr>
              <a:t>'INDIVIDUAL</a:t>
            </a:r>
            <a:r>
              <a:rPr lang="en-US" sz="4400" dirty="0"/>
              <a:t>'</a:t>
            </a:r>
            <a:r>
              <a:rPr lang="en-US" sz="4400" baseline="0" dirty="0"/>
              <a:t> TASK</a:t>
            </a:r>
            <a:endParaRPr lang="en-US" sz="4400" dirty="0"/>
          </a:p>
        </c:rich>
      </c:tx>
      <c:layout/>
    </c:title>
    <c:plotArea>
      <c:layout>
        <c:manualLayout>
          <c:layoutTarget val="inner"/>
          <c:xMode val="edge"/>
          <c:yMode val="edge"/>
          <c:x val="0.17321193725232531"/>
          <c:y val="0.11701507185151364"/>
          <c:w val="0.78667481131280126"/>
          <c:h val="0.76539962878472034"/>
        </c:manualLayout>
      </c:layout>
      <c:lineChart>
        <c:grouping val="standard"/>
        <c:ser>
          <c:idx val="0"/>
          <c:order val="0"/>
          <c:tx>
            <c:v>'CONSTRUCT' GROUP</c:v>
          </c:tx>
          <c:spPr>
            <a:ln w="76200">
              <a:solidFill>
                <a:srgbClr val="009900"/>
              </a:solidFill>
            </a:ln>
          </c:spPr>
          <c:marker>
            <c:spPr>
              <a:solidFill>
                <a:srgbClr val="009900"/>
              </a:solidFill>
            </c:spPr>
          </c:marker>
          <c:errBars>
            <c:errDir val="y"/>
            <c:errBarType val="both"/>
            <c:errValType val="cust"/>
            <c:plus>
              <c:numRef>
                <c:f>('TEST1&amp;2-ByTREAT'!$N$61,'TEST1&amp;2-ByTREAT'!$X$61)</c:f>
                <c:numCache>
                  <c:formatCode>General</c:formatCode>
                  <c:ptCount val="2"/>
                  <c:pt idx="0">
                    <c:v>0.5113893643949361</c:v>
                  </c:pt>
                  <c:pt idx="1">
                    <c:v>0.45745218678937183</c:v>
                  </c:pt>
                </c:numCache>
              </c:numRef>
            </c:plus>
            <c:minus>
              <c:numRef>
                <c:f>('TEST1&amp;2-ByTREAT'!$N$61,'TEST1&amp;2-ByTREAT'!$X$61)</c:f>
                <c:numCache>
                  <c:formatCode>General</c:formatCode>
                  <c:ptCount val="2"/>
                  <c:pt idx="0">
                    <c:v>0.5113893643949361</c:v>
                  </c:pt>
                  <c:pt idx="1">
                    <c:v>0.45745218678937183</c:v>
                  </c:pt>
                </c:numCache>
              </c:numRef>
            </c:minus>
          </c:errBars>
          <c:cat>
            <c:strLit>
              <c:ptCount val="2"/>
              <c:pt idx="0">
                <c:v>TEST1</c:v>
              </c:pt>
              <c:pt idx="1">
                <c:v>TEST2</c:v>
              </c:pt>
            </c:strLit>
          </c:cat>
          <c:val>
            <c:numRef>
              <c:f>('TEST1&amp;2-ByTREAT'!$N$60,'TEST1&amp;2-ByTREAT'!$X$60)</c:f>
              <c:numCache>
                <c:formatCode>General</c:formatCode>
                <c:ptCount val="2"/>
                <c:pt idx="0">
                  <c:v>8.7234042553191546</c:v>
                </c:pt>
                <c:pt idx="1">
                  <c:v>12.23404255319149</c:v>
                </c:pt>
              </c:numCache>
            </c:numRef>
          </c:val>
        </c:ser>
        <c:ser>
          <c:idx val="1"/>
          <c:order val="1"/>
          <c:tx>
            <c:v>'EVALUATE' GROUP</c:v>
          </c:tx>
          <c:spPr>
            <a:ln w="76200">
              <a:solidFill>
                <a:srgbClr val="CC00CC"/>
              </a:solidFill>
            </a:ln>
          </c:spPr>
          <c:marker>
            <c:spPr>
              <a:solidFill>
                <a:srgbClr val="CC00CC"/>
              </a:solidFill>
            </c:spPr>
          </c:marker>
          <c:errBars>
            <c:errDir val="y"/>
            <c:errBarType val="both"/>
            <c:errValType val="cust"/>
            <c:plus>
              <c:numRef>
                <c:f>('TEST1&amp;2-ByTREAT'!$AL$61,'TEST1&amp;2-ByTREAT'!$AV$61)</c:f>
                <c:numCache>
                  <c:formatCode>General</c:formatCode>
                  <c:ptCount val="2"/>
                  <c:pt idx="0">
                    <c:v>0.55739018126691786</c:v>
                  </c:pt>
                  <c:pt idx="1">
                    <c:v>0.34540937007396588</c:v>
                  </c:pt>
                </c:numCache>
              </c:numRef>
            </c:plus>
            <c:minus>
              <c:numRef>
                <c:f>('TEST1&amp;2-ByTREAT'!$AL$61,'TEST1&amp;2-ByTREAT'!$AV$61)</c:f>
                <c:numCache>
                  <c:formatCode>General</c:formatCode>
                  <c:ptCount val="2"/>
                  <c:pt idx="0">
                    <c:v>0.55739018126691786</c:v>
                  </c:pt>
                  <c:pt idx="1">
                    <c:v>0.34540937007396588</c:v>
                  </c:pt>
                </c:numCache>
              </c:numRef>
            </c:minus>
          </c:errBars>
          <c:cat>
            <c:strLit>
              <c:ptCount val="2"/>
              <c:pt idx="0">
                <c:v>TEST1</c:v>
              </c:pt>
              <c:pt idx="1">
                <c:v>TEST2</c:v>
              </c:pt>
            </c:strLit>
          </c:cat>
          <c:val>
            <c:numRef>
              <c:f>('TEST1&amp;2-ByTREAT'!$AL$60,'TEST1&amp;2-ByTREAT'!$AV$60)</c:f>
              <c:numCache>
                <c:formatCode>General</c:formatCode>
                <c:ptCount val="2"/>
                <c:pt idx="0">
                  <c:v>7.7413793103448389</c:v>
                </c:pt>
                <c:pt idx="1">
                  <c:v>11.534482758620701</c:v>
                </c:pt>
              </c:numCache>
            </c:numRef>
          </c:val>
        </c:ser>
        <c:marker val="1"/>
        <c:axId val="83851136"/>
        <c:axId val="83852672"/>
      </c:lineChart>
      <c:catAx>
        <c:axId val="83851136"/>
        <c:scaling>
          <c:orientation val="minMax"/>
        </c:scaling>
        <c:axPos val="b"/>
        <c:tickLblPos val="nextTo"/>
        <c:txPr>
          <a:bodyPr/>
          <a:lstStyle/>
          <a:p>
            <a:pPr>
              <a:defRPr sz="3200" b="1">
                <a:effectLst>
                  <a:outerShdw blurRad="38100" dist="38100" dir="2700000" algn="tl">
                    <a:srgbClr val="000000">
                      <a:alpha val="43137"/>
                    </a:srgbClr>
                  </a:outerShdw>
                </a:effectLst>
              </a:defRPr>
            </a:pPr>
            <a:endParaRPr lang="en-US"/>
          </a:p>
        </c:txPr>
        <c:crossAx val="83852672"/>
        <c:crosses val="autoZero"/>
        <c:auto val="1"/>
        <c:lblAlgn val="ctr"/>
        <c:lblOffset val="100"/>
      </c:catAx>
      <c:valAx>
        <c:axId val="83852672"/>
        <c:scaling>
          <c:orientation val="minMax"/>
          <c:max val="16"/>
        </c:scaling>
        <c:axPos val="l"/>
        <c:majorGridlines/>
        <c:title>
          <c:tx>
            <c:rich>
              <a:bodyPr rot="-5400000" vert="horz"/>
              <a:lstStyle/>
              <a:p>
                <a:pPr>
                  <a:defRPr sz="3200"/>
                </a:pPr>
                <a:r>
                  <a:rPr lang="en-US" sz="3200"/>
                  <a:t>SCORE (out</a:t>
                </a:r>
                <a:r>
                  <a:rPr lang="en-US" sz="3200" baseline="0"/>
                  <a:t> of 16)</a:t>
                </a:r>
                <a:endParaRPr lang="en-US" sz="3200"/>
              </a:p>
            </c:rich>
          </c:tx>
          <c:layout/>
        </c:title>
        <c:numFmt formatCode="General" sourceLinked="1"/>
        <c:tickLblPos val="nextTo"/>
        <c:txPr>
          <a:bodyPr/>
          <a:lstStyle/>
          <a:p>
            <a:pPr>
              <a:defRPr sz="2800"/>
            </a:pPr>
            <a:endParaRPr lang="en-US"/>
          </a:p>
        </c:txPr>
        <c:crossAx val="83851136"/>
        <c:crosses val="autoZero"/>
        <c:crossBetween val="between"/>
      </c:valAx>
    </c:plotArea>
    <c:legend>
      <c:legendPos val="r"/>
      <c:legendEntry>
        <c:idx val="0"/>
        <c:txPr>
          <a:bodyPr/>
          <a:lstStyle/>
          <a:p>
            <a:pPr>
              <a:defRPr sz="3600" b="1">
                <a:solidFill>
                  <a:srgbClr val="009900"/>
                </a:solidFill>
                <a:effectLst>
                  <a:outerShdw blurRad="38100" dist="38100" dir="2700000" algn="tl">
                    <a:srgbClr val="000000">
                      <a:alpha val="43137"/>
                    </a:srgbClr>
                  </a:outerShdw>
                </a:effectLst>
              </a:defRPr>
            </a:pPr>
            <a:endParaRPr lang="en-US"/>
          </a:p>
        </c:txPr>
      </c:legendEntry>
      <c:legendEntry>
        <c:idx val="1"/>
        <c:txPr>
          <a:bodyPr/>
          <a:lstStyle/>
          <a:p>
            <a:pPr>
              <a:defRPr sz="3600" b="1">
                <a:solidFill>
                  <a:srgbClr val="CC00CC"/>
                </a:solidFill>
                <a:effectLst>
                  <a:outerShdw blurRad="38100" dist="38100" dir="2700000" algn="tl">
                    <a:srgbClr val="000000">
                      <a:alpha val="43137"/>
                    </a:srgbClr>
                  </a:outerShdw>
                </a:effectLst>
              </a:defRPr>
            </a:pPr>
            <a:endParaRPr lang="en-US"/>
          </a:p>
        </c:txPr>
      </c:legendEntry>
      <c:layout>
        <c:manualLayout>
          <c:xMode val="edge"/>
          <c:yMode val="edge"/>
          <c:x val="0.22749230928219383"/>
          <c:y val="0.59609581389047805"/>
          <c:w val="0.73002881597085822"/>
          <c:h val="0.21041141095227206"/>
        </c:manualLayout>
      </c:layout>
      <c:spPr>
        <a:noFill/>
      </c:spPr>
      <c:txPr>
        <a:bodyPr/>
        <a:lstStyle/>
        <a:p>
          <a:pPr>
            <a:defRPr sz="3600"/>
          </a:pPr>
          <a:endParaRPr lang="en-US"/>
        </a:p>
      </c:txPr>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0226042"/>
            <a:ext cx="2798064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8653760"/>
            <a:ext cx="23042880" cy="8412480"/>
          </a:xfrm>
        </p:spPr>
        <p:txBody>
          <a:bodyPr/>
          <a:lstStyle>
            <a:lvl1pPr marL="0" indent="0" algn="ctr">
              <a:buNone/>
              <a:defRPr>
                <a:solidFill>
                  <a:schemeClr val="tx1">
                    <a:tint val="75000"/>
                  </a:schemeClr>
                </a:solidFill>
              </a:defRPr>
            </a:lvl1pPr>
            <a:lvl2pPr marL="1645920" indent="0" algn="ctr">
              <a:buNone/>
              <a:defRPr>
                <a:solidFill>
                  <a:schemeClr val="tx1">
                    <a:tint val="75000"/>
                  </a:schemeClr>
                </a:solidFill>
              </a:defRPr>
            </a:lvl2pPr>
            <a:lvl3pPr marL="3291840" indent="0" algn="ctr">
              <a:buNone/>
              <a:defRPr>
                <a:solidFill>
                  <a:schemeClr val="tx1">
                    <a:tint val="75000"/>
                  </a:schemeClr>
                </a:solidFill>
              </a:defRPr>
            </a:lvl3pPr>
            <a:lvl4pPr marL="4937760" indent="0" algn="ctr">
              <a:buNone/>
              <a:defRPr>
                <a:solidFill>
                  <a:schemeClr val="tx1">
                    <a:tint val="75000"/>
                  </a:schemeClr>
                </a:solidFill>
              </a:defRPr>
            </a:lvl4pPr>
            <a:lvl5pPr marL="6583680" indent="0" algn="ctr">
              <a:buNone/>
              <a:defRPr>
                <a:solidFill>
                  <a:schemeClr val="tx1">
                    <a:tint val="75000"/>
                  </a:schemeClr>
                </a:solidFill>
              </a:defRPr>
            </a:lvl5pPr>
            <a:lvl6pPr marL="8229600" indent="0" algn="ctr">
              <a:buNone/>
              <a:defRPr>
                <a:solidFill>
                  <a:schemeClr val="tx1">
                    <a:tint val="75000"/>
                  </a:schemeClr>
                </a:solidFill>
              </a:defRPr>
            </a:lvl6pPr>
            <a:lvl7pPr marL="9875520" indent="0" algn="ctr">
              <a:buNone/>
              <a:defRPr>
                <a:solidFill>
                  <a:schemeClr val="tx1">
                    <a:tint val="75000"/>
                  </a:schemeClr>
                </a:solidFill>
              </a:defRPr>
            </a:lvl7pPr>
            <a:lvl8pPr marL="11521440" indent="0" algn="ctr">
              <a:buNone/>
              <a:defRPr>
                <a:solidFill>
                  <a:schemeClr val="tx1">
                    <a:tint val="75000"/>
                  </a:schemeClr>
                </a:solidFill>
              </a:defRPr>
            </a:lvl8pPr>
            <a:lvl9pPr marL="1316736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40" y="1318265"/>
            <a:ext cx="740664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5920" y="1318265"/>
            <a:ext cx="2167128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1153122"/>
            <a:ext cx="27980640" cy="6537960"/>
          </a:xfrm>
        </p:spPr>
        <p:txBody>
          <a:bodyPr anchor="t"/>
          <a:lstStyle>
            <a:lvl1pPr algn="l">
              <a:defRPr sz="144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3952226"/>
            <a:ext cx="27980640" cy="7200898"/>
          </a:xfrm>
        </p:spPr>
        <p:txBody>
          <a:bodyPr anchor="b"/>
          <a:lstStyle>
            <a:lvl1pPr marL="0" indent="0">
              <a:buNone/>
              <a:defRPr sz="7200">
                <a:solidFill>
                  <a:schemeClr val="tx1">
                    <a:tint val="75000"/>
                  </a:schemeClr>
                </a:solidFill>
              </a:defRPr>
            </a:lvl1pPr>
            <a:lvl2pPr marL="1645920" indent="0">
              <a:buNone/>
              <a:defRPr sz="6500">
                <a:solidFill>
                  <a:schemeClr val="tx1">
                    <a:tint val="75000"/>
                  </a:schemeClr>
                </a:solidFill>
              </a:defRPr>
            </a:lvl2pPr>
            <a:lvl3pPr marL="3291840" indent="0">
              <a:buNone/>
              <a:defRPr sz="5800">
                <a:solidFill>
                  <a:schemeClr val="tx1">
                    <a:tint val="75000"/>
                  </a:schemeClr>
                </a:solidFill>
              </a:defRPr>
            </a:lvl3pPr>
            <a:lvl4pPr marL="4937760" indent="0">
              <a:buNone/>
              <a:defRPr sz="5000">
                <a:solidFill>
                  <a:schemeClr val="tx1">
                    <a:tint val="75000"/>
                  </a:schemeClr>
                </a:solidFill>
              </a:defRPr>
            </a:lvl4pPr>
            <a:lvl5pPr marL="6583680" indent="0">
              <a:buNone/>
              <a:defRPr sz="5000">
                <a:solidFill>
                  <a:schemeClr val="tx1">
                    <a:tint val="75000"/>
                  </a:schemeClr>
                </a:solidFill>
              </a:defRPr>
            </a:lvl5pPr>
            <a:lvl6pPr marL="8229600" indent="0">
              <a:buNone/>
              <a:defRPr sz="5000">
                <a:solidFill>
                  <a:schemeClr val="tx1">
                    <a:tint val="75000"/>
                  </a:schemeClr>
                </a:solidFill>
              </a:defRPr>
            </a:lvl6pPr>
            <a:lvl7pPr marL="9875520" indent="0">
              <a:buNone/>
              <a:defRPr sz="5000">
                <a:solidFill>
                  <a:schemeClr val="tx1">
                    <a:tint val="75000"/>
                  </a:schemeClr>
                </a:solidFill>
              </a:defRPr>
            </a:lvl7pPr>
            <a:lvl8pPr marL="11521440" indent="0">
              <a:buNone/>
              <a:defRPr sz="5000">
                <a:solidFill>
                  <a:schemeClr val="tx1">
                    <a:tint val="75000"/>
                  </a:schemeClr>
                </a:solidFill>
              </a:defRPr>
            </a:lvl8pPr>
            <a:lvl9pPr marL="13167360" indent="0">
              <a:buNone/>
              <a:defRPr sz="5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5920" y="7680964"/>
            <a:ext cx="14538960" cy="21724622"/>
          </a:xfrm>
        </p:spPr>
        <p:txBody>
          <a:bodyPr/>
          <a:lstStyle>
            <a:lvl1pPr>
              <a:defRPr sz="101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733520" y="7680964"/>
            <a:ext cx="14538960" cy="21724622"/>
          </a:xfrm>
        </p:spPr>
        <p:txBody>
          <a:bodyPr/>
          <a:lstStyle>
            <a:lvl1pPr>
              <a:defRPr sz="101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0" y="7368543"/>
            <a:ext cx="14544677" cy="3070858"/>
          </a:xfrm>
        </p:spPr>
        <p:txBody>
          <a:bodyPr anchor="b"/>
          <a:lstStyle>
            <a:lvl1pPr marL="0" indent="0">
              <a:buNone/>
              <a:defRPr sz="8600" b="1"/>
            </a:lvl1pPr>
            <a:lvl2pPr marL="1645920" indent="0">
              <a:buNone/>
              <a:defRPr sz="7200" b="1"/>
            </a:lvl2pPr>
            <a:lvl3pPr marL="3291840" indent="0">
              <a:buNone/>
              <a:defRPr sz="6500" b="1"/>
            </a:lvl3pPr>
            <a:lvl4pPr marL="4937760" indent="0">
              <a:buNone/>
              <a:defRPr sz="5800" b="1"/>
            </a:lvl4pPr>
            <a:lvl5pPr marL="6583680" indent="0">
              <a:buNone/>
              <a:defRPr sz="5800" b="1"/>
            </a:lvl5pPr>
            <a:lvl6pPr marL="8229600" indent="0">
              <a:buNone/>
              <a:defRPr sz="5800" b="1"/>
            </a:lvl6pPr>
            <a:lvl7pPr marL="9875520" indent="0">
              <a:buNone/>
              <a:defRPr sz="5800" b="1"/>
            </a:lvl7pPr>
            <a:lvl8pPr marL="11521440" indent="0">
              <a:buNone/>
              <a:defRPr sz="5800" b="1"/>
            </a:lvl8pPr>
            <a:lvl9pPr marL="13167360" indent="0">
              <a:buNone/>
              <a:defRPr sz="5800" b="1"/>
            </a:lvl9pPr>
          </a:lstStyle>
          <a:p>
            <a:pPr lvl="0"/>
            <a:r>
              <a:rPr lang="en-US" smtClean="0"/>
              <a:t>Click to edit Master text styles</a:t>
            </a:r>
          </a:p>
        </p:txBody>
      </p:sp>
      <p:sp>
        <p:nvSpPr>
          <p:cNvPr id="4" name="Content Placeholder 3"/>
          <p:cNvSpPr>
            <a:spLocks noGrp="1"/>
          </p:cNvSpPr>
          <p:nvPr>
            <p:ph sz="half" idx="2"/>
          </p:nvPr>
        </p:nvSpPr>
        <p:spPr>
          <a:xfrm>
            <a:off x="1645920" y="10439401"/>
            <a:ext cx="14544677" cy="18966182"/>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1" y="7368543"/>
            <a:ext cx="14550390" cy="3070858"/>
          </a:xfrm>
        </p:spPr>
        <p:txBody>
          <a:bodyPr anchor="b"/>
          <a:lstStyle>
            <a:lvl1pPr marL="0" indent="0">
              <a:buNone/>
              <a:defRPr sz="8600" b="1"/>
            </a:lvl1pPr>
            <a:lvl2pPr marL="1645920" indent="0">
              <a:buNone/>
              <a:defRPr sz="7200" b="1"/>
            </a:lvl2pPr>
            <a:lvl3pPr marL="3291840" indent="0">
              <a:buNone/>
              <a:defRPr sz="6500" b="1"/>
            </a:lvl3pPr>
            <a:lvl4pPr marL="4937760" indent="0">
              <a:buNone/>
              <a:defRPr sz="5800" b="1"/>
            </a:lvl4pPr>
            <a:lvl5pPr marL="6583680" indent="0">
              <a:buNone/>
              <a:defRPr sz="5800" b="1"/>
            </a:lvl5pPr>
            <a:lvl6pPr marL="8229600" indent="0">
              <a:buNone/>
              <a:defRPr sz="5800" b="1"/>
            </a:lvl6pPr>
            <a:lvl7pPr marL="9875520" indent="0">
              <a:buNone/>
              <a:defRPr sz="5800" b="1"/>
            </a:lvl7pPr>
            <a:lvl8pPr marL="11521440" indent="0">
              <a:buNone/>
              <a:defRPr sz="5800" b="1"/>
            </a:lvl8pPr>
            <a:lvl9pPr marL="13167360" indent="0">
              <a:buNone/>
              <a:defRPr sz="5800" b="1"/>
            </a:lvl9pPr>
          </a:lstStyle>
          <a:p>
            <a:pPr lvl="0"/>
            <a:r>
              <a:rPr lang="en-US" smtClean="0"/>
              <a:t>Click to edit Master text styles</a:t>
            </a:r>
          </a:p>
        </p:txBody>
      </p:sp>
      <p:sp>
        <p:nvSpPr>
          <p:cNvPr id="6" name="Content Placeholder 5"/>
          <p:cNvSpPr>
            <a:spLocks noGrp="1"/>
          </p:cNvSpPr>
          <p:nvPr>
            <p:ph sz="quarter" idx="4"/>
          </p:nvPr>
        </p:nvSpPr>
        <p:spPr>
          <a:xfrm>
            <a:off x="16722091" y="10439401"/>
            <a:ext cx="14550390" cy="18966182"/>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1310640"/>
            <a:ext cx="10829927" cy="5577840"/>
          </a:xfrm>
        </p:spPr>
        <p:txBody>
          <a:bodyPr anchor="b"/>
          <a:lstStyle>
            <a:lvl1pPr algn="l">
              <a:defRPr sz="7200" b="1"/>
            </a:lvl1pPr>
          </a:lstStyle>
          <a:p>
            <a:r>
              <a:rPr lang="en-US" smtClean="0"/>
              <a:t>Click to edit Master title style</a:t>
            </a:r>
            <a:endParaRPr lang="en-US"/>
          </a:p>
        </p:txBody>
      </p:sp>
      <p:sp>
        <p:nvSpPr>
          <p:cNvPr id="3" name="Content Placeholder 2"/>
          <p:cNvSpPr>
            <a:spLocks noGrp="1"/>
          </p:cNvSpPr>
          <p:nvPr>
            <p:ph idx="1"/>
          </p:nvPr>
        </p:nvSpPr>
        <p:spPr>
          <a:xfrm>
            <a:off x="12870180" y="1310644"/>
            <a:ext cx="18402300" cy="28094942"/>
          </a:xfrm>
        </p:spPr>
        <p:txBody>
          <a:bodyPr/>
          <a:lstStyle>
            <a:lvl1pPr>
              <a:defRPr sz="11600"/>
            </a:lvl1pPr>
            <a:lvl2pPr>
              <a:defRPr sz="10100"/>
            </a:lvl2pPr>
            <a:lvl3pPr>
              <a:defRPr sz="86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6888483"/>
            <a:ext cx="10829927" cy="22517102"/>
          </a:xfrm>
        </p:spPr>
        <p:txBody>
          <a:bodyPr/>
          <a:lstStyle>
            <a:lvl1pPr marL="0" indent="0">
              <a:buNone/>
              <a:defRPr sz="5000"/>
            </a:lvl1pPr>
            <a:lvl2pPr marL="1645920" indent="0">
              <a:buNone/>
              <a:defRPr sz="4400"/>
            </a:lvl2pPr>
            <a:lvl3pPr marL="3291840" indent="0">
              <a:buNone/>
              <a:defRPr sz="3600"/>
            </a:lvl3pPr>
            <a:lvl4pPr marL="4937760" indent="0">
              <a:buNone/>
              <a:defRPr sz="3200"/>
            </a:lvl4pPr>
            <a:lvl5pPr marL="6583680" indent="0">
              <a:buNone/>
              <a:defRPr sz="3200"/>
            </a:lvl5pPr>
            <a:lvl6pPr marL="8229600" indent="0">
              <a:buNone/>
              <a:defRPr sz="3200"/>
            </a:lvl6pPr>
            <a:lvl7pPr marL="9875520" indent="0">
              <a:buNone/>
              <a:defRPr sz="3200"/>
            </a:lvl7pPr>
            <a:lvl8pPr marL="11521440" indent="0">
              <a:buNone/>
              <a:defRPr sz="3200"/>
            </a:lvl8pPr>
            <a:lvl9pPr marL="1316736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23042881"/>
            <a:ext cx="19751040" cy="2720342"/>
          </a:xfrm>
        </p:spPr>
        <p:txBody>
          <a:bodyPr anchor="b"/>
          <a:lstStyle>
            <a:lvl1pPr algn="l">
              <a:defRPr sz="7200" b="1"/>
            </a:lvl1pPr>
          </a:lstStyle>
          <a:p>
            <a:r>
              <a:rPr lang="en-US" smtClean="0"/>
              <a:t>Click to edit Master title style</a:t>
            </a:r>
            <a:endParaRPr lang="en-US"/>
          </a:p>
        </p:txBody>
      </p:sp>
      <p:sp>
        <p:nvSpPr>
          <p:cNvPr id="3" name="Picture Placeholder 2"/>
          <p:cNvSpPr>
            <a:spLocks noGrp="1"/>
          </p:cNvSpPr>
          <p:nvPr>
            <p:ph type="pic" idx="1"/>
          </p:nvPr>
        </p:nvSpPr>
        <p:spPr>
          <a:xfrm>
            <a:off x="6452237" y="2941320"/>
            <a:ext cx="19751040" cy="19751040"/>
          </a:xfrm>
        </p:spPr>
        <p:txBody>
          <a:bodyPr/>
          <a:lstStyle>
            <a:lvl1pPr marL="0" indent="0">
              <a:buNone/>
              <a:defRPr sz="11600"/>
            </a:lvl1pPr>
            <a:lvl2pPr marL="1645920" indent="0">
              <a:buNone/>
              <a:defRPr sz="10100"/>
            </a:lvl2pPr>
            <a:lvl3pPr marL="3291840" indent="0">
              <a:buNone/>
              <a:defRPr sz="860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a:p>
        </p:txBody>
      </p:sp>
      <p:sp>
        <p:nvSpPr>
          <p:cNvPr id="4" name="Text Placeholder 3"/>
          <p:cNvSpPr>
            <a:spLocks noGrp="1"/>
          </p:cNvSpPr>
          <p:nvPr>
            <p:ph type="body" sz="half" idx="2"/>
          </p:nvPr>
        </p:nvSpPr>
        <p:spPr>
          <a:xfrm>
            <a:off x="6452237" y="25763223"/>
            <a:ext cx="19751040" cy="3863338"/>
          </a:xfrm>
        </p:spPr>
        <p:txBody>
          <a:bodyPr/>
          <a:lstStyle>
            <a:lvl1pPr marL="0" indent="0">
              <a:buNone/>
              <a:defRPr sz="5000"/>
            </a:lvl1pPr>
            <a:lvl2pPr marL="1645920" indent="0">
              <a:buNone/>
              <a:defRPr sz="4400"/>
            </a:lvl2pPr>
            <a:lvl3pPr marL="3291840" indent="0">
              <a:buNone/>
              <a:defRPr sz="3600"/>
            </a:lvl3pPr>
            <a:lvl4pPr marL="4937760" indent="0">
              <a:buNone/>
              <a:defRPr sz="3200"/>
            </a:lvl4pPr>
            <a:lvl5pPr marL="6583680" indent="0">
              <a:buNone/>
              <a:defRPr sz="3200"/>
            </a:lvl5pPr>
            <a:lvl6pPr marL="8229600" indent="0">
              <a:buNone/>
              <a:defRPr sz="3200"/>
            </a:lvl6pPr>
            <a:lvl7pPr marL="9875520" indent="0">
              <a:buNone/>
              <a:defRPr sz="3200"/>
            </a:lvl7pPr>
            <a:lvl8pPr marL="11521440" indent="0">
              <a:buNone/>
              <a:defRPr sz="3200"/>
            </a:lvl8pPr>
            <a:lvl9pPr marL="1316736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318262"/>
            <a:ext cx="29626560" cy="5486400"/>
          </a:xfrm>
          <a:prstGeom prst="rect">
            <a:avLst/>
          </a:prstGeom>
        </p:spPr>
        <p:txBody>
          <a:bodyPr vert="horz" lIns="329184" tIns="164592" rIns="329184" bIns="16459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7680964"/>
            <a:ext cx="29626560" cy="21724622"/>
          </a:xfrm>
          <a:prstGeom prst="rect">
            <a:avLst/>
          </a:prstGeom>
        </p:spPr>
        <p:txBody>
          <a:bodyPr vert="horz" lIns="329184" tIns="164592" rIns="329184" bIns="16459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30510482"/>
            <a:ext cx="7680960" cy="1752600"/>
          </a:xfrm>
          <a:prstGeom prst="rect">
            <a:avLst/>
          </a:prstGeom>
        </p:spPr>
        <p:txBody>
          <a:bodyPr vert="horz" lIns="329184" tIns="164592" rIns="329184" bIns="164592" rtlCol="0" anchor="ctr"/>
          <a:lstStyle>
            <a:lvl1pPr algn="l">
              <a:defRPr sz="4400">
                <a:solidFill>
                  <a:schemeClr val="tx1">
                    <a:tint val="75000"/>
                  </a:schemeClr>
                </a:solidFill>
              </a:defRPr>
            </a:lvl1pPr>
          </a:lstStyle>
          <a:p>
            <a:fld id="{1D8BD707-D9CF-40AE-B4C6-C98DA3205C09}" type="datetimeFigureOut">
              <a:rPr lang="en-US" smtClean="0"/>
              <a:pPr/>
              <a:t>7/27/2012</a:t>
            </a:fld>
            <a:endParaRPr lang="en-US"/>
          </a:p>
        </p:txBody>
      </p:sp>
      <p:sp>
        <p:nvSpPr>
          <p:cNvPr id="5" name="Footer Placeholder 4"/>
          <p:cNvSpPr>
            <a:spLocks noGrp="1"/>
          </p:cNvSpPr>
          <p:nvPr>
            <p:ph type="ftr" sz="quarter" idx="3"/>
          </p:nvPr>
        </p:nvSpPr>
        <p:spPr>
          <a:xfrm>
            <a:off x="11247120" y="30510482"/>
            <a:ext cx="10424160" cy="1752600"/>
          </a:xfrm>
          <a:prstGeom prst="rect">
            <a:avLst/>
          </a:prstGeom>
        </p:spPr>
        <p:txBody>
          <a:bodyPr vert="horz" lIns="329184" tIns="164592" rIns="329184" bIns="164592" rtlCol="0" anchor="ctr"/>
          <a:lstStyle>
            <a:lvl1pPr algn="ctr">
              <a:defRPr sz="4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30510482"/>
            <a:ext cx="7680960" cy="1752600"/>
          </a:xfrm>
          <a:prstGeom prst="rect">
            <a:avLst/>
          </a:prstGeom>
        </p:spPr>
        <p:txBody>
          <a:bodyPr vert="horz" lIns="329184" tIns="164592" rIns="329184" bIns="164592" rtlCol="0" anchor="ctr"/>
          <a:lstStyle>
            <a:lvl1pPr algn="r">
              <a:defRPr sz="44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91840" rtl="0" eaLnBrk="1" latinLnBrk="0" hangingPunct="1">
        <a:spcBef>
          <a:spcPct val="0"/>
        </a:spcBef>
        <a:buNone/>
        <a:defRPr sz="15800" kern="1200">
          <a:solidFill>
            <a:schemeClr val="tx1"/>
          </a:solidFill>
          <a:latin typeface="+mj-lt"/>
          <a:ea typeface="+mj-ea"/>
          <a:cs typeface="+mj-cs"/>
        </a:defRPr>
      </a:lvl1pPr>
    </p:titleStyle>
    <p:bodyStyle>
      <a:lvl1pPr marL="1234440" indent="-1234440" algn="l" defTabSz="3291840" rtl="0" eaLnBrk="1" latinLnBrk="0" hangingPunct="1">
        <a:spcBef>
          <a:spcPct val="20000"/>
        </a:spcBef>
        <a:buFont typeface="Arial" pitchFamily="34" charset="0"/>
        <a:buChar char="•"/>
        <a:defRPr sz="11600" kern="1200">
          <a:solidFill>
            <a:schemeClr val="tx1"/>
          </a:solidFill>
          <a:latin typeface="+mn-lt"/>
          <a:ea typeface="+mn-ea"/>
          <a:cs typeface="+mn-cs"/>
        </a:defRPr>
      </a:lvl1pPr>
      <a:lvl2pPr marL="2674620" indent="-1028700" algn="l" defTabSz="3291840" rtl="0" eaLnBrk="1" latinLnBrk="0" hangingPunct="1">
        <a:spcBef>
          <a:spcPct val="20000"/>
        </a:spcBef>
        <a:buFont typeface="Arial" pitchFamily="34" charset="0"/>
        <a:buChar char="–"/>
        <a:defRPr sz="10100" kern="1200">
          <a:solidFill>
            <a:schemeClr val="tx1"/>
          </a:solidFill>
          <a:latin typeface="+mn-lt"/>
          <a:ea typeface="+mn-ea"/>
          <a:cs typeface="+mn-cs"/>
        </a:defRPr>
      </a:lvl2pPr>
      <a:lvl3pPr marL="4114800" indent="-822960" algn="l" defTabSz="3291840" rtl="0" eaLnBrk="1" latinLnBrk="0" hangingPunct="1">
        <a:spcBef>
          <a:spcPct val="20000"/>
        </a:spcBef>
        <a:buFont typeface="Arial" pitchFamily="34" charset="0"/>
        <a:buChar char="•"/>
        <a:defRPr sz="8600" kern="1200">
          <a:solidFill>
            <a:schemeClr val="tx1"/>
          </a:solidFill>
          <a:latin typeface="+mn-lt"/>
          <a:ea typeface="+mn-ea"/>
          <a:cs typeface="+mn-cs"/>
        </a:defRPr>
      </a:lvl3pPr>
      <a:lvl4pPr marL="576072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664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256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848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440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90320" indent="-822960" algn="l" defTabSz="3291840"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840" rtl="0" eaLnBrk="1" latinLnBrk="0" hangingPunct="1">
        <a:defRPr sz="6500" kern="1200">
          <a:solidFill>
            <a:schemeClr val="tx1"/>
          </a:solidFill>
          <a:latin typeface="+mn-lt"/>
          <a:ea typeface="+mn-ea"/>
          <a:cs typeface="+mn-cs"/>
        </a:defRPr>
      </a:lvl1pPr>
      <a:lvl2pPr marL="1645920" algn="l" defTabSz="3291840" rtl="0" eaLnBrk="1" latinLnBrk="0" hangingPunct="1">
        <a:defRPr sz="6500" kern="1200">
          <a:solidFill>
            <a:schemeClr val="tx1"/>
          </a:solidFill>
          <a:latin typeface="+mn-lt"/>
          <a:ea typeface="+mn-ea"/>
          <a:cs typeface="+mn-cs"/>
        </a:defRPr>
      </a:lvl2pPr>
      <a:lvl3pPr marL="3291840" algn="l" defTabSz="3291840" rtl="0" eaLnBrk="1" latinLnBrk="0" hangingPunct="1">
        <a:defRPr sz="6500" kern="1200">
          <a:solidFill>
            <a:schemeClr val="tx1"/>
          </a:solidFill>
          <a:latin typeface="+mn-lt"/>
          <a:ea typeface="+mn-ea"/>
          <a:cs typeface="+mn-cs"/>
        </a:defRPr>
      </a:lvl3pPr>
      <a:lvl4pPr marL="4937760" algn="l" defTabSz="3291840" rtl="0" eaLnBrk="1" latinLnBrk="0" hangingPunct="1">
        <a:defRPr sz="6500" kern="1200">
          <a:solidFill>
            <a:schemeClr val="tx1"/>
          </a:solidFill>
          <a:latin typeface="+mn-lt"/>
          <a:ea typeface="+mn-ea"/>
          <a:cs typeface="+mn-cs"/>
        </a:defRPr>
      </a:lvl4pPr>
      <a:lvl5pPr marL="6583680" algn="l" defTabSz="3291840" rtl="0" eaLnBrk="1" latinLnBrk="0" hangingPunct="1">
        <a:defRPr sz="6500" kern="1200">
          <a:solidFill>
            <a:schemeClr val="tx1"/>
          </a:solidFill>
          <a:latin typeface="+mn-lt"/>
          <a:ea typeface="+mn-ea"/>
          <a:cs typeface="+mn-cs"/>
        </a:defRPr>
      </a:lvl5pPr>
      <a:lvl6pPr marL="8229600" algn="l" defTabSz="3291840" rtl="0" eaLnBrk="1" latinLnBrk="0" hangingPunct="1">
        <a:defRPr sz="6500" kern="1200">
          <a:solidFill>
            <a:schemeClr val="tx1"/>
          </a:solidFill>
          <a:latin typeface="+mn-lt"/>
          <a:ea typeface="+mn-ea"/>
          <a:cs typeface="+mn-cs"/>
        </a:defRPr>
      </a:lvl6pPr>
      <a:lvl7pPr marL="9875520" algn="l" defTabSz="3291840" rtl="0" eaLnBrk="1" latinLnBrk="0" hangingPunct="1">
        <a:defRPr sz="6500" kern="1200">
          <a:solidFill>
            <a:schemeClr val="tx1"/>
          </a:solidFill>
          <a:latin typeface="+mn-lt"/>
          <a:ea typeface="+mn-ea"/>
          <a:cs typeface="+mn-cs"/>
        </a:defRPr>
      </a:lvl7pPr>
      <a:lvl8pPr marL="11521440" algn="l" defTabSz="3291840" rtl="0" eaLnBrk="1" latinLnBrk="0" hangingPunct="1">
        <a:defRPr sz="6500" kern="1200">
          <a:solidFill>
            <a:schemeClr val="tx1"/>
          </a:solidFill>
          <a:latin typeface="+mn-lt"/>
          <a:ea typeface="+mn-ea"/>
          <a:cs typeface="+mn-cs"/>
        </a:defRPr>
      </a:lvl8pPr>
      <a:lvl9pPr marL="13167360" algn="l" defTabSz="3291840" rtl="0"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32918400" cy="2514600"/>
          </a:xfrm>
        </p:spPr>
        <p:txBody>
          <a:bodyPr>
            <a:noAutofit/>
          </a:bodyPr>
          <a:lstStyle/>
          <a:p>
            <a:r>
              <a:rPr lang="en-US" sz="6600" b="1" dirty="0" smtClean="0">
                <a:solidFill>
                  <a:srgbClr val="C00000"/>
                </a:solidFill>
                <a:effectLst>
                  <a:outerShdw blurRad="38100" dist="38100" dir="2700000" algn="tl">
                    <a:srgbClr val="000000">
                      <a:alpha val="43137"/>
                    </a:srgbClr>
                  </a:outerShdw>
                </a:effectLst>
              </a:rPr>
              <a:t>Transfer of Argumentation Skills in Conceptual Physics Problem Solving</a:t>
            </a:r>
            <a:r>
              <a:rPr lang="en-US" sz="6600" b="1" dirty="0" smtClean="0">
                <a:solidFill>
                  <a:srgbClr val="7030A0"/>
                </a:solidFill>
                <a:effectLst>
                  <a:outerShdw blurRad="38100" dist="38100" dir="2700000" algn="tl">
                    <a:srgbClr val="000000">
                      <a:alpha val="43137"/>
                    </a:srgbClr>
                  </a:outerShdw>
                </a:effectLst>
              </a:rPr>
              <a:t/>
            </a:r>
            <a:br>
              <a:rPr lang="en-US" sz="6600" b="1" dirty="0" smtClean="0">
                <a:solidFill>
                  <a:srgbClr val="7030A0"/>
                </a:solidFill>
                <a:effectLst>
                  <a:outerShdw blurRad="38100" dist="38100" dir="2700000" algn="tl">
                    <a:srgbClr val="000000">
                      <a:alpha val="43137"/>
                    </a:srgbClr>
                  </a:outerShdw>
                </a:effectLst>
              </a:rPr>
            </a:br>
            <a:r>
              <a:rPr lang="en-US" sz="4100" dirty="0" smtClean="0">
                <a:effectLst>
                  <a:outerShdw blurRad="38100" dist="38100" dir="2700000" algn="tl">
                    <a:srgbClr val="000000">
                      <a:alpha val="43137"/>
                    </a:srgbClr>
                  </a:outerShdw>
                </a:effectLst>
              </a:rPr>
              <a:t>Carina </a:t>
            </a:r>
            <a:r>
              <a:rPr lang="en-US" sz="4100" dirty="0" smtClean="0">
                <a:effectLst>
                  <a:outerShdw blurRad="38100" dist="38100" dir="2700000" algn="tl">
                    <a:srgbClr val="000000">
                      <a:alpha val="43137"/>
                    </a:srgbClr>
                  </a:outerShdw>
                </a:effectLst>
              </a:rPr>
              <a:t>M. Rebello		N. </a:t>
            </a:r>
            <a:r>
              <a:rPr lang="en-US" sz="4100" dirty="0" smtClean="0">
                <a:effectLst>
                  <a:outerShdw blurRad="38100" dist="38100" dir="2700000" algn="tl">
                    <a:srgbClr val="000000">
                      <a:alpha val="43137"/>
                    </a:srgbClr>
                  </a:outerShdw>
                </a:effectLst>
              </a:rPr>
              <a:t>Sanjay </a:t>
            </a:r>
            <a:r>
              <a:rPr lang="en-US" sz="4100" dirty="0" smtClean="0">
                <a:effectLst>
                  <a:outerShdw blurRad="38100" dist="38100" dir="2700000" algn="tl">
                    <a:srgbClr val="000000">
                      <a:alpha val="43137"/>
                    </a:srgbClr>
                  </a:outerShdw>
                </a:effectLst>
              </a:rPr>
              <a:t>Rebello</a:t>
            </a:r>
            <a:br>
              <a:rPr lang="en-US" sz="4100" dirty="0" smtClean="0">
                <a:effectLst>
                  <a:outerShdw blurRad="38100" dist="38100" dir="2700000" algn="tl">
                    <a:srgbClr val="000000">
                      <a:alpha val="43137"/>
                    </a:srgbClr>
                  </a:outerShdw>
                </a:effectLst>
              </a:rPr>
            </a:br>
            <a:r>
              <a:rPr lang="en-US" sz="4100" dirty="0" smtClean="0">
                <a:effectLst>
                  <a:outerShdw blurRad="38100" dist="38100" dir="2700000" algn="tl">
                    <a:srgbClr val="000000">
                      <a:alpha val="43137"/>
                    </a:srgbClr>
                  </a:outerShdw>
                </a:effectLst>
              </a:rPr>
              <a:t>  University of Missouri		Kansas State University</a:t>
            </a:r>
            <a:endParaRPr lang="en-US" sz="4100" dirty="0">
              <a:effectLst>
                <a:outerShdw blurRad="38100" dist="38100" dir="2700000" algn="tl">
                  <a:srgbClr val="000000">
                    <a:alpha val="43137"/>
                  </a:srgbClr>
                </a:outerShdw>
              </a:effectLst>
            </a:endParaRPr>
          </a:p>
        </p:txBody>
      </p:sp>
      <p:sp>
        <p:nvSpPr>
          <p:cNvPr id="5" name="Rounded Rectangle 4"/>
          <p:cNvSpPr/>
          <p:nvPr/>
        </p:nvSpPr>
        <p:spPr>
          <a:xfrm>
            <a:off x="438150" y="2495550"/>
            <a:ext cx="10687050" cy="30137100"/>
          </a:xfrm>
          <a:prstGeom prst="roundRect">
            <a:avLst>
              <a:gd name="adj" fmla="val 7113"/>
            </a:avLst>
          </a:prstGeom>
          <a:solidFill>
            <a:srgbClr val="FFFFCC"/>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450"/>
              </a:spcAft>
            </a:pPr>
            <a:r>
              <a:rPr lang="en-US" sz="5400" b="1" dirty="0" smtClean="0">
                <a:solidFill>
                  <a:srgbClr val="C00000"/>
                </a:solidFill>
                <a:effectLst>
                  <a:outerShdw blurRad="38100" dist="38100" dir="2700000" algn="tl">
                    <a:srgbClr val="000000">
                      <a:alpha val="43137"/>
                    </a:srgbClr>
                  </a:outerShdw>
                </a:effectLst>
              </a:rPr>
              <a:t> INTRODUCTION</a:t>
            </a:r>
          </a:p>
          <a:p>
            <a:pPr marL="523875" indent="-523875">
              <a:buFont typeface="Arial" pitchFamily="34" charset="0"/>
              <a:buChar char="•"/>
            </a:pPr>
            <a:r>
              <a:rPr lang="en-US" sz="3600" dirty="0" smtClean="0">
                <a:solidFill>
                  <a:schemeClr val="tx1"/>
                </a:solidFill>
              </a:rPr>
              <a:t>Argumentation is a key skill used to logically make decisions and solve problems [1-4].</a:t>
            </a:r>
          </a:p>
          <a:p>
            <a:pPr marL="523875" indent="-523875">
              <a:buFont typeface="Arial" pitchFamily="34" charset="0"/>
              <a:buChar char="•"/>
            </a:pPr>
            <a:r>
              <a:rPr lang="en-US" sz="3600" dirty="0" smtClean="0">
                <a:solidFill>
                  <a:schemeClr val="tx1"/>
                </a:solidFill>
              </a:rPr>
              <a:t>Bing and Redish [5] investigated warrants used to argue about physics problems using mathematics.</a:t>
            </a:r>
          </a:p>
          <a:p>
            <a:pPr marL="523875" indent="-523875">
              <a:buFont typeface="Arial" pitchFamily="34" charset="0"/>
              <a:buChar char="•"/>
            </a:pPr>
            <a:r>
              <a:rPr lang="en-US" sz="3600" dirty="0" smtClean="0">
                <a:solidFill>
                  <a:schemeClr val="tx1"/>
                </a:solidFill>
              </a:rPr>
              <a:t>No studies regarding argumentation on conceptual physics problems requiring qualitative reasoning.</a:t>
            </a:r>
            <a:endParaRPr lang="en-US" sz="3000" dirty="0" smtClean="0">
              <a:solidFill>
                <a:schemeClr val="tx1"/>
              </a:solidFill>
            </a:endParaRPr>
          </a:p>
          <a:p>
            <a:pPr algn="ctr">
              <a:spcBef>
                <a:spcPts val="2250"/>
              </a:spcBef>
              <a:spcAft>
                <a:spcPts val="450"/>
              </a:spcAft>
            </a:pPr>
            <a:r>
              <a:rPr lang="en-US" sz="5400" b="1" dirty="0" smtClean="0">
                <a:solidFill>
                  <a:srgbClr val="C00000"/>
                </a:solidFill>
                <a:effectLst>
                  <a:outerShdw blurRad="38100" dist="38100" dir="2700000" algn="tl">
                    <a:srgbClr val="000000">
                      <a:alpha val="43137"/>
                    </a:srgbClr>
                  </a:outerShdw>
                </a:effectLst>
              </a:rPr>
              <a:t>  RESEARCH QUESTIONS</a:t>
            </a:r>
          </a:p>
          <a:p>
            <a:pPr marL="685800" indent="-685800">
              <a:buFont typeface="+mj-lt"/>
              <a:buAutoNum type="arabicPeriod"/>
            </a:pPr>
            <a:r>
              <a:rPr lang="en-US" sz="3600" dirty="0" smtClean="0">
                <a:solidFill>
                  <a:schemeClr val="tx1"/>
                </a:solidFill>
              </a:rPr>
              <a:t>To what extent can students trained to construct (evaluate) arguments transfer skills to tasks requiring them to evaluate (construct) arguments?</a:t>
            </a:r>
          </a:p>
          <a:p>
            <a:pPr marL="685800" indent="-685800">
              <a:buFont typeface="+mj-lt"/>
              <a:buAutoNum type="arabicPeriod"/>
            </a:pPr>
            <a:r>
              <a:rPr lang="en-US" sz="3600" dirty="0" smtClean="0">
                <a:solidFill>
                  <a:schemeClr val="tx1"/>
                </a:solidFill>
              </a:rPr>
              <a:t>How does transfer of argumentation skills compare between the construct and evaluate groups?</a:t>
            </a:r>
          </a:p>
          <a:p>
            <a:pPr marL="685800" indent="-685800">
              <a:buFont typeface="+mj-lt"/>
              <a:buAutoNum type="arabicPeriod"/>
            </a:pPr>
            <a:r>
              <a:rPr lang="en-US" sz="3600" dirty="0" smtClean="0">
                <a:solidFill>
                  <a:schemeClr val="tx1"/>
                </a:solidFill>
              </a:rPr>
              <a:t>How do students’ argumentation skills on training and transfer problems change over time?</a:t>
            </a:r>
          </a:p>
          <a:p>
            <a:pPr algn="ctr">
              <a:spcBef>
                <a:spcPts val="2250"/>
              </a:spcBef>
              <a:spcAft>
                <a:spcPts val="450"/>
              </a:spcAft>
            </a:pPr>
            <a:r>
              <a:rPr lang="en-US" sz="5400" b="1" dirty="0" smtClean="0">
                <a:solidFill>
                  <a:srgbClr val="C00000"/>
                </a:solidFill>
                <a:effectLst>
                  <a:outerShdw blurRad="38100" dist="38100" dir="2700000" algn="tl">
                    <a:srgbClr val="000000">
                      <a:alpha val="43137"/>
                    </a:srgbClr>
                  </a:outerShdw>
                </a:effectLst>
              </a:rPr>
              <a:t>THEORETICAL BACKGROUND</a:t>
            </a:r>
          </a:p>
          <a:p>
            <a:pPr marL="523875" indent="-523875">
              <a:buFont typeface="Arial" pitchFamily="34" charset="0"/>
              <a:buChar char="•"/>
            </a:pPr>
            <a:r>
              <a:rPr lang="en-US" sz="3600" dirty="0" err="1" smtClean="0">
                <a:solidFill>
                  <a:schemeClr val="tx1"/>
                </a:solidFill>
              </a:rPr>
              <a:t>Toulmin’s</a:t>
            </a:r>
            <a:r>
              <a:rPr lang="en-US" sz="3600" dirty="0" smtClean="0">
                <a:solidFill>
                  <a:schemeClr val="tx1"/>
                </a:solidFill>
              </a:rPr>
              <a:t> Argumentation Pattern (TAP) [6] elements of an argument: </a:t>
            </a:r>
          </a:p>
          <a:p>
            <a:pPr marL="1034654" lvl="1" indent="-523875">
              <a:buFont typeface="Calibri" pitchFamily="34" charset="0"/>
              <a:buChar char="―"/>
            </a:pPr>
            <a:r>
              <a:rPr lang="en-US" sz="3600" dirty="0" smtClean="0">
                <a:solidFill>
                  <a:schemeClr val="tx1"/>
                </a:solidFill>
              </a:rPr>
              <a:t>claim, </a:t>
            </a:r>
          </a:p>
          <a:p>
            <a:pPr marL="1034654" lvl="1" indent="-523875">
              <a:buFont typeface="Calibri" pitchFamily="34" charset="0"/>
              <a:buChar char="―"/>
            </a:pPr>
            <a:r>
              <a:rPr lang="en-US" sz="3600" dirty="0" smtClean="0">
                <a:solidFill>
                  <a:schemeClr val="tx1"/>
                </a:solidFill>
              </a:rPr>
              <a:t>data, </a:t>
            </a:r>
          </a:p>
          <a:p>
            <a:pPr marL="1034654" lvl="1" indent="-523875">
              <a:buFont typeface="Calibri" pitchFamily="34" charset="0"/>
              <a:buChar char="―"/>
            </a:pPr>
            <a:r>
              <a:rPr lang="en-US" sz="3600" dirty="0" smtClean="0">
                <a:solidFill>
                  <a:schemeClr val="tx1"/>
                </a:solidFill>
              </a:rPr>
              <a:t>warrants, </a:t>
            </a:r>
          </a:p>
          <a:p>
            <a:pPr marL="1034654" lvl="1" indent="-523875">
              <a:buFont typeface="Calibri" pitchFamily="34" charset="0"/>
              <a:buChar char="―"/>
            </a:pPr>
            <a:r>
              <a:rPr lang="en-US" sz="3600" dirty="0" smtClean="0">
                <a:solidFill>
                  <a:schemeClr val="tx1"/>
                </a:solidFill>
              </a:rPr>
              <a:t>backing, and </a:t>
            </a:r>
          </a:p>
          <a:p>
            <a:pPr marL="1034654" lvl="1" indent="-523875">
              <a:buFont typeface="Calibri" pitchFamily="34" charset="0"/>
              <a:buChar char="―"/>
            </a:pPr>
            <a:r>
              <a:rPr lang="en-US" sz="3600" dirty="0" smtClean="0">
                <a:solidFill>
                  <a:schemeClr val="tx1"/>
                </a:solidFill>
              </a:rPr>
              <a:t>rebuttals.</a:t>
            </a:r>
          </a:p>
          <a:p>
            <a:pPr marL="523875" indent="-523875">
              <a:buFont typeface="Arial" pitchFamily="34" charset="0"/>
              <a:buChar char="•"/>
            </a:pPr>
            <a:r>
              <a:rPr lang="en-US" sz="3600" dirty="0" smtClean="0">
                <a:solidFill>
                  <a:schemeClr val="tx1"/>
                </a:solidFill>
              </a:rPr>
              <a:t>Vertical Transfer of Learning  [7] </a:t>
            </a:r>
          </a:p>
          <a:p>
            <a:pPr marL="1034654" lvl="1" indent="-523875">
              <a:buFont typeface="Calibri" pitchFamily="34" charset="0"/>
              <a:buChar char="―"/>
            </a:pPr>
            <a:r>
              <a:rPr lang="en-US" sz="3600" dirty="0" smtClean="0">
                <a:solidFill>
                  <a:schemeClr val="tx1"/>
                </a:solidFill>
              </a:rPr>
              <a:t>When new transfer context differs from learning context in more than one way.</a:t>
            </a:r>
          </a:p>
          <a:p>
            <a:pPr marL="1034654" lvl="1" indent="-523875">
              <a:buFont typeface="Calibri" pitchFamily="34" charset="0"/>
              <a:buChar char="―"/>
            </a:pPr>
            <a:r>
              <a:rPr lang="en-US" sz="3600" dirty="0" smtClean="0">
                <a:solidFill>
                  <a:schemeClr val="tx1"/>
                </a:solidFill>
              </a:rPr>
              <a:t>Requires knowledge reconstruction. </a:t>
            </a:r>
          </a:p>
          <a:p>
            <a:pPr algn="ctr">
              <a:spcBef>
                <a:spcPts val="2250"/>
              </a:spcBef>
            </a:pPr>
            <a:r>
              <a:rPr lang="en-US" sz="5400" b="1" dirty="0" smtClean="0">
                <a:solidFill>
                  <a:srgbClr val="C00000"/>
                </a:solidFill>
                <a:effectLst>
                  <a:outerShdw blurRad="38100" dist="38100" dir="2700000" algn="tl">
                    <a:srgbClr val="000000">
                      <a:alpha val="43137"/>
                    </a:srgbClr>
                  </a:outerShdw>
                </a:effectLst>
              </a:rPr>
              <a:t>  METHODOLOGY</a:t>
            </a:r>
          </a:p>
          <a:p>
            <a:pPr algn="ctr">
              <a:spcBef>
                <a:spcPts val="900"/>
              </a:spcBef>
              <a:spcAft>
                <a:spcPts val="450"/>
              </a:spcAft>
            </a:pPr>
            <a:r>
              <a:rPr lang="en-US" sz="5400" b="1" dirty="0" smtClean="0">
                <a:solidFill>
                  <a:srgbClr val="C00000"/>
                </a:solidFill>
                <a:effectLst>
                  <a:outerShdw blurRad="38100" dist="38100" dir="2700000" algn="tl">
                    <a:srgbClr val="000000">
                      <a:alpha val="43137"/>
                    </a:srgbClr>
                  </a:outerShdw>
                </a:effectLst>
              </a:rPr>
              <a:t> </a:t>
            </a:r>
            <a:r>
              <a:rPr lang="en-US" sz="5000" b="1" dirty="0" smtClean="0">
                <a:solidFill>
                  <a:schemeClr val="tx1"/>
                </a:solidFill>
                <a:effectLst>
                  <a:outerShdw blurRad="38100" dist="38100" dir="2700000" algn="tl">
                    <a:srgbClr val="000000">
                      <a:alpha val="43137"/>
                    </a:srgbClr>
                  </a:outerShdw>
                </a:effectLst>
              </a:rPr>
              <a:t>Data Collection</a:t>
            </a:r>
            <a:endParaRPr lang="en-US" sz="5400" b="1" dirty="0" smtClean="0">
              <a:solidFill>
                <a:schemeClr val="tx1"/>
              </a:solidFill>
              <a:effectLst>
                <a:outerShdw blurRad="38100" dist="38100" dir="2700000" algn="tl">
                  <a:srgbClr val="000000">
                    <a:alpha val="43137"/>
                  </a:srgbClr>
                </a:outerShdw>
              </a:effectLst>
            </a:endParaRPr>
          </a:p>
          <a:p>
            <a:pPr marL="523875" indent="-523875">
              <a:buFont typeface="Arial" pitchFamily="34" charset="0"/>
              <a:buChar char="•"/>
            </a:pPr>
            <a:r>
              <a:rPr lang="en-US" sz="3600" dirty="0" smtClean="0">
                <a:solidFill>
                  <a:schemeClr val="tx1"/>
                </a:solidFill>
              </a:rPr>
              <a:t>N = 107 ;  Physics for future elementary teachers.  </a:t>
            </a:r>
          </a:p>
          <a:p>
            <a:pPr marL="523875" indent="-523875">
              <a:buFont typeface="Arial" pitchFamily="34" charset="0"/>
              <a:buChar char="•"/>
            </a:pPr>
            <a:r>
              <a:rPr lang="en-US" sz="3600" dirty="0" smtClean="0">
                <a:solidFill>
                  <a:schemeClr val="tx1"/>
                </a:solidFill>
              </a:rPr>
              <a:t>Format:  3 hr. Lecture, 2 hr. Lab, 3E Learning Cycle.</a:t>
            </a:r>
          </a:p>
          <a:p>
            <a:pPr marL="523875" indent="-523875">
              <a:buFont typeface="Arial" pitchFamily="34" charset="0"/>
              <a:buChar char="•"/>
            </a:pPr>
            <a:r>
              <a:rPr lang="en-US" sz="3600" dirty="0" smtClean="0">
                <a:solidFill>
                  <a:schemeClr val="tx1"/>
                </a:solidFill>
              </a:rPr>
              <a:t>No prior instruction on argumentation.</a:t>
            </a:r>
          </a:p>
          <a:p>
            <a:pPr marL="523875" indent="-523875">
              <a:buFont typeface="Arial" pitchFamily="34" charset="0"/>
              <a:buChar char="•"/>
            </a:pPr>
            <a:r>
              <a:rPr lang="en-US" sz="3600" dirty="0" smtClean="0">
                <a:solidFill>
                  <a:schemeClr val="tx1"/>
                </a:solidFill>
              </a:rPr>
              <a:t>Started in week 3 of semester.  </a:t>
            </a:r>
          </a:p>
          <a:p>
            <a:pPr marL="523875" indent="-523875">
              <a:buFont typeface="Arial" pitchFamily="34" charset="0"/>
              <a:buChar char="•"/>
            </a:pPr>
            <a:r>
              <a:rPr lang="en-US" sz="3600" dirty="0" smtClean="0">
                <a:solidFill>
                  <a:schemeClr val="tx1"/>
                </a:solidFill>
              </a:rPr>
              <a:t>Data from TEST 1 &amp; 2. See </a:t>
            </a:r>
            <a:r>
              <a:rPr lang="en-US" sz="3600" b="1" dirty="0" smtClean="0">
                <a:solidFill>
                  <a:schemeClr val="tx1"/>
                </a:solidFill>
                <a:effectLst>
                  <a:outerShdw blurRad="38100" dist="38100" dir="2700000" algn="tl">
                    <a:srgbClr val="000000">
                      <a:alpha val="43137"/>
                    </a:srgbClr>
                  </a:outerShdw>
                </a:effectLst>
              </a:rPr>
              <a:t>RESEARCH DESIGN</a:t>
            </a:r>
          </a:p>
          <a:p>
            <a:pPr algn="ctr">
              <a:spcBef>
                <a:spcPts val="1350"/>
              </a:spcBef>
              <a:spcAft>
                <a:spcPts val="450"/>
              </a:spcAft>
            </a:pPr>
            <a:r>
              <a:rPr lang="en-US" sz="5000" b="1" dirty="0" smtClean="0">
                <a:solidFill>
                  <a:srgbClr val="C00000"/>
                </a:solidFill>
                <a:effectLst>
                  <a:outerShdw blurRad="38100" dist="38100" dir="2700000" algn="tl">
                    <a:srgbClr val="000000">
                      <a:alpha val="43137"/>
                    </a:srgbClr>
                  </a:outerShdw>
                </a:effectLst>
              </a:rPr>
              <a:t> </a:t>
            </a:r>
            <a:r>
              <a:rPr lang="en-US" sz="5000" b="1" dirty="0" smtClean="0">
                <a:solidFill>
                  <a:schemeClr val="tx1"/>
                </a:solidFill>
                <a:effectLst>
                  <a:outerShdw blurRad="38100" dist="38100" dir="2700000" algn="tl">
                    <a:srgbClr val="000000">
                      <a:alpha val="43137"/>
                    </a:srgbClr>
                  </a:outerShdw>
                </a:effectLst>
              </a:rPr>
              <a:t>Data Analysis</a:t>
            </a:r>
          </a:p>
          <a:p>
            <a:pPr marL="523875" indent="-523875">
              <a:buFont typeface="Arial" pitchFamily="34" charset="0"/>
              <a:buChar char="•"/>
            </a:pPr>
            <a:r>
              <a:rPr lang="en-US" sz="3600" dirty="0" smtClean="0">
                <a:solidFill>
                  <a:schemeClr val="tx1"/>
                </a:solidFill>
              </a:rPr>
              <a:t>Test problems analyzed as per rubric adapted from Sadler &amp; Fowler [8], based on TAP </a:t>
            </a:r>
            <a:r>
              <a:rPr lang="en-US" sz="3600" dirty="0" err="1" smtClean="0">
                <a:solidFill>
                  <a:schemeClr val="tx1"/>
                </a:solidFill>
              </a:rPr>
              <a:t>Toulmin’s</a:t>
            </a:r>
            <a:r>
              <a:rPr lang="en-US" sz="3600" dirty="0" smtClean="0">
                <a:solidFill>
                  <a:schemeClr val="tx1"/>
                </a:solidFill>
              </a:rPr>
              <a:t> TAP [6].</a:t>
            </a:r>
          </a:p>
          <a:p>
            <a:pPr marL="523875" indent="-523875">
              <a:buFont typeface="Arial" pitchFamily="34" charset="0"/>
              <a:buChar char="•"/>
            </a:pPr>
            <a:r>
              <a:rPr lang="en-US" sz="3600" dirty="0" smtClean="0">
                <a:solidFill>
                  <a:schemeClr val="tx1"/>
                </a:solidFill>
              </a:rPr>
              <a:t>Scored for both correctness &amp; justification.</a:t>
            </a: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endParaRPr lang="en-US" sz="3600" dirty="0" smtClean="0">
              <a:solidFill>
                <a:schemeClr val="tx1"/>
              </a:solidFill>
            </a:endParaRPr>
          </a:p>
          <a:p>
            <a:pPr marL="523875" indent="-523875">
              <a:buFont typeface="Arial" pitchFamily="34" charset="0"/>
              <a:buChar char="•"/>
            </a:pPr>
            <a:r>
              <a:rPr lang="en-US" sz="3600" dirty="0" smtClean="0">
                <a:solidFill>
                  <a:schemeClr val="tx1"/>
                </a:solidFill>
              </a:rPr>
              <a:t>Max pts. = 8 points x 2 probs. per test = 16 points.</a:t>
            </a: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sp>
        <p:nvSpPr>
          <p:cNvPr id="117" name="Rounded Rectangle 116"/>
          <p:cNvSpPr/>
          <p:nvPr/>
        </p:nvSpPr>
        <p:spPr>
          <a:xfrm>
            <a:off x="11601450" y="26231850"/>
            <a:ext cx="12230100" cy="6343650"/>
          </a:xfrm>
          <a:prstGeom prst="roundRect">
            <a:avLst>
              <a:gd name="adj" fmla="val 11311"/>
            </a:avLst>
          </a:prstGeom>
          <a:solidFill>
            <a:srgbClr val="FFFFCC"/>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450"/>
              </a:spcAft>
            </a:pPr>
            <a:r>
              <a:rPr lang="en-US" sz="5400" b="1" dirty="0" smtClean="0">
                <a:solidFill>
                  <a:srgbClr val="C00000"/>
                </a:solidFill>
                <a:effectLst>
                  <a:outerShdw blurRad="38100" dist="38100" dir="2700000" algn="tl">
                    <a:srgbClr val="000000">
                      <a:alpha val="43137"/>
                    </a:srgbClr>
                  </a:outerShdw>
                </a:effectLst>
              </a:rPr>
              <a:t> CONCLUSIONS &amp; IMPLICATIONS</a:t>
            </a:r>
          </a:p>
          <a:p>
            <a:pPr marL="523875" indent="-523875" algn="ctr"/>
            <a:r>
              <a:rPr lang="en-US" sz="3300" smtClean="0">
                <a:solidFill>
                  <a:srgbClr val="C00000"/>
                </a:solidFill>
                <a:effectLst>
                  <a:outerShdw blurRad="38100" dist="38100" dir="2700000" algn="tl">
                    <a:srgbClr val="000000">
                      <a:alpha val="43137"/>
                    </a:srgbClr>
                  </a:outerShdw>
                </a:effectLst>
              </a:rPr>
              <a:t>To address each </a:t>
            </a:r>
            <a:r>
              <a:rPr lang="en-US" sz="3300" dirty="0" smtClean="0">
                <a:solidFill>
                  <a:srgbClr val="C00000"/>
                </a:solidFill>
                <a:effectLst>
                  <a:outerShdw blurRad="38100" dist="38100" dir="2700000" algn="tl">
                    <a:srgbClr val="000000">
                      <a:alpha val="43137"/>
                    </a:srgbClr>
                  </a:outerShdw>
                </a:effectLst>
              </a:rPr>
              <a:t>Research Question</a:t>
            </a:r>
            <a:r>
              <a:rPr lang="en-US" sz="3300" dirty="0" smtClean="0">
                <a:solidFill>
                  <a:srgbClr val="C00000"/>
                </a:solidFill>
              </a:rPr>
              <a:t>:</a:t>
            </a:r>
          </a:p>
          <a:p>
            <a:pPr marL="557213" indent="-557213">
              <a:buFont typeface="+mj-lt"/>
              <a:buAutoNum type="arabicPeriod"/>
            </a:pPr>
            <a:r>
              <a:rPr lang="en-US" sz="3300" dirty="0" smtClean="0">
                <a:solidFill>
                  <a:schemeClr val="tx1"/>
                </a:solidFill>
              </a:rPr>
              <a:t>Transfer of argumentation skills from team (training) to individual (transfer) task on Test 2 is better than on Test 1. </a:t>
            </a:r>
          </a:p>
          <a:p>
            <a:pPr marL="557213" indent="-557213">
              <a:buFont typeface="+mj-lt"/>
              <a:buAutoNum type="arabicPeriod"/>
            </a:pPr>
            <a:r>
              <a:rPr lang="en-US" sz="3300" dirty="0" smtClean="0">
                <a:solidFill>
                  <a:schemeClr val="tx1"/>
                </a:solidFill>
              </a:rPr>
              <a:t>Students trained to construct arguments are as effective at transferring skills to evaluating arguments as vice versa.</a:t>
            </a:r>
          </a:p>
          <a:p>
            <a:pPr marL="557213" indent="-557213">
              <a:buFont typeface="+mj-lt"/>
              <a:buAutoNum type="arabicPeriod"/>
            </a:pPr>
            <a:r>
              <a:rPr lang="en-US" sz="3300" dirty="0" smtClean="0">
                <a:solidFill>
                  <a:schemeClr val="tx1"/>
                </a:solidFill>
              </a:rPr>
              <a:t>Students do not improve on team task from Test 1 to Test 2, but improve at transferring experiences from team to individual tasks.</a:t>
            </a:r>
          </a:p>
          <a:p>
            <a:pPr marL="557213" indent="-557213"/>
            <a:r>
              <a:rPr lang="en-US" sz="3300" dirty="0" smtClean="0">
                <a:solidFill>
                  <a:srgbClr val="C00000"/>
                </a:solidFill>
                <a:effectLst>
                  <a:outerShdw blurRad="38100" dist="38100" dir="2700000" algn="tl">
                    <a:srgbClr val="000000">
                      <a:alpha val="43137"/>
                    </a:srgbClr>
                  </a:outerShdw>
                </a:effectLst>
              </a:rPr>
              <a:t>Implications</a:t>
            </a:r>
            <a:r>
              <a:rPr lang="en-US" sz="3300" dirty="0" smtClean="0">
                <a:solidFill>
                  <a:srgbClr val="C00000"/>
                </a:solidFill>
              </a:rPr>
              <a:t>:</a:t>
            </a:r>
            <a:r>
              <a:rPr lang="en-US" sz="3300" dirty="0" smtClean="0">
                <a:solidFill>
                  <a:schemeClr val="tx1"/>
                </a:solidFill>
              </a:rPr>
              <a:t> (a) Training in any argumentation form can transfer to other forms. (b) Improvement over time in transfer from team to individual task must be explored from socio-cultural perspective.</a:t>
            </a:r>
            <a:endParaRPr lang="en-US" sz="3300" dirty="0" smtClean="0">
              <a:solidFill>
                <a:srgbClr val="C00000"/>
              </a:solidFill>
            </a:endParaRPr>
          </a:p>
          <a:p>
            <a:pPr marL="557213" indent="-557213" algn="ctr"/>
            <a:endParaRPr lang="en-US" sz="3300" dirty="0" smtClean="0">
              <a:solidFill>
                <a:schemeClr val="tx1"/>
              </a:solidFill>
            </a:endParaRPr>
          </a:p>
          <a:p>
            <a:pPr marL="523875" indent="-523875">
              <a:buFont typeface="Arial" pitchFamily="34" charset="0"/>
              <a:buChar char="•"/>
            </a:pPr>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sp>
        <p:nvSpPr>
          <p:cNvPr id="2083" name="Rectangle 35"/>
          <p:cNvSpPr>
            <a:spLocks noChangeArrowheads="1"/>
          </p:cNvSpPr>
          <p:nvPr/>
        </p:nvSpPr>
        <p:spPr bwMode="auto">
          <a:xfrm>
            <a:off x="1" y="-530915"/>
            <a:ext cx="138548" cy="1061829"/>
          </a:xfrm>
          <a:prstGeom prst="rect">
            <a:avLst/>
          </a:prstGeom>
          <a:noFill/>
          <a:ln w="9525">
            <a:noFill/>
            <a:miter lim="800000"/>
            <a:headEnd/>
            <a:tailEnd/>
          </a:ln>
          <a:effectLst/>
        </p:spPr>
        <p:txBody>
          <a:bodyPr vert="horz" wrap="none" lIns="68580" tIns="34290" rIns="68580" bIns="34290" numCol="1" anchor="ctr" anchorCtr="0" compatLnSpc="1">
            <a:prstTxWarp prst="textNoShape">
              <a:avLst/>
            </a:prstTxWarp>
            <a:spAutoFit/>
          </a:bodyPr>
          <a:lstStyle/>
          <a:p>
            <a:endParaRPr lang="en-US"/>
          </a:p>
        </p:txBody>
      </p:sp>
      <p:sp>
        <p:nvSpPr>
          <p:cNvPr id="99" name="Rounded Rectangle 98"/>
          <p:cNvSpPr/>
          <p:nvPr/>
        </p:nvSpPr>
        <p:spPr>
          <a:xfrm>
            <a:off x="16516350" y="9772650"/>
            <a:ext cx="8801100" cy="8591550"/>
          </a:xfrm>
          <a:prstGeom prst="roundRect">
            <a:avLst>
              <a:gd name="adj" fmla="val 3748"/>
            </a:avLst>
          </a:prstGeom>
          <a:solidFill>
            <a:schemeClr val="accent6">
              <a:lumMod val="20000"/>
              <a:lumOff val="8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450"/>
              </a:spcAft>
            </a:pPr>
            <a:r>
              <a:rPr lang="en-US" sz="5400" b="1" dirty="0" smtClean="0">
                <a:solidFill>
                  <a:srgbClr val="C00000"/>
                </a:solidFill>
                <a:effectLst>
                  <a:outerShdw blurRad="38100" dist="38100" dir="2700000" algn="tl">
                    <a:srgbClr val="000000">
                      <a:alpha val="43137"/>
                    </a:srgbClr>
                  </a:outerShdw>
                </a:effectLst>
              </a:rPr>
              <a:t> </a:t>
            </a:r>
            <a:endParaRPr lang="en-US" sz="3300" dirty="0" smtClean="0">
              <a:solidFill>
                <a:schemeClr val="tx1"/>
              </a:solidFill>
            </a:endParaRPr>
          </a:p>
          <a:p>
            <a:pPr marL="523875" indent="-523875">
              <a:buFont typeface="Arial" pitchFamily="34" charset="0"/>
              <a:buChar char="•"/>
            </a:pPr>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graphicFrame>
        <p:nvGraphicFramePr>
          <p:cNvPr id="100" name="Table 99"/>
          <p:cNvGraphicFramePr>
            <a:graphicFrameLocks noGrp="1"/>
          </p:cNvGraphicFramePr>
          <p:nvPr/>
        </p:nvGraphicFramePr>
        <p:xfrm>
          <a:off x="16573500" y="9766024"/>
          <a:ext cx="8715375" cy="8598176"/>
        </p:xfrm>
        <a:graphic>
          <a:graphicData uri="http://schemas.openxmlformats.org/drawingml/2006/table">
            <a:tbl>
              <a:tblPr/>
              <a:tblGrid>
                <a:gridCol w="4244989"/>
                <a:gridCol w="4470386"/>
              </a:tblGrid>
              <a:tr h="621396">
                <a:tc gridSpan="2">
                  <a:txBody>
                    <a:bodyPr/>
                    <a:lstStyle/>
                    <a:p>
                      <a:pPr marL="0" marR="0" algn="ctr">
                        <a:spcBef>
                          <a:spcPts val="0"/>
                        </a:spcBef>
                        <a:spcAft>
                          <a:spcPts val="0"/>
                        </a:spcAft>
                      </a:pPr>
                      <a:r>
                        <a:rPr lang="en-US" sz="3600" b="1" dirty="0" smtClean="0">
                          <a:effectLst>
                            <a:outerShdw blurRad="38100" dist="38100" dir="2700000" algn="tl">
                              <a:srgbClr val="000000">
                                <a:alpha val="43137"/>
                              </a:srgbClr>
                            </a:outerShdw>
                          </a:effectLst>
                          <a:latin typeface="Calibri" pitchFamily="34" charset="0"/>
                          <a:ea typeface="Times New Roman"/>
                          <a:cs typeface="Calibri" pitchFamily="34" charset="0"/>
                        </a:rPr>
                        <a:t>PROMPTS</a:t>
                      </a:r>
                      <a:endParaRPr lang="en-US" sz="3600" dirty="0">
                        <a:effectLst>
                          <a:outerShdw blurRad="38100" dist="38100" dir="2700000" algn="tl">
                            <a:srgbClr val="000000">
                              <a:alpha val="43137"/>
                            </a:srgbClr>
                          </a:outerShdw>
                        </a:effectLst>
                        <a:latin typeface="Calibri" pitchFamily="34" charset="0"/>
                        <a:ea typeface="Times New Roman"/>
                        <a:cs typeface="Calibri" pitchFamily="34" charset="0"/>
                      </a:endParaRPr>
                    </a:p>
                  </a:txBody>
                  <a:tcPr marL="51435" marR="51435"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463460">
                <a:tc>
                  <a:txBody>
                    <a:bodyPr/>
                    <a:lstStyle/>
                    <a:p>
                      <a:pPr marL="0" marR="0" algn="ctr">
                        <a:spcBef>
                          <a:spcPts val="0"/>
                        </a:spcBef>
                        <a:spcAft>
                          <a:spcPts val="0"/>
                        </a:spcAft>
                      </a:pPr>
                      <a:r>
                        <a:rPr lang="en-US" sz="3000" b="1" dirty="0" smtClean="0">
                          <a:effectLst>
                            <a:outerShdw blurRad="38100" dist="38100" dir="2700000" algn="tl">
                              <a:srgbClr val="000000">
                                <a:alpha val="43137"/>
                              </a:srgbClr>
                            </a:outerShdw>
                          </a:effectLst>
                          <a:latin typeface="Calibri" pitchFamily="34" charset="0"/>
                          <a:ea typeface="Times New Roman"/>
                          <a:cs typeface="Calibri" pitchFamily="34" charset="0"/>
                        </a:rPr>
                        <a:t>CONSTRUCT</a:t>
                      </a:r>
                      <a:endParaRPr lang="en-US" sz="3000" dirty="0">
                        <a:effectLst>
                          <a:outerShdw blurRad="38100" dist="38100" dir="2700000" algn="tl">
                            <a:srgbClr val="000000">
                              <a:alpha val="43137"/>
                            </a:srgbClr>
                          </a:outerShdw>
                        </a:effectLst>
                        <a:latin typeface="Calibri" pitchFamily="34" charset="0"/>
                        <a:ea typeface="Times New Roman"/>
                        <a:cs typeface="Calibri" pitchFamily="34" charset="0"/>
                      </a:endParaRPr>
                    </a:p>
                  </a:txBody>
                  <a:tcPr marL="68580" marR="68580" marT="0" marB="0">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gn="ctr">
                        <a:spcBef>
                          <a:spcPts val="0"/>
                        </a:spcBef>
                        <a:spcAft>
                          <a:spcPts val="0"/>
                        </a:spcAft>
                      </a:pPr>
                      <a:r>
                        <a:rPr lang="en-US" sz="3000" b="1" dirty="0" smtClean="0">
                          <a:effectLst>
                            <a:outerShdw blurRad="38100" dist="38100" dir="2700000" algn="tl">
                              <a:srgbClr val="000000">
                                <a:alpha val="43137"/>
                              </a:srgbClr>
                            </a:outerShdw>
                          </a:effectLst>
                          <a:latin typeface="Calibri" pitchFamily="34" charset="0"/>
                          <a:ea typeface="Times New Roman"/>
                          <a:cs typeface="Calibri" pitchFamily="34" charset="0"/>
                        </a:rPr>
                        <a:t>EVALUATE</a:t>
                      </a:r>
                      <a:endParaRPr lang="en-US" sz="3000" dirty="0">
                        <a:effectLst>
                          <a:outerShdw blurRad="38100" dist="38100" dir="2700000" algn="tl">
                            <a:srgbClr val="000000">
                              <a:alpha val="43137"/>
                            </a:srgbClr>
                          </a:outerShdw>
                        </a:effectLst>
                        <a:latin typeface="Calibri" pitchFamily="34" charset="0"/>
                        <a:ea typeface="Times New Roman"/>
                        <a:cs typeface="Calibri" pitchFamily="34" charset="0"/>
                      </a:endParaRPr>
                    </a:p>
                  </a:txBody>
                  <a:tcPr marL="68580" marR="68580" marT="0" marB="0">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r>
              <a:tr h="7411442">
                <a:tc>
                  <a:txBody>
                    <a:bodyPr/>
                    <a:lstStyle/>
                    <a:p>
                      <a:pPr marL="0" marR="0">
                        <a:spcBef>
                          <a:spcPts val="0"/>
                        </a:spcBef>
                        <a:spcAft>
                          <a:spcPts val="0"/>
                        </a:spcAft>
                      </a:pPr>
                      <a:r>
                        <a:rPr lang="en-US" sz="2900" dirty="0" smtClean="0">
                          <a:latin typeface="Calibri" pitchFamily="34" charset="0"/>
                          <a:ea typeface="Times New Roman"/>
                          <a:cs typeface="Calibri" pitchFamily="34" charset="0"/>
                        </a:rPr>
                        <a:t>What is your answer? Construct an argument to justify your answer. </a:t>
                      </a:r>
                      <a:br>
                        <a:rPr lang="en-US" sz="2900" dirty="0" smtClean="0">
                          <a:latin typeface="Calibri" pitchFamily="34" charset="0"/>
                          <a:ea typeface="Times New Roman"/>
                          <a:cs typeface="Calibri" pitchFamily="34" charset="0"/>
                        </a:rPr>
                      </a:br>
                      <a:r>
                        <a:rPr lang="en-US" sz="2900" dirty="0" smtClean="0">
                          <a:latin typeface="Calibri" pitchFamily="34" charset="0"/>
                          <a:ea typeface="Times New Roman"/>
                          <a:cs typeface="Calibri" pitchFamily="34" charset="0"/>
                        </a:rPr>
                        <a:t>Remember to consider:</a:t>
                      </a:r>
                    </a:p>
                    <a:p>
                      <a:pPr marL="342900" marR="0" lvl="0" indent="-342900">
                        <a:spcBef>
                          <a:spcPts val="0"/>
                        </a:spcBef>
                        <a:spcAft>
                          <a:spcPts val="0"/>
                        </a:spcAft>
                        <a:buFont typeface="Symbol"/>
                        <a:buChar char=""/>
                      </a:pPr>
                      <a:r>
                        <a:rPr lang="en-US" sz="2900" dirty="0" smtClean="0">
                          <a:latin typeface="Calibri" pitchFamily="34" charset="0"/>
                          <a:ea typeface="Times New Roman"/>
                          <a:cs typeface="Calibri" pitchFamily="34" charset="0"/>
                        </a:rPr>
                        <a:t>What evidence supports your answer?</a:t>
                      </a:r>
                    </a:p>
                    <a:p>
                      <a:pPr marL="342900" marR="0" lvl="0" indent="-342900">
                        <a:spcBef>
                          <a:spcPts val="0"/>
                        </a:spcBef>
                        <a:spcAft>
                          <a:spcPts val="0"/>
                        </a:spcAft>
                        <a:buFont typeface="Symbol"/>
                        <a:buChar char=""/>
                      </a:pPr>
                      <a:r>
                        <a:rPr lang="en-US" sz="2900" dirty="0" smtClean="0">
                          <a:latin typeface="Calibri" pitchFamily="34" charset="0"/>
                          <a:ea typeface="Times New Roman"/>
                          <a:cs typeface="Calibri" pitchFamily="34" charset="0"/>
                        </a:rPr>
                        <a:t>One of your classmates may disagree with you. What might their alternative be?</a:t>
                      </a:r>
                    </a:p>
                    <a:p>
                      <a:pPr marL="342900" marR="0" lvl="0" indent="-342900">
                        <a:spcBef>
                          <a:spcPts val="0"/>
                        </a:spcBef>
                        <a:spcAft>
                          <a:spcPts val="0"/>
                        </a:spcAft>
                        <a:buFont typeface="Symbol"/>
                        <a:buChar char=""/>
                      </a:pPr>
                      <a:r>
                        <a:rPr lang="en-US" sz="2900" dirty="0" smtClean="0">
                          <a:latin typeface="Calibri" pitchFamily="34" charset="0"/>
                          <a:ea typeface="Times New Roman"/>
                          <a:cs typeface="Calibri" pitchFamily="34" charset="0"/>
                        </a:rPr>
                        <a:t>What reasons would your classmate provide to support their conclusion?</a:t>
                      </a:r>
                    </a:p>
                    <a:p>
                      <a:pPr marL="342900" marR="0" lvl="0" indent="-342900">
                        <a:spcBef>
                          <a:spcPts val="0"/>
                        </a:spcBef>
                        <a:spcAft>
                          <a:spcPts val="0"/>
                        </a:spcAft>
                        <a:buFont typeface="Symbol"/>
                        <a:buChar char=""/>
                      </a:pPr>
                      <a:r>
                        <a:rPr lang="en-US" sz="2900" dirty="0" smtClean="0">
                          <a:latin typeface="Calibri" pitchFamily="34" charset="0"/>
                          <a:ea typeface="Times New Roman"/>
                          <a:cs typeface="Calibri" pitchFamily="34" charset="0"/>
                        </a:rPr>
                        <a:t>What would you reply to classmate to explain your position is right?</a:t>
                      </a:r>
                      <a:endParaRPr lang="en-US" sz="2900" dirty="0">
                        <a:latin typeface="Calibri" pitchFamily="34" charset="0"/>
                        <a:ea typeface="Times New Roman"/>
                        <a:cs typeface="Calibri" pitchFamily="34" charset="0"/>
                      </a:endParaRPr>
                    </a:p>
                  </a:txBody>
                  <a:tcPr marL="137160" marR="0"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marR="0">
                        <a:spcBef>
                          <a:spcPts val="0"/>
                        </a:spcBef>
                        <a:spcAft>
                          <a:spcPts val="0"/>
                        </a:spcAft>
                      </a:pPr>
                      <a:r>
                        <a:rPr lang="en-US" sz="2900" dirty="0">
                          <a:latin typeface="Calibri" pitchFamily="34" charset="0"/>
                          <a:ea typeface="Times New Roman"/>
                          <a:cs typeface="Calibri" pitchFamily="34" charset="0"/>
                        </a:rPr>
                        <a:t>Which statement do you agree with? Or do you have another argument? </a:t>
                      </a:r>
                    </a:p>
                    <a:p>
                      <a:pPr marL="0" marR="0">
                        <a:spcBef>
                          <a:spcPts val="0"/>
                        </a:spcBef>
                        <a:spcAft>
                          <a:spcPts val="0"/>
                        </a:spcAft>
                      </a:pPr>
                      <a:r>
                        <a:rPr lang="en-US" sz="2900" dirty="0">
                          <a:latin typeface="Calibri" pitchFamily="34" charset="0"/>
                          <a:ea typeface="Times New Roman"/>
                          <a:cs typeface="Calibri" pitchFamily="34" charset="0"/>
                        </a:rPr>
                        <a:t>Explain your </a:t>
                      </a:r>
                      <a:r>
                        <a:rPr lang="en-US" sz="2900" dirty="0" smtClean="0">
                          <a:latin typeface="Calibri" pitchFamily="34" charset="0"/>
                          <a:ea typeface="Times New Roman"/>
                          <a:cs typeface="Calibri" pitchFamily="34" charset="0"/>
                        </a:rPr>
                        <a:t>answer.  </a:t>
                      </a:r>
                      <a:r>
                        <a:rPr lang="en-US" sz="2900" dirty="0">
                          <a:latin typeface="Calibri" pitchFamily="34" charset="0"/>
                          <a:ea typeface="Times New Roman"/>
                          <a:cs typeface="Calibri" pitchFamily="34" charset="0"/>
                        </a:rPr>
                        <a:t>Remember to consider:</a:t>
                      </a:r>
                    </a:p>
                    <a:p>
                      <a:pPr marL="342900" marR="0" lvl="0" indent="-342900">
                        <a:spcBef>
                          <a:spcPts val="0"/>
                        </a:spcBef>
                        <a:spcAft>
                          <a:spcPts val="0"/>
                        </a:spcAft>
                        <a:buFont typeface="Symbol"/>
                        <a:buChar char=""/>
                      </a:pPr>
                      <a:r>
                        <a:rPr lang="en-US" sz="2900" dirty="0">
                          <a:latin typeface="Calibri" pitchFamily="34" charset="0"/>
                          <a:ea typeface="Times New Roman"/>
                          <a:cs typeface="Calibri" pitchFamily="34" charset="0"/>
                        </a:rPr>
                        <a:t>What evidence supports your selection?</a:t>
                      </a:r>
                    </a:p>
                    <a:p>
                      <a:pPr marL="342900" marR="0" lvl="0" indent="-342900">
                        <a:spcBef>
                          <a:spcPts val="0"/>
                        </a:spcBef>
                        <a:spcAft>
                          <a:spcPts val="0"/>
                        </a:spcAft>
                        <a:buFont typeface="Symbol"/>
                        <a:buChar char=""/>
                      </a:pPr>
                      <a:r>
                        <a:rPr lang="en-US" sz="2900" dirty="0">
                          <a:latin typeface="Calibri" pitchFamily="34" charset="0"/>
                          <a:ea typeface="Times New Roman"/>
                          <a:cs typeface="Calibri" pitchFamily="34" charset="0"/>
                        </a:rPr>
                        <a:t>Explain your reasons for not choosing the alternative.</a:t>
                      </a:r>
                    </a:p>
                    <a:p>
                      <a:pPr marL="342900" marR="0" lvl="0" indent="-342900">
                        <a:spcBef>
                          <a:spcPts val="0"/>
                        </a:spcBef>
                        <a:spcAft>
                          <a:spcPts val="0"/>
                        </a:spcAft>
                        <a:buFont typeface="Symbol"/>
                        <a:buChar char=""/>
                      </a:pPr>
                      <a:r>
                        <a:rPr lang="en-US" sz="2900" dirty="0">
                          <a:latin typeface="Calibri" pitchFamily="34" charset="0"/>
                          <a:ea typeface="Times New Roman"/>
                          <a:cs typeface="Calibri" pitchFamily="34" charset="0"/>
                        </a:rPr>
                        <a:t>How might a classmate supporting the other solution disagree with your preferred solution?</a:t>
                      </a:r>
                    </a:p>
                    <a:p>
                      <a:pPr marL="342900" marR="0" lvl="0" indent="-342900">
                        <a:spcBef>
                          <a:spcPts val="0"/>
                        </a:spcBef>
                        <a:spcAft>
                          <a:spcPts val="0"/>
                        </a:spcAft>
                        <a:buFont typeface="Symbol"/>
                        <a:buChar char=""/>
                      </a:pPr>
                      <a:r>
                        <a:rPr lang="en-US" sz="2900" dirty="0">
                          <a:latin typeface="Calibri" pitchFamily="34" charset="0"/>
                          <a:ea typeface="Times New Roman"/>
                          <a:cs typeface="Calibri" pitchFamily="34" charset="0"/>
                        </a:rPr>
                        <a:t>What would you reply to your classmate to explain your position is right?</a:t>
                      </a:r>
                    </a:p>
                  </a:txBody>
                  <a:tcPr marL="137160" marR="0"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FF"/>
                    </a:solidFill>
                  </a:tcPr>
                </a:tc>
              </a:tr>
            </a:tbl>
          </a:graphicData>
        </a:graphic>
      </p:graphicFrame>
      <p:sp>
        <p:nvSpPr>
          <p:cNvPr id="104" name="Rounded Rectangle 103"/>
          <p:cNvSpPr/>
          <p:nvPr/>
        </p:nvSpPr>
        <p:spPr>
          <a:xfrm>
            <a:off x="11544300" y="9772650"/>
            <a:ext cx="4743450" cy="8515350"/>
          </a:xfrm>
          <a:prstGeom prst="roundRect">
            <a:avLst>
              <a:gd name="adj" fmla="val 11311"/>
            </a:avLst>
          </a:prstGeom>
          <a:solidFill>
            <a:schemeClr val="accent3">
              <a:lumMod val="40000"/>
              <a:lumOff val="6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Bef>
                <a:spcPts val="450"/>
              </a:spcBef>
              <a:spcAft>
                <a:spcPts val="450"/>
              </a:spcAft>
            </a:pPr>
            <a:r>
              <a:rPr lang="en-US" sz="3600" b="1" dirty="0" smtClean="0">
                <a:solidFill>
                  <a:srgbClr val="C00000"/>
                </a:solidFill>
                <a:effectLst>
                  <a:outerShdw blurRad="38100" dist="38100" dir="2700000" algn="tl">
                    <a:srgbClr val="000000">
                      <a:alpha val="43137"/>
                    </a:srgbClr>
                  </a:outerShdw>
                </a:effectLst>
              </a:rPr>
              <a:t>  </a:t>
            </a:r>
            <a:r>
              <a:rPr lang="en-US" sz="3600" b="1" dirty="0" smtClean="0">
                <a:solidFill>
                  <a:schemeClr val="tx1"/>
                </a:solidFill>
                <a:effectLst>
                  <a:outerShdw blurRad="38100" dist="38100" dir="2700000" algn="tl">
                    <a:srgbClr val="000000">
                      <a:alpha val="43137"/>
                    </a:srgbClr>
                  </a:outerShdw>
                </a:effectLst>
              </a:rPr>
              <a:t>CONSTRUCT PROBLEM EXAMPLE</a:t>
            </a:r>
          </a:p>
          <a:p>
            <a:pPr marL="47625" indent="-47625" algn="just"/>
            <a:r>
              <a:rPr lang="en-US" sz="3000" dirty="0" smtClean="0">
                <a:solidFill>
                  <a:schemeClr val="tx1"/>
                </a:solidFill>
              </a:rPr>
              <a:t>Two kids that you are babysitting are playing with spring loaded toy cars that can bounce off each other.  Ryan picks up a truck and Sam picks up a car that is lighter than the truck.  They push them against each other in the center of the living room on the wooden floor ready to let go.  Before they do that, you ask:  “Which one will get to the reach the wall on their side faster?”</a:t>
            </a:r>
            <a:endParaRPr lang="en-US" sz="4500" dirty="0">
              <a:solidFill>
                <a:schemeClr val="tx1"/>
              </a:solidFill>
            </a:endParaRPr>
          </a:p>
        </p:txBody>
      </p:sp>
      <p:sp>
        <p:nvSpPr>
          <p:cNvPr id="105" name="Rounded Rectangle 104"/>
          <p:cNvSpPr/>
          <p:nvPr/>
        </p:nvSpPr>
        <p:spPr>
          <a:xfrm>
            <a:off x="25546050" y="9772650"/>
            <a:ext cx="6858000" cy="8458200"/>
          </a:xfrm>
          <a:prstGeom prst="roundRect">
            <a:avLst>
              <a:gd name="adj" fmla="val 7591"/>
            </a:avLst>
          </a:prstGeom>
          <a:solidFill>
            <a:srgbClr val="FFCCFF"/>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Bef>
                <a:spcPts val="450"/>
              </a:spcBef>
              <a:spcAft>
                <a:spcPts val="450"/>
              </a:spcAft>
            </a:pPr>
            <a:r>
              <a:rPr lang="en-US" sz="2900" b="1" dirty="0" smtClean="0">
                <a:solidFill>
                  <a:srgbClr val="C00000"/>
                </a:solidFill>
                <a:effectLst>
                  <a:outerShdw blurRad="38100" dist="38100" dir="2700000" algn="tl">
                    <a:srgbClr val="000000">
                      <a:alpha val="43137"/>
                    </a:srgbClr>
                  </a:outerShdw>
                </a:effectLst>
              </a:rPr>
              <a:t>  </a:t>
            </a:r>
            <a:r>
              <a:rPr lang="en-US" sz="3600" b="1" dirty="0" smtClean="0">
                <a:solidFill>
                  <a:schemeClr val="tx1"/>
                </a:solidFill>
                <a:effectLst>
                  <a:outerShdw blurRad="38100" dist="38100" dir="2700000" algn="tl">
                    <a:srgbClr val="000000">
                      <a:alpha val="43137"/>
                    </a:srgbClr>
                  </a:outerShdw>
                </a:effectLst>
              </a:rPr>
              <a:t>EVALUATE PROBLEM </a:t>
            </a:r>
            <a:br>
              <a:rPr lang="en-US" sz="3600" b="1" dirty="0" smtClean="0">
                <a:solidFill>
                  <a:schemeClr val="tx1"/>
                </a:solidFill>
                <a:effectLst>
                  <a:outerShdw blurRad="38100" dist="38100" dir="2700000" algn="tl">
                    <a:srgbClr val="000000">
                      <a:alpha val="43137"/>
                    </a:srgbClr>
                  </a:outerShdw>
                </a:effectLst>
              </a:rPr>
            </a:br>
            <a:r>
              <a:rPr lang="en-US" sz="3600" b="1" dirty="0" smtClean="0">
                <a:solidFill>
                  <a:schemeClr val="tx1"/>
                </a:solidFill>
                <a:effectLst>
                  <a:outerShdw blurRad="38100" dist="38100" dir="2700000" algn="tl">
                    <a:srgbClr val="000000">
                      <a:alpha val="43137"/>
                    </a:srgbClr>
                  </a:outerShdw>
                </a:effectLst>
              </a:rPr>
              <a:t>EXAMPLE</a:t>
            </a:r>
          </a:p>
          <a:p>
            <a:pPr marL="47625" indent="-47625" algn="just"/>
            <a:r>
              <a:rPr lang="en-US" sz="3000" dirty="0" smtClean="0">
                <a:solidFill>
                  <a:schemeClr val="tx1"/>
                </a:solidFill>
              </a:rPr>
              <a:t>Kids you are babysitting play with spring loaded toy cars that bounce off each other.  Ryan picks up a truck and Sam a car that is lighter than the truck.  They push them against each other in the center of the living room ready to let go.  Just then, you ask:  “Which one will get to the reach the wall on their side faster?”</a:t>
            </a:r>
          </a:p>
          <a:p>
            <a:pPr marL="47625" indent="-47625" algn="just"/>
            <a:r>
              <a:rPr lang="en-US" sz="3000" dirty="0" smtClean="0">
                <a:solidFill>
                  <a:schemeClr val="tx1"/>
                </a:solidFill>
              </a:rPr>
              <a:t>Ryan:  “They get there at same time, we are start from the middle of the room, the walls are equally far, so it takes the same time to get to walls.”</a:t>
            </a:r>
          </a:p>
          <a:p>
            <a:pPr marL="47625" indent="-47625" algn="just"/>
            <a:r>
              <a:rPr lang="en-US" sz="3000" dirty="0" smtClean="0">
                <a:solidFill>
                  <a:schemeClr val="tx1"/>
                </a:solidFill>
              </a:rPr>
              <a:t>Sam:  “Your heavier truck is slower than my lighter car, so my car gets to wall sooner than your truck.”</a:t>
            </a:r>
          </a:p>
          <a:p>
            <a:pPr marL="523875" indent="-523875" algn="just">
              <a:buFont typeface="Arial" pitchFamily="34" charset="0"/>
              <a:buChar char="•"/>
            </a:pPr>
            <a:endParaRPr lang="en-US" sz="2900" dirty="0" smtClean="0">
              <a:solidFill>
                <a:schemeClr val="tx1"/>
              </a:solidFill>
            </a:endParaRPr>
          </a:p>
        </p:txBody>
      </p:sp>
      <p:grpSp>
        <p:nvGrpSpPr>
          <p:cNvPr id="123" name="Group 122"/>
          <p:cNvGrpSpPr/>
          <p:nvPr/>
        </p:nvGrpSpPr>
        <p:grpSpPr>
          <a:xfrm>
            <a:off x="11430000" y="2533650"/>
            <a:ext cx="20974050" cy="6877050"/>
            <a:chOff x="15240000" y="5080000"/>
            <a:chExt cx="27965400" cy="9169400"/>
          </a:xfrm>
        </p:grpSpPr>
        <p:sp>
          <p:nvSpPr>
            <p:cNvPr id="96" name="Rounded Rectangle 95"/>
            <p:cNvSpPr/>
            <p:nvPr/>
          </p:nvSpPr>
          <p:spPr>
            <a:xfrm>
              <a:off x="15240000" y="5080000"/>
              <a:ext cx="27965400" cy="9169400"/>
            </a:xfrm>
            <a:prstGeom prst="roundRect">
              <a:avLst>
                <a:gd name="adj" fmla="val 11311"/>
              </a:avLst>
            </a:prstGeom>
            <a:solidFill>
              <a:schemeClr val="accent6">
                <a:lumMod val="20000"/>
                <a:lumOff val="8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lang="en-US" sz="5400" b="1" dirty="0" smtClean="0">
                  <a:solidFill>
                    <a:srgbClr val="C00000"/>
                  </a:solidFill>
                  <a:effectLst>
                    <a:outerShdw blurRad="38100" dist="38100" dir="2700000" algn="tl">
                      <a:srgbClr val="000000">
                        <a:alpha val="43137"/>
                      </a:srgbClr>
                    </a:outerShdw>
                  </a:effectLst>
                </a:rPr>
                <a:t> </a:t>
              </a:r>
              <a:r>
                <a:rPr lang="en-US" sz="5400" b="1" dirty="0" smtClean="0">
                  <a:solidFill>
                    <a:schemeClr val="tx1"/>
                  </a:solidFill>
                  <a:effectLst>
                    <a:outerShdw blurRad="38100" dist="38100" dir="2700000" algn="tl">
                      <a:srgbClr val="000000">
                        <a:alpha val="43137"/>
                      </a:srgbClr>
                    </a:outerShdw>
                  </a:effectLst>
                </a:rPr>
                <a:t>RESEARCH DESIGN</a:t>
              </a:r>
              <a:endParaRPr lang="en-US" sz="3300" dirty="0" smtClean="0">
                <a:solidFill>
                  <a:schemeClr val="tx1"/>
                </a:solidFill>
              </a:endParaRPr>
            </a:p>
            <a:p>
              <a:pPr marL="523875" indent="-523875">
                <a:buFont typeface="Arial" pitchFamily="34" charset="0"/>
                <a:buChar char="•"/>
              </a:pPr>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endParaRPr lang="en-US" sz="3600" dirty="0">
                <a:solidFill>
                  <a:schemeClr val="tx1"/>
                </a:solidFill>
              </a:endParaRPr>
            </a:p>
          </p:txBody>
        </p:sp>
        <p:grpSp>
          <p:nvGrpSpPr>
            <p:cNvPr id="122" name="Group 121"/>
            <p:cNvGrpSpPr/>
            <p:nvPr/>
          </p:nvGrpSpPr>
          <p:grpSpPr>
            <a:xfrm>
              <a:off x="15721878" y="6553199"/>
              <a:ext cx="27001644" cy="7391401"/>
              <a:chOff x="15621000" y="6629400"/>
              <a:chExt cx="27001644" cy="7391401"/>
            </a:xfrm>
          </p:grpSpPr>
          <p:sp>
            <p:nvSpPr>
              <p:cNvPr id="2081" name="Text Box 33"/>
              <p:cNvSpPr txBox="1">
                <a:spLocks noChangeArrowheads="1"/>
              </p:cNvSpPr>
              <p:nvPr/>
            </p:nvSpPr>
            <p:spPr bwMode="auto">
              <a:xfrm>
                <a:off x="15621000" y="9284664"/>
                <a:ext cx="4404602" cy="19421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600" dirty="0" smtClean="0">
                    <a:latin typeface="Arial" pitchFamily="34" charset="0"/>
                    <a:ea typeface="Times New Roman" pitchFamily="18" charset="0"/>
                    <a:cs typeface="Arial" pitchFamily="34" charset="0"/>
                  </a:rPr>
                  <a:t>Training &amp; Feedback</a:t>
                </a:r>
                <a:br>
                  <a:rPr lang="en-US" sz="3600" dirty="0" smtClean="0">
                    <a:latin typeface="Arial" pitchFamily="34" charset="0"/>
                    <a:ea typeface="Times New Roman" pitchFamily="18" charset="0"/>
                    <a:cs typeface="Arial" pitchFamily="34" charset="0"/>
                  </a:rPr>
                </a:br>
                <a:r>
                  <a:rPr lang="en-US" sz="3600" dirty="0" smtClean="0">
                    <a:latin typeface="Arial" pitchFamily="34" charset="0"/>
                    <a:ea typeface="Times New Roman" pitchFamily="18" charset="0"/>
                    <a:cs typeface="Arial" pitchFamily="34" charset="0"/>
                  </a:rPr>
                  <a:t>(40 minutes)</a:t>
                </a:r>
                <a:endParaRPr lang="en-US" sz="3600" dirty="0" smtClean="0">
                  <a:latin typeface="Arial" pitchFamily="34" charset="0"/>
                  <a:cs typeface="Arial" pitchFamily="34" charset="0"/>
                </a:endParaRPr>
              </a:p>
            </p:txBody>
          </p:sp>
          <p:sp>
            <p:nvSpPr>
              <p:cNvPr id="2080" name="Text Box 32"/>
              <p:cNvSpPr txBox="1">
                <a:spLocks noChangeArrowheads="1"/>
              </p:cNvSpPr>
              <p:nvPr/>
            </p:nvSpPr>
            <p:spPr bwMode="auto">
              <a:xfrm>
                <a:off x="15805141" y="6781800"/>
                <a:ext cx="3886035" cy="916560"/>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79" name="Text Box 31"/>
              <p:cNvSpPr txBox="1">
                <a:spLocks noChangeArrowheads="1"/>
              </p:cNvSpPr>
              <p:nvPr/>
            </p:nvSpPr>
            <p:spPr bwMode="auto">
              <a:xfrm>
                <a:off x="15805141" y="8255563"/>
                <a:ext cx="3886035"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77" name="Text Box 29"/>
              <p:cNvSpPr txBox="1">
                <a:spLocks noChangeArrowheads="1"/>
              </p:cNvSpPr>
              <p:nvPr/>
            </p:nvSpPr>
            <p:spPr bwMode="auto">
              <a:xfrm>
                <a:off x="20759483" y="6781800"/>
                <a:ext cx="3886035" cy="91252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76" name="Text Box 28"/>
              <p:cNvSpPr txBox="1">
                <a:spLocks noChangeArrowheads="1"/>
              </p:cNvSpPr>
              <p:nvPr/>
            </p:nvSpPr>
            <p:spPr bwMode="auto">
              <a:xfrm>
                <a:off x="20759483" y="8255563"/>
                <a:ext cx="3886035"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75" name="Text Box 27"/>
              <p:cNvSpPr txBox="1">
                <a:spLocks noChangeArrowheads="1"/>
              </p:cNvSpPr>
              <p:nvPr/>
            </p:nvSpPr>
            <p:spPr bwMode="auto">
              <a:xfrm>
                <a:off x="20726400" y="9169401"/>
                <a:ext cx="3880383" cy="199462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3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Team</a:t>
                </a:r>
                <a:r>
                  <a:rPr lang="en-US" sz="3300" dirty="0" smtClean="0">
                    <a:latin typeface="Arial" pitchFamily="34" charset="0"/>
                    <a:ea typeface="Times New Roman" pitchFamily="18" charset="0"/>
                    <a:cs typeface="Arial" pitchFamily="34" charset="0"/>
                  </a:rPr>
                  <a:t> Task</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with Prompts</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(20 minutes)</a:t>
                </a:r>
                <a:endParaRPr lang="en-US" sz="3300" dirty="0" smtClean="0">
                  <a:latin typeface="Arial" pitchFamily="34" charset="0"/>
                  <a:cs typeface="Arial" pitchFamily="34" charset="0"/>
                </a:endParaRPr>
              </a:p>
            </p:txBody>
          </p:sp>
          <p:sp>
            <p:nvSpPr>
              <p:cNvPr id="2074" name="Text Box 26"/>
              <p:cNvSpPr txBox="1">
                <a:spLocks noChangeArrowheads="1"/>
              </p:cNvSpPr>
              <p:nvPr/>
            </p:nvSpPr>
            <p:spPr bwMode="auto">
              <a:xfrm>
                <a:off x="24648344" y="6781800"/>
                <a:ext cx="3886035"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73" name="Text Box 25"/>
              <p:cNvSpPr txBox="1">
                <a:spLocks noChangeArrowheads="1"/>
              </p:cNvSpPr>
              <p:nvPr/>
            </p:nvSpPr>
            <p:spPr bwMode="auto">
              <a:xfrm>
                <a:off x="24648344" y="8255563"/>
                <a:ext cx="3886035" cy="91252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72" name="Text Box 24"/>
              <p:cNvSpPr txBox="1">
                <a:spLocks noChangeArrowheads="1"/>
              </p:cNvSpPr>
              <p:nvPr/>
            </p:nvSpPr>
            <p:spPr bwMode="auto">
              <a:xfrm>
                <a:off x="24612600" y="9169401"/>
                <a:ext cx="3962343" cy="199462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3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Individual</a:t>
                </a:r>
                <a:r>
                  <a:rPr lang="en-US" sz="3300" dirty="0" smtClean="0">
                    <a:latin typeface="Arial" pitchFamily="34" charset="0"/>
                    <a:ea typeface="Times New Roman" pitchFamily="18" charset="0"/>
                    <a:cs typeface="Arial" pitchFamily="34" charset="0"/>
                  </a:rPr>
                  <a:t> Task</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No Prompts</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(15 minutes</a:t>
                </a:r>
                <a:r>
                  <a:rPr lang="en-US" sz="3600" dirty="0" smtClean="0">
                    <a:latin typeface="Arial" pitchFamily="34" charset="0"/>
                    <a:ea typeface="Times New Roman" pitchFamily="18" charset="0"/>
                    <a:cs typeface="Arial" pitchFamily="34" charset="0"/>
                  </a:rPr>
                  <a:t>)</a:t>
                </a:r>
                <a:endParaRPr lang="en-US" sz="3600" dirty="0" smtClean="0">
                  <a:latin typeface="Arial" pitchFamily="34" charset="0"/>
                  <a:cs typeface="Arial" pitchFamily="34" charset="0"/>
                </a:endParaRPr>
              </a:p>
            </p:txBody>
          </p:sp>
          <p:sp>
            <p:nvSpPr>
              <p:cNvPr id="2069" name="Text Box 21"/>
              <p:cNvSpPr txBox="1">
                <a:spLocks noChangeArrowheads="1"/>
              </p:cNvSpPr>
              <p:nvPr/>
            </p:nvSpPr>
            <p:spPr bwMode="auto">
              <a:xfrm>
                <a:off x="29870400" y="6781800"/>
                <a:ext cx="3887017" cy="91252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68" name="Text Box 20"/>
              <p:cNvSpPr txBox="1">
                <a:spLocks noChangeArrowheads="1"/>
              </p:cNvSpPr>
              <p:nvPr/>
            </p:nvSpPr>
            <p:spPr bwMode="auto">
              <a:xfrm>
                <a:off x="29870400" y="8255563"/>
                <a:ext cx="3887017"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66" name="Text Box 18"/>
              <p:cNvSpPr txBox="1">
                <a:spLocks noChangeArrowheads="1"/>
              </p:cNvSpPr>
              <p:nvPr/>
            </p:nvSpPr>
            <p:spPr bwMode="auto">
              <a:xfrm>
                <a:off x="34825994" y="6781800"/>
                <a:ext cx="3887017" cy="91252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65" name="Text Box 17"/>
              <p:cNvSpPr txBox="1">
                <a:spLocks noChangeArrowheads="1"/>
              </p:cNvSpPr>
              <p:nvPr/>
            </p:nvSpPr>
            <p:spPr bwMode="auto">
              <a:xfrm>
                <a:off x="34825994" y="8255563"/>
                <a:ext cx="3887017"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64" name="Text Box 16"/>
              <p:cNvSpPr txBox="1">
                <a:spLocks noChangeArrowheads="1"/>
              </p:cNvSpPr>
              <p:nvPr/>
            </p:nvSpPr>
            <p:spPr bwMode="auto">
              <a:xfrm>
                <a:off x="34814686" y="9169401"/>
                <a:ext cx="3920940" cy="199462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3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Team</a:t>
                </a:r>
                <a:r>
                  <a:rPr lang="en-US" sz="3300" dirty="0" smtClean="0">
                    <a:latin typeface="Arial" pitchFamily="34" charset="0"/>
                    <a:ea typeface="Times New Roman" pitchFamily="18" charset="0"/>
                    <a:cs typeface="Arial" pitchFamily="34" charset="0"/>
                  </a:rPr>
                  <a:t> Task</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with Prompts</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(20 minutes)</a:t>
                </a:r>
                <a:endParaRPr lang="en-US" sz="3300" dirty="0" smtClean="0">
                  <a:latin typeface="Arial" pitchFamily="34" charset="0"/>
                  <a:cs typeface="Arial" pitchFamily="34" charset="0"/>
                </a:endParaRPr>
              </a:p>
            </p:txBody>
          </p:sp>
          <p:sp>
            <p:nvSpPr>
              <p:cNvPr id="2063" name="Text Box 15"/>
              <p:cNvSpPr txBox="1">
                <a:spLocks noChangeArrowheads="1"/>
              </p:cNvSpPr>
              <p:nvPr/>
            </p:nvSpPr>
            <p:spPr bwMode="auto">
              <a:xfrm>
                <a:off x="38715838" y="6781800"/>
                <a:ext cx="3887017" cy="912522"/>
              </a:xfrm>
              <a:prstGeom prst="rect">
                <a:avLst/>
              </a:prstGeom>
              <a:solidFill>
                <a:srgbClr val="FF66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Evaluate</a:t>
                </a:r>
                <a:endParaRPr lang="en-US" sz="4100" dirty="0" smtClean="0">
                  <a:latin typeface="Arial" pitchFamily="34" charset="0"/>
                  <a:cs typeface="Arial" pitchFamily="34" charset="0"/>
                </a:endParaRPr>
              </a:p>
            </p:txBody>
          </p:sp>
          <p:sp>
            <p:nvSpPr>
              <p:cNvPr id="2062" name="Text Box 14"/>
              <p:cNvSpPr txBox="1">
                <a:spLocks noChangeArrowheads="1"/>
              </p:cNvSpPr>
              <p:nvPr/>
            </p:nvSpPr>
            <p:spPr bwMode="auto">
              <a:xfrm>
                <a:off x="38715838" y="8255563"/>
                <a:ext cx="3887017" cy="91252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defTabSz="685800" fontAlgn="base">
                  <a:spcBef>
                    <a:spcPct val="0"/>
                  </a:spcBef>
                  <a:spcAft>
                    <a:spcPct val="0"/>
                  </a:spcAft>
                </a:pPr>
                <a:r>
                  <a:rPr lang="en-US" sz="4100" b="1" dirty="0" smtClean="0">
                    <a:latin typeface="Arial" pitchFamily="34" charset="0"/>
                    <a:ea typeface="Times New Roman" pitchFamily="18" charset="0"/>
                    <a:cs typeface="Arial" pitchFamily="34" charset="0"/>
                  </a:rPr>
                  <a:t>Construct</a:t>
                </a:r>
                <a:endParaRPr lang="en-US" sz="4100" dirty="0" smtClean="0">
                  <a:latin typeface="Arial" pitchFamily="34" charset="0"/>
                  <a:cs typeface="Arial" pitchFamily="34" charset="0"/>
                </a:endParaRPr>
              </a:p>
            </p:txBody>
          </p:sp>
          <p:sp>
            <p:nvSpPr>
              <p:cNvPr id="2061" name="Text Box 13"/>
              <p:cNvSpPr txBox="1">
                <a:spLocks noChangeArrowheads="1"/>
              </p:cNvSpPr>
              <p:nvPr/>
            </p:nvSpPr>
            <p:spPr bwMode="auto">
              <a:xfrm>
                <a:off x="38701704" y="9169401"/>
                <a:ext cx="3920940" cy="199462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3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Individual</a:t>
                </a:r>
                <a:r>
                  <a:rPr lang="en-US" sz="3300" dirty="0" smtClean="0">
                    <a:latin typeface="Arial" pitchFamily="34" charset="0"/>
                    <a:ea typeface="Times New Roman" pitchFamily="18" charset="0"/>
                    <a:cs typeface="Arial" pitchFamily="34" charset="0"/>
                  </a:rPr>
                  <a:t> Task</a:t>
                </a:r>
              </a:p>
              <a:p>
                <a:pPr algn="ctr" defTabSz="685800" fontAlgn="base">
                  <a:spcBef>
                    <a:spcPct val="0"/>
                  </a:spcBef>
                  <a:spcAft>
                    <a:spcPct val="0"/>
                  </a:spcAft>
                </a:pPr>
                <a:r>
                  <a:rPr lang="en-US" sz="3300" dirty="0" smtClean="0">
                    <a:latin typeface="Arial" pitchFamily="34" charset="0"/>
                    <a:ea typeface="Times New Roman" pitchFamily="18" charset="0"/>
                    <a:cs typeface="Arial" pitchFamily="34" charset="0"/>
                  </a:rPr>
                  <a:t>No Prompts</a:t>
                </a:r>
                <a:br>
                  <a:rPr lang="en-US" sz="3300" dirty="0" smtClean="0">
                    <a:latin typeface="Arial" pitchFamily="34" charset="0"/>
                    <a:ea typeface="Times New Roman" pitchFamily="18" charset="0"/>
                    <a:cs typeface="Arial" pitchFamily="34" charset="0"/>
                  </a:rPr>
                </a:br>
                <a:r>
                  <a:rPr lang="en-US" sz="3300" dirty="0" smtClean="0">
                    <a:latin typeface="Arial" pitchFamily="34" charset="0"/>
                    <a:ea typeface="Times New Roman" pitchFamily="18" charset="0"/>
                    <a:cs typeface="Arial" pitchFamily="34" charset="0"/>
                  </a:rPr>
                  <a:t>(15 minutes)</a:t>
                </a:r>
                <a:endParaRPr lang="en-US" sz="3300" dirty="0" smtClean="0">
                  <a:latin typeface="Arial" pitchFamily="34" charset="0"/>
                  <a:cs typeface="Arial" pitchFamily="34" charset="0"/>
                </a:endParaRPr>
              </a:p>
            </p:txBody>
          </p:sp>
          <p:sp>
            <p:nvSpPr>
              <p:cNvPr id="2058" name="Text Box 10"/>
              <p:cNvSpPr txBox="1">
                <a:spLocks noChangeArrowheads="1"/>
              </p:cNvSpPr>
              <p:nvPr/>
            </p:nvSpPr>
            <p:spPr bwMode="auto">
              <a:xfrm>
                <a:off x="29641800" y="9284664"/>
                <a:ext cx="4404602" cy="19421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600" dirty="0" smtClean="0">
                    <a:latin typeface="Arial" pitchFamily="34" charset="0"/>
                    <a:ea typeface="Times New Roman" pitchFamily="18" charset="0"/>
                    <a:cs typeface="Arial" pitchFamily="34" charset="0"/>
                  </a:rPr>
                  <a:t>Training &amp; Feedback</a:t>
                </a:r>
                <a:br>
                  <a:rPr lang="en-US" sz="3600" dirty="0" smtClean="0">
                    <a:latin typeface="Arial" pitchFamily="34" charset="0"/>
                    <a:ea typeface="Times New Roman" pitchFamily="18" charset="0"/>
                    <a:cs typeface="Arial" pitchFamily="34" charset="0"/>
                  </a:rPr>
                </a:br>
                <a:r>
                  <a:rPr lang="en-US" sz="3600" dirty="0" smtClean="0">
                    <a:latin typeface="Arial" pitchFamily="34" charset="0"/>
                    <a:ea typeface="Times New Roman" pitchFamily="18" charset="0"/>
                    <a:cs typeface="Arial" pitchFamily="34" charset="0"/>
                  </a:rPr>
                  <a:t>(40 minutes)</a:t>
                </a:r>
                <a:endParaRPr lang="en-US" sz="3600" dirty="0" smtClean="0">
                  <a:latin typeface="Arial" pitchFamily="34" charset="0"/>
                  <a:cs typeface="Arial" pitchFamily="34" charset="0"/>
                </a:endParaRPr>
              </a:p>
            </p:txBody>
          </p:sp>
          <p:sp>
            <p:nvSpPr>
              <p:cNvPr id="2055" name="Text Box 7"/>
              <p:cNvSpPr txBox="1">
                <a:spLocks noChangeArrowheads="1"/>
              </p:cNvSpPr>
              <p:nvPr/>
            </p:nvSpPr>
            <p:spPr bwMode="auto">
              <a:xfrm>
                <a:off x="24130722" y="12496801"/>
                <a:ext cx="10210799" cy="1524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3600" dirty="0" smtClean="0">
                    <a:latin typeface="Arial" pitchFamily="34" charset="0"/>
                    <a:ea typeface="Times New Roman" pitchFamily="18" charset="0"/>
                    <a:cs typeface="Arial" pitchFamily="34" charset="0"/>
                  </a:rPr>
                  <a:t>Three weeks during which new physics topics were taught in class.</a:t>
                </a:r>
                <a:endParaRPr lang="en-US" sz="3600" dirty="0" smtClean="0">
                  <a:latin typeface="Arial" pitchFamily="34" charset="0"/>
                  <a:cs typeface="Arial" pitchFamily="34" charset="0"/>
                </a:endParaRPr>
              </a:p>
            </p:txBody>
          </p:sp>
          <p:sp>
            <p:nvSpPr>
              <p:cNvPr id="2053" name="AutoShape 5"/>
              <p:cNvSpPr>
                <a:spLocks/>
              </p:cNvSpPr>
              <p:nvPr/>
            </p:nvSpPr>
            <p:spPr bwMode="auto">
              <a:xfrm rot="5400000">
                <a:off x="38415834" y="7372087"/>
                <a:ext cx="577392" cy="7589235"/>
              </a:xfrm>
              <a:prstGeom prst="rightBracket">
                <a:avLst>
                  <a:gd name="adj" fmla="val 146096"/>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2" name="AutoShape 4"/>
              <p:cNvSpPr>
                <a:spLocks/>
              </p:cNvSpPr>
              <p:nvPr/>
            </p:nvSpPr>
            <p:spPr bwMode="auto">
              <a:xfrm rot="5400000">
                <a:off x="24415486" y="7372087"/>
                <a:ext cx="577392" cy="7589235"/>
              </a:xfrm>
              <a:prstGeom prst="rightBracket">
                <a:avLst>
                  <a:gd name="adj" fmla="val 146096"/>
                </a:avLst>
              </a:prstGeom>
              <a:noFill/>
              <a:ln w="762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1" name="Text Box 3"/>
              <p:cNvSpPr txBox="1">
                <a:spLocks noChangeArrowheads="1"/>
              </p:cNvSpPr>
              <p:nvPr/>
            </p:nvSpPr>
            <p:spPr bwMode="auto">
              <a:xfrm>
                <a:off x="34909914" y="11438546"/>
                <a:ext cx="7589235" cy="13122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4100" dirty="0" smtClean="0">
                    <a:latin typeface="Arial" pitchFamily="34" charset="0"/>
                    <a:ea typeface="Times New Roman" pitchFamily="18" charset="0"/>
                    <a:cs typeface="Arial" pitchFamily="34" charset="0"/>
                  </a:rPr>
                  <a:t>TEST 2</a:t>
                </a:r>
                <a:endParaRPr lang="en-US" sz="4100" dirty="0" smtClean="0">
                  <a:latin typeface="Arial" pitchFamily="34" charset="0"/>
                  <a:cs typeface="Arial" pitchFamily="34" charset="0"/>
                </a:endParaRPr>
              </a:p>
            </p:txBody>
          </p:sp>
          <p:sp>
            <p:nvSpPr>
              <p:cNvPr id="2050" name="Text Box 2"/>
              <p:cNvSpPr txBox="1">
                <a:spLocks noChangeArrowheads="1"/>
              </p:cNvSpPr>
              <p:nvPr/>
            </p:nvSpPr>
            <p:spPr bwMode="auto">
              <a:xfrm>
                <a:off x="20909565" y="11438546"/>
                <a:ext cx="7589235" cy="13122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ctr" defTabSz="685800" fontAlgn="base">
                  <a:spcBef>
                    <a:spcPct val="0"/>
                  </a:spcBef>
                  <a:spcAft>
                    <a:spcPct val="0"/>
                  </a:spcAft>
                </a:pPr>
                <a:r>
                  <a:rPr lang="en-US" sz="4100" dirty="0" smtClean="0">
                    <a:latin typeface="Arial" pitchFamily="34" charset="0"/>
                    <a:ea typeface="Times New Roman" pitchFamily="18" charset="0"/>
                    <a:cs typeface="Arial" pitchFamily="34" charset="0"/>
                  </a:rPr>
                  <a:t>TEST 1</a:t>
                </a:r>
                <a:endParaRPr lang="en-US" sz="4100" dirty="0" smtClean="0">
                  <a:latin typeface="Arial" pitchFamily="34" charset="0"/>
                  <a:cs typeface="Arial" pitchFamily="34" charset="0"/>
                </a:endParaRPr>
              </a:p>
            </p:txBody>
          </p:sp>
          <p:sp>
            <p:nvSpPr>
              <p:cNvPr id="97" name="AutoShape 12"/>
              <p:cNvSpPr>
                <a:spLocks noChangeShapeType="1"/>
              </p:cNvSpPr>
              <p:nvPr/>
            </p:nvSpPr>
            <p:spPr bwMode="auto">
              <a:xfrm rot="5400000">
                <a:off x="27945567" y="10340340"/>
                <a:ext cx="2286000" cy="45719"/>
              </a:xfrm>
              <a:prstGeom prst="straightConnector1">
                <a:avLst/>
              </a:prstGeom>
              <a:noFill/>
              <a:ln w="76200">
                <a:solidFill>
                  <a:srgbClr val="000000"/>
                </a:solidFill>
                <a:round/>
                <a:headEnd type="none" w="med" len="med"/>
                <a:tailEnd type="arrow" w="med" len="med"/>
              </a:ln>
            </p:spPr>
            <p:txBody>
              <a:bodyPr vert="horz" wrap="square" lIns="91440" tIns="45720" rIns="91440" bIns="45720" numCol="1" anchor="t" anchorCtr="0" compatLnSpc="1">
                <a:prstTxWarp prst="textNoShape">
                  <a:avLst/>
                </a:prstTxWarp>
              </a:bodyPr>
              <a:lstStyle/>
              <a:p>
                <a:endParaRPr lang="en-US"/>
              </a:p>
            </p:txBody>
          </p:sp>
          <p:sp>
            <p:nvSpPr>
              <p:cNvPr id="98" name="Left Brace 97"/>
              <p:cNvSpPr/>
              <p:nvPr/>
            </p:nvSpPr>
            <p:spPr>
              <a:xfrm rot="5400000">
                <a:off x="28321723" y="7416801"/>
                <a:ext cx="1523999" cy="9906000"/>
              </a:xfrm>
              <a:prstGeom prst="leftBrace">
                <a:avLst>
                  <a:gd name="adj1" fmla="val 8333"/>
                  <a:gd name="adj2" fmla="val 50000"/>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6" name="Right Arrow 105"/>
              <p:cNvSpPr/>
              <p:nvPr/>
            </p:nvSpPr>
            <p:spPr>
              <a:xfrm>
                <a:off x="19735800" y="6934200"/>
                <a:ext cx="1143000" cy="609600"/>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ight Arrow 112"/>
              <p:cNvSpPr/>
              <p:nvPr/>
            </p:nvSpPr>
            <p:spPr>
              <a:xfrm>
                <a:off x="28575000" y="6934200"/>
                <a:ext cx="1295400" cy="609600"/>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ight Arrow 113"/>
              <p:cNvSpPr/>
              <p:nvPr/>
            </p:nvSpPr>
            <p:spPr>
              <a:xfrm>
                <a:off x="33756600" y="6934200"/>
                <a:ext cx="1143000" cy="609600"/>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ight Arrow 117"/>
              <p:cNvSpPr/>
              <p:nvPr/>
            </p:nvSpPr>
            <p:spPr>
              <a:xfrm>
                <a:off x="19659600" y="8382000"/>
                <a:ext cx="1143000" cy="609600"/>
              </a:xfrm>
              <a:prstGeom prst="rightArrow">
                <a:avLst/>
              </a:prstGeom>
              <a:solidFill>
                <a:srgbClr val="CC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ight Arrow 118"/>
              <p:cNvSpPr/>
              <p:nvPr/>
            </p:nvSpPr>
            <p:spPr>
              <a:xfrm>
                <a:off x="28575000" y="8382000"/>
                <a:ext cx="1295400" cy="609600"/>
              </a:xfrm>
              <a:prstGeom prst="rightArrow">
                <a:avLst/>
              </a:prstGeom>
              <a:solidFill>
                <a:srgbClr val="CC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ight Arrow 119"/>
              <p:cNvSpPr/>
              <p:nvPr/>
            </p:nvSpPr>
            <p:spPr>
              <a:xfrm>
                <a:off x="33756600" y="8382000"/>
                <a:ext cx="1143000" cy="609600"/>
              </a:xfrm>
              <a:prstGeom prst="rightArrow">
                <a:avLst/>
              </a:prstGeom>
              <a:solidFill>
                <a:srgbClr val="CC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28727400" y="6629400"/>
                <a:ext cx="685800" cy="25908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24" name="Rounded Rectangle 123"/>
          <p:cNvSpPr/>
          <p:nvPr/>
        </p:nvSpPr>
        <p:spPr>
          <a:xfrm>
            <a:off x="11601450" y="18573750"/>
            <a:ext cx="20802600" cy="7429500"/>
          </a:xfrm>
          <a:prstGeom prst="roundRect">
            <a:avLst>
              <a:gd name="adj" fmla="val 11311"/>
            </a:avLst>
          </a:prstGeom>
          <a:solidFill>
            <a:schemeClr val="accent6">
              <a:lumMod val="20000"/>
              <a:lumOff val="8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spcAft>
                <a:spcPts val="450"/>
              </a:spcAft>
            </a:pPr>
            <a:r>
              <a:rPr lang="en-US" sz="5400" b="1" dirty="0" smtClean="0">
                <a:solidFill>
                  <a:srgbClr val="C00000"/>
                </a:solidFill>
                <a:effectLst>
                  <a:outerShdw blurRad="38100" dist="38100" dir="2700000" algn="tl">
                    <a:srgbClr val="000000">
                      <a:alpha val="43137"/>
                    </a:srgbClr>
                  </a:outerShdw>
                </a:effectLst>
              </a:rPr>
              <a:t>	             RESULTS</a:t>
            </a:r>
          </a:p>
          <a:p>
            <a:pPr marL="523875" indent="-523875">
              <a:buFont typeface="Arial" pitchFamily="34" charset="0"/>
              <a:buChar char="•"/>
            </a:pPr>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graphicFrame>
        <p:nvGraphicFramePr>
          <p:cNvPr id="125" name="Table 124"/>
          <p:cNvGraphicFramePr>
            <a:graphicFrameLocks noGrp="1"/>
          </p:cNvGraphicFramePr>
          <p:nvPr/>
        </p:nvGraphicFramePr>
        <p:xfrm>
          <a:off x="933450" y="26860500"/>
          <a:ext cx="9601201" cy="4526280"/>
        </p:xfrm>
        <a:graphic>
          <a:graphicData uri="http://schemas.openxmlformats.org/drawingml/2006/table">
            <a:tbl>
              <a:tblPr/>
              <a:tblGrid>
                <a:gridCol w="4600576"/>
                <a:gridCol w="5000625"/>
              </a:tblGrid>
              <a:tr h="502920">
                <a:tc>
                  <a:txBody>
                    <a:bodyPr/>
                    <a:lstStyle/>
                    <a:p>
                      <a:pPr marL="0" marR="0" algn="l">
                        <a:spcBef>
                          <a:spcPts val="0"/>
                        </a:spcBef>
                        <a:spcAft>
                          <a:spcPts val="0"/>
                        </a:spcAft>
                      </a:pPr>
                      <a:r>
                        <a:rPr lang="en-US" sz="3300" b="1" dirty="0">
                          <a:latin typeface="+mn-lt"/>
                          <a:ea typeface="Times New Roman"/>
                        </a:rPr>
                        <a:t>Scientific Correctness</a:t>
                      </a:r>
                      <a:endParaRPr lang="en-US" sz="3300" dirty="0">
                        <a:latin typeface="+mn-lt"/>
                        <a:ea typeface="Times New Roman"/>
                      </a:endParaRPr>
                    </a:p>
                  </a:txBody>
                  <a:tcPr marL="51435" marR="5143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3300" b="1" dirty="0">
                          <a:latin typeface="+mn-lt"/>
                          <a:ea typeface="Times New Roman"/>
                        </a:rPr>
                        <a:t>Grounds Provided</a:t>
                      </a:r>
                      <a:endParaRPr lang="en-US" sz="3300" dirty="0">
                        <a:latin typeface="+mn-lt"/>
                        <a:ea typeface="Times New Roman"/>
                      </a:endParaRPr>
                    </a:p>
                  </a:txBody>
                  <a:tcPr marL="51435" marR="5143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23360">
                <a:tc>
                  <a:txBody>
                    <a:bodyPr/>
                    <a:lstStyle/>
                    <a:p>
                      <a:pPr marL="568325" marR="0" indent="-568325">
                        <a:spcBef>
                          <a:spcPts val="0"/>
                        </a:spcBef>
                        <a:spcAft>
                          <a:spcPts val="0"/>
                        </a:spcAft>
                      </a:pPr>
                      <a:r>
                        <a:rPr lang="en-US" sz="3300" dirty="0" smtClean="0">
                          <a:latin typeface="+mn-lt"/>
                          <a:ea typeface="Times New Roman"/>
                        </a:rPr>
                        <a:t>0: Incorrect</a:t>
                      </a:r>
                      <a:r>
                        <a:rPr lang="en-US" sz="3300" dirty="0">
                          <a:latin typeface="+mn-lt"/>
                          <a:ea typeface="Times New Roman"/>
                        </a:rPr>
                        <a:t>, with no justification</a:t>
                      </a:r>
                    </a:p>
                    <a:p>
                      <a:pPr marL="568325" marR="0" indent="-568325">
                        <a:spcBef>
                          <a:spcPts val="0"/>
                        </a:spcBef>
                        <a:spcAft>
                          <a:spcPts val="0"/>
                        </a:spcAft>
                      </a:pPr>
                      <a:r>
                        <a:rPr lang="en-US" sz="3300" dirty="0" smtClean="0">
                          <a:latin typeface="+mn-lt"/>
                          <a:ea typeface="Times New Roman"/>
                        </a:rPr>
                        <a:t>1:  </a:t>
                      </a:r>
                      <a:r>
                        <a:rPr lang="en-US" sz="3300" dirty="0">
                          <a:latin typeface="+mn-lt"/>
                          <a:ea typeface="Times New Roman"/>
                        </a:rPr>
                        <a:t>Incorrect with justification</a:t>
                      </a:r>
                    </a:p>
                    <a:p>
                      <a:pPr marL="568325" marR="0" indent="-568325">
                        <a:spcBef>
                          <a:spcPts val="0"/>
                        </a:spcBef>
                        <a:spcAft>
                          <a:spcPts val="0"/>
                        </a:spcAft>
                      </a:pPr>
                      <a:r>
                        <a:rPr lang="en-US" sz="3300" dirty="0" smtClean="0">
                          <a:latin typeface="+mn-lt"/>
                          <a:ea typeface="Times New Roman"/>
                        </a:rPr>
                        <a:t>2:</a:t>
                      </a:r>
                      <a:r>
                        <a:rPr lang="en-US" sz="3300" baseline="0" dirty="0" smtClean="0">
                          <a:latin typeface="+mn-lt"/>
                          <a:ea typeface="Times New Roman"/>
                        </a:rPr>
                        <a:t> </a:t>
                      </a:r>
                      <a:r>
                        <a:rPr lang="en-US" sz="3300" dirty="0" smtClean="0">
                          <a:latin typeface="+mn-lt"/>
                          <a:ea typeface="Times New Roman"/>
                        </a:rPr>
                        <a:t>Correct</a:t>
                      </a:r>
                      <a:r>
                        <a:rPr lang="en-US" sz="3300" dirty="0">
                          <a:latin typeface="+mn-lt"/>
                          <a:ea typeface="Times New Roman"/>
                        </a:rPr>
                        <a:t>, with no justification</a:t>
                      </a:r>
                    </a:p>
                    <a:p>
                      <a:pPr marL="568325" marR="0" indent="-568325">
                        <a:spcBef>
                          <a:spcPts val="0"/>
                        </a:spcBef>
                        <a:spcAft>
                          <a:spcPts val="0"/>
                        </a:spcAft>
                      </a:pPr>
                      <a:r>
                        <a:rPr lang="en-US" sz="3300" dirty="0" smtClean="0">
                          <a:latin typeface="+mn-lt"/>
                          <a:ea typeface="Times New Roman"/>
                        </a:rPr>
                        <a:t>3:</a:t>
                      </a:r>
                      <a:r>
                        <a:rPr lang="en-US" sz="3300" baseline="0" dirty="0" smtClean="0">
                          <a:latin typeface="+mn-lt"/>
                          <a:ea typeface="Times New Roman"/>
                        </a:rPr>
                        <a:t> </a:t>
                      </a:r>
                      <a:r>
                        <a:rPr lang="en-US" sz="3300" dirty="0" smtClean="0">
                          <a:latin typeface="+mn-lt"/>
                          <a:ea typeface="Times New Roman"/>
                        </a:rPr>
                        <a:t>Correct</a:t>
                      </a:r>
                      <a:r>
                        <a:rPr lang="en-US" sz="3300" dirty="0">
                          <a:latin typeface="+mn-lt"/>
                          <a:ea typeface="Times New Roman"/>
                        </a:rPr>
                        <a:t>, with justification</a:t>
                      </a:r>
                    </a:p>
                  </a:txBody>
                  <a:tcPr marL="51435" marR="5143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68325" marR="0" indent="-568325">
                        <a:spcBef>
                          <a:spcPts val="0"/>
                        </a:spcBef>
                        <a:spcAft>
                          <a:spcPts val="0"/>
                        </a:spcAft>
                      </a:pPr>
                      <a:r>
                        <a:rPr lang="en-US" sz="3300" dirty="0" smtClean="0">
                          <a:latin typeface="+mn-lt"/>
                          <a:ea typeface="Times New Roman"/>
                        </a:rPr>
                        <a:t>1: No </a:t>
                      </a:r>
                      <a:r>
                        <a:rPr lang="en-US" sz="3300" dirty="0">
                          <a:latin typeface="+mn-lt"/>
                          <a:ea typeface="Times New Roman"/>
                        </a:rPr>
                        <a:t>grounds</a:t>
                      </a:r>
                    </a:p>
                    <a:p>
                      <a:pPr marL="568325" marR="0" indent="-568325">
                        <a:spcBef>
                          <a:spcPts val="0"/>
                        </a:spcBef>
                        <a:spcAft>
                          <a:spcPts val="0"/>
                        </a:spcAft>
                      </a:pPr>
                      <a:r>
                        <a:rPr lang="en-US" sz="3300" dirty="0" smtClean="0">
                          <a:latin typeface="+mn-lt"/>
                          <a:ea typeface="Times New Roman"/>
                        </a:rPr>
                        <a:t>2:</a:t>
                      </a:r>
                      <a:r>
                        <a:rPr lang="en-US" sz="3300" baseline="0" dirty="0" smtClean="0">
                          <a:latin typeface="+mn-lt"/>
                          <a:ea typeface="Times New Roman"/>
                        </a:rPr>
                        <a:t> </a:t>
                      </a:r>
                      <a:r>
                        <a:rPr lang="en-US" sz="3300" dirty="0" smtClean="0">
                          <a:latin typeface="+mn-lt"/>
                          <a:ea typeface="Times New Roman"/>
                        </a:rPr>
                        <a:t>Single </a:t>
                      </a:r>
                      <a:r>
                        <a:rPr lang="en-US" sz="3300" dirty="0">
                          <a:latin typeface="+mn-lt"/>
                          <a:ea typeface="Times New Roman"/>
                        </a:rPr>
                        <a:t>grounds</a:t>
                      </a:r>
                    </a:p>
                    <a:p>
                      <a:pPr marL="568325" marR="0" indent="-568325">
                        <a:spcBef>
                          <a:spcPts val="0"/>
                        </a:spcBef>
                        <a:spcAft>
                          <a:spcPts val="0"/>
                        </a:spcAft>
                      </a:pPr>
                      <a:r>
                        <a:rPr lang="en-US" sz="3300" dirty="0" smtClean="0">
                          <a:latin typeface="+mn-lt"/>
                          <a:ea typeface="Times New Roman"/>
                        </a:rPr>
                        <a:t>3: Multiple </a:t>
                      </a:r>
                      <a:r>
                        <a:rPr lang="en-US" sz="3300" dirty="0">
                          <a:latin typeface="+mn-lt"/>
                          <a:ea typeface="Times New Roman"/>
                        </a:rPr>
                        <a:t>grounds</a:t>
                      </a:r>
                    </a:p>
                    <a:p>
                      <a:pPr marL="568325" marR="0" indent="-568325">
                        <a:spcBef>
                          <a:spcPts val="0"/>
                        </a:spcBef>
                        <a:spcAft>
                          <a:spcPts val="0"/>
                        </a:spcAft>
                      </a:pPr>
                      <a:r>
                        <a:rPr lang="en-US" sz="3300" dirty="0" smtClean="0">
                          <a:latin typeface="+mn-lt"/>
                          <a:ea typeface="Times New Roman"/>
                        </a:rPr>
                        <a:t>4: Single/Multiple </a:t>
                      </a:r>
                      <a:r>
                        <a:rPr lang="en-US" sz="3300" dirty="0">
                          <a:latin typeface="+mn-lt"/>
                          <a:ea typeface="Times New Roman"/>
                        </a:rPr>
                        <a:t>grounds, with counter-position</a:t>
                      </a:r>
                    </a:p>
                    <a:p>
                      <a:pPr marL="568325" marR="0" indent="-568325">
                        <a:spcBef>
                          <a:spcPts val="0"/>
                        </a:spcBef>
                        <a:spcAft>
                          <a:spcPts val="0"/>
                        </a:spcAft>
                      </a:pPr>
                      <a:r>
                        <a:rPr lang="en-US" sz="3300" dirty="0" smtClean="0">
                          <a:latin typeface="+mn-lt"/>
                          <a:ea typeface="Times New Roman"/>
                        </a:rPr>
                        <a:t>5: Single/Multiple </a:t>
                      </a:r>
                      <a:r>
                        <a:rPr lang="en-US" sz="3300" dirty="0">
                          <a:latin typeface="+mn-lt"/>
                          <a:ea typeface="Times New Roman"/>
                        </a:rPr>
                        <a:t>grounds, with counter-position and rebuttal</a:t>
                      </a:r>
                    </a:p>
                  </a:txBody>
                  <a:tcPr marL="51435" marR="5143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26" name="Chart 125"/>
          <p:cNvGraphicFramePr>
            <a:graphicFrameLocks noGrp="1"/>
          </p:cNvGraphicFramePr>
          <p:nvPr/>
        </p:nvGraphicFramePr>
        <p:xfrm>
          <a:off x="11658600" y="19602450"/>
          <a:ext cx="6800850" cy="6172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7" name="Chart 126"/>
          <p:cNvGraphicFramePr>
            <a:graphicFrameLocks noGrp="1"/>
          </p:cNvGraphicFramePr>
          <p:nvPr/>
        </p:nvGraphicFramePr>
        <p:xfrm>
          <a:off x="18230850" y="19602450"/>
          <a:ext cx="7086600" cy="6115050"/>
        </p:xfrm>
        <a:graphic>
          <a:graphicData uri="http://schemas.openxmlformats.org/drawingml/2006/chart">
            <c:chart xmlns:c="http://schemas.openxmlformats.org/drawingml/2006/chart" xmlns:r="http://schemas.openxmlformats.org/officeDocument/2006/relationships" r:id="rId3"/>
          </a:graphicData>
        </a:graphic>
      </p:graphicFrame>
      <p:sp>
        <p:nvSpPr>
          <p:cNvPr id="128" name="Rounded Rectangle 127"/>
          <p:cNvSpPr/>
          <p:nvPr/>
        </p:nvSpPr>
        <p:spPr>
          <a:xfrm>
            <a:off x="24974550" y="18630900"/>
            <a:ext cx="7372350" cy="7315200"/>
          </a:xfrm>
          <a:prstGeom prst="roundRect">
            <a:avLst>
              <a:gd name="adj" fmla="val 11311"/>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307181" indent="-307181">
              <a:spcBef>
                <a:spcPts val="900"/>
              </a:spcBef>
              <a:buFont typeface="Arial" pitchFamily="34" charset="0"/>
              <a:buChar char="•"/>
            </a:pPr>
            <a:r>
              <a:rPr lang="en-US" sz="3300" b="1" dirty="0" smtClean="0">
                <a:solidFill>
                  <a:srgbClr val="C00000"/>
                </a:solidFill>
                <a:effectLst>
                  <a:outerShdw blurRad="38100" dist="38100" dir="2700000" algn="tl">
                    <a:srgbClr val="000000">
                      <a:alpha val="43137"/>
                    </a:srgbClr>
                  </a:outerShdw>
                </a:effectLst>
              </a:rPr>
              <a:t>Repeated Measures </a:t>
            </a:r>
            <a:r>
              <a:rPr lang="en-US" sz="3300" dirty="0" smtClean="0">
                <a:solidFill>
                  <a:schemeClr val="tx1"/>
                </a:solidFill>
              </a:rPr>
              <a:t>ANOVA:</a:t>
            </a:r>
          </a:p>
          <a:p>
            <a:pPr marL="509588" lvl="2" indent="-307181">
              <a:buFont typeface="Calibri" pitchFamily="34" charset="0"/>
              <a:buChar char="―"/>
            </a:pPr>
            <a:r>
              <a:rPr lang="en-US" sz="3300" dirty="0" smtClean="0">
                <a:solidFill>
                  <a:schemeClr val="tx1"/>
                </a:solidFill>
                <a:effectLst>
                  <a:outerShdw blurRad="38100" dist="38100" dir="2700000" algn="tl">
                    <a:srgbClr val="000000">
                      <a:alpha val="43137"/>
                    </a:srgbClr>
                  </a:outerShdw>
                </a:effectLst>
              </a:rPr>
              <a:t>No significant change</a:t>
            </a:r>
            <a:r>
              <a:rPr lang="en-US" sz="3300" dirty="0" smtClean="0">
                <a:solidFill>
                  <a:schemeClr val="tx1"/>
                </a:solidFill>
              </a:rPr>
              <a:t> from TEST 1 to TEST 2 on </a:t>
            </a:r>
            <a:r>
              <a:rPr lang="en-US" sz="3300" b="1" dirty="0" smtClean="0">
                <a:solidFill>
                  <a:schemeClr val="tx1"/>
                </a:solidFill>
                <a:effectLst>
                  <a:outerShdw blurRad="38100" dist="38100" dir="2700000" algn="tl">
                    <a:srgbClr val="000000">
                      <a:alpha val="43137"/>
                    </a:srgbClr>
                  </a:outerShdw>
                </a:effectLst>
              </a:rPr>
              <a:t>TEAM</a:t>
            </a:r>
            <a:r>
              <a:rPr lang="en-US" sz="3300" dirty="0" smtClean="0">
                <a:solidFill>
                  <a:schemeClr val="tx1"/>
                </a:solidFill>
              </a:rPr>
              <a:t> Task.</a:t>
            </a:r>
          </a:p>
          <a:p>
            <a:pPr marL="509588" lvl="2" indent="-307181">
              <a:buFont typeface="Calibri" pitchFamily="34" charset="0"/>
              <a:buChar char="―"/>
            </a:pPr>
            <a:r>
              <a:rPr lang="en-US" sz="3300" dirty="0" smtClean="0">
                <a:solidFill>
                  <a:schemeClr val="tx1"/>
                </a:solidFill>
                <a:effectLst>
                  <a:outerShdw blurRad="38100" dist="38100" dir="2700000" algn="tl">
                    <a:srgbClr val="000000">
                      <a:alpha val="43137"/>
                    </a:srgbClr>
                  </a:outerShdw>
                </a:effectLst>
              </a:rPr>
              <a:t>Significant improvement </a:t>
            </a:r>
            <a:r>
              <a:rPr lang="en-US" sz="3300" dirty="0" smtClean="0">
                <a:solidFill>
                  <a:schemeClr val="tx1"/>
                </a:solidFill>
              </a:rPr>
              <a:t>from TEST 1 to TEST 2 on </a:t>
            </a:r>
            <a:r>
              <a:rPr lang="en-US" sz="3300" b="1" dirty="0" smtClean="0">
                <a:solidFill>
                  <a:schemeClr val="tx1"/>
                </a:solidFill>
                <a:effectLst>
                  <a:outerShdw blurRad="38100" dist="38100" dir="2700000" algn="tl">
                    <a:srgbClr val="000000">
                      <a:alpha val="43137"/>
                    </a:srgbClr>
                  </a:outerShdw>
                </a:effectLst>
              </a:rPr>
              <a:t>INDIVIDUAL</a:t>
            </a:r>
            <a:r>
              <a:rPr lang="en-US" sz="3300" dirty="0" smtClean="0">
                <a:solidFill>
                  <a:schemeClr val="tx1"/>
                </a:solidFill>
              </a:rPr>
              <a:t> Task.</a:t>
            </a:r>
          </a:p>
          <a:p>
            <a:pPr marL="307181" indent="-307181">
              <a:spcBef>
                <a:spcPts val="1200"/>
              </a:spcBef>
              <a:buFont typeface="Arial" pitchFamily="34" charset="0"/>
              <a:buChar char="•"/>
            </a:pPr>
            <a:r>
              <a:rPr lang="en-US" sz="3300" b="1" dirty="0" smtClean="0">
                <a:solidFill>
                  <a:srgbClr val="C00000"/>
                </a:solidFill>
                <a:effectLst>
                  <a:outerShdw blurRad="38100" dist="38100" dir="2700000" algn="tl">
                    <a:srgbClr val="000000">
                      <a:alpha val="43137"/>
                    </a:srgbClr>
                  </a:outerShdw>
                </a:effectLst>
              </a:rPr>
              <a:t>Within Subject </a:t>
            </a:r>
            <a:r>
              <a:rPr lang="en-US" sz="3300" dirty="0" smtClean="0">
                <a:solidFill>
                  <a:schemeClr val="tx1"/>
                </a:solidFill>
              </a:rPr>
              <a:t>Analysis:</a:t>
            </a:r>
          </a:p>
          <a:p>
            <a:pPr marL="509588" lvl="2" indent="-307181">
              <a:buFont typeface="Calibri" pitchFamily="34" charset="0"/>
              <a:buChar char="―"/>
            </a:pPr>
            <a:r>
              <a:rPr lang="en-US" sz="3300" dirty="0" smtClean="0">
                <a:solidFill>
                  <a:schemeClr val="tx1"/>
                </a:solidFill>
              </a:rPr>
              <a:t> TEST 1: </a:t>
            </a:r>
            <a:r>
              <a:rPr lang="en-US" sz="3300" dirty="0" smtClean="0">
                <a:solidFill>
                  <a:schemeClr val="tx1"/>
                </a:solidFill>
                <a:effectLst>
                  <a:outerShdw blurRad="38100" dist="38100" dir="2700000" algn="tl">
                    <a:srgbClr val="000000">
                      <a:alpha val="43137"/>
                    </a:srgbClr>
                  </a:outerShdw>
                </a:effectLst>
              </a:rPr>
              <a:t>Significant decline </a:t>
            </a:r>
            <a:r>
              <a:rPr lang="en-US" sz="3300" dirty="0" smtClean="0">
                <a:solidFill>
                  <a:schemeClr val="tx1"/>
                </a:solidFill>
              </a:rPr>
              <a:t>for both groups from </a:t>
            </a:r>
            <a:r>
              <a:rPr lang="en-US" sz="3300" dirty="0" smtClean="0">
                <a:solidFill>
                  <a:schemeClr val="tx1"/>
                </a:solidFill>
                <a:effectLst>
                  <a:outerShdw blurRad="38100" dist="38100" dir="2700000" algn="tl">
                    <a:srgbClr val="000000">
                      <a:alpha val="43137"/>
                    </a:srgbClr>
                  </a:outerShdw>
                </a:effectLst>
              </a:rPr>
              <a:t>Team</a:t>
            </a:r>
            <a:r>
              <a:rPr lang="en-US" sz="3300" dirty="0" smtClean="0">
                <a:solidFill>
                  <a:schemeClr val="tx1"/>
                </a:solidFill>
              </a:rPr>
              <a:t> to </a:t>
            </a:r>
            <a:r>
              <a:rPr lang="en-US" sz="3300" dirty="0" smtClean="0">
                <a:solidFill>
                  <a:schemeClr val="tx1"/>
                </a:solidFill>
                <a:effectLst>
                  <a:outerShdw blurRad="38100" dist="38100" dir="2700000" algn="tl">
                    <a:srgbClr val="000000">
                      <a:alpha val="43137"/>
                    </a:srgbClr>
                  </a:outerShdw>
                </a:effectLst>
              </a:rPr>
              <a:t>Individual</a:t>
            </a:r>
            <a:r>
              <a:rPr lang="en-US" sz="3300" dirty="0" smtClean="0">
                <a:solidFill>
                  <a:schemeClr val="tx1"/>
                </a:solidFill>
              </a:rPr>
              <a:t> task.</a:t>
            </a:r>
          </a:p>
          <a:p>
            <a:pPr marL="509588" lvl="2" indent="-307181">
              <a:buFont typeface="Calibri" pitchFamily="34" charset="0"/>
              <a:buChar char="―"/>
            </a:pPr>
            <a:r>
              <a:rPr lang="en-US" sz="3300" dirty="0" smtClean="0">
                <a:solidFill>
                  <a:schemeClr val="tx1"/>
                </a:solidFill>
              </a:rPr>
              <a:t> TEST 2: </a:t>
            </a:r>
            <a:r>
              <a:rPr lang="en-US" sz="3300" dirty="0" smtClean="0">
                <a:solidFill>
                  <a:schemeClr val="tx1"/>
                </a:solidFill>
                <a:effectLst>
                  <a:outerShdw blurRad="38100" dist="38100" dir="2700000" algn="tl">
                    <a:srgbClr val="000000">
                      <a:alpha val="43137"/>
                    </a:srgbClr>
                  </a:outerShdw>
                </a:effectLst>
              </a:rPr>
              <a:t>No significant change </a:t>
            </a:r>
            <a:r>
              <a:rPr lang="en-US" sz="3300" dirty="0" smtClean="0">
                <a:solidFill>
                  <a:schemeClr val="tx1"/>
                </a:solidFill>
              </a:rPr>
              <a:t>for either group from </a:t>
            </a:r>
            <a:r>
              <a:rPr lang="en-US" sz="3300" dirty="0" smtClean="0">
                <a:solidFill>
                  <a:schemeClr val="tx1"/>
                </a:solidFill>
                <a:effectLst>
                  <a:outerShdw blurRad="38100" dist="38100" dir="2700000" algn="tl">
                    <a:srgbClr val="000000">
                      <a:alpha val="43137"/>
                    </a:srgbClr>
                  </a:outerShdw>
                </a:effectLst>
              </a:rPr>
              <a:t>Team</a:t>
            </a:r>
            <a:r>
              <a:rPr lang="en-US" sz="3300" dirty="0" smtClean="0">
                <a:solidFill>
                  <a:schemeClr val="tx1"/>
                </a:solidFill>
              </a:rPr>
              <a:t> to </a:t>
            </a:r>
            <a:r>
              <a:rPr lang="en-US" sz="3300" dirty="0" smtClean="0">
                <a:solidFill>
                  <a:schemeClr val="tx1"/>
                </a:solidFill>
                <a:effectLst>
                  <a:outerShdw blurRad="38100" dist="38100" dir="2700000" algn="tl">
                    <a:srgbClr val="000000">
                      <a:alpha val="43137"/>
                    </a:srgbClr>
                  </a:outerShdw>
                </a:effectLst>
              </a:rPr>
              <a:t>Individual.</a:t>
            </a:r>
          </a:p>
          <a:p>
            <a:pPr marL="307181" indent="-307181">
              <a:spcBef>
                <a:spcPts val="1200"/>
              </a:spcBef>
              <a:buFont typeface="Arial" pitchFamily="34" charset="0"/>
              <a:buChar char="•"/>
            </a:pPr>
            <a:r>
              <a:rPr lang="en-US" sz="3300" b="1" dirty="0" smtClean="0">
                <a:solidFill>
                  <a:srgbClr val="C00000"/>
                </a:solidFill>
                <a:effectLst>
                  <a:outerShdw blurRad="38100" dist="38100" dir="2700000" algn="tl">
                    <a:srgbClr val="000000">
                      <a:alpha val="43137"/>
                    </a:srgbClr>
                  </a:outerShdw>
                </a:effectLst>
              </a:rPr>
              <a:t>Between Subject </a:t>
            </a:r>
            <a:r>
              <a:rPr lang="en-US" sz="3300" dirty="0" smtClean="0">
                <a:solidFill>
                  <a:schemeClr val="tx1"/>
                </a:solidFill>
              </a:rPr>
              <a:t>Analysis:</a:t>
            </a:r>
          </a:p>
          <a:p>
            <a:pPr marL="509588" lvl="2" indent="-307181">
              <a:buFont typeface="Calibri" pitchFamily="34" charset="0"/>
              <a:buChar char="―"/>
            </a:pPr>
            <a:r>
              <a:rPr lang="en-US" sz="3300" dirty="0" smtClean="0">
                <a:solidFill>
                  <a:schemeClr val="tx1"/>
                </a:solidFill>
                <a:effectLst>
                  <a:outerShdw blurRad="38100" dist="38100" dir="2700000" algn="tl">
                    <a:srgbClr val="000000">
                      <a:alpha val="43137"/>
                    </a:srgbClr>
                  </a:outerShdw>
                </a:effectLst>
              </a:rPr>
              <a:t>NO Significant difference </a:t>
            </a:r>
            <a:r>
              <a:rPr lang="en-US" sz="3300" dirty="0" smtClean="0">
                <a:solidFill>
                  <a:schemeClr val="tx1"/>
                </a:solidFill>
              </a:rPr>
              <a:t>between </a:t>
            </a:r>
            <a:r>
              <a:rPr lang="en-US" sz="3300" dirty="0" smtClean="0">
                <a:solidFill>
                  <a:schemeClr val="tx1"/>
                </a:solidFill>
                <a:effectLst>
                  <a:outerShdw blurRad="38100" dist="38100" dir="2700000" algn="tl">
                    <a:srgbClr val="000000">
                      <a:alpha val="43137"/>
                    </a:srgbClr>
                  </a:outerShdw>
                </a:effectLst>
              </a:rPr>
              <a:t>Construct</a:t>
            </a:r>
            <a:r>
              <a:rPr lang="en-US" sz="3300" dirty="0" smtClean="0">
                <a:solidFill>
                  <a:schemeClr val="tx1"/>
                </a:solidFill>
              </a:rPr>
              <a:t> &amp; </a:t>
            </a:r>
            <a:r>
              <a:rPr lang="en-US" sz="3300" dirty="0" smtClean="0">
                <a:solidFill>
                  <a:schemeClr val="tx1"/>
                </a:solidFill>
                <a:effectLst>
                  <a:outerShdw blurRad="38100" dist="38100" dir="2700000" algn="tl">
                    <a:srgbClr val="000000">
                      <a:alpha val="43137"/>
                    </a:srgbClr>
                  </a:outerShdw>
                </a:effectLst>
              </a:rPr>
              <a:t>Evaluate</a:t>
            </a:r>
            <a:r>
              <a:rPr lang="en-US" sz="3300" dirty="0" smtClean="0">
                <a:solidFill>
                  <a:schemeClr val="tx1"/>
                </a:solidFill>
              </a:rPr>
              <a:t> groups.</a:t>
            </a:r>
          </a:p>
          <a:p>
            <a:pPr marL="509588" lvl="2" indent="-307181">
              <a:buFont typeface="Calibri" pitchFamily="34" charset="0"/>
              <a:buChar char="―"/>
            </a:pPr>
            <a:endParaRPr lang="en-US" sz="3300" dirty="0" smtClean="0">
              <a:solidFill>
                <a:schemeClr val="tx1"/>
              </a:solidFill>
            </a:endParaRPr>
          </a:p>
          <a:p>
            <a:pPr marL="307181" lvl="2" indent="-307181">
              <a:buFont typeface="Calibri" pitchFamily="34" charset="0"/>
              <a:buChar char="―"/>
            </a:pPr>
            <a:endParaRPr lang="en-US" sz="3300" dirty="0" smtClean="0">
              <a:solidFill>
                <a:schemeClr val="tx1"/>
              </a:solidFill>
            </a:endParaRPr>
          </a:p>
          <a:p>
            <a:pPr marL="523875" indent="-523875">
              <a:buFont typeface="Arial" pitchFamily="34" charset="0"/>
              <a:buChar char="•"/>
            </a:pPr>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sp>
        <p:nvSpPr>
          <p:cNvPr id="129" name="Rounded Rectangle 128"/>
          <p:cNvSpPr/>
          <p:nvPr/>
        </p:nvSpPr>
        <p:spPr>
          <a:xfrm>
            <a:off x="24060150" y="26174700"/>
            <a:ext cx="8343900" cy="6457950"/>
          </a:xfrm>
          <a:prstGeom prst="roundRect">
            <a:avLst>
              <a:gd name="adj" fmla="val 11311"/>
            </a:avLst>
          </a:prstGeom>
          <a:solidFill>
            <a:srgbClr val="FFFFCC"/>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450"/>
              </a:spcAft>
            </a:pPr>
            <a:r>
              <a:rPr lang="en-US" sz="3600" b="1" dirty="0" smtClean="0">
                <a:solidFill>
                  <a:srgbClr val="C00000"/>
                </a:solidFill>
                <a:effectLst>
                  <a:outerShdw blurRad="38100" dist="38100" dir="2700000" algn="tl">
                    <a:srgbClr val="000000">
                      <a:alpha val="43137"/>
                    </a:srgbClr>
                  </a:outerShdw>
                </a:effectLst>
              </a:rPr>
              <a:t> REFERENCES</a:t>
            </a:r>
          </a:p>
          <a:p>
            <a:pPr marL="385763" indent="-385763">
              <a:buFont typeface="+mj-lt"/>
              <a:buAutoNum type="arabicPeriod"/>
            </a:pPr>
            <a:r>
              <a:rPr lang="en-US" sz="2100" dirty="0" smtClean="0">
                <a:solidFill>
                  <a:schemeClr val="tx1"/>
                </a:solidFill>
              </a:rPr>
              <a:t>R. Driver, P. Newton and J. Osborne, </a:t>
            </a:r>
            <a:r>
              <a:rPr lang="en-US" sz="2100" i="1" dirty="0" smtClean="0">
                <a:solidFill>
                  <a:schemeClr val="tx1"/>
                </a:solidFill>
              </a:rPr>
              <a:t>Science Education</a:t>
            </a:r>
            <a:r>
              <a:rPr lang="en-US" sz="2100" dirty="0" smtClean="0">
                <a:solidFill>
                  <a:schemeClr val="tx1"/>
                </a:solidFill>
              </a:rPr>
              <a:t> </a:t>
            </a:r>
            <a:r>
              <a:rPr lang="en-US" sz="2100" b="1" dirty="0" smtClean="0">
                <a:solidFill>
                  <a:schemeClr val="tx1"/>
                </a:solidFill>
              </a:rPr>
              <a:t>84</a:t>
            </a:r>
            <a:r>
              <a:rPr lang="en-US" sz="2100" dirty="0" smtClean="0">
                <a:solidFill>
                  <a:schemeClr val="tx1"/>
                </a:solidFill>
              </a:rPr>
              <a:t>, 287-312 (2000).</a:t>
            </a:r>
          </a:p>
          <a:p>
            <a:pPr marL="385763" indent="-385763">
              <a:buFont typeface="+mj-lt"/>
              <a:buAutoNum type="arabicPeriod"/>
            </a:pPr>
            <a:r>
              <a:rPr lang="en-US" sz="2100" dirty="0" smtClean="0">
                <a:solidFill>
                  <a:schemeClr val="tx1"/>
                </a:solidFill>
              </a:rPr>
              <a:t>D. H. Jonassen and B. Kim, </a:t>
            </a:r>
            <a:r>
              <a:rPr lang="en-US" sz="2100" i="1" dirty="0" smtClean="0">
                <a:solidFill>
                  <a:schemeClr val="tx1"/>
                </a:solidFill>
              </a:rPr>
              <a:t>Educational Technology Research and Development</a:t>
            </a:r>
            <a:r>
              <a:rPr lang="en-US" sz="2100" dirty="0" smtClean="0">
                <a:solidFill>
                  <a:schemeClr val="tx1"/>
                </a:solidFill>
              </a:rPr>
              <a:t> </a:t>
            </a:r>
            <a:r>
              <a:rPr lang="en-US" sz="2100" b="1" dirty="0" smtClean="0">
                <a:solidFill>
                  <a:schemeClr val="tx1"/>
                </a:solidFill>
              </a:rPr>
              <a:t>58</a:t>
            </a:r>
            <a:r>
              <a:rPr lang="en-US" sz="2100" dirty="0" smtClean="0">
                <a:solidFill>
                  <a:schemeClr val="tx1"/>
                </a:solidFill>
              </a:rPr>
              <a:t>, 439-457 (2010).</a:t>
            </a:r>
          </a:p>
          <a:p>
            <a:pPr marL="385763" indent="-385763">
              <a:buFont typeface="+mj-lt"/>
              <a:buAutoNum type="arabicPeriod"/>
            </a:pPr>
            <a:r>
              <a:rPr lang="en-US" sz="2100" dirty="0" smtClean="0">
                <a:solidFill>
                  <a:schemeClr val="tx1"/>
                </a:solidFill>
              </a:rPr>
              <a:t>K. L. Cho and D. H. Jonassen, </a:t>
            </a:r>
            <a:r>
              <a:rPr lang="en-US" sz="2100" i="1" dirty="0" smtClean="0">
                <a:solidFill>
                  <a:schemeClr val="tx1"/>
                </a:solidFill>
              </a:rPr>
              <a:t>Educational Technology Research and Development</a:t>
            </a:r>
            <a:r>
              <a:rPr lang="en-US" sz="2100" dirty="0" smtClean="0">
                <a:solidFill>
                  <a:schemeClr val="tx1"/>
                </a:solidFill>
              </a:rPr>
              <a:t> </a:t>
            </a:r>
            <a:r>
              <a:rPr lang="en-US" sz="2100" b="1" dirty="0" smtClean="0">
                <a:solidFill>
                  <a:schemeClr val="tx1"/>
                </a:solidFill>
              </a:rPr>
              <a:t>50</a:t>
            </a:r>
            <a:r>
              <a:rPr lang="en-US" sz="2100" dirty="0" smtClean="0">
                <a:solidFill>
                  <a:schemeClr val="tx1"/>
                </a:solidFill>
              </a:rPr>
              <a:t>, 5-22 (2003).</a:t>
            </a:r>
          </a:p>
          <a:p>
            <a:pPr marL="385763" indent="-385763">
              <a:buFont typeface="+mj-lt"/>
              <a:buAutoNum type="arabicPeriod"/>
            </a:pPr>
            <a:r>
              <a:rPr lang="en-US" sz="2100" dirty="0" smtClean="0">
                <a:solidFill>
                  <a:schemeClr val="tx1"/>
                </a:solidFill>
              </a:rPr>
              <a:t>D. H. Jonassen, </a:t>
            </a:r>
            <a:r>
              <a:rPr lang="en-US" sz="2100" i="1" dirty="0" smtClean="0">
                <a:solidFill>
                  <a:schemeClr val="tx1"/>
                </a:solidFill>
              </a:rPr>
              <a:t>Educational Technology Research and Development</a:t>
            </a:r>
            <a:r>
              <a:rPr lang="en-US" sz="2100" dirty="0" smtClean="0">
                <a:solidFill>
                  <a:schemeClr val="tx1"/>
                </a:solidFill>
              </a:rPr>
              <a:t> </a:t>
            </a:r>
            <a:r>
              <a:rPr lang="en-US" sz="2100" b="1" dirty="0" smtClean="0">
                <a:solidFill>
                  <a:schemeClr val="tx1"/>
                </a:solidFill>
              </a:rPr>
              <a:t>45</a:t>
            </a:r>
            <a:r>
              <a:rPr lang="en-US" sz="2100" dirty="0" smtClean="0">
                <a:solidFill>
                  <a:schemeClr val="tx1"/>
                </a:solidFill>
              </a:rPr>
              <a:t>, 65-95 (1997).</a:t>
            </a:r>
          </a:p>
          <a:p>
            <a:pPr marL="385763" indent="-385763">
              <a:buFont typeface="+mj-lt"/>
              <a:buAutoNum type="arabicPeriod"/>
            </a:pPr>
            <a:r>
              <a:rPr lang="en-US" sz="2100" dirty="0" smtClean="0">
                <a:solidFill>
                  <a:schemeClr val="tx1"/>
                </a:solidFill>
              </a:rPr>
              <a:t>T. J. Bing and E. F. Redish, </a:t>
            </a:r>
            <a:r>
              <a:rPr lang="en-US" sz="2100" i="1" dirty="0" smtClean="0">
                <a:solidFill>
                  <a:schemeClr val="tx1"/>
                </a:solidFill>
              </a:rPr>
              <a:t>Phys. Rev. ST Phys. Educ. Res.</a:t>
            </a:r>
            <a:r>
              <a:rPr lang="en-US" sz="2100" dirty="0" smtClean="0">
                <a:solidFill>
                  <a:schemeClr val="tx1"/>
                </a:solidFill>
              </a:rPr>
              <a:t>, 1-15 (2009).</a:t>
            </a:r>
          </a:p>
          <a:p>
            <a:pPr marL="385763" indent="-385763">
              <a:buFont typeface="+mj-lt"/>
              <a:buAutoNum type="arabicPeriod"/>
            </a:pPr>
            <a:r>
              <a:rPr lang="en-US" sz="2100" dirty="0" smtClean="0">
                <a:solidFill>
                  <a:schemeClr val="tx1"/>
                </a:solidFill>
              </a:rPr>
              <a:t>S. E. </a:t>
            </a:r>
            <a:r>
              <a:rPr lang="en-US" sz="2100" dirty="0" err="1" smtClean="0">
                <a:solidFill>
                  <a:schemeClr val="tx1"/>
                </a:solidFill>
              </a:rPr>
              <a:t>Toulmin</a:t>
            </a:r>
            <a:r>
              <a:rPr lang="en-US" sz="2100" dirty="0" smtClean="0">
                <a:solidFill>
                  <a:schemeClr val="tx1"/>
                </a:solidFill>
              </a:rPr>
              <a:t>, </a:t>
            </a:r>
            <a:r>
              <a:rPr lang="en-US" sz="2100" i="1" dirty="0" smtClean="0">
                <a:solidFill>
                  <a:schemeClr val="tx1"/>
                </a:solidFill>
              </a:rPr>
              <a:t>The Uses of Argument,</a:t>
            </a:r>
            <a:r>
              <a:rPr lang="en-US" sz="2100" dirty="0" smtClean="0">
                <a:solidFill>
                  <a:schemeClr val="tx1"/>
                </a:solidFill>
              </a:rPr>
              <a:t> Cambridge, England: University Press, 1958.</a:t>
            </a:r>
          </a:p>
          <a:p>
            <a:pPr marL="385763" indent="-385763">
              <a:buAutoNum type="arabicPeriod" startAt="7"/>
            </a:pPr>
            <a:r>
              <a:rPr lang="en-US" sz="2100" dirty="0" smtClean="0">
                <a:solidFill>
                  <a:schemeClr val="tx1"/>
                </a:solidFill>
              </a:rPr>
              <a:t>N. S. Rebello, L. Cui, A. G. Bennett, D. A. Zollman and D. J. </a:t>
            </a:r>
            <a:r>
              <a:rPr lang="en-US" sz="2100" dirty="0" err="1" smtClean="0">
                <a:solidFill>
                  <a:schemeClr val="tx1"/>
                </a:solidFill>
              </a:rPr>
              <a:t>Ozimek</a:t>
            </a:r>
            <a:r>
              <a:rPr lang="en-US" sz="2100" dirty="0" smtClean="0">
                <a:solidFill>
                  <a:schemeClr val="tx1"/>
                </a:solidFill>
              </a:rPr>
              <a:t>, “Transfer of Learning in Problem Solving in the Context of Mathematics and Physics” in </a:t>
            </a:r>
            <a:r>
              <a:rPr lang="en-US" sz="2100" i="1" dirty="0" smtClean="0">
                <a:solidFill>
                  <a:schemeClr val="tx1"/>
                </a:solidFill>
              </a:rPr>
              <a:t>Learning to Solve Complex Scientific Problems</a:t>
            </a:r>
            <a:r>
              <a:rPr lang="en-US" sz="2100" dirty="0" smtClean="0">
                <a:solidFill>
                  <a:schemeClr val="tx1"/>
                </a:solidFill>
              </a:rPr>
              <a:t>, edited by D. H. Jonassen, Mahwah, NJ: Lawrence </a:t>
            </a:r>
            <a:r>
              <a:rPr lang="en-US" sz="2100" dirty="0" err="1" smtClean="0">
                <a:solidFill>
                  <a:schemeClr val="tx1"/>
                </a:solidFill>
              </a:rPr>
              <a:t>Earlbaum</a:t>
            </a:r>
            <a:r>
              <a:rPr lang="en-US" sz="2100" dirty="0" smtClean="0">
                <a:solidFill>
                  <a:schemeClr val="tx1"/>
                </a:solidFill>
              </a:rPr>
              <a:t> Associates, 2007.</a:t>
            </a:r>
          </a:p>
          <a:p>
            <a:pPr marL="385763" indent="-385763">
              <a:buAutoNum type="arabicPeriod" startAt="7"/>
            </a:pPr>
            <a:r>
              <a:rPr lang="en-US" sz="2100" dirty="0" smtClean="0">
                <a:solidFill>
                  <a:schemeClr val="tx1"/>
                </a:solidFill>
              </a:rPr>
              <a:t>T. S. Sadler and S. R. Fowler, </a:t>
            </a:r>
            <a:r>
              <a:rPr lang="en-US" sz="2100" i="1" dirty="0" smtClean="0">
                <a:solidFill>
                  <a:schemeClr val="tx1"/>
                </a:solidFill>
              </a:rPr>
              <a:t>Science Education</a:t>
            </a:r>
            <a:r>
              <a:rPr lang="en-US" sz="2100" dirty="0" smtClean="0">
                <a:solidFill>
                  <a:schemeClr val="tx1"/>
                </a:solidFill>
              </a:rPr>
              <a:t> </a:t>
            </a:r>
            <a:r>
              <a:rPr lang="en-US" sz="2100" b="1" dirty="0" smtClean="0">
                <a:solidFill>
                  <a:schemeClr val="tx1"/>
                </a:solidFill>
              </a:rPr>
              <a:t>90</a:t>
            </a:r>
            <a:r>
              <a:rPr lang="en-US" sz="2100" dirty="0" smtClean="0">
                <a:solidFill>
                  <a:schemeClr val="tx1"/>
                </a:solidFill>
              </a:rPr>
              <a:t>, 986-1004 (2006)</a:t>
            </a:r>
          </a:p>
          <a:p>
            <a:pPr marL="523875" indent="-523875"/>
            <a:endParaRPr lang="en-US" sz="3600" dirty="0" smtClean="0">
              <a:solidFill>
                <a:schemeClr val="tx1"/>
              </a:solidFill>
            </a:endParaRPr>
          </a:p>
          <a:p>
            <a:pPr algn="ctr"/>
            <a:endParaRPr lang="en-US" sz="3600" dirty="0" smtClean="0">
              <a:solidFill>
                <a:schemeClr val="tx1"/>
              </a:solidFill>
            </a:endParaRPr>
          </a:p>
          <a:p>
            <a:pPr marL="1034654" lvl="1" indent="-523875" algn="ctr"/>
            <a:endParaRPr lang="en-US" sz="3600" dirty="0" smtClean="0">
              <a:solidFill>
                <a:schemeClr val="tx1"/>
              </a:solidFill>
            </a:endParaRPr>
          </a:p>
          <a:p>
            <a:pPr marL="523875" indent="-523875">
              <a:buFont typeface="Arial" pitchFamily="34" charset="0"/>
              <a:buChar char="•"/>
            </a:pPr>
            <a:endParaRPr lang="en-US" sz="36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649</TotalTime>
  <Words>970</Words>
  <Application>Microsoft Office PowerPoint</Application>
  <PresentationFormat>Custom</PresentationFormat>
  <Paragraphs>137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Transfer of Argumentation Skills in Conceptual Physics Problem Solving Carina M. Rebello  N. Sanjay Rebello   University of Missouri  Kansas State University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Conceptions About Rolling In Multiple Contexts</dc:title>
  <dc:creator>Rebello, Sanjay</dc:creator>
  <cp:lastModifiedBy>phys</cp:lastModifiedBy>
  <cp:revision>187</cp:revision>
  <dcterms:created xsi:type="dcterms:W3CDTF">2006-08-16T00:00:00Z</dcterms:created>
  <dcterms:modified xsi:type="dcterms:W3CDTF">2012-07-27T16:24:55Z</dcterms:modified>
</cp:coreProperties>
</file>