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4"/>
  </p:notesMasterIdLst>
  <p:sldIdLst>
    <p:sldId id="257" r:id="rId3"/>
  </p:sldIdLst>
  <p:sldSz cx="43891200" cy="43891200"/>
  <p:notesSz cx="32461200" cy="3246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ssa Dancy" initials="M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3399FF"/>
    <a:srgbClr val="0066FF"/>
    <a:srgbClr val="FF9900"/>
    <a:srgbClr val="993300"/>
    <a:srgbClr val="009900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2" autoAdjust="0"/>
    <p:restoredTop sz="99000" autoAdjust="0"/>
  </p:normalViewPr>
  <p:slideViewPr>
    <p:cSldViewPr snapToObjects="1" showGuides="1">
      <p:cViewPr>
        <p:scale>
          <a:sx n="50" d="100"/>
          <a:sy n="50" d="100"/>
        </p:scale>
        <p:origin x="-72" y="9090"/>
      </p:cViewPr>
      <p:guideLst>
        <p:guide orient="horz" pos="4036"/>
        <p:guide orient="horz" pos="27047"/>
        <p:guide pos="590"/>
        <p:guide pos="6889"/>
        <p:guide pos="13831"/>
        <p:guide pos="27014"/>
        <p:guide pos="20326"/>
        <p:guide pos="185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520" cy="162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956" tIns="185481" rIns="370956" bIns="185481" numCol="1" anchor="t" anchorCtr="0" compatLnSpc="1">
            <a:prstTxWarp prst="textNoShape">
              <a:avLst/>
            </a:prstTxWarp>
          </a:bodyPr>
          <a:lstStyle>
            <a:lvl1pPr>
              <a:defRPr sz="48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7169" y="0"/>
            <a:ext cx="14066520" cy="162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956" tIns="185481" rIns="370956" bIns="185481" numCol="1" anchor="t" anchorCtr="0" compatLnSpc="1">
            <a:prstTxWarp prst="textNoShape">
              <a:avLst/>
            </a:prstTxWarp>
          </a:bodyPr>
          <a:lstStyle>
            <a:lvl1pPr algn="r">
              <a:defRPr sz="48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44125" y="2433638"/>
            <a:ext cx="12172950" cy="12172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120" y="15419070"/>
            <a:ext cx="25968960" cy="14607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956" tIns="185481" rIns="370956" bIns="1854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30832508"/>
            <a:ext cx="14066520" cy="162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956" tIns="185481" rIns="370956" bIns="185481" numCol="1" anchor="b" anchorCtr="0" compatLnSpc="1">
            <a:prstTxWarp prst="textNoShape">
              <a:avLst/>
            </a:prstTxWarp>
          </a:bodyPr>
          <a:lstStyle>
            <a:lvl1pPr>
              <a:defRPr sz="48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7169" y="30832508"/>
            <a:ext cx="14066520" cy="162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956" tIns="185481" rIns="370956" bIns="185481" numCol="1" anchor="b" anchorCtr="0" compatLnSpc="1">
            <a:prstTxWarp prst="textNoShape">
              <a:avLst/>
            </a:prstTxWarp>
          </a:bodyPr>
          <a:lstStyle>
            <a:lvl1pPr algn="r">
              <a:defRPr sz="4800">
                <a:latin typeface="Arial" charset="0"/>
              </a:defRPr>
            </a:lvl1pPr>
          </a:lstStyle>
          <a:p>
            <a:fld id="{AABFF7C1-2E67-4FE0-BD5C-D74E4D25B6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982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FF7C1-2E67-4FE0-BD5C-D74E4D25B6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397700" y="1697038"/>
            <a:ext cx="10487025" cy="41240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6625" y="1697038"/>
            <a:ext cx="31308675" cy="41240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738" y="6407150"/>
            <a:ext cx="21018500" cy="3652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4638" y="6407150"/>
            <a:ext cx="21020087" cy="3652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337375" y="1697038"/>
            <a:ext cx="10547350" cy="41240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738" y="1697038"/>
            <a:ext cx="31491237" cy="41240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6625" y="6407150"/>
            <a:ext cx="4910138" cy="3652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9163" y="6407150"/>
            <a:ext cx="4911725" cy="3652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 userDrawn="1"/>
        </p:nvSpPr>
        <p:spPr bwMode="auto">
          <a:xfrm>
            <a:off x="0" y="0"/>
            <a:ext cx="43891200" cy="561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7" name="Rectangle 3"/>
          <p:cNvSpPr>
            <a:spLocks noChangeArrowheads="1"/>
          </p:cNvSpPr>
          <p:nvPr userDrawn="1"/>
        </p:nvSpPr>
        <p:spPr bwMode="auto">
          <a:xfrm>
            <a:off x="936625" y="6407150"/>
            <a:ext cx="9974263" cy="36529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8" name="Rectangle 4"/>
          <p:cNvSpPr>
            <a:spLocks noChangeArrowheads="1"/>
          </p:cNvSpPr>
          <p:nvPr userDrawn="1"/>
        </p:nvSpPr>
        <p:spPr bwMode="auto">
          <a:xfrm>
            <a:off x="0" y="5613400"/>
            <a:ext cx="43891200" cy="173038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9" name="Text Box 5"/>
          <p:cNvSpPr txBox="1">
            <a:spLocks noChangeArrowheads="1"/>
          </p:cNvSpPr>
          <p:nvPr userDrawn="1"/>
        </p:nvSpPr>
        <p:spPr bwMode="auto">
          <a:xfrm>
            <a:off x="609600" y="43260963"/>
            <a:ext cx="251460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7" tIns="45624" rIns="91267" bIns="4562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500" b="1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1000" b="1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625" y="6407150"/>
            <a:ext cx="9974263" cy="3652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0232" name="Rectangle 8"/>
          <p:cNvSpPr>
            <a:spLocks noChangeArrowheads="1"/>
          </p:cNvSpPr>
          <p:nvPr userDrawn="1"/>
        </p:nvSpPr>
        <p:spPr bwMode="auto">
          <a:xfrm>
            <a:off x="0" y="0"/>
            <a:ext cx="43891200" cy="438912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33" name="Rectangle 9"/>
          <p:cNvSpPr>
            <a:spLocks noChangeArrowheads="1"/>
          </p:cNvSpPr>
          <p:nvPr userDrawn="1"/>
        </p:nvSpPr>
        <p:spPr bwMode="auto">
          <a:xfrm>
            <a:off x="11458575" y="6407150"/>
            <a:ext cx="20796250" cy="36529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35" name="Rectangle 11"/>
          <p:cNvSpPr>
            <a:spLocks noChangeArrowheads="1"/>
          </p:cNvSpPr>
          <p:nvPr userDrawn="1"/>
        </p:nvSpPr>
        <p:spPr bwMode="auto">
          <a:xfrm>
            <a:off x="32902525" y="6407150"/>
            <a:ext cx="9982200" cy="36529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 userDrawn="1"/>
        </p:nvSpPr>
        <p:spPr bwMode="auto">
          <a:xfrm>
            <a:off x="0" y="0"/>
            <a:ext cx="43891200" cy="561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1" name="Rectangle 3"/>
          <p:cNvSpPr>
            <a:spLocks noChangeArrowheads="1"/>
          </p:cNvSpPr>
          <p:nvPr userDrawn="1"/>
        </p:nvSpPr>
        <p:spPr bwMode="auto">
          <a:xfrm>
            <a:off x="693738" y="6407150"/>
            <a:ext cx="42367200" cy="36529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2" name="Rectangle 4"/>
          <p:cNvSpPr>
            <a:spLocks noChangeArrowheads="1"/>
          </p:cNvSpPr>
          <p:nvPr userDrawn="1"/>
        </p:nvSpPr>
        <p:spPr bwMode="auto">
          <a:xfrm>
            <a:off x="0" y="5613400"/>
            <a:ext cx="43891200" cy="173038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6407150"/>
            <a:ext cx="42190987" cy="3652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1256" name="Rectangle 8"/>
          <p:cNvSpPr>
            <a:spLocks noChangeArrowheads="1"/>
          </p:cNvSpPr>
          <p:nvPr userDrawn="1"/>
        </p:nvSpPr>
        <p:spPr bwMode="auto">
          <a:xfrm>
            <a:off x="0" y="0"/>
            <a:ext cx="43891200" cy="43891200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gif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Straight Connector 100"/>
          <p:cNvCxnSpPr/>
          <p:nvPr/>
        </p:nvCxnSpPr>
        <p:spPr bwMode="auto">
          <a:xfrm>
            <a:off x="21919309" y="8887099"/>
            <a:ext cx="177100" cy="3394532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Arc 90"/>
          <p:cNvSpPr/>
          <p:nvPr/>
        </p:nvSpPr>
        <p:spPr bwMode="auto">
          <a:xfrm rot="5400000">
            <a:off x="20410984" y="16551224"/>
            <a:ext cx="2870869" cy="20746059"/>
          </a:xfrm>
          <a:prstGeom prst="arc">
            <a:avLst>
              <a:gd name="adj1" fmla="val 16197777"/>
              <a:gd name="adj2" fmla="val 5393829"/>
            </a:avLst>
          </a:prstGeom>
          <a:solidFill>
            <a:schemeClr val="accent3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Text Box 471"/>
          <p:cNvSpPr txBox="1">
            <a:spLocks noChangeArrowheads="1"/>
          </p:cNvSpPr>
          <p:nvPr/>
        </p:nvSpPr>
        <p:spPr bwMode="auto">
          <a:xfrm>
            <a:off x="936624" y="6407150"/>
            <a:ext cx="9983898" cy="64613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Rationale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3" name="Text Box 472"/>
          <p:cNvSpPr txBox="1">
            <a:spLocks noChangeArrowheads="1"/>
          </p:cNvSpPr>
          <p:nvPr/>
        </p:nvSpPr>
        <p:spPr bwMode="auto">
          <a:xfrm>
            <a:off x="944563" y="6764868"/>
            <a:ext cx="9991725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r>
              <a:rPr lang="en-US" sz="3200" dirty="0" smtClean="0"/>
              <a:t>The goal of this research is to develop knowledge about reform through an undergraduate department as a unit of change. This poster describes a preliminary study of the use of social network analysis as a tool to understand the hidden social structures of academic departments.</a:t>
            </a:r>
            <a:endParaRPr lang="en-US" sz="3200" dirty="0"/>
          </a:p>
        </p:txBody>
      </p:sp>
      <p:sp>
        <p:nvSpPr>
          <p:cNvPr id="5" name="Text Box 490"/>
          <p:cNvSpPr txBox="1">
            <a:spLocks noChangeArrowheads="1"/>
          </p:cNvSpPr>
          <p:nvPr/>
        </p:nvSpPr>
        <p:spPr bwMode="auto">
          <a:xfrm>
            <a:off x="944563" y="9973230"/>
            <a:ext cx="9975960" cy="6413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Methods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666166" y="771525"/>
            <a:ext cx="29776484" cy="461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243" tIns="45614" rIns="91243" bIns="4561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 smtClean="0"/>
              <a:t>Department-Level Change Initiatives: Using Social Network Analysis to Understand the Hidden Structure of Academic Departments</a:t>
            </a:r>
          </a:p>
          <a:p>
            <a:pPr algn="ctr">
              <a:spcBef>
                <a:spcPct val="50000"/>
              </a:spcBef>
            </a:pPr>
            <a:r>
              <a:rPr lang="en-US" sz="6000" b="1" dirty="0" smtClean="0">
                <a:latin typeface="Arial" charset="0"/>
              </a:rPr>
              <a:t>Charles Henderson, Kathleen Quardokus</a:t>
            </a:r>
            <a:r>
              <a:rPr lang="en-US" sz="6000" b="1" dirty="0">
                <a:latin typeface="Arial" charset="0"/>
              </a:rPr>
              <a:t/>
            </a:r>
            <a:br>
              <a:rPr lang="en-US" sz="6000" b="1" dirty="0">
                <a:latin typeface="Arial" charset="0"/>
              </a:rPr>
            </a:br>
            <a:r>
              <a:rPr lang="en-US" sz="4400" b="1" dirty="0" smtClean="0">
                <a:latin typeface="Arial" charset="0"/>
              </a:rPr>
              <a:t>Western Michigan University</a:t>
            </a:r>
            <a:endParaRPr lang="en-US" sz="4400" b="1" dirty="0">
              <a:latin typeface="Arial" charset="0"/>
            </a:endParaRPr>
          </a:p>
        </p:txBody>
      </p:sp>
      <p:sp>
        <p:nvSpPr>
          <p:cNvPr id="18" name="Rectangle 593"/>
          <p:cNvSpPr>
            <a:spLocks noChangeArrowheads="1"/>
          </p:cNvSpPr>
          <p:nvPr/>
        </p:nvSpPr>
        <p:spPr bwMode="auto">
          <a:xfrm>
            <a:off x="0" y="0"/>
            <a:ext cx="438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5219" name="Rectangle 3"/>
          <p:cNvSpPr>
            <a:spLocks noChangeArrowheads="1"/>
          </p:cNvSpPr>
          <p:nvPr/>
        </p:nvSpPr>
        <p:spPr bwMode="auto">
          <a:xfrm>
            <a:off x="0" y="0"/>
            <a:ext cx="438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5220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11473389" y="6420461"/>
            <a:ext cx="20778201" cy="10156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1"/>
                </a:solidFill>
              </a:rPr>
              <a:t>Results</a:t>
            </a:r>
            <a:endParaRPr lang="en-US" sz="6000" dirty="0">
              <a:solidFill>
                <a:schemeClr val="accent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1473390" y="8240768"/>
            <a:ext cx="20778202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Community Structure</a:t>
            </a:r>
            <a:endParaRPr lang="en-US" sz="3600" b="1" dirty="0">
              <a:solidFill>
                <a:srgbClr val="F8F8F8"/>
              </a:solidFill>
            </a:endParaRPr>
          </a:p>
        </p:txBody>
      </p: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 cstate="print"/>
          <a:srcRect r="2324" b="2816"/>
          <a:stretch>
            <a:fillRect/>
          </a:stretch>
        </p:blipFill>
        <p:spPr bwMode="auto">
          <a:xfrm>
            <a:off x="936624" y="11254921"/>
            <a:ext cx="9983898" cy="557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Rectangle 36"/>
          <p:cNvSpPr/>
          <p:nvPr/>
        </p:nvSpPr>
        <p:spPr>
          <a:xfrm>
            <a:off x="936624" y="10609418"/>
            <a:ext cx="998389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Online Survey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936624" y="16836713"/>
            <a:ext cx="998389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Community Structure [1]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99411" y="17491054"/>
            <a:ext cx="9240252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Newman Communities: </a:t>
            </a:r>
          </a:p>
          <a:p>
            <a:r>
              <a:rPr lang="en-US" sz="3200" dirty="0" smtClean="0"/>
              <a:t>Identify partitions (communities) within a network in such a way that the number of links between individuals within a community is as large as possible and the number of links between individuals in different communities is as small as possible.</a:t>
            </a:r>
          </a:p>
          <a:p>
            <a:endParaRPr lang="en-US" sz="3200" dirty="0" smtClean="0"/>
          </a:p>
          <a:p>
            <a:r>
              <a:rPr lang="en-US" sz="3200" b="1" dirty="0" smtClean="0"/>
              <a:t>Modularity [Q]:</a:t>
            </a:r>
          </a:p>
          <a:p>
            <a:pPr marL="236538" lvl="1" indent="-236538">
              <a:buFont typeface="Arial" pitchFamily="34" charset="0"/>
              <a:buChar char="•"/>
            </a:pPr>
            <a:r>
              <a:rPr lang="en-US" sz="3200" dirty="0" smtClean="0"/>
              <a:t>The extent to which the network has modular/community structure.</a:t>
            </a:r>
          </a:p>
          <a:p>
            <a:pPr marL="236538" lvl="1" indent="-236538">
              <a:buFont typeface="Arial" pitchFamily="34" charset="0"/>
              <a:buChar char="•"/>
            </a:pPr>
            <a:r>
              <a:rPr lang="en-US" sz="3200" dirty="0" smtClean="0"/>
              <a:t>Scale of 0 to 1: 0 represents no community structure (the structure that would be expected in a randomly-created network with the same number of individuals and links).</a:t>
            </a:r>
          </a:p>
          <a:p>
            <a:pPr marL="236538" lvl="1" indent="-236538">
              <a:buFont typeface="Arial" pitchFamily="34" charset="0"/>
              <a:buChar char="•"/>
            </a:pPr>
            <a:r>
              <a:rPr lang="en-US" sz="3200" dirty="0" smtClean="0"/>
              <a:t>Networks with a modularity greater than .7 are rare and a modularity of less than .3 represents very low community structure.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52196" y="25407013"/>
            <a:ext cx="9968326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Individual Roles [2, 3, 4]</a:t>
            </a:r>
            <a:endParaRPr lang="en-US" sz="3600" b="1" dirty="0">
              <a:solidFill>
                <a:srgbClr val="F8F8F8"/>
              </a:solidFill>
            </a:endParaRPr>
          </a:p>
        </p:txBody>
      </p: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1161065" y="26424102"/>
          <a:ext cx="9527956" cy="15654100"/>
        </p:xfrm>
        <a:graphic>
          <a:graphicData uri="http://schemas.openxmlformats.org/drawingml/2006/table">
            <a:tbl>
              <a:tblPr/>
              <a:tblGrid>
                <a:gridCol w="2598534"/>
                <a:gridCol w="6929422"/>
              </a:tblGrid>
              <a:tr h="6961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Role</a:t>
                      </a: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Characteristics</a:t>
                      </a: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22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Hubs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Significance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aseline="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Have </a:t>
                      </a:r>
                      <a:r>
                        <a:rPr lang="en-US" sz="3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many discussions about teaching with many other individuals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 smtClean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906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Calculation: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High 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total degree centrality 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(number of links divided by total number of possible links).</a:t>
                      </a:r>
                      <a:endParaRPr lang="en-US" sz="4800" dirty="0" smtClean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Pulse Takers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Significance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Have </a:t>
                      </a:r>
                      <a:r>
                        <a:rPr lang="en-US" sz="3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many discussions with well-connected individuals, but are not themselves important links in the flow of information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83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Calculation: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High 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closeness centrality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(the average of the shortest path to all other network members) and low 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betweenness centrality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(how many shortest paths between pairs of network members pass through the individual).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800" dirty="0" smtClean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83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Connectors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Significance:</a:t>
                      </a:r>
                      <a:r>
                        <a:rPr lang="en-US" sz="3200" i="1" baseline="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endParaRPr lang="en-US" sz="3200" i="1" dirty="0" smtClean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Promote </a:t>
                      </a:r>
                      <a:r>
                        <a:rPr lang="en-US" sz="32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flow of information via discussions with individuals in separated parts of the network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83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Calculation:</a:t>
                      </a:r>
                      <a:r>
                        <a:rPr lang="en-US" sz="3200" i="1" baseline="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High </a:t>
                      </a:r>
                      <a:r>
                        <a:rPr lang="en-US" sz="3200" i="1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betweenness centrality </a:t>
                      </a:r>
                      <a:r>
                        <a:rPr lang="en-US" sz="3200" dirty="0" smtClean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(how many shortest paths between pairs of network members pass through the individual).</a:t>
                      </a:r>
                      <a:endParaRPr lang="en-US" sz="32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Text Box 471"/>
          <p:cNvSpPr txBox="1">
            <a:spLocks noChangeArrowheads="1"/>
          </p:cNvSpPr>
          <p:nvPr/>
        </p:nvSpPr>
        <p:spPr bwMode="auto">
          <a:xfrm>
            <a:off x="11473390" y="7441956"/>
            <a:ext cx="10409146" cy="769248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 dirty="0" smtClean="0">
                <a:solidFill>
                  <a:srgbClr val="F8F8F8"/>
                </a:solidFill>
              </a:rPr>
              <a:t>Department 1</a:t>
            </a:r>
            <a:endParaRPr lang="en-US" sz="4400" b="1" dirty="0">
              <a:solidFill>
                <a:srgbClr val="F8F8F8"/>
              </a:solidFill>
            </a:endParaRPr>
          </a:p>
        </p:txBody>
      </p:sp>
      <p:pic>
        <p:nvPicPr>
          <p:cNvPr id="51" name="Picture 50" descr="Dept1Groups_Pre.png"/>
          <p:cNvPicPr>
            <a:picLocks noChangeAspect="1"/>
          </p:cNvPicPr>
          <p:nvPr/>
        </p:nvPicPr>
        <p:blipFill>
          <a:blip r:embed="rId4" cstate="print"/>
          <a:srcRect l="24659" r="23294"/>
          <a:stretch>
            <a:fillRect/>
          </a:stretch>
        </p:blipFill>
        <p:spPr>
          <a:xfrm>
            <a:off x="11593704" y="9322778"/>
            <a:ext cx="4095475" cy="34547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4" name="TextBox 53"/>
          <p:cNvSpPr txBox="1"/>
          <p:nvPr/>
        </p:nvSpPr>
        <p:spPr>
          <a:xfrm>
            <a:off x="11593703" y="8855269"/>
            <a:ext cx="409547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2009-2010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1568472" y="12753474"/>
            <a:ext cx="291754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 = 0.57</a:t>
            </a:r>
          </a:p>
          <a:p>
            <a:pPr algn="ctr"/>
            <a:r>
              <a:rPr lang="en-US" sz="1600" dirty="0" smtClean="0"/>
              <a:t>(moderate community structure) </a:t>
            </a:r>
            <a:endParaRPr lang="en-US" sz="1600" dirty="0"/>
          </a:p>
        </p:txBody>
      </p:sp>
      <p:pic>
        <p:nvPicPr>
          <p:cNvPr id="59" name="Picture 58" descr="Picture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247820" y="12024387"/>
            <a:ext cx="7501096" cy="5466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0" name="TextBox 59"/>
          <p:cNvSpPr txBox="1"/>
          <p:nvPr/>
        </p:nvSpPr>
        <p:spPr>
          <a:xfrm>
            <a:off x="14249824" y="11485778"/>
            <a:ext cx="7501096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2011-2012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4268874" y="17491054"/>
            <a:ext cx="750109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 = 0.56</a:t>
            </a:r>
          </a:p>
          <a:p>
            <a:pPr algn="ctr"/>
            <a:r>
              <a:rPr lang="en-US" sz="1800" dirty="0"/>
              <a:t>(moderate community structure)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1996941" y="8863291"/>
            <a:ext cx="409547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2009-2010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1971710" y="12833684"/>
            <a:ext cx="409547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 =  0.54</a:t>
            </a:r>
          </a:p>
          <a:p>
            <a:pPr algn="ctr"/>
            <a:r>
              <a:rPr lang="en-US" sz="1800" dirty="0"/>
              <a:t>(moderate community structure) </a:t>
            </a:r>
          </a:p>
        </p:txBody>
      </p:sp>
      <p:pic>
        <p:nvPicPr>
          <p:cNvPr id="66" name="Picture 65" descr="Dept2Groups_Pre.png"/>
          <p:cNvPicPr>
            <a:picLocks noChangeAspect="1"/>
          </p:cNvPicPr>
          <p:nvPr/>
        </p:nvPicPr>
        <p:blipFill>
          <a:blip r:embed="rId6" cstate="print"/>
          <a:srcRect l="21043" t="5320" r="30356" b="71"/>
          <a:stretch>
            <a:fillRect/>
          </a:stretch>
        </p:blipFill>
        <p:spPr>
          <a:xfrm>
            <a:off x="22048283" y="9329711"/>
            <a:ext cx="4044133" cy="3456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8" name="TextBox 67"/>
          <p:cNvSpPr txBox="1"/>
          <p:nvPr/>
        </p:nvSpPr>
        <p:spPr>
          <a:xfrm>
            <a:off x="26092416" y="11485778"/>
            <a:ext cx="552657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2011-2012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5988207" y="17491054"/>
            <a:ext cx="563077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 = 0.35</a:t>
            </a:r>
          </a:p>
          <a:p>
            <a:pPr algn="ctr"/>
            <a:r>
              <a:rPr lang="en-US" sz="1800" dirty="0" smtClean="0"/>
              <a:t>(low </a:t>
            </a:r>
            <a:r>
              <a:rPr lang="en-US" sz="1800" dirty="0"/>
              <a:t>community structure) </a:t>
            </a:r>
          </a:p>
          <a:p>
            <a:pPr algn="ctr"/>
            <a:endParaRPr lang="en-US" sz="1800" dirty="0"/>
          </a:p>
        </p:txBody>
      </p:sp>
      <p:pic>
        <p:nvPicPr>
          <p:cNvPr id="72" name="Picture 71" descr="Dept2Groups_Post.png"/>
          <p:cNvPicPr>
            <a:picLocks noChangeAspect="1"/>
          </p:cNvPicPr>
          <p:nvPr/>
        </p:nvPicPr>
        <p:blipFill>
          <a:blip r:embed="rId7" cstate="print"/>
          <a:srcRect l="28014" r="26665"/>
          <a:stretch>
            <a:fillRect/>
          </a:stretch>
        </p:blipFill>
        <p:spPr>
          <a:xfrm>
            <a:off x="25988207" y="12024360"/>
            <a:ext cx="5630779" cy="54547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2" name="Right Brace 81"/>
          <p:cNvSpPr/>
          <p:nvPr/>
        </p:nvSpPr>
        <p:spPr bwMode="auto">
          <a:xfrm rot="16200000">
            <a:off x="20936078" y="8504586"/>
            <a:ext cx="1835499" cy="20789397"/>
          </a:xfrm>
          <a:prstGeom prst="rightBrace">
            <a:avLst>
              <a:gd name="adj1" fmla="val 138021"/>
              <a:gd name="adj2" fmla="val 39257"/>
            </a:avLst>
          </a:prstGeom>
          <a:solidFill>
            <a:schemeClr val="accent3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11473390" y="20450169"/>
            <a:ext cx="20775136" cy="653055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89" name="Picture 88" descr="Dept1_rank_post.png"/>
          <p:cNvPicPr>
            <a:picLocks noChangeAspect="1"/>
          </p:cNvPicPr>
          <p:nvPr/>
        </p:nvPicPr>
        <p:blipFill>
          <a:blip r:embed="rId8" cstate="print"/>
          <a:srcRect l="13964" t="4906" r="12464" b="4615"/>
          <a:stretch>
            <a:fillRect/>
          </a:stretch>
        </p:blipFill>
        <p:spPr>
          <a:xfrm>
            <a:off x="23170040" y="22046117"/>
            <a:ext cx="8672151" cy="46823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3" name="Rectangle 72"/>
          <p:cNvSpPr/>
          <p:nvPr/>
        </p:nvSpPr>
        <p:spPr>
          <a:xfrm>
            <a:off x="11473390" y="19803838"/>
            <a:ext cx="20778202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Structure and Faculty Attributes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1473390" y="28550534"/>
            <a:ext cx="20778202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Individual Roles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93" name="Text Box 471"/>
          <p:cNvSpPr txBox="1">
            <a:spLocks noChangeArrowheads="1"/>
          </p:cNvSpPr>
          <p:nvPr/>
        </p:nvSpPr>
        <p:spPr bwMode="auto">
          <a:xfrm>
            <a:off x="21882537" y="7438579"/>
            <a:ext cx="10336912" cy="769248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 dirty="0" smtClean="0">
                <a:solidFill>
                  <a:srgbClr val="F8F8F8"/>
                </a:solidFill>
              </a:rPr>
              <a:t>Department 2</a:t>
            </a:r>
            <a:endParaRPr lang="en-US" sz="4400" b="1" dirty="0">
              <a:solidFill>
                <a:srgbClr val="F8F8F8"/>
              </a:solidFill>
            </a:endParaRPr>
          </a:p>
        </p:txBody>
      </p:sp>
      <p:pic>
        <p:nvPicPr>
          <p:cNvPr id="104" name="Picture 103" descr="Dept1Actors_post.png"/>
          <p:cNvPicPr>
            <a:picLocks noChangeAspect="1"/>
          </p:cNvPicPr>
          <p:nvPr/>
        </p:nvPicPr>
        <p:blipFill>
          <a:blip r:embed="rId9" cstate="print"/>
          <a:srcRect l="39082" r="10034" b="10036"/>
          <a:stretch>
            <a:fillRect/>
          </a:stretch>
        </p:blipFill>
        <p:spPr>
          <a:xfrm>
            <a:off x="12826666" y="34412703"/>
            <a:ext cx="7768455" cy="603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3" name="Picture 112" descr="Dept2Actors_post.png"/>
          <p:cNvPicPr>
            <a:picLocks noChangeAspect="1"/>
          </p:cNvPicPr>
          <p:nvPr/>
        </p:nvPicPr>
        <p:blipFill>
          <a:blip r:embed="rId10" cstate="print"/>
          <a:srcRect l="20172" r="25241" b="2043"/>
          <a:stretch>
            <a:fillRect/>
          </a:stretch>
        </p:blipFill>
        <p:spPr>
          <a:xfrm>
            <a:off x="23272862" y="34412703"/>
            <a:ext cx="7653957" cy="603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4" name="Text Box 471"/>
          <p:cNvSpPr txBox="1">
            <a:spLocks noChangeArrowheads="1"/>
          </p:cNvSpPr>
          <p:nvPr/>
        </p:nvSpPr>
        <p:spPr bwMode="auto">
          <a:xfrm>
            <a:off x="32918400" y="6423746"/>
            <a:ext cx="9963806" cy="64613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Conclusions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115" name="Text Box 471"/>
          <p:cNvSpPr txBox="1">
            <a:spLocks noChangeArrowheads="1"/>
          </p:cNvSpPr>
          <p:nvPr/>
        </p:nvSpPr>
        <p:spPr bwMode="auto">
          <a:xfrm>
            <a:off x="32918400" y="35496182"/>
            <a:ext cx="9963806" cy="64613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F8F8F8"/>
                </a:solidFill>
              </a:rPr>
              <a:t>References</a:t>
            </a:r>
            <a:endParaRPr lang="en-US" sz="3600" b="1" dirty="0">
              <a:solidFill>
                <a:srgbClr val="F8F8F8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3014653" y="36405199"/>
            <a:ext cx="986755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A. </a:t>
            </a:r>
            <a:r>
              <a:rPr lang="en-US" sz="3200" dirty="0" err="1" smtClean="0"/>
              <a:t>Clauset</a:t>
            </a:r>
            <a:r>
              <a:rPr lang="en-US" sz="3200" dirty="0" smtClean="0"/>
              <a:t>, M. Newman, and C. Moore, “Finding community structure in very large networks.” </a:t>
            </a:r>
            <a:r>
              <a:rPr lang="en-US" sz="3200" i="1" dirty="0" smtClean="0"/>
              <a:t>Phys. Rev. E,</a:t>
            </a:r>
            <a:r>
              <a:rPr lang="en-US" sz="3200" dirty="0" smtClean="0"/>
              <a:t> </a:t>
            </a:r>
            <a:r>
              <a:rPr lang="en-US" sz="3200" b="1" dirty="0" smtClean="0"/>
              <a:t>70</a:t>
            </a:r>
            <a:r>
              <a:rPr lang="en-US" sz="3200" dirty="0" smtClean="0"/>
              <a:t>(6), 1-6 (2004).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K. Stephenson, “Trafficking in Trust: The Art and Science of Human Knowledge Networks,” in </a:t>
            </a:r>
            <a:r>
              <a:rPr lang="en-US" sz="3200" i="1" dirty="0" smtClean="0"/>
              <a:t>Enlightened Power: How Women are Transforming the Practice of Leadership</a:t>
            </a:r>
            <a:r>
              <a:rPr lang="en-US" sz="3200" dirty="0" smtClean="0"/>
              <a:t> edited by L. Coughlin and E. </a:t>
            </a:r>
            <a:r>
              <a:rPr lang="en-US" sz="3200" dirty="0" err="1" smtClean="0"/>
              <a:t>Wingard</a:t>
            </a:r>
            <a:r>
              <a:rPr lang="en-US" sz="3200" dirty="0" smtClean="0"/>
              <a:t>, San Francisco: </a:t>
            </a:r>
            <a:r>
              <a:rPr lang="en-US" sz="3200" dirty="0" err="1" smtClean="0"/>
              <a:t>Jossey</a:t>
            </a:r>
            <a:r>
              <a:rPr lang="en-US" sz="3200" dirty="0" smtClean="0"/>
              <a:t>-Bass. 2005, pp. 242-265.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S. Wasserman and K. Faust, </a:t>
            </a:r>
            <a:r>
              <a:rPr lang="en-US" sz="3200" i="1" dirty="0" smtClean="0"/>
              <a:t>Social Network Analysis: Methods and Applications, </a:t>
            </a:r>
            <a:r>
              <a:rPr lang="en-US" sz="3200" dirty="0" smtClean="0"/>
              <a:t>New York: Cambridge University Press, 1994.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http://www.casos.cs.cmu.edu/projects/ora/</a:t>
            </a:r>
          </a:p>
          <a:p>
            <a:endParaRPr lang="en-US" sz="3200" dirty="0"/>
          </a:p>
        </p:txBody>
      </p:sp>
      <p:sp>
        <p:nvSpPr>
          <p:cNvPr id="117" name="Rectangle 116"/>
          <p:cNvSpPr/>
          <p:nvPr/>
        </p:nvSpPr>
        <p:spPr bwMode="auto">
          <a:xfrm>
            <a:off x="33328302" y="7810368"/>
            <a:ext cx="9017876" cy="91118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89438"/>
            <a:r>
              <a:rPr lang="en-US" sz="3200" b="1" dirty="0" smtClean="0"/>
              <a:t>Community Structure:</a:t>
            </a:r>
          </a:p>
          <a:p>
            <a:pPr defTabSz="4389438"/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dirty="0" smtClean="0"/>
              <a:t>The division of the networks into community structure requires identification of key actors within the entire network and within each community.</a:t>
            </a:r>
          </a:p>
          <a:p>
            <a:pPr lvl="1" defTabSz="4389438">
              <a:buFont typeface="Arial" pitchFamily="34" charset="0"/>
              <a:buChar char="•"/>
            </a:pPr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dirty="0" smtClean="0"/>
              <a:t>Department 2’s lack of relatively isolated sub-groups means that there are unlikely to be different ‘camps’ of faculty within the department with disjointed views about teaching and learning. </a:t>
            </a:r>
          </a:p>
          <a:p>
            <a:pPr lvl="1" defTabSz="4389438">
              <a:buFont typeface="Arial" pitchFamily="34" charset="0"/>
              <a:buChar char="•"/>
            </a:pPr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i="1" dirty="0" smtClean="0"/>
              <a:t>Future Work: 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chemeClr val="accent6"/>
                </a:solidFill>
              </a:rPr>
              <a:t>Social Networks may be useful to document the impact of change efforts.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dirty="0" smtClean="0"/>
              <a:t>A  department-based faculty learning community may have caused the decrease in community structure of Department 2, into a more centralized group. This reduction in community structure is a positive sign for a reform that takes the department as the unit of change.</a:t>
            </a:r>
          </a:p>
          <a:p>
            <a:pPr defTabSz="4389438"/>
            <a:endParaRPr lang="en-US" dirty="0" smtClean="0"/>
          </a:p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3344898" y="17764441"/>
            <a:ext cx="9017876" cy="7164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89438"/>
            <a:r>
              <a:rPr lang="en-US" sz="3200" b="1" dirty="0" smtClean="0"/>
              <a:t>Structure and Faculty Attributes:</a:t>
            </a:r>
          </a:p>
          <a:p>
            <a:pPr defTabSz="4389438"/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6"/>
                </a:solidFill>
              </a:rPr>
              <a:t>Teaching-related </a:t>
            </a:r>
            <a:r>
              <a:rPr lang="en-US" sz="3200" b="1" dirty="0">
                <a:solidFill>
                  <a:schemeClr val="accent6"/>
                </a:solidFill>
              </a:rPr>
              <a:t>and </a:t>
            </a:r>
            <a:r>
              <a:rPr lang="en-US" sz="3200" b="1" dirty="0" smtClean="0">
                <a:solidFill>
                  <a:schemeClr val="accent6"/>
                </a:solidFill>
              </a:rPr>
              <a:t>research-related </a:t>
            </a:r>
            <a:r>
              <a:rPr lang="en-US" sz="3200" b="1" dirty="0">
                <a:solidFill>
                  <a:schemeClr val="accent6"/>
                </a:solidFill>
              </a:rPr>
              <a:t>social networks are distinct. </a:t>
            </a:r>
            <a:r>
              <a:rPr lang="en-US" sz="3200" dirty="0" smtClean="0"/>
              <a:t>If faculty attributes could predict teaching-related networks, there would be no need to survey faculty to develop the teaching network.</a:t>
            </a:r>
          </a:p>
          <a:p>
            <a:pPr lvl="1" defTabSz="4389438">
              <a:buFont typeface="Arial" pitchFamily="34" charset="0"/>
              <a:buChar char="•"/>
            </a:pPr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dirty="0" smtClean="0"/>
              <a:t>Only one community (Interest 1) was strongly associated with a research subfield, indicating that the structure is not defined by research interests.</a:t>
            </a:r>
          </a:p>
          <a:p>
            <a:pPr lvl="1" defTabSz="4389438">
              <a:buFont typeface="Arial" pitchFamily="34" charset="0"/>
              <a:buChar char="•"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lvl="1" defTabSz="4389438">
              <a:buFont typeface="Arial" pitchFamily="34" charset="0"/>
              <a:buChar char="•"/>
            </a:pPr>
            <a:r>
              <a:rPr lang="en-US" sz="3200" i="1" dirty="0" smtClean="0"/>
              <a:t>Future Work: </a:t>
            </a:r>
            <a:r>
              <a:rPr lang="en-US" sz="3200" dirty="0" smtClean="0"/>
              <a:t>Is it possible to influence conversations about teaching </a:t>
            </a:r>
            <a:r>
              <a:rPr lang="en-US" sz="3200" dirty="0"/>
              <a:t>b</a:t>
            </a:r>
            <a:r>
              <a:rPr lang="en-US" sz="3200" dirty="0" smtClean="0"/>
              <a:t>y understanding and working through departmental research collaboration networks?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3354579" y="25648587"/>
            <a:ext cx="9017876" cy="909363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89438"/>
            <a:r>
              <a:rPr lang="en-US" sz="3200" b="1" dirty="0" smtClean="0"/>
              <a:t>Individual Roles:</a:t>
            </a:r>
          </a:p>
          <a:p>
            <a:pPr defTabSz="4389438"/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i="1" dirty="0" smtClean="0"/>
              <a:t>Hubs</a:t>
            </a:r>
            <a:r>
              <a:rPr lang="en-US" sz="3200" dirty="0" smtClean="0"/>
              <a:t> of information are important allies for reform leaders because these individuals can quickly spread information about procedures of the reform, as well as reform successes.</a:t>
            </a:r>
          </a:p>
          <a:p>
            <a:pPr lvl="1">
              <a:buFont typeface="Arial" pitchFamily="34" charset="0"/>
              <a:buChar char="•"/>
            </a:pP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i="1" dirty="0" smtClean="0"/>
              <a:t>Pulse takers</a:t>
            </a:r>
            <a:r>
              <a:rPr lang="en-US" sz="3200" dirty="0" smtClean="0"/>
              <a:t> are important for change agents since they can provide the status of information and attitudes within the network. </a:t>
            </a:r>
          </a:p>
          <a:p>
            <a:pPr lvl="1">
              <a:buFont typeface="Arial" pitchFamily="34" charset="0"/>
              <a:buChar char="•"/>
            </a:pP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i="1" dirty="0" smtClean="0"/>
              <a:t>Connectors</a:t>
            </a:r>
            <a:r>
              <a:rPr lang="en-US" sz="3200" dirty="0" smtClean="0"/>
              <a:t> can ensure the flow of information about the change effort is reaching across the network. </a:t>
            </a:r>
          </a:p>
          <a:p>
            <a:pPr lvl="1" defTabSz="4389438">
              <a:buFont typeface="Arial" pitchFamily="34" charset="0"/>
              <a:buChar char="•"/>
            </a:pPr>
            <a:endParaRPr lang="en-US" sz="3200" dirty="0" smtClean="0"/>
          </a:p>
          <a:p>
            <a:pPr lvl="1" defTabSz="4389438">
              <a:buFont typeface="Arial" pitchFamily="34" charset="0"/>
              <a:buChar char="•"/>
            </a:pPr>
            <a:r>
              <a:rPr lang="en-US" sz="3200" i="1" dirty="0" smtClean="0"/>
              <a:t>Future Work: </a:t>
            </a:r>
            <a:r>
              <a:rPr lang="en-US" sz="3200" dirty="0" smtClean="0"/>
              <a:t>Monitor the effect of using this information to identify particular faculty members to include in a change effort and for identifying the individuals that were important to information flow.</a:t>
            </a:r>
          </a:p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0" name="Right Arrow 119"/>
          <p:cNvSpPr/>
          <p:nvPr/>
        </p:nvSpPr>
        <p:spPr bwMode="auto">
          <a:xfrm rot="20615079">
            <a:off x="31078835" y="12787634"/>
            <a:ext cx="2649039" cy="125165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1" name="Right Arrow 120"/>
          <p:cNvSpPr/>
          <p:nvPr/>
        </p:nvSpPr>
        <p:spPr bwMode="auto">
          <a:xfrm rot="20615079">
            <a:off x="31078836" y="20798968"/>
            <a:ext cx="2649039" cy="125165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723355" y="29907245"/>
            <a:ext cx="10077867" cy="323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716206" y="29853019"/>
            <a:ext cx="8950325" cy="3724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2" name="Right Arrow 121"/>
          <p:cNvSpPr/>
          <p:nvPr/>
        </p:nvSpPr>
        <p:spPr bwMode="auto">
          <a:xfrm rot="20615079">
            <a:off x="31080456" y="31487744"/>
            <a:ext cx="2649039" cy="1251654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62" name="Picture 61" descr="Dept1_interest_post.png"/>
          <p:cNvPicPr>
            <a:picLocks noChangeAspect="1"/>
          </p:cNvPicPr>
          <p:nvPr/>
        </p:nvPicPr>
        <p:blipFill>
          <a:blip r:embed="rId13" cstate="print"/>
          <a:srcRect l="13857" t="6657" b="6366"/>
          <a:stretch>
            <a:fillRect/>
          </a:stretch>
        </p:blipFill>
        <p:spPr>
          <a:xfrm>
            <a:off x="11981794" y="21110034"/>
            <a:ext cx="10633839" cy="47138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187582" y="23521495"/>
            <a:ext cx="18764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Rectangle 54"/>
          <p:cNvSpPr/>
          <p:nvPr/>
        </p:nvSpPr>
        <p:spPr>
          <a:xfrm>
            <a:off x="12125155" y="26053344"/>
            <a:ext cx="10490478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rgbClr val="F8F8F8"/>
                </a:solidFill>
              </a:rPr>
              <a:t>Research Area</a:t>
            </a:r>
            <a:endParaRPr lang="en-US" sz="2400" b="1" dirty="0">
              <a:solidFill>
                <a:srgbClr val="F8F8F8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3272861" y="26980725"/>
            <a:ext cx="8045339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rgbClr val="F8F8F8"/>
                </a:solidFill>
              </a:rPr>
              <a:t>Academic Rank</a:t>
            </a:r>
            <a:endParaRPr lang="en-US" sz="2400" b="1" dirty="0">
              <a:solidFill>
                <a:srgbClr val="F8F8F8"/>
              </a:solidFill>
            </a:endParaRPr>
          </a:p>
        </p:txBody>
      </p:sp>
      <p:pic>
        <p:nvPicPr>
          <p:cNvPr id="57" name="Picture 2" descr="http://www.iaza.com/work/120717C/iaza14576344087700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411" y="2826215"/>
            <a:ext cx="6629400" cy="208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8">
      <a:dk1>
        <a:srgbClr val="000000"/>
      </a:dk1>
      <a:lt1>
        <a:srgbClr val="E3DABB"/>
      </a:lt1>
      <a:dk2>
        <a:srgbClr val="000000"/>
      </a:dk2>
      <a:lt2>
        <a:srgbClr val="808080"/>
      </a:lt2>
      <a:accent1>
        <a:srgbClr val="EAEAEA"/>
      </a:accent1>
      <a:accent2>
        <a:srgbClr val="065290"/>
      </a:accent2>
      <a:accent3>
        <a:srgbClr val="EFEADA"/>
      </a:accent3>
      <a:accent4>
        <a:srgbClr val="000000"/>
      </a:accent4>
      <a:accent5>
        <a:srgbClr val="F3F3F3"/>
      </a:accent5>
      <a:accent6>
        <a:srgbClr val="054982"/>
      </a:accent6>
      <a:hlink>
        <a:srgbClr val="028418"/>
      </a:hlink>
      <a:folHlink>
        <a:srgbClr val="660066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9332</TotalTime>
  <Words>804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1_Custom Design</vt:lpstr>
      <vt:lpstr>2_Custom Design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48x48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2007 Canterbury Media Services, Inc</dc:description>
  <cp:lastModifiedBy>Charles Henderson</cp:lastModifiedBy>
  <cp:revision>314</cp:revision>
  <cp:lastPrinted>2012-07-25T14:18:59Z</cp:lastPrinted>
  <dcterms:created xsi:type="dcterms:W3CDTF">2005-05-18T01:24:28Z</dcterms:created>
  <dcterms:modified xsi:type="dcterms:W3CDTF">2012-07-25T14:23:57Z</dcterms:modified>
  <cp:category>Powerpoint poster templates</cp:category>
</cp:coreProperties>
</file>