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8404800" cy="38404800"/>
  <p:notesSz cx="6858000" cy="91440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5" d="100"/>
          <a:sy n="15" d="100"/>
        </p:scale>
        <p:origin x="-2934" y="-234"/>
      </p:cViewPr>
      <p:guideLst>
        <p:guide orient="horz" pos="12096"/>
        <p:guide pos="1209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11930383"/>
            <a:ext cx="32644080" cy="8232140"/>
          </a:xfrm>
        </p:spPr>
        <p:txBody>
          <a:bodyPr/>
          <a:lstStyle/>
          <a:p>
            <a:r>
              <a:rPr lang="en-US" smtClean="0"/>
              <a:t>Click to edit Master title style</a:t>
            </a:r>
            <a:endParaRPr lang="en-US"/>
          </a:p>
        </p:txBody>
      </p:sp>
      <p:sp>
        <p:nvSpPr>
          <p:cNvPr id="3" name="Subtitle 2"/>
          <p:cNvSpPr>
            <a:spLocks noGrp="1"/>
          </p:cNvSpPr>
          <p:nvPr>
            <p:ph type="subTitle" idx="1"/>
          </p:nvPr>
        </p:nvSpPr>
        <p:spPr>
          <a:xfrm>
            <a:off x="5760720" y="21762720"/>
            <a:ext cx="26883360" cy="981456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25BAA3-F944-4A07-813A-2F0662E07BB6}" type="datetimeFigureOut">
              <a:rPr lang="en-US" smtClean="0"/>
              <a:t>7/25/2012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20CFA5-0631-4270-8C7A-219BC3E84AEF}" type="slidenum">
              <a:rPr lang="en-US" smtClean="0"/>
              <a:t>‹#›</a:t>
            </a:fld>
            <a:endParaRPr lang="en-US"/>
          </a:p>
        </p:txBody>
      </p:sp>
    </p:spTree>
    <p:extLst>
      <p:ext uri="{BB962C8B-B14F-4D97-AF65-F5344CB8AC3E}">
        <p14:creationId xmlns:p14="http://schemas.microsoft.com/office/powerpoint/2010/main" val="3698389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25BAA3-F944-4A07-813A-2F0662E07BB6}" type="datetimeFigureOut">
              <a:rPr lang="en-US" smtClean="0"/>
              <a:t>7/25/2012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20CFA5-0631-4270-8C7A-219BC3E84AEF}" type="slidenum">
              <a:rPr lang="en-US" smtClean="0"/>
              <a:t>‹#›</a:t>
            </a:fld>
            <a:endParaRPr lang="en-US"/>
          </a:p>
        </p:txBody>
      </p:sp>
    </p:spTree>
    <p:extLst>
      <p:ext uri="{BB962C8B-B14F-4D97-AF65-F5344CB8AC3E}">
        <p14:creationId xmlns:p14="http://schemas.microsoft.com/office/powerpoint/2010/main" val="1558033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6941285" y="8614416"/>
            <a:ext cx="36291200" cy="1834984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067675" y="8614416"/>
            <a:ext cx="108233530" cy="1834984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25BAA3-F944-4A07-813A-2F0662E07BB6}" type="datetimeFigureOut">
              <a:rPr lang="en-US" smtClean="0"/>
              <a:t>7/25/2012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20CFA5-0631-4270-8C7A-219BC3E84AEF}" type="slidenum">
              <a:rPr lang="en-US" smtClean="0"/>
              <a:t>‹#›</a:t>
            </a:fld>
            <a:endParaRPr lang="en-US"/>
          </a:p>
        </p:txBody>
      </p:sp>
    </p:spTree>
    <p:extLst>
      <p:ext uri="{BB962C8B-B14F-4D97-AF65-F5344CB8AC3E}">
        <p14:creationId xmlns:p14="http://schemas.microsoft.com/office/powerpoint/2010/main" val="612168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25BAA3-F944-4A07-813A-2F0662E07BB6}" type="datetimeFigureOut">
              <a:rPr lang="en-US" smtClean="0"/>
              <a:t>7/25/2012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20CFA5-0631-4270-8C7A-219BC3E84AEF}" type="slidenum">
              <a:rPr lang="en-US" smtClean="0"/>
              <a:t>‹#›</a:t>
            </a:fld>
            <a:endParaRPr lang="en-US"/>
          </a:p>
        </p:txBody>
      </p:sp>
    </p:spTree>
    <p:extLst>
      <p:ext uri="{BB962C8B-B14F-4D97-AF65-F5344CB8AC3E}">
        <p14:creationId xmlns:p14="http://schemas.microsoft.com/office/powerpoint/2010/main" val="675088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5" y="24678643"/>
            <a:ext cx="32644080" cy="7627620"/>
          </a:xfrm>
        </p:spPr>
        <p:txBody>
          <a:bodyPr anchor="t"/>
          <a:lstStyle>
            <a:lvl1pPr algn="l">
              <a:defRPr sz="19200" b="1" cap="all"/>
            </a:lvl1pPr>
          </a:lstStyle>
          <a:p>
            <a:r>
              <a:rPr lang="en-US" smtClean="0"/>
              <a:t>Click to edit Master title style</a:t>
            </a:r>
            <a:endParaRPr lang="en-US"/>
          </a:p>
        </p:txBody>
      </p:sp>
      <p:sp>
        <p:nvSpPr>
          <p:cNvPr id="3" name="Text Placeholder 2"/>
          <p:cNvSpPr>
            <a:spLocks noGrp="1"/>
          </p:cNvSpPr>
          <p:nvPr>
            <p:ph type="body" idx="1"/>
          </p:nvPr>
        </p:nvSpPr>
        <p:spPr>
          <a:xfrm>
            <a:off x="3033715" y="16277596"/>
            <a:ext cx="32644080" cy="8401047"/>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25BAA3-F944-4A07-813A-2F0662E07BB6}" type="datetimeFigureOut">
              <a:rPr lang="en-US" smtClean="0"/>
              <a:t>7/25/2012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20CFA5-0631-4270-8C7A-219BC3E84AEF}" type="slidenum">
              <a:rPr lang="en-US" smtClean="0"/>
              <a:t>‹#›</a:t>
            </a:fld>
            <a:endParaRPr lang="en-US"/>
          </a:p>
        </p:txBody>
      </p:sp>
    </p:spTree>
    <p:extLst>
      <p:ext uri="{BB962C8B-B14F-4D97-AF65-F5344CB8AC3E}">
        <p14:creationId xmlns:p14="http://schemas.microsoft.com/office/powerpoint/2010/main" val="3614903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067677" y="50184056"/>
            <a:ext cx="72262365" cy="141928847"/>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0970122" y="50184056"/>
            <a:ext cx="72262365" cy="141928847"/>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25BAA3-F944-4A07-813A-2F0662E07BB6}" type="datetimeFigureOut">
              <a:rPr lang="en-US" smtClean="0"/>
              <a:t>7/25/2012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20CFA5-0631-4270-8C7A-219BC3E84AEF}" type="slidenum">
              <a:rPr lang="en-US" smtClean="0"/>
              <a:t>‹#›</a:t>
            </a:fld>
            <a:endParaRPr lang="en-US"/>
          </a:p>
        </p:txBody>
      </p:sp>
    </p:spTree>
    <p:extLst>
      <p:ext uri="{BB962C8B-B14F-4D97-AF65-F5344CB8AC3E}">
        <p14:creationId xmlns:p14="http://schemas.microsoft.com/office/powerpoint/2010/main" val="1217396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240" y="1537973"/>
            <a:ext cx="34564320"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20240" y="8596633"/>
            <a:ext cx="16968790" cy="3582667"/>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1920240" y="12179300"/>
            <a:ext cx="16968790" cy="22127213"/>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509107" y="8596633"/>
            <a:ext cx="16975455" cy="3582667"/>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19509107" y="12179300"/>
            <a:ext cx="16975455" cy="22127213"/>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25BAA3-F944-4A07-813A-2F0662E07BB6}" type="datetimeFigureOut">
              <a:rPr lang="en-US" smtClean="0"/>
              <a:t>7/25/2012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20CFA5-0631-4270-8C7A-219BC3E84AEF}" type="slidenum">
              <a:rPr lang="en-US" smtClean="0"/>
              <a:t>‹#›</a:t>
            </a:fld>
            <a:endParaRPr lang="en-US"/>
          </a:p>
        </p:txBody>
      </p:sp>
    </p:spTree>
    <p:extLst>
      <p:ext uri="{BB962C8B-B14F-4D97-AF65-F5344CB8AC3E}">
        <p14:creationId xmlns:p14="http://schemas.microsoft.com/office/powerpoint/2010/main" val="1018189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25BAA3-F944-4A07-813A-2F0662E07BB6}" type="datetimeFigureOut">
              <a:rPr lang="en-US" smtClean="0"/>
              <a:t>7/25/2012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20CFA5-0631-4270-8C7A-219BC3E84AEF}" type="slidenum">
              <a:rPr lang="en-US" smtClean="0"/>
              <a:t>‹#›</a:t>
            </a:fld>
            <a:endParaRPr lang="en-US"/>
          </a:p>
        </p:txBody>
      </p:sp>
    </p:spTree>
    <p:extLst>
      <p:ext uri="{BB962C8B-B14F-4D97-AF65-F5344CB8AC3E}">
        <p14:creationId xmlns:p14="http://schemas.microsoft.com/office/powerpoint/2010/main" val="4108252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25BAA3-F944-4A07-813A-2F0662E07BB6}" type="datetimeFigureOut">
              <a:rPr lang="en-US" smtClean="0"/>
              <a:t>7/25/2012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20CFA5-0631-4270-8C7A-219BC3E84AEF}" type="slidenum">
              <a:rPr lang="en-US" smtClean="0"/>
              <a:t>‹#›</a:t>
            </a:fld>
            <a:endParaRPr lang="en-US"/>
          </a:p>
        </p:txBody>
      </p:sp>
    </p:spTree>
    <p:extLst>
      <p:ext uri="{BB962C8B-B14F-4D97-AF65-F5344CB8AC3E}">
        <p14:creationId xmlns:p14="http://schemas.microsoft.com/office/powerpoint/2010/main" val="4196097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2" y="1529080"/>
            <a:ext cx="12634915" cy="6507480"/>
          </a:xfrm>
        </p:spPr>
        <p:txBody>
          <a:bodyPr anchor="b"/>
          <a:lstStyle>
            <a:lvl1pPr algn="l">
              <a:defRPr sz="9600" b="1"/>
            </a:lvl1pPr>
          </a:lstStyle>
          <a:p>
            <a:r>
              <a:rPr lang="en-US" smtClean="0"/>
              <a:t>Click to edit Master title style</a:t>
            </a:r>
            <a:endParaRPr lang="en-US"/>
          </a:p>
        </p:txBody>
      </p:sp>
      <p:sp>
        <p:nvSpPr>
          <p:cNvPr id="3" name="Content Placeholder 2"/>
          <p:cNvSpPr>
            <a:spLocks noGrp="1"/>
          </p:cNvSpPr>
          <p:nvPr>
            <p:ph idx="1"/>
          </p:nvPr>
        </p:nvSpPr>
        <p:spPr>
          <a:xfrm>
            <a:off x="15015210" y="1529083"/>
            <a:ext cx="21469350" cy="32777433"/>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20242" y="8036563"/>
            <a:ext cx="12634915" cy="26269953"/>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25BAA3-F944-4A07-813A-2F0662E07BB6}" type="datetimeFigureOut">
              <a:rPr lang="en-US" smtClean="0"/>
              <a:t>7/25/2012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20CFA5-0631-4270-8C7A-219BC3E84AEF}" type="slidenum">
              <a:rPr lang="en-US" smtClean="0"/>
              <a:t>‹#›</a:t>
            </a:fld>
            <a:endParaRPr lang="en-US"/>
          </a:p>
        </p:txBody>
      </p:sp>
    </p:spTree>
    <p:extLst>
      <p:ext uri="{BB962C8B-B14F-4D97-AF65-F5344CB8AC3E}">
        <p14:creationId xmlns:p14="http://schemas.microsoft.com/office/powerpoint/2010/main" val="207538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610" y="26883360"/>
            <a:ext cx="23042880" cy="3173733"/>
          </a:xfrm>
        </p:spPr>
        <p:txBody>
          <a:bodyPr anchor="b"/>
          <a:lstStyle>
            <a:lvl1pPr algn="l">
              <a:defRPr sz="9600" b="1"/>
            </a:lvl1pPr>
          </a:lstStyle>
          <a:p>
            <a:r>
              <a:rPr lang="en-US" smtClean="0"/>
              <a:t>Click to edit Master title style</a:t>
            </a:r>
            <a:endParaRPr lang="en-US"/>
          </a:p>
        </p:txBody>
      </p:sp>
      <p:sp>
        <p:nvSpPr>
          <p:cNvPr id="3" name="Picture Placeholder 2"/>
          <p:cNvSpPr>
            <a:spLocks noGrp="1"/>
          </p:cNvSpPr>
          <p:nvPr>
            <p:ph type="pic" idx="1"/>
          </p:nvPr>
        </p:nvSpPr>
        <p:spPr>
          <a:xfrm>
            <a:off x="7527610" y="3431540"/>
            <a:ext cx="23042880" cy="2304288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7527610" y="30057093"/>
            <a:ext cx="23042880" cy="4507227"/>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25BAA3-F944-4A07-813A-2F0662E07BB6}" type="datetimeFigureOut">
              <a:rPr lang="en-US" smtClean="0"/>
              <a:t>7/25/2012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20CFA5-0631-4270-8C7A-219BC3E84AEF}" type="slidenum">
              <a:rPr lang="en-US" smtClean="0"/>
              <a:t>‹#›</a:t>
            </a:fld>
            <a:endParaRPr lang="en-US"/>
          </a:p>
        </p:txBody>
      </p:sp>
    </p:spTree>
    <p:extLst>
      <p:ext uri="{BB962C8B-B14F-4D97-AF65-F5344CB8AC3E}">
        <p14:creationId xmlns:p14="http://schemas.microsoft.com/office/powerpoint/2010/main" val="2578911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1537973"/>
            <a:ext cx="34564320" cy="6400800"/>
          </a:xfrm>
          <a:prstGeom prst="rect">
            <a:avLst/>
          </a:prstGeom>
        </p:spPr>
        <p:txBody>
          <a:bodyPr vert="horz" lIns="438912" tIns="219456" rIns="438912" bIns="21945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920240" y="8961123"/>
            <a:ext cx="34564320" cy="25345393"/>
          </a:xfrm>
          <a:prstGeom prst="rect">
            <a:avLst/>
          </a:prstGeom>
        </p:spPr>
        <p:txBody>
          <a:bodyPr vert="horz" lIns="438912" tIns="219456" rIns="438912" bIns="21945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920240" y="35595563"/>
            <a:ext cx="8961120" cy="20447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6625BAA3-F944-4A07-813A-2F0662E07BB6}" type="datetimeFigureOut">
              <a:rPr lang="en-US" smtClean="0"/>
              <a:t>7/25/2012</a:t>
            </a:fld>
            <a:endParaRPr lang="en-US"/>
          </a:p>
        </p:txBody>
      </p:sp>
      <p:sp>
        <p:nvSpPr>
          <p:cNvPr id="5" name="Footer Placeholder 4"/>
          <p:cNvSpPr>
            <a:spLocks noGrp="1"/>
          </p:cNvSpPr>
          <p:nvPr>
            <p:ph type="ftr" sz="quarter" idx="3"/>
          </p:nvPr>
        </p:nvSpPr>
        <p:spPr>
          <a:xfrm>
            <a:off x="13121640" y="35595563"/>
            <a:ext cx="12161520" cy="20447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523440" y="35595563"/>
            <a:ext cx="8961120" cy="20447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AF20CFA5-0631-4270-8C7A-219BC3E84AEF}" type="slidenum">
              <a:rPr lang="en-US" smtClean="0"/>
              <a:t>‹#›</a:t>
            </a:fld>
            <a:endParaRPr lang="en-US"/>
          </a:p>
        </p:txBody>
      </p:sp>
    </p:spTree>
    <p:extLst>
      <p:ext uri="{BB962C8B-B14F-4D97-AF65-F5344CB8AC3E}">
        <p14:creationId xmlns:p14="http://schemas.microsoft.com/office/powerpoint/2010/main" val="188295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44256" y="19860150"/>
            <a:ext cx="12611994" cy="12372450"/>
          </a:xfrm>
          <a:prstGeom prst="rect">
            <a:avLst/>
          </a:prstGeom>
        </p:spPr>
      </p:pic>
      <p:sp>
        <p:nvSpPr>
          <p:cNvPr id="5" name="TextBox 4"/>
          <p:cNvSpPr txBox="1"/>
          <p:nvPr/>
        </p:nvSpPr>
        <p:spPr>
          <a:xfrm>
            <a:off x="18316575" y="19389833"/>
            <a:ext cx="19659600" cy="12893040"/>
          </a:xfrm>
          <a:prstGeom prst="rect">
            <a:avLst/>
          </a:prstGeom>
          <a:noFill/>
          <a:ln w="25400" cap="flat" cmpd="sng" algn="ctr">
            <a:solidFill>
              <a:srgbClr val="CF6DA4"/>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0" normalizeH="0" baseline="0" noProof="0" dirty="0" smtClean="0">
                <a:ln>
                  <a:noFill/>
                </a:ln>
                <a:solidFill>
                  <a:sysClr val="windowText" lastClr="000000"/>
                </a:solidFill>
                <a:effectLst/>
                <a:uLnTx/>
                <a:uFillTx/>
                <a:latin typeface="Calibri"/>
                <a:ea typeface="+mn-ea"/>
                <a:cs typeface="+mn-cs"/>
              </a:rPr>
              <a:t>Student Ratings</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p:txBody>
      </p:sp>
      <p:sp>
        <p:nvSpPr>
          <p:cNvPr id="6" name="TextBox 5"/>
          <p:cNvSpPr txBox="1"/>
          <p:nvPr/>
        </p:nvSpPr>
        <p:spPr>
          <a:xfrm>
            <a:off x="168729" y="17301627"/>
            <a:ext cx="17830800" cy="14927163"/>
          </a:xfrm>
          <a:prstGeom prst="rect">
            <a:avLst/>
          </a:prstGeom>
          <a:noFill/>
          <a:ln w="25400" cap="flat" cmpd="sng" algn="ctr">
            <a:solidFill>
              <a:srgbClr val="B83D68"/>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0" normalizeH="0" baseline="0" noProof="0" dirty="0" smtClean="0">
                <a:ln>
                  <a:noFill/>
                </a:ln>
                <a:solidFill>
                  <a:sysClr val="windowText" lastClr="000000"/>
                </a:solidFill>
                <a:effectLst/>
                <a:uLnTx/>
                <a:uFillTx/>
                <a:latin typeface="Calibri"/>
                <a:ea typeface="+mn-ea"/>
                <a:cs typeface="+mn-cs"/>
              </a:rPr>
              <a:t>Classroom Analysis</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1" i="0" u="none" strike="noStrike" kern="0" cap="none" spc="0" normalizeH="0" baseline="0" noProof="0" dirty="0">
                <a:ln>
                  <a:noFill/>
                </a:ln>
                <a:solidFill>
                  <a:sysClr val="windowText" lastClr="000000"/>
                </a:solidFill>
                <a:effectLst/>
                <a:uLnTx/>
                <a:uFillTx/>
                <a:latin typeface="Calibri"/>
                <a:ea typeface="+mn-ea"/>
                <a:cs typeface="+mn-cs"/>
              </a:rPr>
              <a:t>L</a:t>
            </a:r>
            <a:r>
              <a:rPr kumimoji="0" lang="en-US" sz="4000" b="1" i="0" u="none" strike="noStrike" kern="0" cap="none" spc="0" normalizeH="0" baseline="0" noProof="0" dirty="0" smtClean="0">
                <a:ln>
                  <a:noFill/>
                </a:ln>
                <a:solidFill>
                  <a:sysClr val="windowText" lastClr="000000"/>
                </a:solidFill>
                <a:effectLst/>
                <a:uLnTx/>
                <a:uFillTx/>
                <a:latin typeface="Calibri"/>
                <a:ea typeface="+mn-ea"/>
                <a:cs typeface="+mn-cs"/>
              </a:rPr>
              <a:t>ab-specific behaviors </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were rated for each TA as </a:t>
            </a:r>
            <a:r>
              <a:rPr kumimoji="0" lang="en-US" sz="4000" b="0" i="1" u="none" strike="noStrike" kern="0" cap="none" spc="0" normalizeH="0" baseline="0" noProof="0" dirty="0" smtClean="0">
                <a:ln>
                  <a:noFill/>
                </a:ln>
                <a:solidFill>
                  <a:srgbClr val="FF0000"/>
                </a:solidFill>
                <a:effectLst/>
                <a:uLnTx/>
                <a:uFillTx/>
                <a:latin typeface="Calibri"/>
                <a:ea typeface="Calibri"/>
                <a:cs typeface="Times New Roman"/>
              </a:rPr>
              <a:t>Student-centered</a:t>
            </a:r>
            <a:r>
              <a:rPr kumimoji="0" lang="en-US" sz="4000" b="0" i="1" u="none" strike="noStrike" kern="0" cap="none" spc="0" normalizeH="0" baseline="0" noProof="0" dirty="0" smtClean="0">
                <a:ln>
                  <a:noFill/>
                </a:ln>
                <a:solidFill>
                  <a:sysClr val="windowText" lastClr="000000"/>
                </a:solidFill>
                <a:effectLst/>
                <a:uLnTx/>
                <a:uFillTx/>
                <a:latin typeface="Calibri"/>
                <a:ea typeface="Calibri"/>
                <a:cs typeface="Times New Roman"/>
              </a:rPr>
              <a:t> </a:t>
            </a:r>
            <a:r>
              <a:rPr kumimoji="0" lang="en-US" sz="4000" b="0" i="0" u="none" strike="noStrike" kern="0" cap="none" spc="0" normalizeH="0" baseline="0" noProof="0" dirty="0" smtClean="0">
                <a:ln>
                  <a:noFill/>
                </a:ln>
                <a:solidFill>
                  <a:sysClr val="windowText" lastClr="000000"/>
                </a:solidFill>
                <a:effectLst/>
                <a:uLnTx/>
                <a:uFillTx/>
                <a:latin typeface="Calibri"/>
                <a:ea typeface="Calibri"/>
                <a:cs typeface="Times New Roman"/>
              </a:rPr>
              <a:t>(students required to perform the behaviors), </a:t>
            </a:r>
            <a:r>
              <a:rPr kumimoji="0" lang="en-US" sz="4000" b="0" i="1" u="none" strike="noStrike" kern="0" cap="none" spc="0" normalizeH="0" baseline="0" noProof="0" dirty="0" smtClean="0">
                <a:ln>
                  <a:noFill/>
                </a:ln>
                <a:solidFill>
                  <a:srgbClr val="0070C0"/>
                </a:solidFill>
                <a:effectLst/>
                <a:uLnTx/>
                <a:uFillTx/>
                <a:latin typeface="Calibri"/>
                <a:ea typeface="Calibri"/>
                <a:cs typeface="Times New Roman"/>
              </a:rPr>
              <a:t>Instructor-centered</a:t>
            </a:r>
            <a:r>
              <a:rPr kumimoji="0" lang="en-US" sz="4000" b="0" i="0" u="none" strike="noStrike" kern="0" cap="none" spc="0" normalizeH="0" baseline="0" noProof="0" dirty="0" smtClean="0">
                <a:ln>
                  <a:noFill/>
                </a:ln>
                <a:solidFill>
                  <a:sysClr val="windowText" lastClr="000000"/>
                </a:solidFill>
                <a:effectLst/>
                <a:uLnTx/>
                <a:uFillTx/>
                <a:latin typeface="Calibri"/>
                <a:ea typeface="Calibri"/>
                <a:cs typeface="Times New Roman"/>
              </a:rPr>
              <a:t> (TA performed the behaviors), or </a:t>
            </a:r>
            <a:r>
              <a:rPr kumimoji="0" lang="en-US" sz="4000" b="0" i="1" u="none" strike="noStrike" kern="0" cap="none" spc="0" normalizeH="0" baseline="0" noProof="0" dirty="0" smtClean="0">
                <a:ln>
                  <a:noFill/>
                </a:ln>
                <a:solidFill>
                  <a:srgbClr val="7030A0"/>
                </a:solidFill>
                <a:effectLst/>
                <a:uLnTx/>
                <a:uFillTx/>
                <a:latin typeface="Calibri"/>
                <a:ea typeface="Calibri"/>
                <a:cs typeface="Times New Roman"/>
              </a:rPr>
              <a:t>Shared (</a:t>
            </a:r>
            <a:r>
              <a:rPr kumimoji="0" lang="en-US" sz="4000" b="0" i="1" u="none" strike="noStrike" kern="0" cap="none" spc="0" normalizeH="0" baseline="0" noProof="0" dirty="0" err="1" smtClean="0">
                <a:ln>
                  <a:noFill/>
                </a:ln>
                <a:solidFill>
                  <a:srgbClr val="7030A0"/>
                </a:solidFill>
                <a:effectLst/>
                <a:uLnTx/>
                <a:uFillTx/>
                <a:latin typeface="Calibri"/>
                <a:ea typeface="Calibri"/>
                <a:cs typeface="Times New Roman"/>
              </a:rPr>
              <a:t>Sh</a:t>
            </a:r>
            <a:r>
              <a:rPr kumimoji="0" lang="en-US" sz="4000" b="0" i="1" u="none" strike="noStrike" kern="0" cap="none" spc="0" normalizeH="0" baseline="0" noProof="0" dirty="0" smtClean="0">
                <a:ln>
                  <a:noFill/>
                </a:ln>
                <a:solidFill>
                  <a:srgbClr val="7030A0"/>
                </a:solidFill>
                <a:effectLst/>
                <a:uLnTx/>
                <a:uFillTx/>
                <a:latin typeface="Calibri"/>
                <a:ea typeface="Calibri"/>
                <a:cs typeface="Times New Roman"/>
              </a:rPr>
              <a:t>)</a:t>
            </a:r>
            <a:r>
              <a:rPr kumimoji="0" lang="en-US" sz="4000" b="0" i="0" u="none" strike="noStrike" kern="0" cap="none" spc="0" normalizeH="0" baseline="0" noProof="0" dirty="0" smtClean="0">
                <a:ln>
                  <a:noFill/>
                </a:ln>
                <a:solidFill>
                  <a:sysClr val="windowText" lastClr="000000"/>
                </a:solidFill>
                <a:effectLst/>
                <a:uLnTx/>
                <a:uFillTx/>
                <a:latin typeface="Calibri"/>
                <a:ea typeface="Calibri"/>
                <a:cs typeface="Times New Roman"/>
              </a:rPr>
              <a:t> </a:t>
            </a:r>
            <a:r>
              <a:rPr kumimoji="0" lang="en-US" sz="4000" b="0" i="0" u="none" strike="noStrike" kern="0" cap="none" spc="0" normalizeH="0" baseline="0" noProof="0" dirty="0">
                <a:ln>
                  <a:noFill/>
                </a:ln>
                <a:solidFill>
                  <a:sysClr val="windowText" lastClr="000000"/>
                </a:solidFill>
                <a:effectLst/>
                <a:uLnTx/>
                <a:uFillTx/>
                <a:latin typeface="Calibri"/>
                <a:ea typeface="Calibri"/>
                <a:cs typeface="Times New Roman"/>
              </a:rPr>
              <a:t>(</a:t>
            </a:r>
            <a:r>
              <a:rPr kumimoji="0" lang="en-US" sz="4000" b="0" i="0" u="none" strike="noStrike" kern="0" cap="none" spc="0" normalizeH="0" baseline="0" noProof="0" dirty="0" smtClean="0">
                <a:ln>
                  <a:noFill/>
                </a:ln>
                <a:solidFill>
                  <a:sysClr val="windowText" lastClr="000000"/>
                </a:solidFill>
                <a:effectLst/>
                <a:uLnTx/>
                <a:uFillTx/>
                <a:latin typeface="Calibri"/>
                <a:ea typeface="Calibri"/>
                <a:cs typeface="Times New Roman"/>
              </a:rPr>
              <a:t>TA lead behavior but required student involvement).</a:t>
            </a:r>
          </a:p>
          <a:p>
            <a:pPr marL="2713802" marR="0" lvl="1"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1" i="0" u="none" strike="noStrike" kern="0" cap="none" spc="0" normalizeH="0" baseline="0" noProof="0" dirty="0" smtClean="0">
                <a:ln>
                  <a:noFill/>
                </a:ln>
                <a:solidFill>
                  <a:srgbClr val="F9B639">
                    <a:lumMod val="50000"/>
                  </a:srgbClr>
                </a:solidFill>
                <a:effectLst/>
                <a:uLnTx/>
                <a:uFillTx/>
                <a:latin typeface="Calibri"/>
                <a:ea typeface="+mn-ea"/>
                <a:cs typeface="+mn-cs"/>
              </a:rPr>
              <a:t>Example:</a:t>
            </a:r>
            <a:r>
              <a:rPr kumimoji="0" lang="en-US" sz="4000" b="0" i="0" u="none" strike="noStrike" kern="0" cap="none" spc="0" normalizeH="0" baseline="0" noProof="0" dirty="0" smtClean="0">
                <a:ln>
                  <a:noFill/>
                </a:ln>
                <a:solidFill>
                  <a:srgbClr val="F9B639">
                    <a:lumMod val="50000"/>
                  </a:srgbClr>
                </a:solidFill>
                <a:effectLst/>
                <a:uLnTx/>
                <a:uFillTx/>
                <a:latin typeface="Calibri"/>
                <a:ea typeface="+mn-ea"/>
                <a:cs typeface="+mn-cs"/>
              </a:rPr>
              <a:t> </a:t>
            </a:r>
            <a:r>
              <a:rPr kumimoji="0" lang="en-US" sz="4000" b="0" i="1" u="none" strike="noStrike" kern="0" cap="none" spc="0" normalizeH="0" baseline="0" noProof="0" dirty="0">
                <a:ln>
                  <a:noFill/>
                </a:ln>
                <a:solidFill>
                  <a:srgbClr val="F9B639">
                    <a:lumMod val="50000"/>
                  </a:srgbClr>
                </a:solidFill>
                <a:effectLst/>
                <a:uLnTx/>
                <a:uFillTx/>
                <a:latin typeface="Calibri"/>
                <a:ea typeface="+mn-ea"/>
                <a:cs typeface="+mn-cs"/>
              </a:rPr>
              <a:t>For </a:t>
            </a:r>
            <a:r>
              <a:rPr kumimoji="0" lang="en-US" sz="4000" b="0" i="1" u="sng" strike="noStrike" kern="0" cap="none" spc="0" normalizeH="0" baseline="0" noProof="0" dirty="0">
                <a:ln>
                  <a:noFill/>
                </a:ln>
                <a:solidFill>
                  <a:srgbClr val="F9B639">
                    <a:lumMod val="50000"/>
                  </a:srgbClr>
                </a:solidFill>
                <a:effectLst/>
                <a:uLnTx/>
                <a:uFillTx/>
                <a:latin typeface="Calibri"/>
                <a:ea typeface="+mn-ea"/>
                <a:cs typeface="+mn-cs"/>
              </a:rPr>
              <a:t>Derivation- steps</a:t>
            </a:r>
            <a:r>
              <a:rPr kumimoji="0" lang="en-US" sz="4000" b="0" i="1" u="none" strike="noStrike" kern="0" cap="none" spc="0" normalizeH="0" baseline="0" noProof="0" dirty="0">
                <a:ln>
                  <a:noFill/>
                </a:ln>
                <a:solidFill>
                  <a:srgbClr val="F9B639">
                    <a:lumMod val="50000"/>
                  </a:srgbClr>
                </a:solidFill>
                <a:effectLst/>
                <a:uLnTx/>
                <a:uFillTx/>
                <a:latin typeface="Calibri"/>
                <a:ea typeface="+mn-ea"/>
                <a:cs typeface="+mn-cs"/>
              </a:rPr>
              <a:t>, most TAs were coded as </a:t>
            </a:r>
            <a:r>
              <a:rPr kumimoji="0" lang="en-US" sz="4000" b="0" i="1" u="none" strike="noStrike" kern="0" cap="none" spc="0" normalizeH="0" baseline="0" noProof="0" dirty="0">
                <a:ln>
                  <a:noFill/>
                </a:ln>
                <a:solidFill>
                  <a:srgbClr val="7030A0"/>
                </a:solidFill>
                <a:effectLst/>
                <a:uLnTx/>
                <a:uFillTx/>
                <a:latin typeface="Calibri"/>
                <a:ea typeface="+mn-ea"/>
                <a:cs typeface="+mn-cs"/>
              </a:rPr>
              <a:t>shared</a:t>
            </a:r>
            <a:r>
              <a:rPr kumimoji="0" lang="en-US" sz="4000" b="0" i="1" u="none" strike="noStrike" kern="0" cap="none" spc="0" normalizeH="0" baseline="0" noProof="0" dirty="0">
                <a:ln>
                  <a:noFill/>
                </a:ln>
                <a:solidFill>
                  <a:sysClr val="windowText" lastClr="000000"/>
                </a:solidFill>
                <a:effectLst/>
                <a:uLnTx/>
                <a:uFillTx/>
                <a:latin typeface="Calibri"/>
                <a:ea typeface="+mn-ea"/>
                <a:cs typeface="+mn-cs"/>
              </a:rPr>
              <a:t> </a:t>
            </a:r>
            <a:r>
              <a:rPr kumimoji="0" lang="en-US" sz="4000" b="0" i="1" u="none" strike="noStrike" kern="0" cap="none" spc="0" normalizeH="0" baseline="0" noProof="0" dirty="0">
                <a:ln>
                  <a:noFill/>
                </a:ln>
                <a:solidFill>
                  <a:srgbClr val="F9B639">
                    <a:lumMod val="50000"/>
                  </a:srgbClr>
                </a:solidFill>
                <a:effectLst/>
                <a:uLnTx/>
                <a:uFillTx/>
                <a:latin typeface="Calibri"/>
                <a:ea typeface="+mn-ea"/>
                <a:cs typeface="+mn-cs"/>
              </a:rPr>
              <a:t>because they performed the derivations on the blackboard, but actively involved the students by asking questions; </a:t>
            </a:r>
            <a:r>
              <a:rPr kumimoji="0" lang="en-US" sz="4000" b="0" i="1" u="none" strike="noStrike" kern="0" cap="none" spc="0" normalizeH="0" baseline="0" noProof="0" dirty="0" err="1">
                <a:ln>
                  <a:noFill/>
                </a:ln>
                <a:solidFill>
                  <a:srgbClr val="F9B639">
                    <a:lumMod val="50000"/>
                  </a:srgbClr>
                </a:solidFill>
                <a:effectLst/>
                <a:uLnTx/>
                <a:uFillTx/>
                <a:latin typeface="Calibri"/>
                <a:ea typeface="+mn-ea"/>
                <a:cs typeface="+mn-cs"/>
              </a:rPr>
              <a:t>Hari</a:t>
            </a:r>
            <a:r>
              <a:rPr kumimoji="0" lang="en-US" sz="4000" b="0" i="1" u="none" strike="noStrike" kern="0" cap="none" spc="0" normalizeH="0" baseline="0" noProof="0" dirty="0">
                <a:ln>
                  <a:noFill/>
                </a:ln>
                <a:solidFill>
                  <a:srgbClr val="F9B639">
                    <a:lumMod val="50000"/>
                  </a:srgbClr>
                </a:solidFill>
                <a:effectLst/>
                <a:uLnTx/>
                <a:uFillTx/>
                <a:latin typeface="Calibri"/>
                <a:ea typeface="+mn-ea"/>
                <a:cs typeface="+mn-cs"/>
              </a:rPr>
              <a:t> was coded was </a:t>
            </a:r>
            <a:r>
              <a:rPr kumimoji="0" lang="en-US" sz="4000" b="0" i="1" u="none" strike="noStrike" kern="0" cap="none" spc="0" normalizeH="0" baseline="0" noProof="0" dirty="0">
                <a:ln>
                  <a:noFill/>
                </a:ln>
                <a:solidFill>
                  <a:srgbClr val="0070C0"/>
                </a:solidFill>
                <a:effectLst/>
                <a:uLnTx/>
                <a:uFillTx/>
                <a:latin typeface="Calibri"/>
                <a:ea typeface="+mn-ea"/>
                <a:cs typeface="+mn-cs"/>
              </a:rPr>
              <a:t>instructor-centered</a:t>
            </a:r>
            <a:r>
              <a:rPr kumimoji="0" lang="en-US" sz="4000" b="0" i="1" u="none" strike="noStrike" kern="0" cap="none" spc="0" normalizeH="0" baseline="0" noProof="0" dirty="0">
                <a:ln>
                  <a:noFill/>
                </a:ln>
                <a:solidFill>
                  <a:sysClr val="windowText" lastClr="000000"/>
                </a:solidFill>
                <a:effectLst/>
                <a:uLnTx/>
                <a:uFillTx/>
                <a:latin typeface="Calibri"/>
                <a:ea typeface="+mn-ea"/>
                <a:cs typeface="+mn-cs"/>
              </a:rPr>
              <a:t> </a:t>
            </a:r>
            <a:r>
              <a:rPr kumimoji="0" lang="en-US" sz="4000" b="0" i="1" u="none" strike="noStrike" kern="0" cap="none" spc="0" normalizeH="0" baseline="0" noProof="0" dirty="0">
                <a:ln>
                  <a:noFill/>
                </a:ln>
                <a:solidFill>
                  <a:srgbClr val="F9B639">
                    <a:lumMod val="50000"/>
                  </a:srgbClr>
                </a:solidFill>
                <a:effectLst/>
                <a:uLnTx/>
                <a:uFillTx/>
                <a:latin typeface="Calibri"/>
                <a:ea typeface="+mn-ea"/>
                <a:cs typeface="+mn-cs"/>
              </a:rPr>
              <a:t>because he did not involve students in the derivation</a:t>
            </a:r>
            <a:r>
              <a:rPr kumimoji="0" lang="en-US" sz="4000" b="0" i="1" u="none" strike="noStrike" kern="0" cap="none" spc="0" normalizeH="0" baseline="0" noProof="0" dirty="0" smtClean="0">
                <a:ln>
                  <a:noFill/>
                </a:ln>
                <a:solidFill>
                  <a:srgbClr val="F9B639">
                    <a:lumMod val="50000"/>
                  </a:srgbClr>
                </a:solidFill>
                <a:effectLst/>
                <a:uLnTx/>
                <a:uFillTx/>
                <a:latin typeface="Calibri"/>
                <a:ea typeface="+mn-ea"/>
                <a:cs typeface="+mn-cs"/>
              </a:rPr>
              <a:t>.</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1" i="0" u="none" strike="noStrike" kern="0" cap="none" spc="0" normalizeH="0" baseline="0" noProof="0" dirty="0">
                <a:ln>
                  <a:noFill/>
                </a:ln>
                <a:solidFill>
                  <a:sysClr val="windowText" lastClr="000000"/>
                </a:solidFill>
                <a:effectLst/>
                <a:uLnTx/>
                <a:uFillTx/>
                <a:latin typeface="Calibri"/>
                <a:ea typeface="+mn-ea"/>
                <a:cs typeface="+mn-cs"/>
              </a:rPr>
              <a:t>G</a:t>
            </a:r>
            <a:r>
              <a:rPr kumimoji="0" lang="en-US" sz="4000" b="1" i="0" u="none" strike="noStrike" kern="0" cap="none" spc="0" normalizeH="0" baseline="0" noProof="0" dirty="0" smtClean="0">
                <a:ln>
                  <a:noFill/>
                </a:ln>
                <a:solidFill>
                  <a:sysClr val="windowText" lastClr="000000"/>
                </a:solidFill>
                <a:effectLst/>
                <a:uLnTx/>
                <a:uFillTx/>
                <a:latin typeface="Calibri"/>
                <a:ea typeface="+mn-ea"/>
                <a:cs typeface="+mn-cs"/>
              </a:rPr>
              <a:t>eneral behaviors</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 were rated as </a:t>
            </a:r>
            <a:r>
              <a:rPr kumimoji="0" lang="en-US" sz="4000" b="0" i="0" u="none" strike="noStrike" kern="0" cap="none" spc="0" normalizeH="0" baseline="0" noProof="0" dirty="0" smtClean="0">
                <a:ln>
                  <a:noFill/>
                </a:ln>
                <a:solidFill>
                  <a:srgbClr val="00B050"/>
                </a:solidFill>
                <a:effectLst/>
                <a:uLnTx/>
                <a:uFillTx/>
                <a:latin typeface="Calibri"/>
                <a:ea typeface="+mn-ea"/>
                <a:cs typeface="+mn-cs"/>
              </a:rPr>
              <a:t>High</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 </a:t>
            </a:r>
            <a:r>
              <a:rPr kumimoji="0" lang="en-US" sz="4000" b="0" i="0" u="none" strike="noStrike" kern="0" cap="none" spc="0" normalizeH="0" baseline="0" noProof="0" dirty="0" smtClean="0">
                <a:ln>
                  <a:noFill/>
                </a:ln>
                <a:solidFill>
                  <a:srgbClr val="CC00CC"/>
                </a:solidFill>
                <a:effectLst/>
                <a:uLnTx/>
                <a:uFillTx/>
                <a:latin typeface="Calibri"/>
                <a:ea typeface="+mn-ea"/>
                <a:cs typeface="+mn-cs"/>
              </a:rPr>
              <a:t>Medium</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 or </a:t>
            </a:r>
            <a:r>
              <a:rPr kumimoji="0" lang="en-US" sz="4000" b="0" i="0" u="none" strike="noStrike" kern="0" cap="none" spc="0" normalizeH="0" baseline="0" noProof="0" dirty="0" smtClean="0">
                <a:ln>
                  <a:noFill/>
                </a:ln>
                <a:solidFill>
                  <a:srgbClr val="FA8D3D">
                    <a:lumMod val="75000"/>
                  </a:srgbClr>
                </a:solidFill>
                <a:effectLst/>
                <a:uLnTx/>
                <a:uFillTx/>
                <a:latin typeface="Calibri"/>
                <a:ea typeface="+mn-ea"/>
                <a:cs typeface="+mn-cs"/>
              </a:rPr>
              <a:t>Low</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 for how strongly they supported general course goals.</a:t>
            </a:r>
          </a:p>
          <a:p>
            <a:pPr marL="2713802" marR="0" lvl="1"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1" i="0" u="none" strike="noStrike" kern="0" cap="none" spc="0" normalizeH="0" baseline="0" noProof="0" dirty="0" smtClean="0">
                <a:ln>
                  <a:noFill/>
                </a:ln>
                <a:solidFill>
                  <a:srgbClr val="F9B639">
                    <a:lumMod val="50000"/>
                  </a:srgbClr>
                </a:solidFill>
                <a:effectLst/>
                <a:uLnTx/>
                <a:uFillTx/>
                <a:latin typeface="Calibri"/>
                <a:ea typeface="+mn-ea"/>
                <a:cs typeface="+mn-cs"/>
              </a:rPr>
              <a:t>Example: </a:t>
            </a:r>
            <a:r>
              <a:rPr kumimoji="0" lang="en-US" sz="4000" b="0" i="1" u="none" strike="noStrike" kern="0" cap="none" spc="0" normalizeH="0" baseline="0" noProof="0" dirty="0">
                <a:ln>
                  <a:noFill/>
                </a:ln>
                <a:solidFill>
                  <a:srgbClr val="F9B639">
                    <a:lumMod val="50000"/>
                  </a:srgbClr>
                </a:solidFill>
                <a:effectLst/>
                <a:uLnTx/>
                <a:uFillTx/>
                <a:latin typeface="Calibri"/>
                <a:ea typeface="+mn-ea"/>
                <a:cs typeface="+mn-cs"/>
              </a:rPr>
              <a:t>Sara was coded as </a:t>
            </a:r>
            <a:r>
              <a:rPr kumimoji="0" lang="en-US" sz="4000" b="0" i="1" u="none" strike="noStrike" kern="0" cap="none" spc="0" normalizeH="0" baseline="0" noProof="0" dirty="0">
                <a:ln>
                  <a:noFill/>
                </a:ln>
                <a:solidFill>
                  <a:srgbClr val="00B050"/>
                </a:solidFill>
                <a:effectLst/>
                <a:uLnTx/>
                <a:uFillTx/>
                <a:latin typeface="Calibri"/>
                <a:ea typeface="+mn-ea"/>
                <a:cs typeface="+mn-cs"/>
              </a:rPr>
              <a:t>high</a:t>
            </a:r>
            <a:r>
              <a:rPr kumimoji="0" lang="en-US" sz="4000" b="0" i="1" u="none" strike="noStrike" kern="0" cap="none" spc="0" normalizeH="0" baseline="0" noProof="0" dirty="0">
                <a:ln>
                  <a:noFill/>
                </a:ln>
                <a:solidFill>
                  <a:sysClr val="windowText" lastClr="000000"/>
                </a:solidFill>
                <a:effectLst/>
                <a:uLnTx/>
                <a:uFillTx/>
                <a:latin typeface="Calibri"/>
                <a:ea typeface="+mn-ea"/>
                <a:cs typeface="+mn-cs"/>
              </a:rPr>
              <a:t> </a:t>
            </a:r>
            <a:r>
              <a:rPr kumimoji="0" lang="en-US" sz="4000" b="0" i="1" u="none" strike="noStrike" kern="0" cap="none" spc="0" normalizeH="0" baseline="0" noProof="0" dirty="0">
                <a:ln>
                  <a:noFill/>
                </a:ln>
                <a:solidFill>
                  <a:srgbClr val="F9B639">
                    <a:lumMod val="50000"/>
                  </a:srgbClr>
                </a:solidFill>
                <a:effectLst/>
                <a:uLnTx/>
                <a:uFillTx/>
                <a:latin typeface="Calibri"/>
                <a:ea typeface="+mn-ea"/>
                <a:cs typeface="+mn-cs"/>
              </a:rPr>
              <a:t>because she explicitly and repeatedly reminded students that they should focus on the relationship F = ma instead of specific solutions with statements like: “You don’t need to memorize any value, right? You just remember our general equation</a:t>
            </a:r>
            <a:r>
              <a:rPr kumimoji="0" lang="en-US" sz="4000" b="0" i="1" u="none" strike="noStrike" kern="0" cap="none" spc="0" normalizeH="0" baseline="0" noProof="0" dirty="0" smtClean="0">
                <a:ln>
                  <a:noFill/>
                </a:ln>
                <a:solidFill>
                  <a:srgbClr val="F9B639">
                    <a:lumMod val="50000"/>
                  </a:srgbClr>
                </a:solidFill>
                <a:effectLst/>
                <a:uLnTx/>
                <a:uFillTx/>
                <a:latin typeface="Calibri"/>
                <a:ea typeface="+mn-ea"/>
                <a:cs typeface="+mn-cs"/>
              </a:rPr>
              <a:t>.”</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a:ln>
                <a:noFill/>
              </a:ln>
              <a:solidFill>
                <a:srgbClr val="FA8D3D"/>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1" i="0" u="none" strike="noStrike" kern="0" cap="none" spc="0" normalizeH="0" baseline="0" noProof="0" dirty="0" smtClean="0">
              <a:ln>
                <a:noFill/>
              </a:ln>
              <a:solidFill>
                <a:srgbClr val="FA8D3D"/>
              </a:solidFill>
              <a:effectLst/>
              <a:uLnTx/>
              <a:uFillTx/>
              <a:latin typeface="Calibri"/>
              <a:ea typeface="+mn-ea"/>
              <a:cs typeface="+mn-cs"/>
            </a:endParaRPr>
          </a:p>
        </p:txBody>
      </p:sp>
      <p:sp>
        <p:nvSpPr>
          <p:cNvPr id="7" name="Rectangle 6"/>
          <p:cNvSpPr/>
          <p:nvPr/>
        </p:nvSpPr>
        <p:spPr>
          <a:xfrm>
            <a:off x="0" y="0"/>
            <a:ext cx="36576000" cy="2123658"/>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dirty="0">
                <a:ln>
                  <a:noFill/>
                </a:ln>
                <a:solidFill>
                  <a:sysClr val="windowText" lastClr="000000"/>
                </a:solidFill>
                <a:effectLst/>
                <a:uLnTx/>
                <a:uFillTx/>
              </a:rPr>
              <a:t>Alignment of TAs’ Beliefs with Practice and Student </a:t>
            </a:r>
            <a:r>
              <a:rPr kumimoji="0" lang="en-US" sz="7200" b="1" i="0" u="none" strike="noStrike" kern="0" cap="none" spc="0" normalizeH="0" baseline="0" noProof="0" dirty="0" smtClean="0">
                <a:ln>
                  <a:noFill/>
                </a:ln>
                <a:solidFill>
                  <a:sysClr val="windowText" lastClr="000000"/>
                </a:solidFill>
                <a:effectLst/>
                <a:uLnTx/>
                <a:uFillTx/>
              </a:rPr>
              <a:t>Perception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000" b="0" i="0" u="none" strike="noStrike" kern="0" cap="none" spc="0" normalizeH="0" baseline="0" noProof="0" dirty="0" smtClean="0">
                <a:ln>
                  <a:noFill/>
                </a:ln>
                <a:solidFill>
                  <a:sysClr val="windowText" lastClr="000000"/>
                </a:solidFill>
                <a:effectLst/>
                <a:uLnTx/>
                <a:uFillTx/>
              </a:rPr>
              <a:t>Jacquelyn J. Chini and Ahlam Al-Rawi– Department of Physics, University of Central Florida</a:t>
            </a:r>
            <a:endParaRPr kumimoji="0" lang="en-US" sz="6000" b="0" i="0" u="none" strike="noStrike" kern="0" cap="none" spc="0" normalizeH="0" baseline="0" noProof="0" dirty="0">
              <a:ln>
                <a:noFill/>
              </a:ln>
              <a:solidFill>
                <a:sysClr val="windowText" lastClr="000000"/>
              </a:solidFill>
              <a:effectLst/>
              <a:uLnTx/>
              <a:uFillTx/>
            </a:endParaRPr>
          </a:p>
        </p:txBody>
      </p:sp>
      <p:pic>
        <p:nvPicPr>
          <p:cNvPr id="8"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 y="366887"/>
            <a:ext cx="3657600" cy="138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9" name="TextBox 8"/>
          <p:cNvSpPr txBox="1"/>
          <p:nvPr/>
        </p:nvSpPr>
        <p:spPr>
          <a:xfrm>
            <a:off x="18316575" y="2218907"/>
            <a:ext cx="19659600" cy="16916400"/>
          </a:xfrm>
          <a:prstGeom prst="rect">
            <a:avLst/>
          </a:prstGeom>
          <a:solidFill>
            <a:sysClr val="window" lastClr="FFFFFF"/>
          </a:solidFill>
          <a:ln w="25400" cap="flat" cmpd="sng" algn="ctr">
            <a:solidFill>
              <a:srgbClr val="AC66BB"/>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0" normalizeH="0" baseline="0" noProof="0" dirty="0" smtClean="0">
                <a:ln>
                  <a:noFill/>
                </a:ln>
                <a:solidFill>
                  <a:sysClr val="windowText" lastClr="000000"/>
                </a:solidFill>
                <a:effectLst/>
                <a:uLnTx/>
                <a:uFillTx/>
                <a:latin typeface="Calibri"/>
                <a:ea typeface="+mn-ea"/>
                <a:cs typeface="+mn-cs"/>
              </a:rPr>
              <a:t>Interview Analysis</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Emergent themes from the interview analysis are presented below. Categories 1-3 represent specific interview questions. Category 4 was tracked across questions.</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4000" b="0" i="0" u="none" strike="noStrike" kern="0" cap="none" spc="0" normalizeH="0" baseline="0" noProof="0" dirty="0">
              <a:ln>
                <a:noFill/>
              </a:ln>
              <a:solidFill>
                <a:sysClr val="windowText" lastClr="000000"/>
              </a:solidFill>
              <a:effectLst/>
              <a:uLnTx/>
              <a:uFillTx/>
              <a:latin typeface="Calibri"/>
              <a:ea typeface="+mn-ea"/>
              <a:cs typeface="+mn-cs"/>
            </a:endParaRPr>
          </a:p>
        </p:txBody>
      </p:sp>
      <p:sp>
        <p:nvSpPr>
          <p:cNvPr id="10" name="TextBox 9"/>
          <p:cNvSpPr txBox="1"/>
          <p:nvPr/>
        </p:nvSpPr>
        <p:spPr>
          <a:xfrm>
            <a:off x="168729" y="2218907"/>
            <a:ext cx="17830800" cy="8771632"/>
          </a:xfrm>
          <a:prstGeom prst="rect">
            <a:avLst/>
          </a:prstGeom>
          <a:solidFill>
            <a:sysClr val="window" lastClr="FFFFFF"/>
          </a:solidFill>
          <a:ln w="25400" cap="flat" cmpd="sng" algn="ctr">
            <a:solidFill>
              <a:srgbClr val="B13F9A"/>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0" normalizeH="0" baseline="0" noProof="0" dirty="0" smtClean="0">
                <a:ln>
                  <a:noFill/>
                </a:ln>
                <a:solidFill>
                  <a:sysClr val="windowText" lastClr="000000"/>
                </a:solidFill>
                <a:effectLst/>
                <a:uLnTx/>
                <a:uFillTx/>
                <a:latin typeface="Calibri"/>
                <a:ea typeface="+mn-ea"/>
                <a:cs typeface="+mn-cs"/>
              </a:rPr>
              <a:t>Introduction</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a:ln>
                  <a:noFill/>
                </a:ln>
                <a:solidFill>
                  <a:sysClr val="windowText" lastClr="000000"/>
                </a:solidFill>
                <a:effectLst/>
                <a:uLnTx/>
                <a:uFillTx/>
                <a:latin typeface="Calibri"/>
                <a:ea typeface="+mn-ea"/>
                <a:cs typeface="+mn-cs"/>
              </a:rPr>
              <a:t>W</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e explore how </a:t>
            </a:r>
            <a:r>
              <a:rPr kumimoji="0" lang="en-US" sz="4000" b="0" i="0" u="none" strike="noStrike" kern="0" cap="none" spc="0" normalizeH="0" baseline="0" noProof="0" dirty="0">
                <a:ln>
                  <a:noFill/>
                </a:ln>
                <a:solidFill>
                  <a:sysClr val="windowText" lastClr="000000"/>
                </a:solidFill>
                <a:effectLst/>
                <a:uLnTx/>
                <a:uFillTx/>
                <a:latin typeface="Calibri"/>
                <a:ea typeface="+mn-ea"/>
                <a:cs typeface="+mn-cs"/>
              </a:rPr>
              <a:t>TAs’ </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statements about teaching during an interview aligned with their classroom practices &amp; students’ responses to an end-of-semester evaluation.</a:t>
            </a:r>
          </a:p>
          <a:p>
            <a:pPr marL="571500" marR="0" lvl="2"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smtClean="0">
                <a:ln>
                  <a:noFill/>
                </a:ln>
                <a:solidFill>
                  <a:sysClr val="windowText" lastClr="000000"/>
                </a:solidFill>
                <a:effectLst>
                  <a:outerShdw blurRad="38100" dist="38100" dir="2700000" algn="tl">
                    <a:srgbClr val="000000">
                      <a:alpha val="43137"/>
                    </a:srgbClr>
                  </a:outerShdw>
                </a:effectLst>
                <a:uLnTx/>
                <a:uFillTx/>
                <a:latin typeface="Calibri"/>
                <a:ea typeface="+mn-ea"/>
                <a:cs typeface="+mn-cs"/>
              </a:rPr>
              <a:t>Course</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 Introductory first semester algebra-based physics laboratory: traditional format, with 30 students/session, taught in Spring 2012. </a:t>
            </a:r>
            <a:r>
              <a:rPr kumimoji="0" lang="en-US" sz="4000" b="0" i="1" u="none" strike="noStrike" kern="0" cap="none" spc="0" normalizeH="0" baseline="0" noProof="0" dirty="0" smtClean="0">
                <a:ln>
                  <a:noFill/>
                </a:ln>
                <a:solidFill>
                  <a:sysClr val="windowText" lastClr="000000"/>
                </a:solidFill>
                <a:effectLst/>
                <a:uLnTx/>
                <a:uFillTx/>
                <a:latin typeface="Calibri"/>
                <a:ea typeface="+mn-ea"/>
                <a:cs typeface="+mn-cs"/>
              </a:rPr>
              <a:t>Recently revised </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(Fall 2011) to engage students in more independent thinking about experimental practice and data analysis. Revisions included: removal of detailed derivations &amp; calculations, step-by-step instructions and ready-made data tables; addition of pre- and post-lab assignments; lab reports due at the end of the lab session.</a:t>
            </a:r>
          </a:p>
          <a:p>
            <a:pPr marL="571500" marR="0" lvl="1"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smtClean="0">
                <a:ln>
                  <a:noFill/>
                </a:ln>
                <a:solidFill>
                  <a:sysClr val="windowText" lastClr="000000"/>
                </a:solidFill>
                <a:effectLst>
                  <a:outerShdw blurRad="38100" dist="38100" dir="2700000" algn="tl">
                    <a:srgbClr val="000000">
                      <a:alpha val="43137"/>
                    </a:srgbClr>
                  </a:outerShdw>
                </a:effectLst>
                <a:uLnTx/>
                <a:uFillTx/>
                <a:latin typeface="Calibri"/>
                <a:ea typeface="+mn-ea"/>
                <a:cs typeface="+mn-cs"/>
              </a:rPr>
              <a:t>The TAs: </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Six TAs were assigned to teach three or four lab sections each (five agreed to participate in research). Zeke, Neil and Sara (pseudonyms) had taught labs before revisions. </a:t>
            </a:r>
            <a:r>
              <a:rPr kumimoji="0" lang="en-US" sz="4000" b="0" i="0" u="none" strike="noStrike" kern="0" cap="none" spc="0" normalizeH="0" baseline="0" noProof="0" dirty="0" err="1" smtClean="0">
                <a:ln>
                  <a:noFill/>
                </a:ln>
                <a:solidFill>
                  <a:sysClr val="windowText" lastClr="000000"/>
                </a:solidFill>
                <a:effectLst/>
                <a:uLnTx/>
                <a:uFillTx/>
                <a:latin typeface="Calibri"/>
                <a:ea typeface="+mn-ea"/>
                <a:cs typeface="+mn-cs"/>
              </a:rPr>
              <a:t>Hari</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 was teaching lab for the first time in Spring 2012. Lena began teaching in Fall 2011. </a:t>
            </a:r>
            <a:r>
              <a:rPr kumimoji="0" lang="en-US" sz="4000" b="0" i="1" u="none" strike="noStrike" kern="0" cap="none" spc="0" normalizeH="0" baseline="0" noProof="0" dirty="0" smtClean="0">
                <a:ln>
                  <a:noFill/>
                </a:ln>
                <a:solidFill>
                  <a:sysClr val="windowText" lastClr="000000"/>
                </a:solidFill>
                <a:effectLst/>
                <a:uLnTx/>
                <a:uFillTx/>
                <a:latin typeface="Calibri"/>
                <a:ea typeface="+mn-ea"/>
                <a:cs typeface="+mn-cs"/>
              </a:rPr>
              <a:t>TA training</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 included weekly one-hour meetings; TAs practiced upcoming experiments and discussed difficulties from previous weeks.</a:t>
            </a:r>
          </a:p>
        </p:txBody>
      </p:sp>
      <p:sp>
        <p:nvSpPr>
          <p:cNvPr id="11" name="TextBox 10"/>
          <p:cNvSpPr txBox="1"/>
          <p:nvPr/>
        </p:nvSpPr>
        <p:spPr>
          <a:xfrm>
            <a:off x="168729" y="11299150"/>
            <a:ext cx="17830800" cy="5693866"/>
          </a:xfrm>
          <a:prstGeom prst="rect">
            <a:avLst/>
          </a:prstGeom>
          <a:solidFill>
            <a:sysClr val="window" lastClr="FFFFFF"/>
          </a:solidFill>
          <a:ln w="25400" cap="flat" cmpd="sng" algn="ctr">
            <a:solidFill>
              <a:srgbClr val="DE6C36"/>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0" normalizeH="0" baseline="0" noProof="0" dirty="0" smtClean="0">
                <a:ln>
                  <a:noFill/>
                </a:ln>
                <a:solidFill>
                  <a:sysClr val="windowText" lastClr="000000"/>
                </a:solidFill>
                <a:effectLst/>
                <a:uLnTx/>
                <a:uFillTx/>
                <a:latin typeface="Calibri"/>
                <a:ea typeface="+mn-ea"/>
                <a:cs typeface="+mn-cs"/>
              </a:rPr>
              <a:t>Methodology</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We compare three types of data:</a:t>
            </a:r>
          </a:p>
          <a:p>
            <a:pPr marL="628650" marR="0" lvl="0" indent="-628650" defTabSz="914400" eaLnBrk="1" fontAlgn="auto" latinLnBrk="0" hangingPunct="1">
              <a:lnSpc>
                <a:spcPct val="100000"/>
              </a:lnSpc>
              <a:spcBef>
                <a:spcPts val="0"/>
              </a:spcBef>
              <a:spcAft>
                <a:spcPts val="0"/>
              </a:spcAft>
              <a:buClrTx/>
              <a:buSzTx/>
              <a:buFont typeface="+mj-lt"/>
              <a:buAutoNum type="arabicPeriod"/>
              <a:tabLst/>
              <a:defRPr/>
            </a:pPr>
            <a:r>
              <a:rPr kumimoji="0" lang="en-US" sz="4000" b="0" i="0"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alibri"/>
                <a:ea typeface="+mn-ea"/>
                <a:cs typeface="+mn-cs"/>
              </a:rPr>
              <a:t>Classroom: </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All TAs were filmed during the sixth of 14 labs (Newton’s Second Law Applications). Here, we focus on the introduction TAs gave before students began the experiment. Emergent categories from video analysis are presented.</a:t>
            </a:r>
          </a:p>
          <a:p>
            <a:pPr marL="628650" marR="0" lvl="0" indent="-628650" defTabSz="914400" eaLnBrk="1" fontAlgn="auto" latinLnBrk="0" hangingPunct="1">
              <a:lnSpc>
                <a:spcPct val="100000"/>
              </a:lnSpc>
              <a:spcBef>
                <a:spcPts val="0"/>
              </a:spcBef>
              <a:spcAft>
                <a:spcPts val="0"/>
              </a:spcAft>
              <a:buClrTx/>
              <a:buSzTx/>
              <a:buFont typeface="+mj-lt"/>
              <a:buAutoNum type="arabicPeriod"/>
              <a:tabLst/>
              <a:defRPr/>
            </a:pPr>
            <a:r>
              <a:rPr kumimoji="0" lang="en-US" sz="4000" b="0" i="0"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alibri"/>
                <a:ea typeface="+mn-ea"/>
                <a:cs typeface="+mn-cs"/>
              </a:rPr>
              <a:t>Interview:</a:t>
            </a:r>
            <a:r>
              <a:rPr kumimoji="0" lang="en-US" sz="4000" b="1" i="0" u="none" strike="noStrike" kern="0" cap="none" spc="0" normalizeH="0" baseline="0" noProof="0" dirty="0">
                <a:ln>
                  <a:noFill/>
                </a:ln>
                <a:solidFill>
                  <a:srgbClr val="F9B639">
                    <a:lumMod val="50000"/>
                  </a:srgbClr>
                </a:solidFill>
                <a:effectLst>
                  <a:outerShdw blurRad="38100" dist="38100" dir="2700000" algn="tl">
                    <a:srgbClr val="000000">
                      <a:alpha val="43137"/>
                    </a:srgbClr>
                  </a:outerShdw>
                </a:effectLst>
                <a:uLnTx/>
                <a:uFillTx/>
                <a:latin typeface="Calibri"/>
                <a:ea typeface="+mn-ea"/>
                <a:cs typeface="+mn-cs"/>
              </a:rPr>
              <a:t> </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TAs were interviewed a few weeks later about their experiences teaching the lab. Emergent categories from transcript analysis are presented.</a:t>
            </a:r>
          </a:p>
          <a:p>
            <a:pPr marL="628650" marR="0" lvl="0" indent="-628650" defTabSz="914400" eaLnBrk="1" fontAlgn="auto" latinLnBrk="0" hangingPunct="1">
              <a:lnSpc>
                <a:spcPct val="100000"/>
              </a:lnSpc>
              <a:spcBef>
                <a:spcPts val="0"/>
              </a:spcBef>
              <a:spcAft>
                <a:spcPts val="0"/>
              </a:spcAft>
              <a:buClrTx/>
              <a:buSzTx/>
              <a:buFont typeface="+mj-lt"/>
              <a:buAutoNum type="arabicPeriod"/>
              <a:tabLst/>
              <a:defRPr/>
            </a:pPr>
            <a:r>
              <a:rPr kumimoji="0" lang="en-US" sz="4000" b="0" i="0"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alibri"/>
                <a:ea typeface="+mn-ea"/>
                <a:cs typeface="+mn-cs"/>
              </a:rPr>
              <a:t>Student ratings: </a:t>
            </a:r>
            <a:r>
              <a:rPr kumimoji="0" lang="en-US" sz="4000" b="0" i="0" u="none" strike="noStrike" kern="0" cap="none" spc="0" normalizeH="0" baseline="0" noProof="0" dirty="0" smtClean="0">
                <a:ln>
                  <a:noFill/>
                </a:ln>
                <a:solidFill>
                  <a:sysClr val="windowText" lastClr="000000"/>
                </a:solidFill>
                <a:effectLst/>
                <a:uLnTx/>
                <a:uFillTx/>
                <a:latin typeface="Calibri"/>
                <a:ea typeface="+mn-ea"/>
                <a:cs typeface="+mn-cs"/>
              </a:rPr>
              <a:t>Students evaluated TAs on an end-of-semester survey. Overall student ratings are presented. (Open-ended responses were also collected.)</a:t>
            </a:r>
            <a:endParaRPr kumimoji="0" lang="en-US" sz="4000" b="1" i="0" u="none" strike="noStrike" kern="0" cap="none" spc="0" normalizeH="0" baseline="0" noProof="0" dirty="0" smtClean="0">
              <a:ln>
                <a:noFill/>
              </a:ln>
              <a:solidFill>
                <a:sysClr val="windowText" lastClr="000000"/>
              </a:solidFill>
              <a:effectLst/>
              <a:uLnTx/>
              <a:uFillTx/>
              <a:latin typeface="Calibri"/>
              <a:ea typeface="+mn-ea"/>
              <a:cs typeface="+mn-cs"/>
            </a:endParaRPr>
          </a:p>
        </p:txBody>
      </p:sp>
      <p:graphicFrame>
        <p:nvGraphicFramePr>
          <p:cNvPr id="12" name="Table 11"/>
          <p:cNvGraphicFramePr>
            <a:graphicFrameLocks noGrp="1"/>
          </p:cNvGraphicFramePr>
          <p:nvPr>
            <p:extLst>
              <p:ext uri="{D42A27DB-BD31-4B8C-83A1-F6EECF244321}">
                <p14:modId xmlns:p14="http://schemas.microsoft.com/office/powerpoint/2010/main" val="2447025664"/>
              </p:ext>
            </p:extLst>
          </p:nvPr>
        </p:nvGraphicFramePr>
        <p:xfrm>
          <a:off x="19221200" y="4267200"/>
          <a:ext cx="17659600" cy="14721840"/>
        </p:xfrm>
        <a:graphic>
          <a:graphicData uri="http://schemas.openxmlformats.org/drawingml/2006/table">
            <a:tbl>
              <a:tblPr firstRow="1" bandRow="1"/>
              <a:tblGrid>
                <a:gridCol w="12877800"/>
                <a:gridCol w="956360"/>
                <a:gridCol w="956360"/>
                <a:gridCol w="956360"/>
                <a:gridCol w="956360"/>
                <a:gridCol w="956360"/>
              </a:tblGrid>
              <a:tr h="0">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endParaRPr lang="en-US" sz="4000" kern="1200" dirty="0">
                        <a:solidFill>
                          <a:srgbClr val="00B050"/>
                        </a:solidFill>
                        <a:effectLst/>
                        <a:latin typeface="+mn-lt"/>
                        <a:ea typeface="+mn-ea"/>
                        <a:cs typeface="+mn-cs"/>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pPr algn="ctr"/>
                      <a:r>
                        <a:rPr lang="en-US" sz="4000" dirty="0" smtClean="0">
                          <a:solidFill>
                            <a:schemeClr val="tx1"/>
                          </a:solidFill>
                        </a:rPr>
                        <a:t>L</a:t>
                      </a:r>
                      <a:endParaRPr lang="en-US" sz="4000" dirty="0">
                        <a:solidFill>
                          <a:schemeClr val="tx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pPr algn="ctr"/>
                      <a:r>
                        <a:rPr lang="en-US" sz="4000" dirty="0" smtClean="0">
                          <a:solidFill>
                            <a:schemeClr val="tx1"/>
                          </a:solidFill>
                        </a:rPr>
                        <a:t>S</a:t>
                      </a:r>
                      <a:endParaRPr lang="en-US" sz="4000" dirty="0">
                        <a:solidFill>
                          <a:schemeClr val="tx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pPr algn="ctr"/>
                      <a:r>
                        <a:rPr lang="en-US" sz="4000" dirty="0" smtClean="0">
                          <a:solidFill>
                            <a:schemeClr val="tx1"/>
                          </a:solidFill>
                        </a:rPr>
                        <a:t>H</a:t>
                      </a:r>
                      <a:endParaRPr lang="en-US" sz="4000" dirty="0">
                        <a:solidFill>
                          <a:schemeClr val="tx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pPr algn="ctr"/>
                      <a:r>
                        <a:rPr lang="en-US" sz="4000" dirty="0" smtClean="0">
                          <a:solidFill>
                            <a:schemeClr val="tx1"/>
                          </a:solidFill>
                        </a:rPr>
                        <a:t>Z</a:t>
                      </a:r>
                      <a:endParaRPr lang="en-US" sz="4000" dirty="0">
                        <a:solidFill>
                          <a:schemeClr val="tx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pPr algn="ctr"/>
                      <a:r>
                        <a:rPr lang="en-US" sz="4000" dirty="0" smtClean="0">
                          <a:solidFill>
                            <a:schemeClr val="tx1"/>
                          </a:solidFill>
                        </a:rPr>
                        <a:t>N</a:t>
                      </a:r>
                      <a:endParaRPr lang="en-US" sz="4000" dirty="0">
                        <a:solidFill>
                          <a:schemeClr val="tx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1. Purpose</a:t>
                      </a:r>
                      <a:r>
                        <a:rPr lang="en-US" sz="4000" baseline="0" dirty="0" smtClean="0"/>
                        <a:t> of lab component</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1a. Enhance students’ understanding of physics concepts</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1b. Show</a:t>
                      </a:r>
                      <a:r>
                        <a:rPr lang="en-US" sz="4000" baseline="0" dirty="0" smtClean="0"/>
                        <a:t> how physics is related to the real world</a:t>
                      </a:r>
                      <a:endParaRPr lang="en-US" sz="4000" i="1"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1c. Help</a:t>
                      </a:r>
                      <a:r>
                        <a:rPr lang="en-US" sz="4000" baseline="0" dirty="0" smtClean="0"/>
                        <a:t> students learn the process of science</a:t>
                      </a:r>
                      <a:endParaRPr lang="en-US" sz="4000" i="1"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2. Students’ likes/dislikes about</a:t>
                      </a:r>
                      <a:r>
                        <a:rPr lang="en-US" sz="4000" baseline="0" dirty="0" smtClean="0"/>
                        <a:t> the lab</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2a. Liked using the equipment/doing experiments</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2b. Liked when it was easy to apply</a:t>
                      </a:r>
                      <a:r>
                        <a:rPr lang="en-US" sz="4000" baseline="0" dirty="0" smtClean="0"/>
                        <a:t> theory to experiment</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2c.</a:t>
                      </a:r>
                      <a:r>
                        <a:rPr lang="en-US" sz="4000" baseline="0" dirty="0" smtClean="0"/>
                        <a:t> Disliked long calculations/derivations</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2d. Disliked that information was </a:t>
                      </a:r>
                      <a:r>
                        <a:rPr lang="en-US" sz="4000" dirty="0" smtClean="0"/>
                        <a:t>“missing” </a:t>
                      </a:r>
                      <a:r>
                        <a:rPr lang="en-US" sz="4000" dirty="0" smtClean="0"/>
                        <a:t>from manual</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3. TAs’ actions to support students’ experience in lab</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baseline="0" dirty="0" smtClean="0"/>
                        <a:t>     3a. Answering student questions</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baseline="0" dirty="0" smtClean="0"/>
                        <a:t>          3a-1. Answering student generated questions</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3a-2. Recognizing</a:t>
                      </a:r>
                      <a:r>
                        <a:rPr lang="en-US" sz="4000" baseline="0" dirty="0" smtClean="0"/>
                        <a:t> when students needed help</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3b. Explaining</a:t>
                      </a:r>
                      <a:r>
                        <a:rPr lang="en-US" sz="4000" baseline="0" dirty="0" smtClean="0"/>
                        <a:t> how concepts related to lab</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3c.</a:t>
                      </a:r>
                      <a:r>
                        <a:rPr lang="en-US" sz="4000" baseline="0" dirty="0" smtClean="0"/>
                        <a:t> Giving introduction to lab</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3c-1. Emphasized short</a:t>
                      </a:r>
                      <a:r>
                        <a:rPr lang="en-US" sz="4000" baseline="0" dirty="0" smtClean="0"/>
                        <a:t> introduction</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3c-2.</a:t>
                      </a:r>
                      <a:r>
                        <a:rPr lang="en-US" sz="4000" baseline="0" dirty="0" smtClean="0"/>
                        <a:t> Provide “missing” information</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4. Degree of support</a:t>
                      </a:r>
                      <a:r>
                        <a:rPr lang="en-US" sz="4000" baseline="0" dirty="0" smtClean="0"/>
                        <a:t> of lab revisions</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4a. Statements in support of pre- and/or post-labs</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r>
                        <a:rPr lang="en-US" sz="4000" dirty="0" smtClean="0"/>
                        <a:t>     4b. Statements in opposition to lab changes</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algn="ctr"/>
                      <a:r>
                        <a:rPr lang="en-US" sz="4000" dirty="0" smtClean="0"/>
                        <a:t>x</a:t>
                      </a:r>
                      <a:endParaRPr lang="en-US" sz="400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018797898"/>
              </p:ext>
            </p:extLst>
          </p:nvPr>
        </p:nvGraphicFramePr>
        <p:xfrm>
          <a:off x="285500" y="25968960"/>
          <a:ext cx="17659600" cy="6187440"/>
        </p:xfrm>
        <a:graphic>
          <a:graphicData uri="http://schemas.openxmlformats.org/drawingml/2006/table">
            <a:tbl>
              <a:tblPr firstRow="1" bandRow="1"/>
              <a:tblGrid>
                <a:gridCol w="12877800"/>
                <a:gridCol w="956360"/>
                <a:gridCol w="956360"/>
                <a:gridCol w="956360"/>
                <a:gridCol w="956360"/>
                <a:gridCol w="956360"/>
              </a:tblGrid>
              <a:tr h="148590">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endParaRPr lang="en-US" sz="4000" dirty="0">
                        <a:solidFill>
                          <a:schemeClr val="tx1"/>
                        </a:solidFill>
                        <a:latin typeface="+mn-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pPr algn="ctr"/>
                      <a:r>
                        <a:rPr lang="en-US" sz="4000" dirty="0" smtClean="0">
                          <a:solidFill>
                            <a:schemeClr val="tx1"/>
                          </a:solidFill>
                        </a:rPr>
                        <a:t>L</a:t>
                      </a:r>
                      <a:endParaRPr lang="en-US" sz="4000" dirty="0">
                        <a:solidFill>
                          <a:schemeClr val="tx1"/>
                        </a:solidFill>
                        <a:latin typeface="+mn-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pPr algn="ctr"/>
                      <a:r>
                        <a:rPr lang="en-US" sz="4000" dirty="0" smtClean="0">
                          <a:solidFill>
                            <a:schemeClr val="tx1"/>
                          </a:solidFill>
                        </a:rPr>
                        <a:t>S</a:t>
                      </a:r>
                      <a:endParaRPr lang="en-US" sz="4000" dirty="0">
                        <a:solidFill>
                          <a:schemeClr val="tx1"/>
                        </a:solidFill>
                        <a:latin typeface="+mn-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pPr algn="ctr"/>
                      <a:r>
                        <a:rPr lang="en-US" sz="4000" dirty="0" smtClean="0">
                          <a:solidFill>
                            <a:schemeClr val="tx1"/>
                          </a:solidFill>
                        </a:rPr>
                        <a:t>H</a:t>
                      </a:r>
                      <a:endParaRPr lang="en-US" sz="4000" dirty="0">
                        <a:solidFill>
                          <a:schemeClr val="tx1"/>
                        </a:solidFill>
                        <a:latin typeface="+mn-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pPr algn="ctr"/>
                      <a:r>
                        <a:rPr lang="en-US" sz="4000" dirty="0" smtClean="0">
                          <a:solidFill>
                            <a:schemeClr val="tx1"/>
                          </a:solidFill>
                        </a:rPr>
                        <a:t>Z</a:t>
                      </a:r>
                      <a:endParaRPr lang="en-US" sz="4000" dirty="0">
                        <a:solidFill>
                          <a:schemeClr val="tx1"/>
                        </a:solidFill>
                        <a:latin typeface="+mn-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c>
                  <a:txBody>
                    <a:bodyPr/>
                    <a:lstStyle>
                      <a:lvl1pPr marL="0" algn="l" defTabSz="4389120" rtl="0" eaLnBrk="1" latinLnBrk="0" hangingPunct="1">
                        <a:defRPr sz="8600" b="1" kern="1200">
                          <a:solidFill>
                            <a:schemeClr val="lt1"/>
                          </a:solidFill>
                          <a:latin typeface="Calibri"/>
                        </a:defRPr>
                      </a:lvl1pPr>
                      <a:lvl2pPr marL="2194560" algn="l" defTabSz="4389120" rtl="0" eaLnBrk="1" latinLnBrk="0" hangingPunct="1">
                        <a:defRPr sz="8600" b="1" kern="1200">
                          <a:solidFill>
                            <a:schemeClr val="lt1"/>
                          </a:solidFill>
                          <a:latin typeface="Calibri"/>
                        </a:defRPr>
                      </a:lvl2pPr>
                      <a:lvl3pPr marL="4389120" algn="l" defTabSz="4389120" rtl="0" eaLnBrk="1" latinLnBrk="0" hangingPunct="1">
                        <a:defRPr sz="8600" b="1" kern="1200">
                          <a:solidFill>
                            <a:schemeClr val="lt1"/>
                          </a:solidFill>
                          <a:latin typeface="Calibri"/>
                        </a:defRPr>
                      </a:lvl3pPr>
                      <a:lvl4pPr marL="6583680" algn="l" defTabSz="4389120" rtl="0" eaLnBrk="1" latinLnBrk="0" hangingPunct="1">
                        <a:defRPr sz="8600" b="1" kern="1200">
                          <a:solidFill>
                            <a:schemeClr val="lt1"/>
                          </a:solidFill>
                          <a:latin typeface="Calibri"/>
                        </a:defRPr>
                      </a:lvl4pPr>
                      <a:lvl5pPr marL="8778240" algn="l" defTabSz="4389120" rtl="0" eaLnBrk="1" latinLnBrk="0" hangingPunct="1">
                        <a:defRPr sz="8600" b="1" kern="1200">
                          <a:solidFill>
                            <a:schemeClr val="lt1"/>
                          </a:solidFill>
                          <a:latin typeface="Calibri"/>
                        </a:defRPr>
                      </a:lvl5pPr>
                      <a:lvl6pPr marL="10972800" algn="l" defTabSz="4389120" rtl="0" eaLnBrk="1" latinLnBrk="0" hangingPunct="1">
                        <a:defRPr sz="8600" b="1" kern="1200">
                          <a:solidFill>
                            <a:schemeClr val="lt1"/>
                          </a:solidFill>
                          <a:latin typeface="Calibri"/>
                        </a:defRPr>
                      </a:lvl6pPr>
                      <a:lvl7pPr marL="13167360" algn="l" defTabSz="4389120" rtl="0" eaLnBrk="1" latinLnBrk="0" hangingPunct="1">
                        <a:defRPr sz="8600" b="1" kern="1200">
                          <a:solidFill>
                            <a:schemeClr val="lt1"/>
                          </a:solidFill>
                          <a:latin typeface="Calibri"/>
                        </a:defRPr>
                      </a:lvl7pPr>
                      <a:lvl8pPr marL="15361920" algn="l" defTabSz="4389120" rtl="0" eaLnBrk="1" latinLnBrk="0" hangingPunct="1">
                        <a:defRPr sz="8600" b="1" kern="1200">
                          <a:solidFill>
                            <a:schemeClr val="lt1"/>
                          </a:solidFill>
                          <a:latin typeface="Calibri"/>
                        </a:defRPr>
                      </a:lvl8pPr>
                      <a:lvl9pPr marL="17556480" algn="l" defTabSz="4389120" rtl="0" eaLnBrk="1" latinLnBrk="0" hangingPunct="1">
                        <a:defRPr sz="8600" b="1" kern="1200">
                          <a:solidFill>
                            <a:schemeClr val="lt1"/>
                          </a:solidFill>
                          <a:latin typeface="Calibri"/>
                        </a:defRPr>
                      </a:lvl9pPr>
                    </a:lstStyle>
                    <a:p>
                      <a:pPr algn="ctr"/>
                      <a:r>
                        <a:rPr lang="en-US" sz="4000" dirty="0" smtClean="0">
                          <a:solidFill>
                            <a:schemeClr val="tx1"/>
                          </a:solidFill>
                        </a:rPr>
                        <a:t>N</a:t>
                      </a:r>
                      <a:endParaRPr lang="en-US" sz="4000" dirty="0">
                        <a:solidFill>
                          <a:schemeClr val="tx1"/>
                        </a:solidFill>
                        <a:latin typeface="+mn-lt"/>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9B639"/>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effectLst/>
                        </a:rPr>
                        <a:t>Time for Intro (</a:t>
                      </a:r>
                      <a:r>
                        <a:rPr lang="en-US" sz="4000" dirty="0" err="1">
                          <a:effectLst/>
                        </a:rPr>
                        <a:t>mins</a:t>
                      </a:r>
                      <a:r>
                        <a:rPr lang="en-US" sz="4000" dirty="0">
                          <a:effectLst/>
                        </a:rPr>
                        <a:t>)</a:t>
                      </a:r>
                      <a:endParaRPr lang="en-US" sz="4000" dirty="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effectLst/>
                        </a:rPr>
                        <a:t>6.5</a:t>
                      </a:r>
                      <a:endParaRPr lang="en-US" sz="400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effectLst/>
                        </a:rPr>
                        <a:t>12</a:t>
                      </a:r>
                      <a:endParaRPr lang="en-US" sz="400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effectLst/>
                        </a:rPr>
                        <a:t>11</a:t>
                      </a:r>
                      <a:endParaRPr lang="en-US" sz="400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effectLst/>
                        </a:rPr>
                        <a:t>22</a:t>
                      </a:r>
                      <a:endParaRPr lang="en-US" sz="400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effectLst/>
                        </a:rPr>
                        <a:t>29</a:t>
                      </a:r>
                      <a:endParaRPr lang="en-US" sz="400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gridSpan="6">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effectLst/>
                        </a:rPr>
                        <a:t>Lab specific behaviors: </a:t>
                      </a:r>
                      <a:r>
                        <a:rPr lang="en-US" sz="4000" dirty="0">
                          <a:solidFill>
                            <a:srgbClr val="FF0000"/>
                          </a:solidFill>
                          <a:effectLst/>
                        </a:rPr>
                        <a:t>Student-centered (St</a:t>
                      </a:r>
                      <a:r>
                        <a:rPr lang="en-US" sz="4000" dirty="0" smtClean="0">
                          <a:solidFill>
                            <a:srgbClr val="FF0000"/>
                          </a:solidFill>
                          <a:effectLst/>
                        </a:rPr>
                        <a:t>)</a:t>
                      </a:r>
                      <a:r>
                        <a:rPr lang="en-US" sz="4000" dirty="0" smtClean="0">
                          <a:effectLst/>
                        </a:rPr>
                        <a:t>, </a:t>
                      </a:r>
                      <a:r>
                        <a:rPr lang="en-US" sz="4000" dirty="0">
                          <a:solidFill>
                            <a:srgbClr val="0070C0"/>
                          </a:solidFill>
                          <a:effectLst/>
                        </a:rPr>
                        <a:t>Instructor-centered (I</a:t>
                      </a:r>
                      <a:r>
                        <a:rPr lang="en-US" sz="4000" dirty="0" smtClean="0">
                          <a:solidFill>
                            <a:srgbClr val="0070C0"/>
                          </a:solidFill>
                          <a:effectLst/>
                        </a:rPr>
                        <a:t>)</a:t>
                      </a:r>
                      <a:r>
                        <a:rPr lang="en-US" sz="4000" dirty="0" smtClean="0">
                          <a:effectLst/>
                        </a:rPr>
                        <a:t>, </a:t>
                      </a:r>
                      <a:r>
                        <a:rPr lang="en-US" sz="4000" dirty="0">
                          <a:effectLst/>
                        </a:rPr>
                        <a:t>or </a:t>
                      </a:r>
                      <a:r>
                        <a:rPr lang="en-US" sz="4000" dirty="0">
                          <a:solidFill>
                            <a:srgbClr val="7030A0"/>
                          </a:solidFill>
                          <a:effectLst/>
                        </a:rPr>
                        <a:t>Shared (</a:t>
                      </a:r>
                      <a:r>
                        <a:rPr lang="en-US" sz="4000" dirty="0" err="1">
                          <a:solidFill>
                            <a:srgbClr val="7030A0"/>
                          </a:solidFill>
                          <a:effectLst/>
                        </a:rPr>
                        <a:t>Sh</a:t>
                      </a:r>
                      <a:r>
                        <a:rPr lang="en-US" sz="4000" dirty="0">
                          <a:solidFill>
                            <a:srgbClr val="7030A0"/>
                          </a:solidFill>
                          <a:effectLst/>
                        </a:rPr>
                        <a:t>)</a:t>
                      </a:r>
                      <a:endParaRPr lang="en-US" sz="4000" dirty="0">
                        <a:solidFill>
                          <a:srgbClr val="7030A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effectLst/>
                        </a:rPr>
                        <a:t>Data table construction</a:t>
                      </a:r>
                      <a:endParaRPr lang="en-US" sz="4000" dirty="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FF0000"/>
                          </a:solidFill>
                          <a:effectLst/>
                        </a:rPr>
                        <a:t>St</a:t>
                      </a:r>
                      <a:endParaRPr lang="en-US" sz="4000" dirty="0">
                        <a:solidFill>
                          <a:srgbClr val="FF000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0070C0"/>
                          </a:solidFill>
                          <a:effectLst/>
                        </a:rPr>
                        <a:t>I</a:t>
                      </a:r>
                      <a:endParaRPr lang="en-US" sz="4000" dirty="0">
                        <a:solidFill>
                          <a:srgbClr val="0070C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FF0000"/>
                          </a:solidFill>
                          <a:effectLst/>
                        </a:rPr>
                        <a:t>St</a:t>
                      </a:r>
                      <a:endParaRPr lang="en-US" sz="4000" dirty="0">
                        <a:solidFill>
                          <a:srgbClr val="FF000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solidFill>
                            <a:srgbClr val="0070C0"/>
                          </a:solidFill>
                          <a:effectLst/>
                        </a:rPr>
                        <a:t>I</a:t>
                      </a:r>
                      <a:endParaRPr lang="en-US" sz="4000">
                        <a:solidFill>
                          <a:srgbClr val="0070C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0070C0"/>
                          </a:solidFill>
                          <a:effectLst/>
                        </a:rPr>
                        <a:t>I</a:t>
                      </a:r>
                      <a:endParaRPr lang="en-US" sz="4000" dirty="0">
                        <a:solidFill>
                          <a:srgbClr val="0070C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effectLst/>
                        </a:rPr>
                        <a:t>Derivation- steps</a:t>
                      </a:r>
                      <a:endParaRPr lang="en-US" sz="400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solidFill>
                            <a:srgbClr val="7030A0"/>
                          </a:solidFill>
                          <a:effectLst/>
                        </a:rPr>
                        <a:t>Sh</a:t>
                      </a:r>
                      <a:endParaRPr lang="en-US" sz="4000">
                        <a:solidFill>
                          <a:srgbClr val="7030A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err="1">
                          <a:solidFill>
                            <a:srgbClr val="7030A0"/>
                          </a:solidFill>
                          <a:effectLst/>
                        </a:rPr>
                        <a:t>Sh</a:t>
                      </a:r>
                      <a:endParaRPr lang="en-US" sz="4000" dirty="0">
                        <a:solidFill>
                          <a:srgbClr val="7030A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0070C0"/>
                          </a:solidFill>
                          <a:effectLst/>
                        </a:rPr>
                        <a:t>I</a:t>
                      </a:r>
                      <a:endParaRPr lang="en-US" sz="4000" dirty="0">
                        <a:solidFill>
                          <a:srgbClr val="0070C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solidFill>
                            <a:srgbClr val="7030A0"/>
                          </a:solidFill>
                          <a:effectLst/>
                        </a:rPr>
                        <a:t>Sh</a:t>
                      </a:r>
                      <a:endParaRPr lang="en-US" sz="4000">
                        <a:solidFill>
                          <a:srgbClr val="7030A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err="1">
                          <a:solidFill>
                            <a:srgbClr val="7030A0"/>
                          </a:solidFill>
                          <a:effectLst/>
                        </a:rPr>
                        <a:t>Sh</a:t>
                      </a:r>
                      <a:endParaRPr lang="en-US" sz="4000" dirty="0">
                        <a:solidFill>
                          <a:srgbClr val="7030A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effectLst/>
                        </a:rPr>
                        <a:t>Derivation- result</a:t>
                      </a:r>
                      <a:endParaRPr lang="en-US" sz="4000" dirty="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solidFill>
                            <a:srgbClr val="FF0000"/>
                          </a:solidFill>
                          <a:effectLst/>
                        </a:rPr>
                        <a:t>St</a:t>
                      </a:r>
                      <a:endParaRPr lang="en-US" sz="4000">
                        <a:solidFill>
                          <a:srgbClr val="FF000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err="1">
                          <a:solidFill>
                            <a:srgbClr val="7030A0"/>
                          </a:solidFill>
                          <a:effectLst/>
                        </a:rPr>
                        <a:t>Sh</a:t>
                      </a:r>
                      <a:endParaRPr lang="en-US" sz="4000" dirty="0">
                        <a:solidFill>
                          <a:srgbClr val="7030A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err="1">
                          <a:solidFill>
                            <a:srgbClr val="7030A0"/>
                          </a:solidFill>
                          <a:effectLst/>
                        </a:rPr>
                        <a:t>Sh</a:t>
                      </a:r>
                      <a:endParaRPr lang="en-US" sz="4000" dirty="0">
                        <a:solidFill>
                          <a:srgbClr val="7030A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solidFill>
                            <a:srgbClr val="0070C0"/>
                          </a:solidFill>
                          <a:effectLst/>
                        </a:rPr>
                        <a:t>I</a:t>
                      </a:r>
                      <a:endParaRPr lang="en-US" sz="4000">
                        <a:solidFill>
                          <a:srgbClr val="0070C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solidFill>
                            <a:srgbClr val="0070C0"/>
                          </a:solidFill>
                          <a:effectLst/>
                        </a:rPr>
                        <a:t>I</a:t>
                      </a:r>
                      <a:endParaRPr lang="en-US" sz="4000">
                        <a:solidFill>
                          <a:srgbClr val="0070C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effectLst/>
                        </a:rPr>
                        <a:t>Graph interpretation</a:t>
                      </a:r>
                      <a:endParaRPr lang="en-US" sz="4000" dirty="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FF0000"/>
                          </a:solidFill>
                          <a:effectLst/>
                        </a:rPr>
                        <a:t>St</a:t>
                      </a:r>
                      <a:endParaRPr lang="en-US" sz="4000" dirty="0">
                        <a:solidFill>
                          <a:srgbClr val="FF000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err="1">
                          <a:solidFill>
                            <a:srgbClr val="7030A0"/>
                          </a:solidFill>
                          <a:effectLst/>
                        </a:rPr>
                        <a:t>Sh</a:t>
                      </a:r>
                      <a:endParaRPr lang="en-US" sz="4000" dirty="0">
                        <a:solidFill>
                          <a:srgbClr val="7030A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FF0000"/>
                          </a:solidFill>
                          <a:effectLst/>
                        </a:rPr>
                        <a:t>St</a:t>
                      </a:r>
                      <a:endParaRPr lang="en-US" sz="4000" dirty="0">
                        <a:solidFill>
                          <a:srgbClr val="FF000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solidFill>
                            <a:srgbClr val="0070C0"/>
                          </a:solidFill>
                          <a:effectLst/>
                        </a:rPr>
                        <a:t>I</a:t>
                      </a:r>
                      <a:endParaRPr lang="en-US" sz="4000">
                        <a:solidFill>
                          <a:srgbClr val="0070C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0070C0"/>
                          </a:solidFill>
                          <a:effectLst/>
                        </a:rPr>
                        <a:t>I</a:t>
                      </a:r>
                      <a:endParaRPr lang="en-US" sz="4000" dirty="0">
                        <a:solidFill>
                          <a:srgbClr val="0070C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gridSpan="6">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effectLst/>
                        </a:rPr>
                        <a:t>General behaviors: High (H), Medium (M), or Low (L)</a:t>
                      </a:r>
                      <a:endParaRPr lang="en-US" sz="4000" dirty="0">
                        <a:solidFill>
                          <a:schemeClr val="accent6">
                            <a:lumMod val="75000"/>
                          </a:schemeClr>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effectLst/>
                        </a:rPr>
                        <a:t>Emphasized general solution methods</a:t>
                      </a:r>
                      <a:endParaRPr lang="en-US" sz="4000" dirty="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CC00CC"/>
                          </a:solidFill>
                          <a:effectLst/>
                        </a:rPr>
                        <a:t>M</a:t>
                      </a:r>
                      <a:endParaRPr lang="en-US" sz="4000" dirty="0">
                        <a:solidFill>
                          <a:srgbClr val="CC00CC"/>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00B050"/>
                          </a:solidFill>
                          <a:effectLst/>
                        </a:rPr>
                        <a:t>H</a:t>
                      </a:r>
                      <a:endParaRPr lang="en-US" sz="4000" dirty="0">
                        <a:solidFill>
                          <a:srgbClr val="00B05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solidFill>
                            <a:schemeClr val="accent6">
                              <a:lumMod val="75000"/>
                            </a:schemeClr>
                          </a:solidFill>
                          <a:effectLst/>
                        </a:rPr>
                        <a:t>L</a:t>
                      </a:r>
                      <a:endParaRPr lang="en-US" sz="4000">
                        <a:solidFill>
                          <a:schemeClr val="accent6">
                            <a:lumMod val="75000"/>
                          </a:schemeClr>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chemeClr val="accent6">
                              <a:lumMod val="75000"/>
                            </a:schemeClr>
                          </a:solidFill>
                          <a:effectLst/>
                        </a:rPr>
                        <a:t>L</a:t>
                      </a:r>
                      <a:endParaRPr lang="en-US" sz="4000" dirty="0">
                        <a:solidFill>
                          <a:schemeClr val="accent6">
                            <a:lumMod val="75000"/>
                          </a:schemeClr>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CC00CC"/>
                          </a:solidFill>
                          <a:effectLst/>
                        </a:rPr>
                        <a:t>M</a:t>
                      </a:r>
                      <a:endParaRPr lang="en-US" sz="4000" dirty="0">
                        <a:solidFill>
                          <a:srgbClr val="CC00CC"/>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20000"/>
                      </a:srgbClr>
                    </a:solidFill>
                  </a:tcPr>
                </a:tc>
              </a:tr>
              <a:tr h="370840">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effectLst/>
                        </a:rPr>
                        <a:t>Emphasize connections</a:t>
                      </a:r>
                      <a:endParaRPr lang="en-US" sz="4000" dirty="0">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chemeClr val="accent6">
                              <a:lumMod val="75000"/>
                            </a:schemeClr>
                          </a:solidFill>
                          <a:effectLst/>
                        </a:rPr>
                        <a:t>L</a:t>
                      </a:r>
                      <a:endParaRPr lang="en-US" sz="4000" dirty="0">
                        <a:solidFill>
                          <a:schemeClr val="accent6">
                            <a:lumMod val="75000"/>
                          </a:schemeClr>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CC00CC"/>
                          </a:solidFill>
                          <a:effectLst/>
                        </a:rPr>
                        <a:t>M</a:t>
                      </a:r>
                      <a:endParaRPr lang="en-US" sz="4000" dirty="0">
                        <a:solidFill>
                          <a:srgbClr val="CC00CC"/>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a:solidFill>
                            <a:schemeClr val="accent6">
                              <a:lumMod val="75000"/>
                            </a:schemeClr>
                          </a:solidFill>
                          <a:effectLst/>
                        </a:rPr>
                        <a:t>L</a:t>
                      </a:r>
                      <a:endParaRPr lang="en-US" sz="4000">
                        <a:solidFill>
                          <a:schemeClr val="accent6">
                            <a:lumMod val="75000"/>
                          </a:schemeClr>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chemeClr val="accent6">
                              <a:lumMod val="75000"/>
                            </a:schemeClr>
                          </a:solidFill>
                          <a:effectLst/>
                        </a:rPr>
                        <a:t>L</a:t>
                      </a:r>
                      <a:endParaRPr lang="en-US" sz="4000" dirty="0">
                        <a:solidFill>
                          <a:schemeClr val="accent6">
                            <a:lumMod val="75000"/>
                          </a:schemeClr>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c>
                  <a:txBody>
                    <a:bodyPr/>
                    <a:lstStyle>
                      <a:lvl1pPr marL="0" algn="l" defTabSz="4389120" rtl="0" eaLnBrk="1" latinLnBrk="0" hangingPunct="1">
                        <a:defRPr sz="8600" kern="1200">
                          <a:solidFill>
                            <a:schemeClr val="dk1"/>
                          </a:solidFill>
                          <a:latin typeface="Calibri"/>
                        </a:defRPr>
                      </a:lvl1pPr>
                      <a:lvl2pPr marL="2194560" algn="l" defTabSz="4389120" rtl="0" eaLnBrk="1" latinLnBrk="0" hangingPunct="1">
                        <a:defRPr sz="8600" kern="1200">
                          <a:solidFill>
                            <a:schemeClr val="dk1"/>
                          </a:solidFill>
                          <a:latin typeface="Calibri"/>
                        </a:defRPr>
                      </a:lvl2pPr>
                      <a:lvl3pPr marL="4389120" algn="l" defTabSz="4389120" rtl="0" eaLnBrk="1" latinLnBrk="0" hangingPunct="1">
                        <a:defRPr sz="8600" kern="1200">
                          <a:solidFill>
                            <a:schemeClr val="dk1"/>
                          </a:solidFill>
                          <a:latin typeface="Calibri"/>
                        </a:defRPr>
                      </a:lvl3pPr>
                      <a:lvl4pPr marL="6583680" algn="l" defTabSz="4389120" rtl="0" eaLnBrk="1" latinLnBrk="0" hangingPunct="1">
                        <a:defRPr sz="8600" kern="1200">
                          <a:solidFill>
                            <a:schemeClr val="dk1"/>
                          </a:solidFill>
                          <a:latin typeface="Calibri"/>
                        </a:defRPr>
                      </a:lvl4pPr>
                      <a:lvl5pPr marL="8778240" algn="l" defTabSz="4389120" rtl="0" eaLnBrk="1" latinLnBrk="0" hangingPunct="1">
                        <a:defRPr sz="8600" kern="1200">
                          <a:solidFill>
                            <a:schemeClr val="dk1"/>
                          </a:solidFill>
                          <a:latin typeface="Calibri"/>
                        </a:defRPr>
                      </a:lvl5pPr>
                      <a:lvl6pPr marL="10972800" algn="l" defTabSz="4389120" rtl="0" eaLnBrk="1" latinLnBrk="0" hangingPunct="1">
                        <a:defRPr sz="8600" kern="1200">
                          <a:solidFill>
                            <a:schemeClr val="dk1"/>
                          </a:solidFill>
                          <a:latin typeface="Calibri"/>
                        </a:defRPr>
                      </a:lvl6pPr>
                      <a:lvl7pPr marL="13167360" algn="l" defTabSz="4389120" rtl="0" eaLnBrk="1" latinLnBrk="0" hangingPunct="1">
                        <a:defRPr sz="8600" kern="1200">
                          <a:solidFill>
                            <a:schemeClr val="dk1"/>
                          </a:solidFill>
                          <a:latin typeface="Calibri"/>
                        </a:defRPr>
                      </a:lvl7pPr>
                      <a:lvl8pPr marL="15361920" algn="l" defTabSz="4389120" rtl="0" eaLnBrk="1" latinLnBrk="0" hangingPunct="1">
                        <a:defRPr sz="8600" kern="1200">
                          <a:solidFill>
                            <a:schemeClr val="dk1"/>
                          </a:solidFill>
                          <a:latin typeface="Calibri"/>
                        </a:defRPr>
                      </a:lvl8pPr>
                      <a:lvl9pPr marL="17556480" algn="l" defTabSz="4389120" rtl="0" eaLnBrk="1" latinLnBrk="0" hangingPunct="1">
                        <a:defRPr sz="8600" kern="1200">
                          <a:solidFill>
                            <a:schemeClr val="dk1"/>
                          </a:solidFill>
                          <a:latin typeface="Calibri"/>
                        </a:defRPr>
                      </a:lvl9pPr>
                    </a:lstStyle>
                    <a:p>
                      <a:pPr marL="0" marR="0">
                        <a:spcBef>
                          <a:spcPts val="0"/>
                        </a:spcBef>
                        <a:spcAft>
                          <a:spcPts val="0"/>
                        </a:spcAft>
                      </a:pPr>
                      <a:r>
                        <a:rPr lang="en-US" sz="4000" dirty="0">
                          <a:solidFill>
                            <a:srgbClr val="00B050"/>
                          </a:solidFill>
                          <a:effectLst/>
                        </a:rPr>
                        <a:t>H</a:t>
                      </a:r>
                      <a:endParaRPr lang="en-US" sz="4000" dirty="0">
                        <a:solidFill>
                          <a:srgbClr val="00B050"/>
                        </a:solidFill>
                        <a:effectLst/>
                        <a:latin typeface="+mn-lt"/>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9B639">
                        <a:tint val="40000"/>
                      </a:srgbClr>
                    </a:solidFill>
                  </a:tcPr>
                </a:tc>
              </a:tr>
            </a:tbl>
          </a:graphicData>
        </a:graphic>
      </p:graphicFrame>
      <p:sp>
        <p:nvSpPr>
          <p:cNvPr id="14" name="TextBox 13"/>
          <p:cNvSpPr txBox="1"/>
          <p:nvPr/>
        </p:nvSpPr>
        <p:spPr>
          <a:xfrm>
            <a:off x="28934746" y="20439813"/>
            <a:ext cx="8573240" cy="5632311"/>
          </a:xfrm>
          <a:prstGeom prst="rect">
            <a:avLst/>
          </a:prstGeom>
          <a:noFill/>
        </p:spPr>
        <p:txBody>
          <a:bodyPr wrap="square" rtlCol="0">
            <a:spAutoFit/>
          </a:bodyPr>
          <a:lstStyle/>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smtClean="0">
                <a:ln>
                  <a:noFill/>
                </a:ln>
                <a:solidFill>
                  <a:sysClr val="windowText" lastClr="000000"/>
                </a:solidFill>
                <a:effectLst/>
                <a:uLnTx/>
                <a:uFillTx/>
              </a:rPr>
              <a:t>Six of nine questions most closely related to </a:t>
            </a:r>
            <a:r>
              <a:rPr kumimoji="0" lang="en-US" sz="4000" b="0" i="0" u="none" strike="noStrike" kern="0" cap="none" spc="0" normalizeH="0" baseline="0" noProof="0" dirty="0" err="1" smtClean="0">
                <a:ln>
                  <a:noFill/>
                </a:ln>
                <a:solidFill>
                  <a:sysClr val="windowText" lastClr="000000"/>
                </a:solidFill>
                <a:effectLst/>
                <a:uLnTx/>
                <a:uFillTx/>
              </a:rPr>
              <a:t>Tas’</a:t>
            </a:r>
            <a:r>
              <a:rPr kumimoji="0" lang="en-US" sz="4000" b="0" i="0" u="none" strike="noStrike" kern="0" cap="none" spc="0" normalizeH="0" baseline="0" noProof="0" dirty="0" smtClean="0">
                <a:ln>
                  <a:noFill/>
                </a:ln>
                <a:solidFill>
                  <a:sysClr val="windowText" lastClr="000000"/>
                </a:solidFill>
                <a:effectLst/>
                <a:uLnTx/>
                <a:uFillTx/>
              </a:rPr>
              <a:t> in-class interactions are presented.</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smtClean="0">
                <a:ln>
                  <a:noFill/>
                </a:ln>
                <a:solidFill>
                  <a:sysClr val="windowText" lastClr="000000"/>
                </a:solidFill>
                <a:effectLst/>
                <a:uLnTx/>
                <a:uFillTx/>
              </a:rPr>
              <a:t>Overall, students rated the TAs quite highly.</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err="1" smtClean="0">
                <a:ln>
                  <a:noFill/>
                </a:ln>
                <a:solidFill>
                  <a:sysClr val="windowText" lastClr="000000"/>
                </a:solidFill>
                <a:effectLst/>
                <a:uLnTx/>
                <a:uFillTx/>
              </a:rPr>
              <a:t>Hari</a:t>
            </a:r>
            <a:r>
              <a:rPr kumimoji="0" lang="en-US" sz="4000" b="0" i="0" u="none" strike="noStrike" kern="0" cap="none" spc="0" normalizeH="0" baseline="0" noProof="0" dirty="0" smtClean="0">
                <a:ln>
                  <a:noFill/>
                </a:ln>
                <a:solidFill>
                  <a:sysClr val="windowText" lastClr="000000"/>
                </a:solidFill>
                <a:effectLst/>
                <a:uLnTx/>
                <a:uFillTx/>
              </a:rPr>
              <a:t> scored most favorably, while</a:t>
            </a:r>
            <a:r>
              <a:rPr kumimoji="0" lang="en-US" sz="4000" b="0" i="0" u="none" strike="noStrike" kern="0" cap="none" spc="0" normalizeH="0" baseline="0" noProof="0" dirty="0">
                <a:ln>
                  <a:noFill/>
                </a:ln>
                <a:solidFill>
                  <a:sysClr val="windowText" lastClr="000000"/>
                </a:solidFill>
                <a:effectLst/>
                <a:uLnTx/>
                <a:uFillTx/>
              </a:rPr>
              <a:t> </a:t>
            </a:r>
            <a:r>
              <a:rPr kumimoji="0" lang="en-US" sz="4000" b="0" i="0" u="none" strike="noStrike" kern="0" cap="none" spc="0" normalizeH="0" baseline="0" noProof="0" dirty="0" smtClean="0">
                <a:ln>
                  <a:noFill/>
                </a:ln>
                <a:solidFill>
                  <a:sysClr val="windowText" lastClr="000000"/>
                </a:solidFill>
                <a:effectLst/>
                <a:uLnTx/>
                <a:uFillTx/>
              </a:rPr>
              <a:t>Zeke scored least favorably.</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smtClean="0">
                <a:ln>
                  <a:noFill/>
                </a:ln>
                <a:solidFill>
                  <a:sysClr val="windowText" lastClr="000000"/>
                </a:solidFill>
                <a:effectLst/>
                <a:uLnTx/>
                <a:uFillTx/>
              </a:rPr>
              <a:t>Items 1 &amp; 3 provide the most discrimination.</a:t>
            </a:r>
          </a:p>
        </p:txBody>
      </p:sp>
      <p:pic>
        <p:nvPicPr>
          <p:cNvPr id="15" name="Picture 4" descr="C:\Users\jchini\AppData\Local\Microsoft\Windows\Temporary Internet Files\Content.Outlook\TGZ7K7FL\50th-logo2c_horiz (2).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302323" y="347837"/>
            <a:ext cx="3806952" cy="1383792"/>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p:cNvSpPr txBox="1"/>
          <p:nvPr/>
        </p:nvSpPr>
        <p:spPr>
          <a:xfrm>
            <a:off x="168729" y="32537400"/>
            <a:ext cx="24048720" cy="5693866"/>
          </a:xfrm>
          <a:prstGeom prst="rect">
            <a:avLst/>
          </a:prstGeom>
          <a:noFill/>
          <a:ln>
            <a:solidFill>
              <a:srgbClr val="F9B639"/>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0" normalizeH="0" baseline="0" noProof="0" dirty="0" smtClean="0">
                <a:ln>
                  <a:noFill/>
                </a:ln>
                <a:solidFill>
                  <a:sysClr val="windowText" lastClr="000000"/>
                </a:solidFill>
                <a:effectLst/>
                <a:uLnTx/>
                <a:uFillTx/>
              </a:rPr>
              <a:t>Trends: </a:t>
            </a:r>
            <a:r>
              <a:rPr kumimoji="0" lang="en-US" sz="4000" b="0" i="0" u="none" strike="noStrike" kern="0" cap="none" spc="0" normalizeH="0" baseline="0" noProof="0" dirty="0" smtClean="0">
                <a:ln>
                  <a:noFill/>
                </a:ln>
                <a:solidFill>
                  <a:sysClr val="windowText" lastClr="000000"/>
                </a:solidFill>
                <a:effectLst/>
                <a:uLnTx/>
                <a:uFillTx/>
              </a:rPr>
              <a:t>We compare data across </a:t>
            </a:r>
            <a:r>
              <a:rPr kumimoji="0" lang="en-US" sz="4000" b="0" i="0" u="none" strike="noStrike" kern="0" cap="none" spc="0" normalizeH="0" baseline="0" noProof="0" dirty="0" err="1" smtClean="0">
                <a:ln>
                  <a:noFill/>
                </a:ln>
                <a:solidFill>
                  <a:sysClr val="windowText" lastClr="000000"/>
                </a:solidFill>
                <a:effectLst/>
                <a:uLnTx/>
                <a:uFillTx/>
              </a:rPr>
              <a:t>TAs.</a:t>
            </a:r>
            <a:endParaRPr kumimoji="0" lang="en-US" sz="4000" b="1" i="0" u="none" strike="noStrike" kern="0" cap="none" spc="0" normalizeH="0" baseline="0" noProof="0" dirty="0" smtClean="0">
              <a:ln>
                <a:noFill/>
              </a:ln>
              <a:solidFill>
                <a:sysClr val="windowText" lastClr="000000"/>
              </a:solidFill>
              <a:effectLst/>
              <a:uLnTx/>
              <a:uFillTx/>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1" i="0" u="none" strike="noStrike" kern="0" cap="none" spc="0" normalizeH="0" baseline="0" noProof="0" dirty="0" smtClean="0">
                <a:ln>
                  <a:noFill/>
                </a:ln>
                <a:solidFill>
                  <a:sysClr val="windowText" lastClr="000000"/>
                </a:solidFill>
                <a:effectLst/>
                <a:uLnTx/>
                <a:uFillTx/>
              </a:rPr>
              <a:t>Zeke </a:t>
            </a:r>
            <a:r>
              <a:rPr kumimoji="0" lang="en-US" sz="4000" b="0" i="0" u="none" strike="noStrike" kern="0" cap="none" spc="0" normalizeH="0" baseline="0" noProof="0" dirty="0" smtClean="0">
                <a:ln>
                  <a:noFill/>
                </a:ln>
                <a:solidFill>
                  <a:sysClr val="windowText" lastClr="000000"/>
                </a:solidFill>
                <a:effectLst/>
                <a:uLnTx/>
                <a:uFillTx/>
              </a:rPr>
              <a:t>emphasized student-centered instruction while also speaking against lab revisions in interview. In the classroom, he did poorly support the lab goals, but engaged in instructor-centered behavior. He received the least favorable student ratings. </a:t>
            </a:r>
            <a:r>
              <a:rPr kumimoji="0" lang="en-US" sz="4000" b="0" i="1" u="none" strike="noStrike" kern="0" cap="none" spc="0" normalizeH="0" baseline="0" noProof="0" dirty="0" smtClean="0">
                <a:ln>
                  <a:noFill/>
                </a:ln>
                <a:solidFill>
                  <a:sysClr val="windowText" lastClr="000000"/>
                </a:solidFill>
                <a:effectLst/>
                <a:uLnTx/>
                <a:uFillTx/>
              </a:rPr>
              <a:t>Thus, the least goal-supportive TA in practice is also the lowest rated.</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smtClean="0">
                <a:ln>
                  <a:noFill/>
                </a:ln>
                <a:solidFill>
                  <a:sysClr val="windowText" lastClr="000000"/>
                </a:solidFill>
                <a:effectLst/>
                <a:uLnTx/>
                <a:uFillTx/>
              </a:rPr>
              <a:t>In the interview, </a:t>
            </a:r>
            <a:r>
              <a:rPr kumimoji="0" lang="en-US" sz="4000" b="1" i="0" u="none" strike="noStrike" kern="0" cap="none" spc="0" normalizeH="0" baseline="0" noProof="0" dirty="0" err="1" smtClean="0">
                <a:ln>
                  <a:noFill/>
                </a:ln>
                <a:solidFill>
                  <a:sysClr val="windowText" lastClr="000000"/>
                </a:solidFill>
                <a:effectLst/>
                <a:uLnTx/>
                <a:uFillTx/>
              </a:rPr>
              <a:t>Hari</a:t>
            </a:r>
            <a:r>
              <a:rPr kumimoji="0" lang="en-US" sz="4000" b="1" i="0" u="none" strike="noStrike" kern="0" cap="none" spc="0" normalizeH="0" baseline="0" noProof="0" dirty="0" smtClean="0">
                <a:ln>
                  <a:noFill/>
                </a:ln>
                <a:solidFill>
                  <a:sysClr val="windowText" lastClr="000000"/>
                </a:solidFill>
                <a:effectLst/>
                <a:uLnTx/>
                <a:uFillTx/>
              </a:rPr>
              <a:t> </a:t>
            </a:r>
            <a:r>
              <a:rPr kumimoji="0" lang="en-US" sz="4000" b="0" i="0" u="none" strike="noStrike" kern="0" cap="none" spc="0" normalizeH="0" baseline="0" noProof="0" dirty="0" smtClean="0">
                <a:ln>
                  <a:noFill/>
                </a:ln>
                <a:solidFill>
                  <a:sysClr val="windowText" lastClr="000000"/>
                </a:solidFill>
                <a:effectLst/>
                <a:uLnTx/>
                <a:uFillTx/>
              </a:rPr>
              <a:t>and </a:t>
            </a:r>
            <a:r>
              <a:rPr kumimoji="0" lang="en-US" sz="4000" b="1" i="0" u="none" strike="noStrike" kern="0" cap="none" spc="0" normalizeH="0" baseline="0" noProof="0" dirty="0" smtClean="0">
                <a:ln>
                  <a:noFill/>
                </a:ln>
                <a:solidFill>
                  <a:sysClr val="windowText" lastClr="000000"/>
                </a:solidFill>
                <a:effectLst/>
                <a:uLnTx/>
                <a:uFillTx/>
              </a:rPr>
              <a:t>Sara </a:t>
            </a:r>
            <a:r>
              <a:rPr kumimoji="0" lang="en-US" sz="4000" b="0" i="0" u="none" strike="noStrike" kern="0" cap="none" spc="0" normalizeH="0" baseline="0" noProof="0" dirty="0" smtClean="0">
                <a:ln>
                  <a:noFill/>
                </a:ln>
                <a:solidFill>
                  <a:sysClr val="windowText" lastClr="000000"/>
                </a:solidFill>
                <a:effectLst/>
                <a:uLnTx/>
                <a:uFillTx/>
              </a:rPr>
              <a:t>spoke in favor of the lab goals, but describe their role as instructor-centered. In the classroom, both were relatively student-centered and </a:t>
            </a:r>
            <a:r>
              <a:rPr kumimoji="0" lang="en-US" sz="4000" b="1" i="0" u="none" strike="noStrike" kern="0" cap="none" spc="0" normalizeH="0" baseline="0" noProof="0" dirty="0" err="1" smtClean="0">
                <a:ln>
                  <a:noFill/>
                </a:ln>
                <a:solidFill>
                  <a:sysClr val="windowText" lastClr="000000"/>
                </a:solidFill>
                <a:effectLst/>
                <a:uLnTx/>
                <a:uFillTx/>
              </a:rPr>
              <a:t>Hari</a:t>
            </a:r>
            <a:r>
              <a:rPr kumimoji="0" lang="en-US" sz="4000" b="0" i="0" u="none" strike="noStrike" kern="0" cap="none" spc="0" normalizeH="0" baseline="0" noProof="0" dirty="0" smtClean="0">
                <a:ln>
                  <a:noFill/>
                </a:ln>
                <a:solidFill>
                  <a:sysClr val="windowText" lastClr="000000"/>
                </a:solidFill>
                <a:effectLst/>
                <a:uLnTx/>
                <a:uFillTx/>
              </a:rPr>
              <a:t> weakly supported lab goals. </a:t>
            </a:r>
            <a:r>
              <a:rPr kumimoji="0" lang="en-US" sz="4000" b="1" i="0" u="none" strike="noStrike" kern="0" cap="none" spc="0" normalizeH="0" baseline="0" noProof="0" dirty="0" err="1" smtClean="0">
                <a:ln>
                  <a:noFill/>
                </a:ln>
                <a:solidFill>
                  <a:sysClr val="windowText" lastClr="000000"/>
                </a:solidFill>
                <a:effectLst/>
                <a:uLnTx/>
                <a:uFillTx/>
              </a:rPr>
              <a:t>Hari</a:t>
            </a:r>
            <a:r>
              <a:rPr kumimoji="0" lang="en-US" sz="4000" b="0" i="0" u="none" strike="noStrike" kern="0" cap="none" spc="0" normalizeH="0" baseline="0" noProof="0" dirty="0" smtClean="0">
                <a:ln>
                  <a:noFill/>
                </a:ln>
                <a:solidFill>
                  <a:sysClr val="windowText" lastClr="000000"/>
                </a:solidFill>
                <a:effectLst/>
                <a:uLnTx/>
                <a:uFillTx/>
              </a:rPr>
              <a:t> was the most favorably rated, but was not the most goal-supportive.</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smtClean="0">
                <a:ln>
                  <a:noFill/>
                </a:ln>
                <a:solidFill>
                  <a:sysClr val="windowText" lastClr="000000"/>
                </a:solidFill>
                <a:effectLst/>
                <a:uLnTx/>
                <a:uFillTx/>
              </a:rPr>
              <a:t>Alignment between statements and practice appears to be weak for most </a:t>
            </a:r>
            <a:r>
              <a:rPr kumimoji="0" lang="en-US" sz="4000" b="0" i="0" u="none" strike="noStrike" kern="0" cap="none" spc="0" normalizeH="0" baseline="0" noProof="0" dirty="0" err="1" smtClean="0">
                <a:ln>
                  <a:noFill/>
                </a:ln>
                <a:solidFill>
                  <a:sysClr val="windowText" lastClr="000000"/>
                </a:solidFill>
                <a:effectLst/>
                <a:uLnTx/>
                <a:uFillTx/>
              </a:rPr>
              <a:t>TAs.</a:t>
            </a:r>
            <a:r>
              <a:rPr kumimoji="0" lang="en-US" sz="4000" b="0" i="0" u="none" strike="noStrike" kern="0" cap="none" spc="0" normalizeH="0" baseline="0" noProof="0" dirty="0">
                <a:ln>
                  <a:noFill/>
                </a:ln>
                <a:solidFill>
                  <a:sysClr val="windowText" lastClr="000000"/>
                </a:solidFill>
                <a:effectLst/>
                <a:uLnTx/>
                <a:uFillTx/>
              </a:rPr>
              <a:t> </a:t>
            </a:r>
            <a:endParaRPr kumimoji="0" lang="en-US" sz="4000" b="0" i="0" u="none" strike="noStrike" kern="0" cap="none" spc="0" normalizeH="0" baseline="0" noProof="0" dirty="0" smtClean="0">
              <a:ln>
                <a:noFill/>
              </a:ln>
              <a:solidFill>
                <a:sysClr val="windowText" lastClr="000000"/>
              </a:solidFill>
              <a:effectLst/>
              <a:uLnTx/>
              <a:uFillTx/>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smtClean="0">
                <a:ln>
                  <a:noFill/>
                </a:ln>
                <a:solidFill>
                  <a:sysClr val="windowText" lastClr="000000"/>
                </a:solidFill>
                <a:effectLst/>
                <a:uLnTx/>
                <a:uFillTx/>
              </a:rPr>
              <a:t>Low </a:t>
            </a:r>
            <a:r>
              <a:rPr kumimoji="0" lang="en-US" sz="4000" b="0" i="0" u="none" strike="noStrike" kern="0" cap="none" spc="0" normalizeH="0" baseline="0" noProof="0" dirty="0">
                <a:ln>
                  <a:noFill/>
                </a:ln>
                <a:solidFill>
                  <a:sysClr val="windowText" lastClr="000000"/>
                </a:solidFill>
                <a:effectLst/>
                <a:uLnTx/>
                <a:uFillTx/>
              </a:rPr>
              <a:t>TA buy-in was linked to low support for course goals and lower student ratings (</a:t>
            </a:r>
            <a:r>
              <a:rPr kumimoji="0" lang="en-US" sz="4000" b="0" i="0" u="none" strike="noStrike" kern="0" cap="none" spc="0" normalizeH="0" baseline="0" noProof="0" dirty="0" err="1">
                <a:ln>
                  <a:noFill/>
                </a:ln>
                <a:solidFill>
                  <a:sysClr val="windowText" lastClr="000000"/>
                </a:solidFill>
                <a:effectLst/>
                <a:uLnTx/>
                <a:uFillTx/>
              </a:rPr>
              <a:t>Goertzen</a:t>
            </a:r>
            <a:r>
              <a:rPr kumimoji="0" lang="en-US" sz="4000" b="0" i="0" u="none" strike="noStrike" kern="0" cap="none" spc="0" normalizeH="0" baseline="0" noProof="0" dirty="0">
                <a:ln>
                  <a:noFill/>
                </a:ln>
                <a:solidFill>
                  <a:sysClr val="windowText" lastClr="000000"/>
                </a:solidFill>
                <a:effectLst/>
                <a:uLnTx/>
                <a:uFillTx/>
              </a:rPr>
              <a:t> </a:t>
            </a:r>
            <a:r>
              <a:rPr kumimoji="0" lang="en-US" sz="4000" b="0" i="1" u="none" strike="noStrike" kern="0" cap="none" spc="0" normalizeH="0" baseline="0" noProof="0" dirty="0">
                <a:ln>
                  <a:noFill/>
                </a:ln>
                <a:solidFill>
                  <a:sysClr val="windowText" lastClr="000000"/>
                </a:solidFill>
                <a:effectLst/>
                <a:uLnTx/>
                <a:uFillTx/>
              </a:rPr>
              <a:t>et al</a:t>
            </a:r>
            <a:r>
              <a:rPr kumimoji="0" lang="en-US" sz="4000" b="0" i="1" u="none" strike="noStrike" kern="0" cap="none" spc="0" normalizeH="0" baseline="0" noProof="0" dirty="0" smtClean="0">
                <a:ln>
                  <a:noFill/>
                </a:ln>
                <a:solidFill>
                  <a:sysClr val="windowText" lastClr="000000"/>
                </a:solidFill>
                <a:effectLst/>
                <a:uLnTx/>
                <a:uFillTx/>
              </a:rPr>
              <a:t>.</a:t>
            </a:r>
            <a:r>
              <a:rPr kumimoji="0" lang="en-US" sz="4000" b="0" i="0" u="none" strike="noStrike" kern="0" cap="none" spc="0" normalizeH="0" baseline="0" noProof="0" dirty="0" smtClean="0">
                <a:ln>
                  <a:noFill/>
                </a:ln>
                <a:solidFill>
                  <a:sysClr val="windowText" lastClr="000000"/>
                </a:solidFill>
                <a:effectLst/>
                <a:uLnTx/>
                <a:uFillTx/>
              </a:rPr>
              <a:t>, 2009).</a:t>
            </a:r>
            <a:endParaRPr kumimoji="0" lang="en-US" sz="4000" b="0" i="0" u="none" strike="noStrike" kern="0" cap="none" spc="0" normalizeH="0" baseline="0" noProof="0" dirty="0">
              <a:ln>
                <a:noFill/>
              </a:ln>
              <a:solidFill>
                <a:sysClr val="windowText" lastClr="000000"/>
              </a:solidFill>
              <a:effectLst/>
              <a:uLnTx/>
              <a:uFillTx/>
            </a:endParaRPr>
          </a:p>
        </p:txBody>
      </p:sp>
      <p:sp>
        <p:nvSpPr>
          <p:cNvPr id="17" name="TextBox 16"/>
          <p:cNvSpPr txBox="1"/>
          <p:nvPr/>
        </p:nvSpPr>
        <p:spPr>
          <a:xfrm>
            <a:off x="31988760" y="28346400"/>
            <a:ext cx="5577840" cy="3416320"/>
          </a:xfrm>
          <a:prstGeom prst="rect">
            <a:avLst/>
          </a:prstGeom>
          <a:noFill/>
          <a:ln w="38100" cmpd="thickThin">
            <a:solidFill>
              <a:srgbClr val="FFCC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smtClean="0">
                <a:ln>
                  <a:noFill/>
                </a:ln>
                <a:solidFill>
                  <a:sysClr val="windowText" lastClr="000000"/>
                </a:solidFill>
                <a:effectLst/>
                <a:uLnTx/>
                <a:uFillTx/>
              </a:rPr>
              <a:t>We thank the University of Central Florida Physics Department for support: </a:t>
            </a:r>
            <a:r>
              <a:rPr kumimoji="0" lang="en-US" sz="3600" b="0" i="0" u="none" strike="noStrike" kern="0" cap="none" spc="0" normalizeH="0" baseline="0" noProof="0" dirty="0" smtClean="0">
                <a:ln>
                  <a:noFill/>
                </a:ln>
                <a:solidFill>
                  <a:srgbClr val="F9B639">
                    <a:lumMod val="50000"/>
                  </a:srgbClr>
                </a:solidFill>
                <a:effectLst>
                  <a:outerShdw blurRad="38100" dist="38100" dir="2700000" algn="tl">
                    <a:srgbClr val="000000">
                      <a:alpha val="43137"/>
                    </a:srgbClr>
                  </a:outerShdw>
                </a:effectLst>
                <a:uLnTx/>
                <a:uFillTx/>
              </a:rPr>
              <a:t>http://physics.cos.ucf.edu</a:t>
            </a:r>
            <a:r>
              <a:rPr kumimoji="0" lang="en-US" sz="3600" b="0" i="0" u="none" strike="noStrike" kern="0" cap="none" spc="0" normalizeH="0" baseline="0" noProof="0" dirty="0" smtClean="0">
                <a:ln>
                  <a:noFill/>
                </a:ln>
                <a:solidFill>
                  <a:sysClr val="windowText" lastClr="000000"/>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smtClean="0">
                <a:ln>
                  <a:noFill/>
                </a:ln>
                <a:solidFill>
                  <a:sysClr val="windowText" lastClr="000000"/>
                </a:solidFill>
                <a:effectLst/>
                <a:uLnTx/>
                <a:uFillTx/>
              </a:rPr>
              <a:t>We also thank the TAs who participated in this study.</a:t>
            </a:r>
            <a:endParaRPr kumimoji="0" lang="en-US" sz="3600" b="0" i="0" u="none" strike="noStrike" kern="0" cap="none" spc="0" normalizeH="0" baseline="0" noProof="0" dirty="0">
              <a:ln>
                <a:noFill/>
              </a:ln>
              <a:solidFill>
                <a:sysClr val="windowText" lastClr="000000"/>
              </a:solidFill>
              <a:effectLst/>
              <a:uLnTx/>
              <a:uFillTx/>
            </a:endParaRPr>
          </a:p>
        </p:txBody>
      </p:sp>
      <p:sp>
        <p:nvSpPr>
          <p:cNvPr id="18" name="TextBox 17"/>
          <p:cNvSpPr txBox="1"/>
          <p:nvPr/>
        </p:nvSpPr>
        <p:spPr>
          <a:xfrm>
            <a:off x="24678828" y="32537400"/>
            <a:ext cx="13297347" cy="5693866"/>
          </a:xfrm>
          <a:prstGeom prst="rect">
            <a:avLst/>
          </a:prstGeom>
          <a:noFill/>
          <a:ln>
            <a:solidFill>
              <a:srgbClr val="FA8D3D"/>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0" normalizeH="0" baseline="0" noProof="0" dirty="0" smtClean="0">
                <a:ln>
                  <a:noFill/>
                </a:ln>
                <a:solidFill>
                  <a:sysClr val="windowText" lastClr="000000"/>
                </a:solidFill>
                <a:effectLst/>
                <a:uLnTx/>
                <a:uFillTx/>
              </a:rPr>
              <a:t>Implications</a:t>
            </a:r>
            <a:endParaRPr kumimoji="0" lang="en-US" sz="4000" b="1" i="0" u="none" strike="noStrike" kern="0" cap="none" spc="0" normalizeH="0" baseline="0" noProof="0" dirty="0" smtClean="0">
              <a:ln>
                <a:noFill/>
              </a:ln>
              <a:solidFill>
                <a:sysClr val="windowText" lastClr="000000"/>
              </a:solidFill>
              <a:effectLst/>
              <a:uLnTx/>
              <a:uFillTx/>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smtClean="0">
                <a:ln>
                  <a:noFill/>
                </a:ln>
                <a:solidFill>
                  <a:sysClr val="windowText" lastClr="000000"/>
                </a:solidFill>
                <a:effectLst/>
                <a:uLnTx/>
                <a:uFillTx/>
              </a:rPr>
              <a:t>TAs displayed diverse beliefs, that could serve as “productive seeds” for TA-centered training (</a:t>
            </a:r>
            <a:r>
              <a:rPr kumimoji="0" lang="en-US" sz="4000" b="0" i="0" u="none" strike="noStrike" kern="0" cap="none" spc="0" normalizeH="0" baseline="0" noProof="0" dirty="0" err="1" smtClean="0">
                <a:ln>
                  <a:noFill/>
                </a:ln>
                <a:solidFill>
                  <a:sysClr val="windowText" lastClr="000000"/>
                </a:solidFill>
                <a:effectLst/>
                <a:uLnTx/>
                <a:uFillTx/>
              </a:rPr>
              <a:t>Goertzen</a:t>
            </a:r>
            <a:r>
              <a:rPr kumimoji="0" lang="en-US" sz="4000" b="0" i="0" u="none" strike="noStrike" kern="0" cap="none" spc="0" normalizeH="0" baseline="0" noProof="0" dirty="0" smtClean="0">
                <a:ln>
                  <a:noFill/>
                </a:ln>
                <a:solidFill>
                  <a:sysClr val="windowText" lastClr="000000"/>
                </a:solidFill>
                <a:effectLst/>
                <a:uLnTx/>
                <a:uFillTx/>
              </a:rPr>
              <a:t> </a:t>
            </a:r>
            <a:r>
              <a:rPr kumimoji="0" lang="en-US" sz="4000" b="0" i="1" u="none" strike="noStrike" kern="0" cap="none" spc="0" normalizeH="0" baseline="0" noProof="0" dirty="0" smtClean="0">
                <a:ln>
                  <a:noFill/>
                </a:ln>
                <a:solidFill>
                  <a:sysClr val="windowText" lastClr="000000"/>
                </a:solidFill>
                <a:effectLst/>
                <a:uLnTx/>
                <a:uFillTx/>
              </a:rPr>
              <a:t>et al.</a:t>
            </a:r>
            <a:r>
              <a:rPr kumimoji="0" lang="en-US" sz="4000" b="0" i="0" u="none" strike="noStrike" kern="0" cap="none" spc="0" normalizeH="0" baseline="0" noProof="0" dirty="0" smtClean="0">
                <a:ln>
                  <a:noFill/>
                </a:ln>
                <a:solidFill>
                  <a:sysClr val="windowText" lastClr="000000"/>
                </a:solidFill>
                <a:effectLst/>
                <a:uLnTx/>
                <a:uFillTx/>
              </a:rPr>
              <a:t>, 2010).</a:t>
            </a: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a:ln>
                  <a:noFill/>
                </a:ln>
                <a:solidFill>
                  <a:sysClr val="windowText" lastClr="000000"/>
                </a:solidFill>
                <a:effectLst/>
                <a:uLnTx/>
                <a:uFillTx/>
              </a:rPr>
              <a:t>Many </a:t>
            </a:r>
            <a:r>
              <a:rPr kumimoji="0" lang="en-US" sz="4000" b="0" i="0" u="none" strike="noStrike" kern="0" cap="none" spc="0" normalizeH="0" baseline="0" noProof="0" dirty="0" smtClean="0">
                <a:ln>
                  <a:noFill/>
                </a:ln>
                <a:solidFill>
                  <a:sysClr val="windowText" lastClr="000000"/>
                </a:solidFill>
                <a:effectLst/>
                <a:uLnTx/>
                <a:uFillTx/>
              </a:rPr>
              <a:t>TAs’ </a:t>
            </a:r>
            <a:r>
              <a:rPr kumimoji="0" lang="en-US" sz="4000" b="0" i="0" u="none" strike="noStrike" kern="0" cap="none" spc="0" normalizeH="0" baseline="0" noProof="0" dirty="0">
                <a:ln>
                  <a:noFill/>
                </a:ln>
                <a:solidFill>
                  <a:sysClr val="windowText" lastClr="000000"/>
                </a:solidFill>
                <a:effectLst/>
                <a:uLnTx/>
                <a:uFillTx/>
              </a:rPr>
              <a:t>oppositions to curricular goals were grounded in concern for students </a:t>
            </a:r>
            <a:r>
              <a:rPr kumimoji="0" lang="en-US" sz="4000" b="0" i="0" u="none" strike="noStrike" kern="0" cap="none" spc="0" normalizeH="0" baseline="0" noProof="0" dirty="0" smtClean="0">
                <a:ln>
                  <a:noFill/>
                </a:ln>
                <a:solidFill>
                  <a:sysClr val="windowText" lastClr="000000"/>
                </a:solidFill>
                <a:effectLst/>
                <a:uLnTx/>
                <a:uFillTx/>
              </a:rPr>
              <a:t>(as in </a:t>
            </a:r>
            <a:r>
              <a:rPr kumimoji="0" lang="en-US" sz="4000" b="0" i="0" u="none" strike="noStrike" kern="0" cap="none" spc="0" normalizeH="0" baseline="0" noProof="0" dirty="0" err="1" smtClean="0">
                <a:ln>
                  <a:noFill/>
                </a:ln>
                <a:solidFill>
                  <a:sysClr val="windowText" lastClr="000000"/>
                </a:solidFill>
                <a:effectLst/>
                <a:uLnTx/>
                <a:uFillTx/>
              </a:rPr>
              <a:t>Goertzen</a:t>
            </a:r>
            <a:r>
              <a:rPr kumimoji="0" lang="en-US" sz="4000" b="0" i="0" u="none" strike="noStrike" kern="0" cap="none" spc="0" normalizeH="0" baseline="0" noProof="0" dirty="0" smtClean="0">
                <a:ln>
                  <a:noFill/>
                </a:ln>
                <a:solidFill>
                  <a:sysClr val="windowText" lastClr="000000"/>
                </a:solidFill>
                <a:effectLst/>
                <a:uLnTx/>
                <a:uFillTx/>
              </a:rPr>
              <a:t> </a:t>
            </a:r>
            <a:r>
              <a:rPr kumimoji="0" lang="en-US" sz="4000" b="0" i="1" u="none" strike="noStrike" kern="0" cap="none" spc="0" normalizeH="0" baseline="0" noProof="0" dirty="0">
                <a:ln>
                  <a:noFill/>
                </a:ln>
                <a:solidFill>
                  <a:sysClr val="windowText" lastClr="000000"/>
                </a:solidFill>
                <a:effectLst/>
                <a:uLnTx/>
                <a:uFillTx/>
              </a:rPr>
              <a:t>et al.</a:t>
            </a:r>
            <a:r>
              <a:rPr kumimoji="0" lang="en-US" sz="4000" b="0" i="0" u="none" strike="noStrike" kern="0" cap="none" spc="0" normalizeH="0" baseline="0" noProof="0" dirty="0">
                <a:ln>
                  <a:noFill/>
                </a:ln>
                <a:solidFill>
                  <a:sysClr val="windowText" lastClr="000000"/>
                </a:solidFill>
                <a:effectLst/>
                <a:uLnTx/>
                <a:uFillTx/>
              </a:rPr>
              <a:t>, 2010</a:t>
            </a:r>
            <a:r>
              <a:rPr kumimoji="0" lang="en-US" sz="4000" b="0" i="0" u="none" strike="noStrike" kern="0" cap="none" spc="0" normalizeH="0" baseline="0" noProof="0" dirty="0" smtClean="0">
                <a:ln>
                  <a:noFill/>
                </a:ln>
                <a:solidFill>
                  <a:sysClr val="windowText" lastClr="000000"/>
                </a:solidFill>
                <a:effectLst/>
                <a:uLnTx/>
                <a:uFillTx/>
              </a:rPr>
              <a:t>).</a:t>
            </a:r>
            <a:endParaRPr kumimoji="0" lang="en-US" sz="4000" b="0" i="0" u="none" strike="noStrike" kern="0" cap="none" spc="0" normalizeH="0" baseline="0" noProof="0" dirty="0">
              <a:ln>
                <a:noFill/>
              </a:ln>
              <a:solidFill>
                <a:sysClr val="windowText" lastClr="000000"/>
              </a:solidFill>
              <a:effectLst/>
              <a:uLnTx/>
              <a:uFillTx/>
            </a:endParaRPr>
          </a:p>
          <a:p>
            <a:pPr marL="571500" marR="0" lvl="0" indent="-571500" defTabSz="914400" eaLnBrk="1" fontAlgn="auto" latinLnBrk="0" hangingPunct="1">
              <a:lnSpc>
                <a:spcPct val="100000"/>
              </a:lnSpc>
              <a:spcBef>
                <a:spcPts val="0"/>
              </a:spcBef>
              <a:spcAft>
                <a:spcPts val="0"/>
              </a:spcAft>
              <a:buClrTx/>
              <a:buSzTx/>
              <a:buFont typeface="Arial" pitchFamily="34" charset="0"/>
              <a:buChar char="•"/>
              <a:tabLst/>
              <a:defRPr/>
            </a:pPr>
            <a:r>
              <a:rPr kumimoji="0" lang="en-US" sz="4000" b="0" i="0" u="none" strike="noStrike" kern="0" cap="none" spc="0" normalizeH="0" baseline="0" noProof="0" dirty="0" smtClean="0">
                <a:ln>
                  <a:noFill/>
                </a:ln>
                <a:solidFill>
                  <a:sysClr val="windowText" lastClr="000000"/>
                </a:solidFill>
                <a:effectLst/>
                <a:uLnTx/>
                <a:uFillTx/>
              </a:rPr>
              <a:t>A more robust framework for identifying TAs’ resources for teaching would be beneficial (such as that under development by Spike &amp; Finkelstein, 2011).</a:t>
            </a:r>
          </a:p>
        </p:txBody>
      </p:sp>
    </p:spTree>
    <p:extLst>
      <p:ext uri="{BB962C8B-B14F-4D97-AF65-F5344CB8AC3E}">
        <p14:creationId xmlns:p14="http://schemas.microsoft.com/office/powerpoint/2010/main" val="128963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1093</Words>
  <Application>Microsoft Office PowerPoint</Application>
  <PresentationFormat>Custom</PresentationFormat>
  <Paragraphs>206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University of Central Florida - College of Sciences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Jacquelyn Chini</dc:creator>
  <cp:lastModifiedBy>Jacquelyn Chini</cp:lastModifiedBy>
  <cp:revision>4</cp:revision>
  <dcterms:created xsi:type="dcterms:W3CDTF">2012-07-25T15:21:27Z</dcterms:created>
  <dcterms:modified xsi:type="dcterms:W3CDTF">2012-07-25T15:48:13Z</dcterms:modified>
</cp:coreProperties>
</file>