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926" r:id="rId2"/>
  </p:sldMasterIdLst>
  <p:notesMasterIdLst>
    <p:notesMasterId r:id="rId4"/>
  </p:notesMasterIdLst>
  <p:sldIdLst>
    <p:sldId id="292" r:id="rId3"/>
  </p:sldIdLst>
  <p:sldSz cx="43891200" cy="32918400"/>
  <p:notesSz cx="7102475" cy="9388475"/>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F5FA"/>
    <a:srgbClr val="CDD2DE"/>
    <a:srgbClr val="E3E9E5"/>
    <a:srgbClr val="3B7193"/>
    <a:srgbClr val="2C556E"/>
    <a:srgbClr val="E7E7E5"/>
    <a:srgbClr val="E4E7E8"/>
    <a:srgbClr val="EDE8DF"/>
    <a:srgbClr val="E0E9E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248" autoAdjust="0"/>
    <p:restoredTop sz="99664" autoAdjust="0"/>
  </p:normalViewPr>
  <p:slideViewPr>
    <p:cSldViewPr snapToGrid="0" snapToObjects="1" showGuides="1">
      <p:cViewPr>
        <p:scale>
          <a:sx n="20" d="100"/>
          <a:sy n="20" d="100"/>
        </p:scale>
        <p:origin x="-942" y="786"/>
      </p:cViewPr>
      <p:guideLst>
        <p:guide orient="horz" pos="3318"/>
        <p:guide orient="horz" pos="288"/>
        <p:guide orient="horz" pos="20160"/>
        <p:guide orient="horz"/>
        <p:guide pos="6708"/>
        <p:guide pos="20904"/>
        <p:guide pos="7082"/>
        <p:guide pos="20582"/>
        <p:guide pos="27330"/>
        <p:guide pos="3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6520" units="in"/>
          <inkml:channel name="Y" type="integer" max="26312" units="in"/>
          <inkml:channel name="F" type="integer" max="255" units="dev"/>
        </inkml:traceFormat>
        <inkml:channelProperties>
          <inkml:channelProperty channel="X" name="resolution" value="2540.36597" units="1/in"/>
          <inkml:channelProperty channel="Y" name="resolution" value="2540.01343" units="1/in"/>
          <inkml:channelProperty channel="F" name="resolution" value="3.97878E-7" units="1/dev"/>
        </inkml:channelProperties>
      </inkml:inkSource>
      <inkml:timestamp xml:id="ts0" timeString="2012-07-20T19:50:59.844"/>
    </inkml:context>
    <inkml:brush xml:id="br0">
      <inkml:brushProperty name="width" value="0.06667" units="cm"/>
      <inkml:brushProperty name="height" value="0.06667" units="cm"/>
      <inkml:brushProperty name="fitToCurve" value="1"/>
    </inkml:brush>
  </inkml:definitions>
  <inkml:traceGroup>
    <inkml:annotationXML>
      <emma:emma xmlns:emma="http://www.w3.org/2003/04/emma" version="1.0">
        <emma:interpretation id="{499CE622-B176-4CD7-AF78-10FEA1841B06}" emma:medium="tactile" emma:mode="ink">
          <msink:context xmlns:msink="http://schemas.microsoft.com/ink/2010/main" type="writingRegion" rotatedBoundingBox="48060,85668 48075,85668 48075,85683 48060,85683"/>
        </emma:interpretation>
      </emma:emma>
    </inkml:annotationXML>
    <inkml:traceGroup>
      <inkml:annotationXML>
        <emma:emma xmlns:emma="http://www.w3.org/2003/04/emma" version="1.0">
          <emma:interpretation id="{0803ECD8-9235-4541-9564-32508BE66288}" emma:medium="tactile" emma:mode="ink">
            <msink:context xmlns:msink="http://schemas.microsoft.com/ink/2010/main" type="paragraph" rotatedBoundingBox="48060,85668 48075,85668 48075,85683 48060,85683" alignmentLevel="1"/>
          </emma:interpretation>
        </emma:emma>
      </inkml:annotationXML>
      <inkml:traceGroup>
        <inkml:annotationXML>
          <emma:emma xmlns:emma="http://www.w3.org/2003/04/emma" version="1.0">
            <emma:interpretation id="{5957CA6A-C6B5-4745-9CFD-0B3A97216B6A}" emma:medium="tactile" emma:mode="ink">
              <msink:context xmlns:msink="http://schemas.microsoft.com/ink/2010/main" type="line" rotatedBoundingBox="48060,85668 48075,85668 48075,85683 48060,85683"/>
            </emma:interpretation>
          </emma:emma>
        </inkml:annotationXML>
        <inkml:traceGroup>
          <inkml:annotationXML>
            <emma:emma xmlns:emma="http://www.w3.org/2003/04/emma" version="1.0">
              <emma:interpretation id="{9488D3A3-67AB-4590-A4A4-0EE7C6042191}" emma:medium="tactile" emma:mode="ink">
                <msink:context xmlns:msink="http://schemas.microsoft.com/ink/2010/main" type="inkWord" rotatedBoundingBox="48060,85668 48075,85668 48075,85683 48060,85683"/>
              </emma:interpretation>
              <emma:one-of disjunction-type="recognition" id="oneOf0">
                <emma:interpretation id="interp0" emma:lang="en-US" emma:confidence="0">
                  <emma:literal>.</emma:literal>
                </emma:interpretation>
                <emma:interpretation id="interp1" emma:lang="en-US" emma:confidence="0">
                  <emma:literal>v</emma:literal>
                </emma:interpretation>
                <emma:interpretation id="interp2" emma:lang="en-US" emma:confidence="0">
                  <emma:literal>}</emma:literal>
                </emma:interpretation>
                <emma:interpretation id="interp3" emma:lang="en-US" emma:confidence="0">
                  <emma:literal>w</emma:literal>
                </emma:interpretation>
                <emma:interpretation id="interp4" emma:lang="en-US" emma:confidence="0">
                  <emma:literal>3</emma:literal>
                </emma:interpretation>
              </emma:one-of>
            </emma:emma>
          </inkml:annotationXML>
          <inkml:trace contextRef="#ctx0" brushRef="#br0">0 0 14,'0'0'14,"0"0"2,0 0-4,0 0-1,0 0-1,0 0-1,0 0-2,0 0-1,0 0 0,0 0-3,0 0 1,0 0-2,0 0-2,0 0-1,0 0-6,0 0-2,0 0-7,0 0-7,0 0-8</inkml:trace>
        </inkml:traceGroup>
      </inkml:traceGroup>
    </inkml:traceGroup>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00" tIns="47100" rIns="94200" bIns="47100"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00" tIns="47100" rIns="94200" bIns="47100" rtlCol="0"/>
          <a:lstStyle>
            <a:lvl1pPr algn="r">
              <a:defRPr sz="1200"/>
            </a:lvl1pPr>
          </a:lstStyle>
          <a:p>
            <a:fld id="{E6CC2317-6751-4CD4-9995-8782DD78E936}" type="datetimeFigureOut">
              <a:rPr lang="en-US" smtClean="0"/>
              <a:pPr/>
              <a:t>8/7/2012</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00" tIns="47100" rIns="94200" bIns="47100"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00" tIns="47100" rIns="94200" bIns="4710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00" tIns="47100" rIns="94200" bIns="4710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00" tIns="47100" rIns="94200" bIns="4710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119091248"/>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27049" y="6021370"/>
            <a:ext cx="101965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27049" y="5267325"/>
            <a:ext cx="10196513"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34575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61473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17525" y="14197507"/>
            <a:ext cx="10210799"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252201" y="6021371"/>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242675" y="5267326"/>
            <a:ext cx="21431250"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1252201" y="20505756"/>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1252201" y="19751711"/>
            <a:ext cx="21421724"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3185100" y="5267325"/>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3185099" y="6021370"/>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3185098" y="14257357"/>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3185097" y="1501140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3185095" y="25679401"/>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3185096" y="26433446"/>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527049" y="1495155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1" name="Text Placeholder 3"/>
          <p:cNvSpPr>
            <a:spLocks noGrp="1"/>
          </p:cNvSpPr>
          <p:nvPr>
            <p:ph type="body" sz="quarter" idx="12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21" name="Picture Placeholder 13"/>
          <p:cNvSpPr>
            <a:spLocks noGrp="1"/>
          </p:cNvSpPr>
          <p:nvPr>
            <p:ph type="pic" sz="quarter" idx="13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7" name="Text Placeholder 76"/>
          <p:cNvSpPr>
            <a:spLocks noGrp="1"/>
          </p:cNvSpPr>
          <p:nvPr>
            <p:ph type="body" sz="quarter" idx="150" hasCustomPrompt="1"/>
          </p:nvPr>
        </p:nvSpPr>
        <p:spPr>
          <a:xfrm>
            <a:off x="11224245" y="1785731"/>
            <a:ext cx="21421724" cy="1280160"/>
          </a:xfrm>
          <a:prstGeom prst="rect">
            <a:avLst/>
          </a:prstGeom>
        </p:spPr>
        <p:txBody>
          <a:bodyPr>
            <a:normAutofit/>
          </a:bodyPr>
          <a:lstStyle>
            <a:lvl1pPr algn="ctr">
              <a:buFontTx/>
              <a:buNone/>
              <a:defRPr sz="6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6" name="Picture Placeholder 13"/>
          <p:cNvSpPr>
            <a:spLocks noGrp="1"/>
          </p:cNvSpPr>
          <p:nvPr>
            <p:ph type="pic" sz="quarter" idx="152"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9" name="Picture Placeholder 13"/>
          <p:cNvSpPr>
            <a:spLocks noGrp="1"/>
          </p:cNvSpPr>
          <p:nvPr>
            <p:ph type="pic" sz="quarter" idx="153"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0" name="Picture Placeholder 13"/>
          <p:cNvSpPr>
            <a:spLocks noGrp="1"/>
          </p:cNvSpPr>
          <p:nvPr>
            <p:ph type="pic" sz="quarter" idx="154"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1" name="Picture Placeholder 13"/>
          <p:cNvSpPr>
            <a:spLocks noGrp="1"/>
          </p:cNvSpPr>
          <p:nvPr>
            <p:ph type="pic" sz="quarter" idx="15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2" name="Picture Placeholder 13"/>
          <p:cNvSpPr>
            <a:spLocks noGrp="1"/>
          </p:cNvSpPr>
          <p:nvPr>
            <p:ph type="pic" sz="quarter" idx="156"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57"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58" hasCustomPrompt="1"/>
          </p:nvPr>
        </p:nvSpPr>
        <p:spPr>
          <a:xfrm>
            <a:off x="-9278981" y="25444381"/>
            <a:ext cx="6810102" cy="5103720"/>
          </a:xfrm>
          <a:prstGeom prst="rect">
            <a:avLst/>
          </a:prstGeom>
          <a:solidFill>
            <a:schemeClr val="bg1"/>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02" name="Text Placeholder 5"/>
          <p:cNvSpPr>
            <a:spLocks noGrp="1"/>
          </p:cNvSpPr>
          <p:nvPr>
            <p:ph type="body" sz="quarter" idx="16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3"/>
          <p:cNvSpPr>
            <a:spLocks noGrp="1"/>
          </p:cNvSpPr>
          <p:nvPr>
            <p:ph type="body" sz="quarter" idx="168"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69"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6" name="Text Placeholder 3"/>
          <p:cNvSpPr>
            <a:spLocks noGrp="1"/>
          </p:cNvSpPr>
          <p:nvPr>
            <p:ph type="body" sz="quarter" idx="170"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7" name="Text Placeholder 3"/>
          <p:cNvSpPr>
            <a:spLocks noGrp="1"/>
          </p:cNvSpPr>
          <p:nvPr>
            <p:ph type="body" sz="quarter" idx="171"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8" name="Text Placeholder 3"/>
          <p:cNvSpPr>
            <a:spLocks noGrp="1"/>
          </p:cNvSpPr>
          <p:nvPr>
            <p:ph type="body" sz="quarter" idx="172"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9" name="Text Placeholder 3"/>
          <p:cNvSpPr>
            <a:spLocks noGrp="1"/>
          </p:cNvSpPr>
          <p:nvPr>
            <p:ph type="body" sz="quarter" idx="173"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0" name="Text Placeholder 3"/>
          <p:cNvSpPr>
            <a:spLocks noGrp="1"/>
          </p:cNvSpPr>
          <p:nvPr>
            <p:ph type="body" sz="quarter" idx="174"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3" name="Text Placeholder 3"/>
          <p:cNvSpPr>
            <a:spLocks noGrp="1"/>
          </p:cNvSpPr>
          <p:nvPr>
            <p:ph type="body" sz="quarter" idx="17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4" name="Text Placeholder 5"/>
          <p:cNvSpPr>
            <a:spLocks noGrp="1"/>
          </p:cNvSpPr>
          <p:nvPr>
            <p:ph type="body" sz="quarter" idx="176"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5" name="Text Placeholder 5"/>
          <p:cNvSpPr>
            <a:spLocks noGrp="1"/>
          </p:cNvSpPr>
          <p:nvPr>
            <p:ph type="body" sz="quarter" idx="17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6" name="Text Placeholder 5"/>
          <p:cNvSpPr>
            <a:spLocks noGrp="1"/>
          </p:cNvSpPr>
          <p:nvPr>
            <p:ph type="body" sz="quarter" idx="178"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7" name="Text Placeholder 5"/>
          <p:cNvSpPr>
            <a:spLocks noGrp="1"/>
          </p:cNvSpPr>
          <p:nvPr>
            <p:ph type="body" sz="quarter" idx="179"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80"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81"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0" name="Text Placeholder 5"/>
          <p:cNvSpPr>
            <a:spLocks noGrp="1"/>
          </p:cNvSpPr>
          <p:nvPr>
            <p:ph type="body" sz="quarter" idx="182"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2" name="Text Placeholder 5"/>
          <p:cNvSpPr>
            <a:spLocks noGrp="1"/>
          </p:cNvSpPr>
          <p:nvPr>
            <p:ph type="body" sz="quarter" idx="183"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47" name="Text Placeholder 76"/>
          <p:cNvSpPr>
            <a:spLocks noGrp="1"/>
          </p:cNvSpPr>
          <p:nvPr>
            <p:ph type="body" sz="quarter" idx="184" hasCustomPrompt="1"/>
          </p:nvPr>
        </p:nvSpPr>
        <p:spPr>
          <a:xfrm>
            <a:off x="11224245" y="3117452"/>
            <a:ext cx="21421724" cy="1163782"/>
          </a:xfrm>
          <a:prstGeom prst="rect">
            <a:avLst/>
          </a:prstGeom>
        </p:spPr>
        <p:txBody>
          <a:bodyPr>
            <a:normAutofit/>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11224245" y="417443"/>
            <a:ext cx="21421724" cy="1280160"/>
          </a:xfrm>
          <a:prstGeom prst="rect">
            <a:avLst/>
          </a:prstGeom>
        </p:spPr>
        <p:txBody>
          <a:bodyPr>
            <a:normAutofit/>
          </a:bodyPr>
          <a:lstStyle>
            <a:lvl1pPr algn="ctr">
              <a:buFontTx/>
              <a:buNone/>
              <a:defRPr sz="8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594126" y="22677120"/>
            <a:ext cx="26334720" cy="3189773"/>
          </a:xfrm>
        </p:spPr>
        <p:txBody>
          <a:bodyPr anchor="b"/>
          <a:lstStyle>
            <a:lvl1pPr marL="0" algn="r">
              <a:buNone/>
              <a:defRPr sz="96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4594126" y="25866895"/>
            <a:ext cx="26334720" cy="4378824"/>
          </a:xfrm>
        </p:spPr>
        <p:txBody>
          <a:bodyPr/>
          <a:lstStyle>
            <a:lvl1pPr marL="0" indent="0" algn="r">
              <a:spcBef>
                <a:spcPts val="0"/>
              </a:spcBef>
              <a:buNone/>
              <a:defRPr sz="6700"/>
            </a:lvl1pPr>
            <a:lvl2pPr>
              <a:defRPr sz="5800"/>
            </a:lvl2pPr>
            <a:lvl3pPr>
              <a:defRPr sz="4800"/>
            </a:lvl3pPr>
            <a:lvl4pPr>
              <a:defRPr sz="4300"/>
            </a:lvl4pPr>
            <a:lvl5pPr>
              <a:defRPr sz="43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1463040" y="1199347"/>
            <a:ext cx="40965120" cy="2084832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54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26700480" y="31243219"/>
            <a:ext cx="14410944" cy="1316736"/>
          </a:xfrm>
        </p:spPr>
        <p:txBody>
          <a:bodyPr vert="horz" rtlCol="0"/>
          <a:lstStyle>
            <a:extLst/>
          </a:lstStyle>
          <a:p>
            <a:fld id="{47C9B81F-C347-4BEF-BFDF-29C42F48304A}" type="datetimeFigureOut">
              <a:rPr lang="en-US" smtClean="0"/>
              <a:pPr/>
              <a:t>8/7/2012</a:t>
            </a:fld>
            <a:endParaRPr lang="en-US"/>
          </a:p>
        </p:txBody>
      </p:sp>
      <p:sp>
        <p:nvSpPr>
          <p:cNvPr id="9" name="Slide Number Placeholder 8"/>
          <p:cNvSpPr>
            <a:spLocks noGrp="1"/>
          </p:cNvSpPr>
          <p:nvPr>
            <p:ph type="sldNum" sz="quarter" idx="11"/>
          </p:nvPr>
        </p:nvSpPr>
        <p:spPr>
          <a:xfrm>
            <a:off x="41466970" y="31243219"/>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0" name="Footer Placeholder 9"/>
          <p:cNvSpPr>
            <a:spLocks noGrp="1"/>
          </p:cNvSpPr>
          <p:nvPr>
            <p:ph type="ftr" sz="quarter" idx="12"/>
          </p:nvPr>
        </p:nvSpPr>
        <p:spPr>
          <a:xfrm>
            <a:off x="7680960" y="31243219"/>
            <a:ext cx="18755827" cy="1316736"/>
          </a:xfrm>
        </p:spPr>
        <p:txBody>
          <a:bodyPr vert="horz" rtlCol="0"/>
          <a:lstStyle>
            <a:extLst/>
          </a:lstStyle>
          <a:p>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194560" y="1318265"/>
            <a:ext cx="28895040" cy="2808732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27049" y="6021370"/>
            <a:ext cx="101965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27049" y="5267325"/>
            <a:ext cx="10196513"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34575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61473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17525" y="14197507"/>
            <a:ext cx="10210799"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252201" y="6021371"/>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242675" y="5267326"/>
            <a:ext cx="21431250"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1252201" y="20505756"/>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1252201" y="19751711"/>
            <a:ext cx="21421724"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3185100" y="5267325"/>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3185099" y="6021370"/>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3185098" y="14257357"/>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3185097" y="1501140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3185095" y="25679401"/>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3185096" y="26433446"/>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527049" y="1495155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1" name="Text Placeholder 3"/>
          <p:cNvSpPr>
            <a:spLocks noGrp="1"/>
          </p:cNvSpPr>
          <p:nvPr>
            <p:ph type="body" sz="quarter" idx="12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21" name="Picture Placeholder 13"/>
          <p:cNvSpPr>
            <a:spLocks noGrp="1"/>
          </p:cNvSpPr>
          <p:nvPr>
            <p:ph type="pic" sz="quarter" idx="13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7" name="Text Placeholder 76"/>
          <p:cNvSpPr>
            <a:spLocks noGrp="1"/>
          </p:cNvSpPr>
          <p:nvPr>
            <p:ph type="body" sz="quarter" idx="150" hasCustomPrompt="1"/>
          </p:nvPr>
        </p:nvSpPr>
        <p:spPr>
          <a:xfrm>
            <a:off x="11224245" y="1785731"/>
            <a:ext cx="21421724" cy="1280160"/>
          </a:xfrm>
          <a:prstGeom prst="rect">
            <a:avLst/>
          </a:prstGeom>
        </p:spPr>
        <p:txBody>
          <a:bodyPr>
            <a:normAutofit/>
          </a:bodyPr>
          <a:lstStyle>
            <a:lvl1pPr algn="ctr">
              <a:buFontTx/>
              <a:buNone/>
              <a:defRPr sz="6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6" name="Picture Placeholder 13"/>
          <p:cNvSpPr>
            <a:spLocks noGrp="1"/>
          </p:cNvSpPr>
          <p:nvPr>
            <p:ph type="pic" sz="quarter" idx="152"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9" name="Picture Placeholder 13"/>
          <p:cNvSpPr>
            <a:spLocks noGrp="1"/>
          </p:cNvSpPr>
          <p:nvPr>
            <p:ph type="pic" sz="quarter" idx="153"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0" name="Picture Placeholder 13"/>
          <p:cNvSpPr>
            <a:spLocks noGrp="1"/>
          </p:cNvSpPr>
          <p:nvPr>
            <p:ph type="pic" sz="quarter" idx="154"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1" name="Picture Placeholder 13"/>
          <p:cNvSpPr>
            <a:spLocks noGrp="1"/>
          </p:cNvSpPr>
          <p:nvPr>
            <p:ph type="pic" sz="quarter" idx="15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2" name="Picture Placeholder 13"/>
          <p:cNvSpPr>
            <a:spLocks noGrp="1"/>
          </p:cNvSpPr>
          <p:nvPr>
            <p:ph type="pic" sz="quarter" idx="156"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57"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58" hasCustomPrompt="1"/>
          </p:nvPr>
        </p:nvSpPr>
        <p:spPr>
          <a:xfrm>
            <a:off x="-9278981" y="25444381"/>
            <a:ext cx="6810102" cy="5103720"/>
          </a:xfrm>
          <a:prstGeom prst="rect">
            <a:avLst/>
          </a:prstGeom>
          <a:solidFill>
            <a:schemeClr val="bg1"/>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02" name="Text Placeholder 5"/>
          <p:cNvSpPr>
            <a:spLocks noGrp="1"/>
          </p:cNvSpPr>
          <p:nvPr>
            <p:ph type="body" sz="quarter" idx="16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3"/>
          <p:cNvSpPr>
            <a:spLocks noGrp="1"/>
          </p:cNvSpPr>
          <p:nvPr>
            <p:ph type="body" sz="quarter" idx="168"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69"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6" name="Text Placeholder 3"/>
          <p:cNvSpPr>
            <a:spLocks noGrp="1"/>
          </p:cNvSpPr>
          <p:nvPr>
            <p:ph type="body" sz="quarter" idx="170"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7" name="Text Placeholder 3"/>
          <p:cNvSpPr>
            <a:spLocks noGrp="1"/>
          </p:cNvSpPr>
          <p:nvPr>
            <p:ph type="body" sz="quarter" idx="171"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8" name="Text Placeholder 3"/>
          <p:cNvSpPr>
            <a:spLocks noGrp="1"/>
          </p:cNvSpPr>
          <p:nvPr>
            <p:ph type="body" sz="quarter" idx="172"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9" name="Text Placeholder 3"/>
          <p:cNvSpPr>
            <a:spLocks noGrp="1"/>
          </p:cNvSpPr>
          <p:nvPr>
            <p:ph type="body" sz="quarter" idx="173"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0" name="Text Placeholder 3"/>
          <p:cNvSpPr>
            <a:spLocks noGrp="1"/>
          </p:cNvSpPr>
          <p:nvPr>
            <p:ph type="body" sz="quarter" idx="174"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3" name="Text Placeholder 3"/>
          <p:cNvSpPr>
            <a:spLocks noGrp="1"/>
          </p:cNvSpPr>
          <p:nvPr>
            <p:ph type="body" sz="quarter" idx="17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4" name="Text Placeholder 5"/>
          <p:cNvSpPr>
            <a:spLocks noGrp="1"/>
          </p:cNvSpPr>
          <p:nvPr>
            <p:ph type="body" sz="quarter" idx="176"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5" name="Text Placeholder 5"/>
          <p:cNvSpPr>
            <a:spLocks noGrp="1"/>
          </p:cNvSpPr>
          <p:nvPr>
            <p:ph type="body" sz="quarter" idx="17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6" name="Text Placeholder 5"/>
          <p:cNvSpPr>
            <a:spLocks noGrp="1"/>
          </p:cNvSpPr>
          <p:nvPr>
            <p:ph type="body" sz="quarter" idx="178"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7" name="Text Placeholder 5"/>
          <p:cNvSpPr>
            <a:spLocks noGrp="1"/>
          </p:cNvSpPr>
          <p:nvPr>
            <p:ph type="body" sz="quarter" idx="179"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80"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81"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0" name="Text Placeholder 5"/>
          <p:cNvSpPr>
            <a:spLocks noGrp="1"/>
          </p:cNvSpPr>
          <p:nvPr>
            <p:ph type="body" sz="quarter" idx="182"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2" name="Text Placeholder 5"/>
          <p:cNvSpPr>
            <a:spLocks noGrp="1"/>
          </p:cNvSpPr>
          <p:nvPr>
            <p:ph type="body" sz="quarter" idx="183"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47" name="Text Placeholder 76"/>
          <p:cNvSpPr>
            <a:spLocks noGrp="1"/>
          </p:cNvSpPr>
          <p:nvPr>
            <p:ph type="body" sz="quarter" idx="184" hasCustomPrompt="1"/>
          </p:nvPr>
        </p:nvSpPr>
        <p:spPr>
          <a:xfrm>
            <a:off x="11224245" y="3117452"/>
            <a:ext cx="21421724" cy="1163782"/>
          </a:xfrm>
          <a:prstGeom prst="rect">
            <a:avLst/>
          </a:prstGeom>
        </p:spPr>
        <p:txBody>
          <a:bodyPr>
            <a:normAutofit/>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11224245" y="417443"/>
            <a:ext cx="21421724" cy="1280160"/>
          </a:xfrm>
          <a:prstGeom prst="rect">
            <a:avLst/>
          </a:prstGeom>
        </p:spPr>
        <p:txBody>
          <a:bodyPr>
            <a:normAutofit/>
          </a:bodyPr>
          <a:lstStyle>
            <a:lvl1pPr algn="ctr">
              <a:buFontTx/>
              <a:buNone/>
              <a:defRPr sz="8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790042" y="702259"/>
            <a:ext cx="42311117" cy="12026189"/>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8" name="Title 7"/>
          <p:cNvSpPr>
            <a:spLocks noGrp="1"/>
          </p:cNvSpPr>
          <p:nvPr>
            <p:ph type="ctrTitle"/>
          </p:nvPr>
        </p:nvSpPr>
        <p:spPr>
          <a:xfrm>
            <a:off x="2228323" y="1828805"/>
            <a:ext cx="39502080" cy="10607040"/>
          </a:xfrm>
        </p:spPr>
        <p:txBody>
          <a:bodyPr lIns="219456" rIns="1097280" anchor="b">
            <a:normAutofit/>
          </a:bodyPr>
          <a:lstStyle>
            <a:lvl1pPr marL="0" algn="r">
              <a:defRPr sz="230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10241280" y="13533120"/>
            <a:ext cx="31489123" cy="8412480"/>
          </a:xfrm>
        </p:spPr>
        <p:txBody>
          <a:bodyPr lIns="219456" rIns="1185062"/>
          <a:lstStyle>
            <a:lvl1pPr marL="0" indent="0" algn="r">
              <a:spcBef>
                <a:spcPts val="0"/>
              </a:spcBef>
              <a:buNone/>
              <a:defRPr>
                <a:effectLst/>
              </a:defRPr>
            </a:lvl1pPr>
            <a:lvl2pPr marL="2194560" indent="0" algn="ctr">
              <a:buNone/>
            </a:lvl2pPr>
            <a:lvl3pPr marL="4389120" indent="0" algn="ctr">
              <a:buNone/>
            </a:lvl3pPr>
            <a:lvl4pPr marL="6583680" indent="0" algn="ctr">
              <a:buNone/>
            </a:lvl4pPr>
            <a:lvl5pPr marL="8778240" indent="0" algn="ctr">
              <a:buNone/>
            </a:lvl5pPr>
            <a:lvl6pPr marL="10972800" indent="0" algn="ctr">
              <a:buNone/>
            </a:lvl6pPr>
            <a:lvl7pPr marL="13167360" indent="0" algn="ctr">
              <a:buNone/>
            </a:lvl7pPr>
            <a:lvl8pPr marL="15361920" indent="0" algn="ctr">
              <a:buNone/>
            </a:lvl8pPr>
            <a:lvl9pPr marL="1755648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26700480" y="31243219"/>
            <a:ext cx="14410944" cy="1316736"/>
          </a:xfrm>
        </p:spPr>
        <p:txBody>
          <a:bodyPr vert="horz" rtlCol="0"/>
          <a:lstStyle>
            <a:extLst/>
          </a:lstStyle>
          <a:p>
            <a:fld id="{47C9B81F-C347-4BEF-BFDF-29C42F48304A}" type="datetimeFigureOut">
              <a:rPr lang="en-US" smtClean="0"/>
              <a:pPr/>
              <a:t>8/7/2012</a:t>
            </a:fld>
            <a:endParaRPr lang="en-US"/>
          </a:p>
        </p:txBody>
      </p:sp>
      <p:sp>
        <p:nvSpPr>
          <p:cNvPr id="11" name="Slide Number Placeholder 10"/>
          <p:cNvSpPr>
            <a:spLocks noGrp="1"/>
          </p:cNvSpPr>
          <p:nvPr>
            <p:ph type="sldNum" sz="quarter" idx="11"/>
          </p:nvPr>
        </p:nvSpPr>
        <p:spPr>
          <a:xfrm>
            <a:off x="41466970" y="31243219"/>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2" name="Footer Placeholder 11"/>
          <p:cNvSpPr>
            <a:spLocks noGrp="1"/>
          </p:cNvSpPr>
          <p:nvPr>
            <p:ph type="ftr" sz="quarter" idx="12"/>
          </p:nvPr>
        </p:nvSpPr>
        <p:spPr>
          <a:xfrm>
            <a:off x="7680960" y="31243219"/>
            <a:ext cx="18755827" cy="1316736"/>
          </a:xfrm>
        </p:spPr>
        <p:txBody>
          <a:bodyPr vert="horz" rtlCol="0"/>
          <a:lstStyle>
            <a:extLst/>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4800614" y="15683789"/>
            <a:ext cx="3555187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a:xfrm>
            <a:off x="3467405" y="2391504"/>
            <a:ext cx="37307520" cy="13108838"/>
          </a:xfrm>
        </p:spPr>
        <p:txBody>
          <a:bodyPr rIns="482803"/>
          <a:lstStyle>
            <a:lvl1pPr algn="r">
              <a:buNone/>
              <a:defRPr sz="192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67102" y="15781022"/>
            <a:ext cx="37307520" cy="7246618"/>
          </a:xfrm>
        </p:spPr>
        <p:txBody>
          <a:bodyPr rIns="614477" anchor="t"/>
          <a:lstStyle>
            <a:lvl1pPr marL="0" indent="0" algn="r">
              <a:buNone/>
              <a:defRPr sz="9600">
                <a:solidFill>
                  <a:schemeClr val="tx1">
                    <a:tint val="75000"/>
                  </a:schemeClr>
                </a:solidFill>
              </a:defRPr>
            </a:lvl1pPr>
            <a:lvl2pPr>
              <a:buNone/>
              <a:defRPr sz="8600">
                <a:solidFill>
                  <a:schemeClr val="tx1">
                    <a:tint val="75000"/>
                  </a:schemeClr>
                </a:solidFill>
              </a:defRPr>
            </a:lvl2pPr>
            <a:lvl3pPr>
              <a:buNone/>
              <a:defRPr sz="7700">
                <a:solidFill>
                  <a:schemeClr val="tx1">
                    <a:tint val="75000"/>
                  </a:schemeClr>
                </a:solidFill>
              </a:defRPr>
            </a:lvl3pPr>
            <a:lvl4pPr>
              <a:buNone/>
              <a:defRPr sz="6700">
                <a:solidFill>
                  <a:schemeClr val="tx1">
                    <a:tint val="75000"/>
                  </a:schemeClr>
                </a:solidFill>
              </a:defRPr>
            </a:lvl4pPr>
            <a:lvl5pPr>
              <a:buNone/>
              <a:defRPr sz="67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26700480" y="31265616"/>
            <a:ext cx="14410944" cy="1316736"/>
          </a:xfrm>
        </p:spPr>
        <p:txBody>
          <a:bodyPr vert="horz" rtlCol="0"/>
          <a:lstStyle>
            <a:extLst/>
          </a:lstStyle>
          <a:p>
            <a:fld id="{47C9B81F-C347-4BEF-BFDF-29C42F48304A}" type="datetimeFigureOut">
              <a:rPr lang="en-US" smtClean="0"/>
              <a:pPr/>
              <a:t>8/7/2012</a:t>
            </a:fld>
            <a:endParaRPr lang="en-US"/>
          </a:p>
        </p:txBody>
      </p:sp>
      <p:sp>
        <p:nvSpPr>
          <p:cNvPr id="9" name="Slide Number Placeholder 8"/>
          <p:cNvSpPr>
            <a:spLocks noGrp="1"/>
          </p:cNvSpPr>
          <p:nvPr>
            <p:ph type="sldNum" sz="quarter" idx="11"/>
          </p:nvPr>
        </p:nvSpPr>
        <p:spPr>
          <a:xfrm>
            <a:off x="41466970" y="31265616"/>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0" name="Footer Placeholder 9"/>
          <p:cNvSpPr>
            <a:spLocks noGrp="1"/>
          </p:cNvSpPr>
          <p:nvPr>
            <p:ph type="ftr" sz="quarter" idx="12"/>
          </p:nvPr>
        </p:nvSpPr>
        <p:spPr>
          <a:xfrm>
            <a:off x="7680960" y="31265616"/>
            <a:ext cx="18755827" cy="1316736"/>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2194560" y="7900416"/>
            <a:ext cx="19385280" cy="21726144"/>
          </a:xfrm>
        </p:spPr>
        <p:txBody>
          <a:bodyPr/>
          <a:lstStyle>
            <a:lvl1pPr>
              <a:defRPr sz="13400"/>
            </a:lvl1pPr>
            <a:lvl2pPr>
              <a:defRPr sz="11500"/>
            </a:lvl2pPr>
            <a:lvl3pPr>
              <a:defRPr sz="9600"/>
            </a:lvl3pPr>
            <a:lvl4pPr>
              <a:defRPr sz="8600"/>
            </a:lvl4pPr>
            <a:lvl5pPr>
              <a:defRPr sz="8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2311360" y="7900416"/>
            <a:ext cx="19385280" cy="21726144"/>
          </a:xfrm>
        </p:spPr>
        <p:txBody>
          <a:bodyPr/>
          <a:lstStyle>
            <a:lvl1pPr>
              <a:defRPr sz="13400"/>
            </a:lvl1pPr>
            <a:lvl2pPr>
              <a:defRPr sz="11500"/>
            </a:lvl2pPr>
            <a:lvl3pPr>
              <a:defRPr sz="9600"/>
            </a:lvl3pPr>
            <a:lvl4pPr>
              <a:defRPr sz="8600"/>
            </a:lvl4pPr>
            <a:lvl5pPr>
              <a:defRPr sz="8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a:xfrm>
            <a:off x="41477184" y="31269926"/>
            <a:ext cx="2228582" cy="1316736"/>
          </a:xfrm>
        </p:spPr>
        <p:txBody>
          <a:bodyPr/>
          <a:lstStyle>
            <a:extLst/>
          </a:lstStyle>
          <a:p>
            <a:fld id="{042AED99-7FB4-404E-8A97-64753DCE42EC}" type="slidenum">
              <a:rPr kumimoji="0" lang="en-US" smtClean="0"/>
              <a:pPr/>
              <a:t>‹#›</a:t>
            </a:fld>
            <a:endParaRPr kumimoji="0" lang="en-US"/>
          </a:p>
        </p:txBody>
      </p:sp>
      <p:sp>
        <p:nvSpPr>
          <p:cNvPr id="10" name="Rectangle 9"/>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960371" y="10393037"/>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b"/>
          <a:lstStyle>
            <a:extLst/>
          </a:lstStyle>
          <a:p>
            <a:pPr algn="ctr" eaLnBrk="1" latinLnBrk="0" hangingPunct="1"/>
            <a:endParaRPr kumimoji="0" lang="en-US"/>
          </a:p>
        </p:txBody>
      </p:sp>
      <p:sp>
        <p:nvSpPr>
          <p:cNvPr id="11" name="Rectangle 10"/>
          <p:cNvSpPr/>
          <p:nvPr/>
        </p:nvSpPr>
        <p:spPr>
          <a:xfrm>
            <a:off x="23042880" y="10393037"/>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b"/>
          <a:lstStyle>
            <a:extLst/>
          </a:lstStyle>
          <a:p>
            <a:pPr algn="ctr" eaLnBrk="1" latinLnBrk="0" hangingPunct="1"/>
            <a:endParaRPr kumimoji="0" lang="en-US"/>
          </a:p>
        </p:txBody>
      </p:sp>
      <p:sp>
        <p:nvSpPr>
          <p:cNvPr id="2" name="Title 1"/>
          <p:cNvSpPr>
            <a:spLocks noGrp="1"/>
          </p:cNvSpPr>
          <p:nvPr>
            <p:ph type="title"/>
          </p:nvPr>
        </p:nvSpPr>
        <p:spPr>
          <a:xfrm>
            <a:off x="2194560" y="1209350"/>
            <a:ext cx="39502080" cy="54864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194560" y="7368542"/>
            <a:ext cx="19392902" cy="3070858"/>
          </a:xfrm>
        </p:spPr>
        <p:txBody>
          <a:bodyPr anchor="b">
            <a:noAutofit/>
          </a:bodyPr>
          <a:lstStyle>
            <a:lvl1pPr marL="438912" indent="0" algn="l">
              <a:spcBef>
                <a:spcPts val="0"/>
              </a:spcBef>
              <a:buNone/>
              <a:defRPr sz="10600" b="0" cap="all" baseline="0"/>
            </a:lvl1pPr>
            <a:lvl2pPr>
              <a:buNone/>
              <a:defRPr sz="9600" b="1"/>
            </a:lvl2pPr>
            <a:lvl3pPr>
              <a:buNone/>
              <a:defRPr sz="8600" b="1"/>
            </a:lvl3pPr>
            <a:lvl4pPr>
              <a:buNone/>
              <a:defRPr sz="7700" b="1"/>
            </a:lvl4pPr>
            <a:lvl5pPr>
              <a:buNone/>
              <a:defRPr sz="77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2296122" y="7368542"/>
            <a:ext cx="19400520" cy="3070858"/>
          </a:xfrm>
        </p:spPr>
        <p:txBody>
          <a:bodyPr anchor="b">
            <a:noAutofit/>
          </a:bodyPr>
          <a:lstStyle>
            <a:lvl1pPr marL="438912" indent="0" algn="l">
              <a:spcBef>
                <a:spcPts val="0"/>
              </a:spcBef>
              <a:buNone/>
              <a:defRPr sz="10600" b="0" cap="all" baseline="0"/>
            </a:lvl1pPr>
            <a:lvl2pPr>
              <a:buNone/>
              <a:defRPr sz="9600" b="1"/>
            </a:lvl2pPr>
            <a:lvl3pPr>
              <a:buNone/>
              <a:defRPr sz="8600" b="1"/>
            </a:lvl3pPr>
            <a:lvl4pPr>
              <a:buNone/>
              <a:defRPr sz="7700" b="1"/>
            </a:lvl4pPr>
            <a:lvl5pPr>
              <a:buNone/>
              <a:defRPr sz="77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194560" y="11338563"/>
            <a:ext cx="19392902" cy="18920462"/>
          </a:xfrm>
        </p:spPr>
        <p:txBody>
          <a:bodyPr lIns="438912"/>
          <a:lstStyle>
            <a:lvl1pPr>
              <a:defRPr sz="10600"/>
            </a:lvl1pPr>
            <a:lvl2pPr>
              <a:defRPr sz="9600"/>
            </a:lvl2pPr>
            <a:lvl3pPr>
              <a:defRPr sz="8600"/>
            </a:lvl3pPr>
            <a:lvl4pPr>
              <a:defRPr sz="7700"/>
            </a:lvl4pPr>
            <a:lvl5pPr>
              <a:defRPr sz="7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2296122" y="11338563"/>
            <a:ext cx="19400520" cy="18920462"/>
          </a:xfrm>
        </p:spPr>
        <p:txBody>
          <a:bodyPr/>
          <a:lstStyle>
            <a:lvl1pPr>
              <a:defRPr sz="10600"/>
            </a:lvl1pPr>
            <a:lvl2pPr>
              <a:defRPr sz="9600"/>
            </a:lvl2pPr>
            <a:lvl3pPr>
              <a:defRPr sz="8600"/>
            </a:lvl3pPr>
            <a:lvl4pPr>
              <a:defRPr sz="7700"/>
            </a:lvl4pPr>
            <a:lvl5pPr>
              <a:defRPr sz="7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8" name="Footer Placeholder 7"/>
          <p:cNvSpPr>
            <a:spLocks noGrp="1"/>
          </p:cNvSpPr>
          <p:nvPr>
            <p:ph type="ftr" sz="quarter" idx="11"/>
          </p:nvPr>
        </p:nvSpPr>
        <p:spPr/>
        <p:txBody>
          <a:bodyPr/>
          <a:lstStyle>
            <a:extLst/>
          </a:lstStyle>
          <a:p>
            <a:endParaRPr kumimoji="0" lang="en-US" dirty="0"/>
          </a:p>
        </p:txBody>
      </p:sp>
      <p:sp>
        <p:nvSpPr>
          <p:cNvPr id="9" name="Slide Number Placeholder 8"/>
          <p:cNvSpPr>
            <a:spLocks noGrp="1"/>
          </p:cNvSpPr>
          <p:nvPr>
            <p:ph type="sldNum" sz="quarter" idx="12"/>
          </p:nvPr>
        </p:nvSpPr>
        <p:spPr>
          <a:xfrm>
            <a:off x="41477184" y="31269926"/>
            <a:ext cx="2228582" cy="1316736"/>
          </a:xfrm>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4560" y="1215446"/>
            <a:ext cx="39502080" cy="54864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
        <p:nvSpPr>
          <p:cNvPr id="7" name="Rectangle 6"/>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4276250" y="5076749"/>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a:xfrm>
            <a:off x="23823053" y="1463040"/>
            <a:ext cx="18873216" cy="3657600"/>
          </a:xfrm>
        </p:spPr>
        <p:txBody>
          <a:bodyPr anchor="b"/>
          <a:lstStyle>
            <a:lvl1pPr marL="0" algn="r">
              <a:buNone/>
              <a:defRPr sz="96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23823053" y="5316288"/>
            <a:ext cx="18873216" cy="5120640"/>
          </a:xfrm>
        </p:spPr>
        <p:txBody>
          <a:bodyPr/>
          <a:lstStyle>
            <a:lvl1pPr marL="0" indent="0" algn="r">
              <a:spcBef>
                <a:spcPts val="0"/>
              </a:spcBef>
              <a:buNone/>
              <a:defRPr sz="6700"/>
            </a:lvl1pPr>
            <a:lvl2pPr>
              <a:buNone/>
              <a:defRPr sz="5800"/>
            </a:lvl2pPr>
            <a:lvl3pPr>
              <a:buNone/>
              <a:defRPr sz="4800"/>
            </a:lvl3pPr>
            <a:lvl4pPr>
              <a:buNone/>
              <a:defRPr sz="4300"/>
            </a:lvl4pPr>
            <a:lvl5pPr>
              <a:buNone/>
              <a:defRPr sz="43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097280" y="10607040"/>
            <a:ext cx="41598989" cy="19092672"/>
          </a:xfrm>
        </p:spPr>
        <p:txBody>
          <a:bodyPr/>
          <a:lstStyle>
            <a:lvl1pPr marL="1404518">
              <a:defRPr sz="15400"/>
            </a:lvl1pPr>
            <a:lvl2pPr marL="2852928">
              <a:defRPr sz="13400"/>
            </a:lvl2pPr>
            <a:lvl3pPr marL="3950208">
              <a:defRPr sz="11500"/>
            </a:lvl3pPr>
            <a:lvl4pPr marL="5047488">
              <a:defRPr sz="9600"/>
            </a:lvl4pPr>
            <a:lvl5pPr marL="6056986">
              <a:defRPr sz="9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26700480" y="31265616"/>
            <a:ext cx="14410944" cy="1316736"/>
          </a:xfrm>
        </p:spPr>
        <p:txBody>
          <a:bodyPr vert="horz" rtlCol="0"/>
          <a:lstStyle>
            <a:extLst/>
          </a:lstStyle>
          <a:p>
            <a:fld id="{47C9B81F-C347-4BEF-BFDF-29C42F48304A}" type="datetimeFigureOut">
              <a:rPr lang="en-US" smtClean="0"/>
              <a:pPr/>
              <a:t>8/7/2012</a:t>
            </a:fld>
            <a:endParaRPr lang="en-US"/>
          </a:p>
        </p:txBody>
      </p:sp>
      <p:sp>
        <p:nvSpPr>
          <p:cNvPr id="10" name="Slide Number Placeholder 9"/>
          <p:cNvSpPr>
            <a:spLocks noGrp="1"/>
          </p:cNvSpPr>
          <p:nvPr>
            <p:ph type="sldNum" sz="quarter" idx="11"/>
          </p:nvPr>
        </p:nvSpPr>
        <p:spPr>
          <a:xfrm>
            <a:off x="41466970" y="31265616"/>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1" name="Footer Placeholder 10"/>
          <p:cNvSpPr>
            <a:spLocks noGrp="1"/>
          </p:cNvSpPr>
          <p:nvPr>
            <p:ph type="ftr" sz="quarter" idx="12"/>
          </p:nvPr>
        </p:nvSpPr>
        <p:spPr>
          <a:xfrm>
            <a:off x="7680960" y="31265616"/>
            <a:ext cx="18755827" cy="1316736"/>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facebook.com/pages/PosterPresentationscom/217914411419?v=app_4949752878&amp;ref=ts"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0" name="Rectangle 19"/>
          <p:cNvSpPr/>
          <p:nvPr/>
        </p:nvSpPr>
        <p:spPr>
          <a:xfrm>
            <a:off x="44542166" y="0"/>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was specifically designed for a 48x36 tri-fold presentation.</a:t>
            </a:r>
            <a:r>
              <a:rPr lang="en-US" sz="3200" baseline="0" dirty="0" smtClean="0">
                <a:latin typeface="Trebuchet MS" pitchFamily="34" charset="0"/>
              </a:rPr>
              <a:t> I</a:t>
            </a:r>
            <a:r>
              <a:rPr lang="en-US" sz="3200" dirty="0" smtClean="0">
                <a:latin typeface="Trebuchet MS" pitchFamily="34" charset="0"/>
              </a:rPr>
              <a:t>ts</a:t>
            </a:r>
            <a:r>
              <a:rPr lang="en-US" sz="3200" baseline="0" dirty="0" smtClean="0">
                <a:latin typeface="Trebuchet MS" pitchFamily="34" charset="0"/>
              </a:rPr>
              <a:t> layout should not be changed or it may not fit on a standard board</a:t>
            </a:r>
            <a:r>
              <a:rPr lang="en-US" sz="3200" dirty="0" smtClean="0">
                <a:latin typeface="Trebuchet MS" pitchFamily="34" charset="0"/>
              </a:rPr>
              <a:t>.</a:t>
            </a:r>
            <a:r>
              <a:rPr lang="en-US" sz="3200" baseline="0" dirty="0" smtClean="0">
                <a:latin typeface="Trebuchet MS" pitchFamily="34" charset="0"/>
              </a:rPr>
              <a:t> It has a one foot column on the left, a 2 foot column in the middle and a 1 foot column on the right.</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smtClean="0">
                <a:latin typeface="Trebuchet MS" pitchFamily="34" charset="0"/>
              </a:rPr>
              <a:t>To change the color scheme of this template go to the “Design” menu and click on “Colors”. You can choose from the provide color combinations or you can create your own.</a:t>
            </a:r>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9" name="Rectangle 28"/>
          <p:cNvSpPr/>
          <p:nvPr/>
        </p:nvSpPr>
        <p:spPr>
          <a:xfrm>
            <a:off x="-10722428" y="-19596"/>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tri-fold presentation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7" name="Rectangle 36"/>
          <p:cNvSpPr>
            <a:spLocks noChangeArrowheads="1"/>
          </p:cNvSpPr>
          <p:nvPr/>
        </p:nvSpPr>
        <p:spPr bwMode="auto">
          <a:xfrm>
            <a:off x="0" y="-1"/>
            <a:ext cx="43891200" cy="4371975"/>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flipV="1">
            <a:off x="0" y="4371975"/>
            <a:ext cx="43891200" cy="433386"/>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baseline="-25000"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2012</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34" name="Rectangle 33"/>
          <p:cNvSpPr/>
          <p:nvPr/>
        </p:nvSpPr>
        <p:spPr>
          <a:xfrm>
            <a:off x="-10704083" y="21835110"/>
            <a:ext cx="10018560" cy="7772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grpSp>
        <p:nvGrpSpPr>
          <p:cNvPr id="28" name="Group 27"/>
          <p:cNvGrpSpPr/>
          <p:nvPr/>
        </p:nvGrpSpPr>
        <p:grpSpPr>
          <a:xfrm>
            <a:off x="-10723375" y="12261715"/>
            <a:ext cx="10049040" cy="14924"/>
            <a:chOff x="-10723375" y="12261715"/>
            <a:chExt cx="10049040" cy="14924"/>
          </a:xfrm>
        </p:grpSpPr>
        <p:cxnSp>
          <p:nvCxnSpPr>
            <p:cNvPr id="38" name="Straight Connector 37"/>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2" name="Picture 2"/>
          <p:cNvPicPr>
            <a:picLocks noChangeAspect="1" noChangeArrowheads="1"/>
          </p:cNvPicPr>
          <p:nvPr/>
        </p:nvPicPr>
        <p:blipFill>
          <a:blip r:embed="rId3" cstate="print"/>
          <a:srcRect/>
          <a:stretch>
            <a:fillRect/>
          </a:stretch>
        </p:blipFill>
        <p:spPr bwMode="auto">
          <a:xfrm>
            <a:off x="47662966" y="13118821"/>
            <a:ext cx="590550" cy="438150"/>
          </a:xfrm>
          <a:prstGeom prst="rect">
            <a:avLst/>
          </a:prstGeom>
          <a:noFill/>
          <a:ln w="9525">
            <a:solidFill>
              <a:schemeClr val="tx1"/>
            </a:solidFill>
            <a:miter lim="800000"/>
            <a:headEnd/>
            <a:tailEnd/>
          </a:ln>
          <a:effectLst/>
        </p:spPr>
      </p:pic>
      <p:sp>
        <p:nvSpPr>
          <p:cNvPr id="44" name="TextBox 43"/>
          <p:cNvSpPr txBox="1"/>
          <p:nvPr/>
        </p:nvSpPr>
        <p:spPr>
          <a:xfrm>
            <a:off x="44674430" y="30040436"/>
            <a:ext cx="9160286" cy="2585317"/>
          </a:xfrm>
          <a:prstGeom prst="rect">
            <a:avLst/>
          </a:prstGeom>
          <a:noFill/>
        </p:spPr>
        <p:txBody>
          <a:bodyPr wrap="square" lIns="91436" tIns="45717" rIns="91436" bIns="45717" rtlCol="0">
            <a:spAutoFit/>
          </a:bodyPr>
          <a:lstStyle/>
          <a:p>
            <a:r>
              <a:rPr lang="en-US" sz="4400" dirty="0" smtClean="0">
                <a:solidFill>
                  <a:schemeClr val="bg1"/>
                </a:solidFill>
              </a:rPr>
              <a:t>© 2012 PosterPresentations.com</a:t>
            </a:r>
            <a:br>
              <a:rPr lang="en-US" sz="4400" dirty="0" smtClean="0">
                <a:solidFill>
                  <a:schemeClr val="bg1"/>
                </a:solidFill>
              </a:rPr>
            </a:br>
            <a:r>
              <a:rPr lang="en-US" sz="4400" dirty="0" smtClean="0">
                <a:solidFill>
                  <a:schemeClr val="bg1"/>
                </a:solidFill>
              </a:rPr>
              <a:t>    </a:t>
            </a:r>
            <a:r>
              <a:rPr lang="en-US" sz="3700" dirty="0" smtClean="0">
                <a:solidFill>
                  <a:schemeClr val="bg1"/>
                </a:solidFill>
              </a:rPr>
              <a:t>2117 Fourth Street ,</a:t>
            </a:r>
            <a:r>
              <a:rPr lang="en-US" sz="3700" baseline="0" dirty="0" smtClean="0">
                <a:solidFill>
                  <a:schemeClr val="bg1"/>
                </a:solidFill>
              </a:rPr>
              <a:t> Unit C</a:t>
            </a:r>
            <a:br>
              <a:rPr lang="en-US" sz="3700" baseline="0" dirty="0" smtClean="0">
                <a:solidFill>
                  <a:schemeClr val="bg1"/>
                </a:solidFill>
              </a:rPr>
            </a:br>
            <a:r>
              <a:rPr lang="en-US" sz="3700" baseline="0" dirty="0" smtClean="0">
                <a:solidFill>
                  <a:schemeClr val="bg1"/>
                </a:solidFill>
              </a:rPr>
              <a:t>    Berkeley CA 94710</a:t>
            </a:r>
            <a:br>
              <a:rPr lang="en-US" sz="3700" baseline="0" dirty="0" smtClean="0">
                <a:solidFill>
                  <a:schemeClr val="bg1"/>
                </a:solidFill>
              </a:rPr>
            </a:br>
            <a:r>
              <a:rPr lang="en-US" sz="3700" baseline="0" dirty="0" smtClean="0">
                <a:solidFill>
                  <a:schemeClr val="bg1"/>
                </a:solidFill>
              </a:rPr>
              <a:t>    </a:t>
            </a:r>
            <a:r>
              <a:rPr lang="en-US" sz="3700" b="1" baseline="0" dirty="0" smtClean="0">
                <a:solidFill>
                  <a:srgbClr val="FFFF00"/>
                </a:solidFill>
              </a:rPr>
              <a:t>posterpresenter@gmail.com</a:t>
            </a:r>
            <a:endParaRPr lang="en-US" sz="4400" b="1" dirty="0">
              <a:solidFill>
                <a:srgbClr val="FFFF00"/>
              </a:solidFill>
            </a:endParaRPr>
          </a:p>
        </p:txBody>
      </p:sp>
      <p:grpSp>
        <p:nvGrpSpPr>
          <p:cNvPr id="40" name="Group 39"/>
          <p:cNvGrpSpPr/>
          <p:nvPr/>
        </p:nvGrpSpPr>
        <p:grpSpPr>
          <a:xfrm>
            <a:off x="-10594081" y="31579427"/>
            <a:ext cx="9771398" cy="1392688"/>
            <a:chOff x="44242388" y="28054064"/>
            <a:chExt cx="9771398" cy="1392688"/>
          </a:xfrm>
        </p:grpSpPr>
        <p:sp>
          <p:nvSpPr>
            <p:cNvPr id="35" name="Rounded Rectangle 34"/>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7" descr="http://t2.gstatic.com/images?q=tbn:ANd9GcR4APHC6TT9w54M2zn_pvCiBxUNcspYPoVxirLRphBoJabfSvu7zw">
              <a:hlinkClick r:id="rId4"/>
            </p:cNvPr>
            <p:cNvPicPr>
              <a:picLocks noChangeAspect="1" noChangeArrowheads="1"/>
            </p:cNvPicPr>
            <p:nvPr userDrawn="1"/>
          </p:nvPicPr>
          <p:blipFill>
            <a:blip r:embed="rId5" cstate="print"/>
            <a:srcRect/>
            <a:stretch>
              <a:fillRect/>
            </a:stretch>
          </p:blipFill>
          <p:spPr bwMode="auto">
            <a:xfrm>
              <a:off x="44341112" y="28126635"/>
              <a:ext cx="914400" cy="914400"/>
            </a:xfrm>
            <a:prstGeom prst="rect">
              <a:avLst/>
            </a:prstGeom>
            <a:noFill/>
          </p:spPr>
        </p:pic>
        <p:sp>
          <p:nvSpPr>
            <p:cNvPr id="33" name="TextBox 32"/>
            <p:cNvSpPr txBox="1"/>
            <p:nvPr userDrawn="1"/>
          </p:nvSpPr>
          <p:spPr>
            <a:xfrm>
              <a:off x="45342598" y="28154090"/>
              <a:ext cx="8671188" cy="129266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br>
                <a:rPr lang="en-US" sz="2600" baseline="0" dirty="0" smtClean="0">
                  <a:solidFill>
                    <a:schemeClr val="tx2"/>
                  </a:solidFill>
                  <a:latin typeface="Trebuchet MS" pitchFamily="34" charset="0"/>
                </a:rPr>
              </a:br>
              <a:endParaRPr lang="en-US" sz="2600" dirty="0">
                <a:solidFill>
                  <a:schemeClr val="tx2"/>
                </a:solidFill>
                <a:latin typeface="Trebuchet MS" pitchFamily="34" charset="0"/>
              </a:endParaRPr>
            </a:p>
          </p:txBody>
        </p:sp>
      </p:grpSp>
      <p:grpSp>
        <p:nvGrpSpPr>
          <p:cNvPr id="36" name="Group 35"/>
          <p:cNvGrpSpPr/>
          <p:nvPr/>
        </p:nvGrpSpPr>
        <p:grpSpPr>
          <a:xfrm>
            <a:off x="44530524" y="29939787"/>
            <a:ext cx="10049040" cy="14924"/>
            <a:chOff x="-10723375" y="12261715"/>
            <a:chExt cx="10049040" cy="14924"/>
          </a:xfrm>
        </p:grpSpPr>
        <p:cxnSp>
          <p:nvCxnSpPr>
            <p:cNvPr id="41" name="Straight Connector 40"/>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44541080" y="4805363"/>
            <a:ext cx="10049040" cy="14924"/>
            <a:chOff x="-10723375" y="12261715"/>
            <a:chExt cx="10049040" cy="14924"/>
          </a:xfrm>
        </p:grpSpPr>
        <p:cxnSp>
          <p:nvCxnSpPr>
            <p:cNvPr id="46" name="Straight Connector 45"/>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Rounded Rectangle 29"/>
          <p:cNvSpPr/>
          <p:nvPr userDrawn="1"/>
        </p:nvSpPr>
        <p:spPr>
          <a:xfrm>
            <a:off x="506697" y="5267325"/>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userDrawn="1"/>
        </p:nvSpPr>
        <p:spPr>
          <a:xfrm>
            <a:off x="33164748" y="5257799"/>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userDrawn="1"/>
        </p:nvSpPr>
        <p:spPr>
          <a:xfrm>
            <a:off x="11233151" y="5257798"/>
            <a:ext cx="21428073" cy="26736675"/>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790042" y="706008"/>
            <a:ext cx="42292061" cy="3151388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6217920" y="30723840"/>
            <a:ext cx="20218867" cy="1316736"/>
          </a:xfrm>
          <a:prstGeom prst="rect">
            <a:avLst/>
          </a:prstGeom>
        </p:spPr>
        <p:txBody>
          <a:bodyPr lIns="438912" tIns="219456" rIns="438912" bIns="219456"/>
          <a:lstStyle>
            <a:lvl1pPr algn="r" eaLnBrk="1" latinLnBrk="0" hangingPunct="1">
              <a:defRPr kumimoji="0" sz="6200">
                <a:solidFill>
                  <a:schemeClr val="bg2">
                    <a:tint val="60000"/>
                    <a:satMod val="155000"/>
                  </a:schemeClr>
                </a:solidFill>
              </a:defRPr>
            </a:lvl1pPr>
            <a:extLst/>
          </a:lstStyle>
          <a:p>
            <a:pPr algn="r" eaLnBrk="1" latinLnBrk="0" hangingPunct="1"/>
            <a:endParaRPr kumimoji="0" lang="en-US" sz="6200" dirty="0">
              <a:solidFill>
                <a:schemeClr val="bg2">
                  <a:tint val="60000"/>
                  <a:satMod val="155000"/>
                </a:schemeClr>
              </a:solidFill>
            </a:endParaRPr>
          </a:p>
        </p:txBody>
      </p:sp>
      <p:sp>
        <p:nvSpPr>
          <p:cNvPr id="14" name="Date Placeholder 13"/>
          <p:cNvSpPr>
            <a:spLocks noGrp="1"/>
          </p:cNvSpPr>
          <p:nvPr>
            <p:ph type="dt" sz="half" idx="2"/>
          </p:nvPr>
        </p:nvSpPr>
        <p:spPr>
          <a:xfrm>
            <a:off x="26700480" y="30723840"/>
            <a:ext cx="14410944" cy="1316736"/>
          </a:xfrm>
          <a:prstGeom prst="rect">
            <a:avLst/>
          </a:prstGeom>
        </p:spPr>
        <p:txBody>
          <a:bodyPr lIns="438912" tIns="219456" rIns="438912" bIns="219456"/>
          <a:lstStyle>
            <a:lvl1pPr algn="l" eaLnBrk="1" latinLnBrk="0" hangingPunct="1">
              <a:defRPr kumimoji="0" sz="6200">
                <a:solidFill>
                  <a:schemeClr val="bg2">
                    <a:tint val="60000"/>
                    <a:satMod val="155000"/>
                  </a:schemeClr>
                </a:solidFill>
              </a:defRPr>
            </a:lvl1pPr>
            <a:extLst/>
          </a:lstStyle>
          <a:p>
            <a:pPr algn="l" eaLnBrk="1" latinLnBrk="0" hangingPunct="1"/>
            <a:fld id="{48D92626-37D2-4832-BF7A-BC283494A20D}" type="datetimeFigureOut">
              <a:rPr lang="en-US" smtClean="0"/>
              <a:pPr algn="l" eaLnBrk="1" latinLnBrk="0" hangingPunct="1"/>
              <a:t>8/7/2012</a:t>
            </a:fld>
            <a:endParaRPr lang="en-US" sz="6200" dirty="0">
              <a:solidFill>
                <a:schemeClr val="bg2">
                  <a:tint val="60000"/>
                  <a:satMod val="155000"/>
                </a:schemeClr>
              </a:solidFill>
            </a:endParaRPr>
          </a:p>
        </p:txBody>
      </p:sp>
      <p:sp>
        <p:nvSpPr>
          <p:cNvPr id="23" name="Slide Number Placeholder 22"/>
          <p:cNvSpPr>
            <a:spLocks noGrp="1"/>
          </p:cNvSpPr>
          <p:nvPr>
            <p:ph type="sldNum" sz="quarter" idx="4"/>
          </p:nvPr>
        </p:nvSpPr>
        <p:spPr>
          <a:xfrm>
            <a:off x="41466970" y="31269926"/>
            <a:ext cx="2228582" cy="1316736"/>
          </a:xfrm>
          <a:prstGeom prst="rect">
            <a:avLst/>
          </a:prstGeom>
        </p:spPr>
        <p:txBody>
          <a:bodyPr lIns="438912" tIns="219456" rIns="438912" bIns="219456" anchor="ctr"/>
          <a:lstStyle>
            <a:lvl1pPr algn="r" eaLnBrk="1" latinLnBrk="0" hangingPunct="1">
              <a:defRPr kumimoji="0" sz="7700">
                <a:solidFill>
                  <a:schemeClr val="tx2">
                    <a:shade val="90000"/>
                  </a:schemeClr>
                </a:solidFill>
                <a:effectLst/>
              </a:defRPr>
            </a:lvl1pPr>
            <a:extLst/>
          </a:lstStyle>
          <a:p>
            <a:pPr algn="r" eaLnBrk="1" latinLnBrk="0" hangingPunct="1"/>
            <a:fld id="{8C592886-E571-45D5-8B56-343DC94F8FA6}" type="slidenum">
              <a:rPr kumimoji="0" lang="en-US" smtClean="0"/>
              <a:pPr algn="r" eaLnBrk="1" latinLnBrk="0" hangingPunct="1"/>
              <a:t>‹#›</a:t>
            </a:fld>
            <a:endParaRPr kumimoji="0" lang="en-US" sz="7700" b="1" dirty="0">
              <a:solidFill>
                <a:schemeClr val="tx2">
                  <a:shade val="90000"/>
                </a:schemeClr>
              </a:solidFill>
              <a:effectLst/>
            </a:endParaRPr>
          </a:p>
        </p:txBody>
      </p:sp>
      <p:sp>
        <p:nvSpPr>
          <p:cNvPr id="22" name="Title Placeholder 21"/>
          <p:cNvSpPr>
            <a:spLocks noGrp="1"/>
          </p:cNvSpPr>
          <p:nvPr>
            <p:ph type="title"/>
          </p:nvPr>
        </p:nvSpPr>
        <p:spPr>
          <a:xfrm>
            <a:off x="2194560" y="1216973"/>
            <a:ext cx="39502080" cy="5486400"/>
          </a:xfrm>
          <a:prstGeom prst="rect">
            <a:avLst/>
          </a:prstGeom>
        </p:spPr>
        <p:txBody>
          <a:bodyPr lIns="438912" tIns="219456" rIns="438912" bIns="219456"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2194560" y="7901938"/>
            <a:ext cx="39502080" cy="21726144"/>
          </a:xfrm>
          <a:prstGeom prst="rect">
            <a:avLst/>
          </a:prstGeom>
        </p:spPr>
        <p:txBody>
          <a:bodyPr lIns="438912" tIns="219456" rIns="438912" bIns="219456">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8" name="Rounded Rectangle 7"/>
          <p:cNvSpPr/>
          <p:nvPr userDrawn="1"/>
        </p:nvSpPr>
        <p:spPr>
          <a:xfrm>
            <a:off x="506697" y="5267325"/>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userDrawn="1"/>
        </p:nvSpPr>
        <p:spPr>
          <a:xfrm>
            <a:off x="33164748" y="5257799"/>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userDrawn="1"/>
        </p:nvSpPr>
        <p:spPr>
          <a:xfrm>
            <a:off x="11233151" y="5257798"/>
            <a:ext cx="21428073" cy="26736675"/>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Lst>
  <p:txStyles>
    <p:titleStyle>
      <a:lvl1pPr marL="263347" algn="r" rtl="0" eaLnBrk="1" latinLnBrk="0" hangingPunct="1">
        <a:spcBef>
          <a:spcPct val="0"/>
        </a:spcBef>
        <a:buNone/>
        <a:defRPr kumimoji="0" sz="221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1402080" indent="-1402080" algn="l" rtl="0" eaLnBrk="1" latinLnBrk="0" hangingPunct="1">
        <a:spcBef>
          <a:spcPts val="0"/>
        </a:spcBef>
        <a:buClr>
          <a:schemeClr val="accent1"/>
        </a:buClr>
        <a:buSzPct val="70000"/>
        <a:buFont typeface="Wingdings 2"/>
        <a:buChar char=""/>
        <a:defRPr kumimoji="0" sz="15400" kern="1200">
          <a:solidFill>
            <a:schemeClr val="tx1"/>
          </a:solidFill>
          <a:latin typeface="+mn-lt"/>
          <a:ea typeface="+mn-ea"/>
          <a:cs typeface="+mn-cs"/>
        </a:defRPr>
      </a:lvl1pPr>
      <a:lvl2pPr marL="3072384" indent="-1097280" algn="l" rtl="0" eaLnBrk="1" latinLnBrk="0" hangingPunct="1">
        <a:spcBef>
          <a:spcPts val="1920"/>
        </a:spcBef>
        <a:buClr>
          <a:schemeClr val="accent2"/>
        </a:buClr>
        <a:buSzPct val="90000"/>
        <a:buFontTx/>
        <a:buChar char="•"/>
        <a:defRPr kumimoji="0" sz="12500" kern="1200">
          <a:solidFill>
            <a:schemeClr val="tx1"/>
          </a:solidFill>
          <a:latin typeface="+mn-lt"/>
          <a:ea typeface="+mn-ea"/>
          <a:cs typeface="+mn-cs"/>
        </a:defRPr>
      </a:lvl2pPr>
      <a:lvl3pPr marL="3950208" indent="-921715" algn="l" rtl="0" eaLnBrk="1" latinLnBrk="0" hangingPunct="1">
        <a:spcBef>
          <a:spcPts val="1920"/>
        </a:spcBef>
        <a:buClr>
          <a:schemeClr val="accent3"/>
        </a:buClr>
        <a:buSzPct val="100000"/>
        <a:buFont typeface="Wingdings 2"/>
        <a:buChar char=""/>
        <a:defRPr kumimoji="0" sz="11000" kern="1200">
          <a:solidFill>
            <a:schemeClr val="tx1"/>
          </a:solidFill>
          <a:latin typeface="+mn-lt"/>
          <a:ea typeface="+mn-ea"/>
          <a:cs typeface="+mn-cs"/>
        </a:defRPr>
      </a:lvl3pPr>
      <a:lvl4pPr marL="4828032" indent="-877824" algn="l" rtl="0" eaLnBrk="1" latinLnBrk="0" hangingPunct="1">
        <a:spcBef>
          <a:spcPts val="1920"/>
        </a:spcBef>
        <a:buClr>
          <a:schemeClr val="accent3"/>
        </a:buClr>
        <a:buSzPct val="100000"/>
        <a:buFont typeface="Wingdings 2"/>
        <a:buChar char=""/>
        <a:defRPr kumimoji="0" sz="9600" kern="1200">
          <a:solidFill>
            <a:schemeClr val="tx1"/>
          </a:solidFill>
          <a:latin typeface="+mn-lt"/>
          <a:ea typeface="+mn-ea"/>
          <a:cs typeface="+mn-cs"/>
        </a:defRPr>
      </a:lvl4pPr>
      <a:lvl5pPr marL="5705856" indent="-877824" algn="l" rtl="0" eaLnBrk="1" latinLnBrk="0" hangingPunct="1">
        <a:spcBef>
          <a:spcPts val="1920"/>
        </a:spcBef>
        <a:buClr>
          <a:schemeClr val="accent3"/>
        </a:buClr>
        <a:buSzPct val="100000"/>
        <a:buFont typeface="Wingdings 2"/>
        <a:buChar char=""/>
        <a:defRPr kumimoji="0" sz="9100" kern="1200">
          <a:solidFill>
            <a:schemeClr val="tx1"/>
          </a:solidFill>
          <a:latin typeface="+mn-lt"/>
          <a:ea typeface="+mn-ea"/>
          <a:cs typeface="+mn-cs"/>
        </a:defRPr>
      </a:lvl5pPr>
      <a:lvl6pPr marL="6583680" indent="-833933" algn="l" rtl="0" eaLnBrk="1" latinLnBrk="0" hangingPunct="1">
        <a:spcBef>
          <a:spcPts val="1920"/>
        </a:spcBef>
        <a:buClr>
          <a:schemeClr val="accent4"/>
        </a:buClr>
        <a:buFont typeface="Wingdings 2"/>
        <a:buChar char=""/>
        <a:defRPr kumimoji="0" sz="8600" kern="1200" baseline="0">
          <a:solidFill>
            <a:schemeClr val="tx1"/>
          </a:solidFill>
          <a:latin typeface="+mn-lt"/>
          <a:ea typeface="+mn-ea"/>
          <a:cs typeface="+mn-cs"/>
        </a:defRPr>
      </a:lvl6pPr>
      <a:lvl7pPr marL="7461504"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7pPr>
      <a:lvl8pPr marL="8339328"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8pPr>
      <a:lvl9pPr marL="9217152"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194560" algn="l" rtl="0" eaLnBrk="1" latinLnBrk="0" hangingPunct="1">
        <a:defRPr kumimoji="0" kern="1200">
          <a:solidFill>
            <a:schemeClr val="tx1"/>
          </a:solidFill>
          <a:latin typeface="+mn-lt"/>
          <a:ea typeface="+mn-ea"/>
          <a:cs typeface="+mn-cs"/>
        </a:defRPr>
      </a:lvl2pPr>
      <a:lvl3pPr marL="4389120" algn="l" rtl="0" eaLnBrk="1" latinLnBrk="0" hangingPunct="1">
        <a:defRPr kumimoji="0" kern="1200">
          <a:solidFill>
            <a:schemeClr val="tx1"/>
          </a:solidFill>
          <a:latin typeface="+mn-lt"/>
          <a:ea typeface="+mn-ea"/>
          <a:cs typeface="+mn-cs"/>
        </a:defRPr>
      </a:lvl3pPr>
      <a:lvl4pPr marL="6583680" algn="l" rtl="0" eaLnBrk="1" latinLnBrk="0" hangingPunct="1">
        <a:defRPr kumimoji="0" kern="1200">
          <a:solidFill>
            <a:schemeClr val="tx1"/>
          </a:solidFill>
          <a:latin typeface="+mn-lt"/>
          <a:ea typeface="+mn-ea"/>
          <a:cs typeface="+mn-cs"/>
        </a:defRPr>
      </a:lvl4pPr>
      <a:lvl5pPr marL="8778240" algn="l" rtl="0" eaLnBrk="1" latinLnBrk="0" hangingPunct="1">
        <a:defRPr kumimoji="0" kern="1200">
          <a:solidFill>
            <a:schemeClr val="tx1"/>
          </a:solidFill>
          <a:latin typeface="+mn-lt"/>
          <a:ea typeface="+mn-ea"/>
          <a:cs typeface="+mn-cs"/>
        </a:defRPr>
      </a:lvl5pPr>
      <a:lvl6pPr marL="10972800" algn="l" rtl="0" eaLnBrk="1" latinLnBrk="0" hangingPunct="1">
        <a:defRPr kumimoji="0" kern="1200">
          <a:solidFill>
            <a:schemeClr val="tx1"/>
          </a:solidFill>
          <a:latin typeface="+mn-lt"/>
          <a:ea typeface="+mn-ea"/>
          <a:cs typeface="+mn-cs"/>
        </a:defRPr>
      </a:lvl6pPr>
      <a:lvl7pPr marL="13167360" algn="l" rtl="0" eaLnBrk="1" latinLnBrk="0" hangingPunct="1">
        <a:defRPr kumimoji="0" kern="1200">
          <a:solidFill>
            <a:schemeClr val="tx1"/>
          </a:solidFill>
          <a:latin typeface="+mn-lt"/>
          <a:ea typeface="+mn-ea"/>
          <a:cs typeface="+mn-cs"/>
        </a:defRPr>
      </a:lvl7pPr>
      <a:lvl8pPr marL="15361920" algn="l" rtl="0" eaLnBrk="1" latinLnBrk="0" hangingPunct="1">
        <a:defRPr kumimoji="0" kern="1200">
          <a:solidFill>
            <a:schemeClr val="tx1"/>
          </a:solidFill>
          <a:latin typeface="+mn-lt"/>
          <a:ea typeface="+mn-ea"/>
          <a:cs typeface="+mn-cs"/>
        </a:defRPr>
      </a:lvl8pPr>
      <a:lvl9pPr marL="1755648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17" Type="http://schemas.openxmlformats.org/officeDocument/2006/relationships/image" Target="../media/image7.jpeg"/><Relationship Id="rId2" Type="http://schemas.openxmlformats.org/officeDocument/2006/relationships/image" Target="../media/image4.png"/><Relationship Id="rId16" Type="http://schemas.openxmlformats.org/officeDocument/2006/relationships/image" Target="../media/image6.png"/><Relationship Id="rId1" Type="http://schemas.openxmlformats.org/officeDocument/2006/relationships/slideLayout" Target="../slideLayouts/slideLayout13.xml"/><Relationship Id="rId15" Type="http://schemas.openxmlformats.org/officeDocument/2006/relationships/image" Target="../media/image12.emf"/><Relationship Id="rId4"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27049" y="6021370"/>
            <a:ext cx="10196513" cy="4893625"/>
          </a:xfrm>
        </p:spPr>
        <p:txBody>
          <a:bodyPr/>
          <a:lstStyle/>
          <a:p>
            <a:pPr algn="just"/>
            <a:r>
              <a:rPr lang="en-US" sz="3200" dirty="0" smtClean="0">
                <a:solidFill>
                  <a:schemeClr val="bg1"/>
                </a:solidFill>
                <a:latin typeface="Eras Demi ITC" pitchFamily="34" charset="0"/>
              </a:rPr>
              <a:t> </a:t>
            </a:r>
            <a:r>
              <a:rPr lang="en-US" sz="2800" dirty="0" smtClean="0">
                <a:solidFill>
                  <a:schemeClr val="bg1"/>
                </a:solidFill>
                <a:latin typeface="Eras Demi ITC" pitchFamily="34" charset="0"/>
              </a:rPr>
              <a:t>Our research group is developing a standardized fluids assessment, covering buoyancy and pressure. Much of the prior research of student difficulties with pressure involves young children. Many of the questions on the beta-version of the assessment used this past year were designed to test the prevalence of those difficulties in college students. In this talk we will describe the pressure-related assessment questions, the misconceptions they probe, and the preliminary results from the beta version of the assessment</a:t>
            </a:r>
            <a:r>
              <a:rPr lang="en-US" sz="3200" dirty="0" smtClean="0">
                <a:solidFill>
                  <a:schemeClr val="bg1"/>
                </a:solidFill>
                <a:latin typeface="Eras Demi ITC" pitchFamily="34" charset="0"/>
              </a:rPr>
              <a:t>. </a:t>
            </a:r>
            <a:endParaRPr lang="en-US" sz="3200" dirty="0">
              <a:solidFill>
                <a:schemeClr val="bg1"/>
              </a:solidFill>
              <a:latin typeface="Eras Demi ITC" pitchFamily="34" charset="0"/>
            </a:endParaRPr>
          </a:p>
        </p:txBody>
      </p:sp>
      <p:sp>
        <p:nvSpPr>
          <p:cNvPr id="3" name="Text Placeholder 2"/>
          <p:cNvSpPr>
            <a:spLocks noGrp="1"/>
          </p:cNvSpPr>
          <p:nvPr>
            <p:ph type="body" sz="quarter" idx="11"/>
          </p:nvPr>
        </p:nvSpPr>
        <p:spPr>
          <a:xfrm>
            <a:off x="527049" y="5136520"/>
            <a:ext cx="10196513" cy="1015655"/>
          </a:xfrm>
        </p:spPr>
        <p:txBody>
          <a:bodyPr/>
          <a:lstStyle/>
          <a:p>
            <a:r>
              <a:rPr lang="en-US" sz="5400" b="0" dirty="0" smtClean="0">
                <a:solidFill>
                  <a:schemeClr val="tx2">
                    <a:lumMod val="25000"/>
                  </a:schemeClr>
                </a:solidFill>
                <a:latin typeface="Elephant" pitchFamily="18" charset="0"/>
              </a:rPr>
              <a:t>Abstract</a:t>
            </a:r>
            <a:endParaRPr lang="en-US" sz="5400" b="0" dirty="0">
              <a:solidFill>
                <a:schemeClr val="tx2">
                  <a:lumMod val="25000"/>
                </a:schemeClr>
              </a:solidFill>
              <a:latin typeface="Elephant" pitchFamily="18" charset="0"/>
            </a:endParaRPr>
          </a:p>
        </p:txBody>
      </p:sp>
      <p:sp>
        <p:nvSpPr>
          <p:cNvPr id="6" name="Text Placeholder 5"/>
          <p:cNvSpPr>
            <a:spLocks noGrp="1"/>
          </p:cNvSpPr>
          <p:nvPr>
            <p:ph type="body" sz="quarter" idx="20"/>
          </p:nvPr>
        </p:nvSpPr>
        <p:spPr>
          <a:xfrm>
            <a:off x="498476" y="10819612"/>
            <a:ext cx="10210799" cy="1015655"/>
          </a:xfrm>
        </p:spPr>
        <p:txBody>
          <a:bodyPr/>
          <a:lstStyle/>
          <a:p>
            <a:r>
              <a:rPr lang="en-US" sz="5400" b="0" dirty="0" smtClean="0">
                <a:solidFill>
                  <a:schemeClr val="tx2">
                    <a:lumMod val="25000"/>
                  </a:schemeClr>
                </a:solidFill>
                <a:latin typeface="Elephant" pitchFamily="18" charset="0"/>
              </a:rPr>
              <a:t>Large P</a:t>
            </a:r>
            <a:endParaRPr lang="en-US" sz="5400" b="0" dirty="0">
              <a:solidFill>
                <a:schemeClr val="tx2">
                  <a:lumMod val="25000"/>
                </a:schemeClr>
              </a:solidFill>
              <a:latin typeface="Elephant" pitchFamily="18" charset="0"/>
            </a:endParaRPr>
          </a:p>
        </p:txBody>
      </p:sp>
      <p:sp>
        <p:nvSpPr>
          <p:cNvPr id="7" name="Text Placeholder 6"/>
          <p:cNvSpPr>
            <a:spLocks noGrp="1"/>
          </p:cNvSpPr>
          <p:nvPr>
            <p:ph type="body" sz="quarter" idx="21"/>
          </p:nvPr>
        </p:nvSpPr>
        <p:spPr>
          <a:xfrm>
            <a:off x="11261727" y="12561618"/>
            <a:ext cx="21421724" cy="4770515"/>
          </a:xfrm>
        </p:spPr>
        <p:txBody>
          <a:bodyPr/>
          <a:lstStyle/>
          <a:p>
            <a:pPr algn="just"/>
            <a:r>
              <a:rPr lang="en-US" sz="2800" dirty="0" smtClean="0">
                <a:solidFill>
                  <a:schemeClr val="bg1"/>
                </a:solidFill>
                <a:latin typeface="Eras Demi ITC" pitchFamily="34" charset="0"/>
              </a:rPr>
              <a:t>One of the conceptions that we were testing for </a:t>
            </a:r>
            <a:r>
              <a:rPr lang="en-US" sz="2800" dirty="0">
                <a:solidFill>
                  <a:schemeClr val="bg1"/>
                </a:solidFill>
                <a:latin typeface="Eras Demi ITC" pitchFamily="34" charset="0"/>
              </a:rPr>
              <a:t>i</a:t>
            </a:r>
            <a:r>
              <a:rPr lang="en-US" sz="2800" dirty="0" smtClean="0">
                <a:solidFill>
                  <a:schemeClr val="bg1"/>
                </a:solidFill>
                <a:latin typeface="Eras Demi ITC" pitchFamily="34" charset="0"/>
              </a:rPr>
              <a:t>s that students believe Horizontal Pressure on a point comes from a different cause than Vertical Pressure on a point [3-7].  This table looks at the horizontal pressure conceptions on the Large P and 3-Shape questions. The Pre test shows that less than 35% of the students could correctly answer each question.  Interestingly 36-52% of the students said (pre-instruction) that a more enclosed container has more pressure in the 3-Shape question but less than 25% of students gave the same reasoning in the Large P question.  On the Large P question, 30-40% of students said pressure is higher closer to the walls, while less than 10% claimed the same reasoning on the 3-Shape.</a:t>
            </a:r>
          </a:p>
          <a:p>
            <a:pPr algn="just"/>
            <a:r>
              <a:rPr lang="en-US" sz="2800" dirty="0" smtClean="0">
                <a:solidFill>
                  <a:schemeClr val="bg1"/>
                </a:solidFill>
                <a:latin typeface="Eras Demi ITC" pitchFamily="34" charset="0"/>
              </a:rPr>
              <a:t>The Post Test showed more improvement on the 3-Shape question than the Large P question.  The Large P had poor post-instruction performance in all classes, most likely because the question has a more complex appearance than the 3-Shape.  The </a:t>
            </a:r>
            <a:r>
              <a:rPr lang="en-US" sz="2800" dirty="0" err="1" smtClean="0">
                <a:solidFill>
                  <a:schemeClr val="bg1"/>
                </a:solidFill>
                <a:latin typeface="Eras Demi ITC" pitchFamily="34" charset="0"/>
              </a:rPr>
              <a:t>Conc</a:t>
            </a:r>
            <a:r>
              <a:rPr lang="en-US" sz="2800" dirty="0" smtClean="0">
                <a:solidFill>
                  <a:schemeClr val="bg1"/>
                </a:solidFill>
                <a:latin typeface="Eras Demi ITC" pitchFamily="34" charset="0"/>
              </a:rPr>
              <a:t> classes generally saw improvement on both questions but still less than 40% of selected the correct answer at the end of the semester.</a:t>
            </a:r>
            <a:endParaRPr lang="en-US" sz="2800" dirty="0">
              <a:solidFill>
                <a:schemeClr val="bg1"/>
              </a:solidFill>
              <a:latin typeface="Eras Demi ITC" pitchFamily="34" charset="0"/>
            </a:endParaRPr>
          </a:p>
        </p:txBody>
      </p:sp>
      <p:sp>
        <p:nvSpPr>
          <p:cNvPr id="8" name="Text Placeholder 7"/>
          <p:cNvSpPr>
            <a:spLocks noGrp="1"/>
          </p:cNvSpPr>
          <p:nvPr>
            <p:ph type="body" sz="quarter" idx="22"/>
          </p:nvPr>
        </p:nvSpPr>
        <p:spPr>
          <a:xfrm>
            <a:off x="11252201" y="5644347"/>
            <a:ext cx="21431250" cy="1015655"/>
          </a:xfrm>
        </p:spPr>
        <p:txBody>
          <a:bodyPr/>
          <a:lstStyle/>
          <a:p>
            <a:r>
              <a:rPr lang="en-US" sz="5400" dirty="0">
                <a:solidFill>
                  <a:schemeClr val="tx2">
                    <a:lumMod val="25000"/>
                  </a:schemeClr>
                </a:solidFill>
                <a:latin typeface="Elephant" pitchFamily="18" charset="0"/>
              </a:rPr>
              <a:t>Container Effects on Pressure</a:t>
            </a:r>
            <a:endParaRPr lang="en-US" sz="5400" b="0" dirty="0">
              <a:solidFill>
                <a:schemeClr val="tx2">
                  <a:lumMod val="25000"/>
                </a:schemeClr>
              </a:solidFill>
              <a:latin typeface="Elephant" pitchFamily="18" charset="0"/>
            </a:endParaRPr>
          </a:p>
        </p:txBody>
      </p:sp>
      <p:sp>
        <p:nvSpPr>
          <p:cNvPr id="9" name="Text Placeholder 8"/>
          <p:cNvSpPr>
            <a:spLocks noGrp="1"/>
          </p:cNvSpPr>
          <p:nvPr>
            <p:ph type="body" sz="quarter" idx="23"/>
          </p:nvPr>
        </p:nvSpPr>
        <p:spPr>
          <a:xfrm>
            <a:off x="11261727" y="23654787"/>
            <a:ext cx="21421724" cy="4770515"/>
          </a:xfrm>
        </p:spPr>
        <p:txBody>
          <a:bodyPr/>
          <a:lstStyle/>
          <a:p>
            <a:pPr algn="just"/>
            <a:r>
              <a:rPr lang="en-US" sz="2800" dirty="0" smtClean="0">
                <a:solidFill>
                  <a:schemeClr val="bg1"/>
                </a:solidFill>
                <a:latin typeface="Eras Demi ITC" pitchFamily="34" charset="0"/>
              </a:rPr>
              <a:t>The other conception that this poster addresses is how students measure the vertical pressure on a point [1-4, 7, 8].  Some students decide that the depth of a point is due to the height to the container directly above the point instead of the height to the top of the system where the pressure equals 1 atm.  Other students think that if there is a great volume of water above the point it will have a higher pressure.  Less than 50% of students correctly answered the </a:t>
            </a:r>
            <a:r>
              <a:rPr lang="en-US" sz="2800" dirty="0" err="1" smtClean="0">
                <a:solidFill>
                  <a:schemeClr val="bg1"/>
                </a:solidFill>
                <a:latin typeface="Eras Demi ITC" pitchFamily="34" charset="0"/>
              </a:rPr>
              <a:t>Shamu</a:t>
            </a:r>
            <a:r>
              <a:rPr lang="en-US" sz="2800" dirty="0" smtClean="0">
                <a:solidFill>
                  <a:schemeClr val="bg1"/>
                </a:solidFill>
                <a:latin typeface="Eras Demi ITC" pitchFamily="34" charset="0"/>
              </a:rPr>
              <a:t> question and less than 30% correctly answered the 3-Shape question on the Pre test. The height directly above a point conception was mostly seen in the </a:t>
            </a:r>
            <a:r>
              <a:rPr lang="en-US" sz="2800" dirty="0" err="1" smtClean="0">
                <a:solidFill>
                  <a:schemeClr val="bg1"/>
                </a:solidFill>
                <a:latin typeface="Eras Demi ITC" pitchFamily="34" charset="0"/>
              </a:rPr>
              <a:t>Shamu</a:t>
            </a:r>
            <a:r>
              <a:rPr lang="en-US" sz="2800" dirty="0" smtClean="0">
                <a:solidFill>
                  <a:schemeClr val="bg1"/>
                </a:solidFill>
                <a:latin typeface="Eras Demi ITC" pitchFamily="34" charset="0"/>
              </a:rPr>
              <a:t> question, while the volume of water above a point misconception was evident in both of the questions (pre-instruction).  Post tests showed that the </a:t>
            </a:r>
            <a:r>
              <a:rPr lang="en-US" sz="2800" dirty="0" err="1" smtClean="0">
                <a:solidFill>
                  <a:schemeClr val="bg1"/>
                </a:solidFill>
                <a:latin typeface="Eras Demi ITC" pitchFamily="34" charset="0"/>
              </a:rPr>
              <a:t>Calc</a:t>
            </a:r>
            <a:r>
              <a:rPr lang="en-US" sz="2800" dirty="0" smtClean="0">
                <a:solidFill>
                  <a:schemeClr val="bg1"/>
                </a:solidFill>
                <a:latin typeface="Eras Demi ITC" pitchFamily="34" charset="0"/>
              </a:rPr>
              <a:t> and Trig classes made large improvement but the </a:t>
            </a:r>
            <a:r>
              <a:rPr lang="en-US" sz="2800" dirty="0" err="1" smtClean="0">
                <a:solidFill>
                  <a:schemeClr val="bg1"/>
                </a:solidFill>
                <a:latin typeface="Eras Demi ITC" pitchFamily="34" charset="0"/>
              </a:rPr>
              <a:t>Conc</a:t>
            </a:r>
            <a:r>
              <a:rPr lang="en-US" sz="2800" dirty="0" smtClean="0">
                <a:solidFill>
                  <a:schemeClr val="bg1"/>
                </a:solidFill>
                <a:latin typeface="Eras Demi ITC" pitchFamily="34" charset="0"/>
              </a:rPr>
              <a:t> classes remained below 50% correct. Also the higher post-test scores were seen in the </a:t>
            </a:r>
            <a:r>
              <a:rPr lang="en-US" sz="2800" dirty="0" err="1" smtClean="0">
                <a:solidFill>
                  <a:schemeClr val="bg1"/>
                </a:solidFill>
                <a:latin typeface="Eras Demi ITC" pitchFamily="34" charset="0"/>
              </a:rPr>
              <a:t>Shamu</a:t>
            </a:r>
            <a:r>
              <a:rPr lang="en-US" sz="2800" dirty="0" smtClean="0">
                <a:solidFill>
                  <a:schemeClr val="bg1"/>
                </a:solidFill>
                <a:latin typeface="Eras Demi ITC" pitchFamily="34" charset="0"/>
              </a:rPr>
              <a:t> question, with the fraction of students choosing the “volume of water increases pressure” options decreasing significantly. It can be noted that the </a:t>
            </a:r>
            <a:r>
              <a:rPr lang="en-US" sz="2800" dirty="0" err="1" smtClean="0">
                <a:solidFill>
                  <a:schemeClr val="bg1"/>
                </a:solidFill>
                <a:latin typeface="Eras Demi ITC" pitchFamily="34" charset="0"/>
              </a:rPr>
              <a:t>Conc</a:t>
            </a:r>
            <a:r>
              <a:rPr lang="en-US" sz="2800" dirty="0" smtClean="0">
                <a:solidFill>
                  <a:schemeClr val="bg1"/>
                </a:solidFill>
                <a:latin typeface="Eras Demi ITC" pitchFamily="34" charset="0"/>
              </a:rPr>
              <a:t> classes were more likely to choose the “height directly above a point” conception in the Post test than in the Pre test.</a:t>
            </a:r>
            <a:endParaRPr lang="en-US" sz="2800" dirty="0">
              <a:solidFill>
                <a:schemeClr val="bg1"/>
              </a:solidFill>
              <a:latin typeface="Eras Demi ITC" pitchFamily="34" charset="0"/>
            </a:endParaRPr>
          </a:p>
        </p:txBody>
      </p:sp>
      <p:sp>
        <p:nvSpPr>
          <p:cNvPr id="10" name="Text Placeholder 9"/>
          <p:cNvSpPr>
            <a:spLocks noGrp="1"/>
          </p:cNvSpPr>
          <p:nvPr>
            <p:ph type="body" sz="quarter" idx="24"/>
          </p:nvPr>
        </p:nvSpPr>
        <p:spPr>
          <a:xfrm>
            <a:off x="11261727" y="16901245"/>
            <a:ext cx="21421724" cy="1015655"/>
          </a:xfrm>
        </p:spPr>
        <p:txBody>
          <a:bodyPr/>
          <a:lstStyle/>
          <a:p>
            <a:r>
              <a:rPr lang="en-US" sz="5400" b="0" smtClean="0">
                <a:solidFill>
                  <a:schemeClr val="tx2">
                    <a:lumMod val="25000"/>
                  </a:schemeClr>
                </a:solidFill>
                <a:latin typeface="Elephant" pitchFamily="18" charset="0"/>
              </a:rPr>
              <a:t>Determining Depth</a:t>
            </a:r>
            <a:endParaRPr lang="en-US" sz="5400" b="0" dirty="0">
              <a:solidFill>
                <a:schemeClr val="tx2">
                  <a:lumMod val="25000"/>
                </a:schemeClr>
              </a:solidFill>
              <a:latin typeface="Elephant" pitchFamily="18" charset="0"/>
            </a:endParaRPr>
          </a:p>
        </p:txBody>
      </p:sp>
      <p:sp>
        <p:nvSpPr>
          <p:cNvPr id="11" name="Text Placeholder 10"/>
          <p:cNvSpPr>
            <a:spLocks noGrp="1"/>
          </p:cNvSpPr>
          <p:nvPr>
            <p:ph type="body" sz="quarter" idx="25"/>
          </p:nvPr>
        </p:nvSpPr>
        <p:spPr>
          <a:xfrm>
            <a:off x="33185100" y="5136520"/>
            <a:ext cx="10201275" cy="1015655"/>
          </a:xfrm>
        </p:spPr>
        <p:txBody>
          <a:bodyPr/>
          <a:lstStyle/>
          <a:p>
            <a:r>
              <a:rPr lang="en-US" sz="5400" b="0" dirty="0" smtClean="0">
                <a:solidFill>
                  <a:schemeClr val="tx2">
                    <a:lumMod val="25000"/>
                  </a:schemeClr>
                </a:solidFill>
                <a:latin typeface="Elephant" pitchFamily="18" charset="0"/>
              </a:rPr>
              <a:t>Conclusion</a:t>
            </a:r>
            <a:endParaRPr lang="en-US" sz="5400" b="0" dirty="0">
              <a:solidFill>
                <a:schemeClr val="tx2">
                  <a:lumMod val="25000"/>
                </a:schemeClr>
              </a:solidFill>
              <a:latin typeface="Elephant" pitchFamily="18" charset="0"/>
            </a:endParaRPr>
          </a:p>
        </p:txBody>
      </p:sp>
      <p:sp>
        <p:nvSpPr>
          <p:cNvPr id="12" name="Text Placeholder 11"/>
          <p:cNvSpPr>
            <a:spLocks noGrp="1"/>
          </p:cNvSpPr>
          <p:nvPr>
            <p:ph type="body" sz="quarter" idx="26"/>
          </p:nvPr>
        </p:nvSpPr>
        <p:spPr>
          <a:xfrm>
            <a:off x="33185100" y="6021370"/>
            <a:ext cx="10201275" cy="8217612"/>
          </a:xfrm>
        </p:spPr>
        <p:txBody>
          <a:bodyPr/>
          <a:lstStyle/>
          <a:p>
            <a:pPr algn="just"/>
            <a:r>
              <a:rPr lang="en-US" sz="2800" dirty="0" smtClean="0">
                <a:solidFill>
                  <a:schemeClr val="bg1"/>
                </a:solidFill>
                <a:latin typeface="Eras Demi ITC" pitchFamily="34" charset="0"/>
              </a:rPr>
              <a:t>Our college students show many of the same difficulties with pressures identified by studies involving younger students. Targeted instruction using the Tutorials [9] in Trig and </a:t>
            </a:r>
            <a:r>
              <a:rPr lang="en-US" sz="2800" dirty="0" err="1">
                <a:solidFill>
                  <a:schemeClr val="bg1"/>
                </a:solidFill>
                <a:latin typeface="Eras Demi ITC" pitchFamily="34" charset="0"/>
              </a:rPr>
              <a:t>C</a:t>
            </a:r>
            <a:r>
              <a:rPr lang="en-US" sz="2800" dirty="0" err="1" smtClean="0">
                <a:solidFill>
                  <a:schemeClr val="bg1"/>
                </a:solidFill>
                <a:latin typeface="Eras Demi ITC" pitchFamily="34" charset="0"/>
              </a:rPr>
              <a:t>alc</a:t>
            </a:r>
            <a:r>
              <a:rPr lang="en-US" sz="2800" dirty="0" smtClean="0">
                <a:solidFill>
                  <a:schemeClr val="bg1"/>
                </a:solidFill>
                <a:latin typeface="Eras Demi ITC" pitchFamily="34" charset="0"/>
              </a:rPr>
              <a:t> courses seem to address difficulties with the definition of depth, the belief that the amount of water above a point affects pressure, and that “enclosure” matters. In contrast, “amount above” and “enclosed” conceptions persist in our </a:t>
            </a:r>
            <a:r>
              <a:rPr lang="en-US" sz="2800" dirty="0" err="1">
                <a:solidFill>
                  <a:schemeClr val="bg1"/>
                </a:solidFill>
                <a:latin typeface="Eras Demi ITC" pitchFamily="34" charset="0"/>
              </a:rPr>
              <a:t>C</a:t>
            </a:r>
            <a:r>
              <a:rPr lang="en-US" sz="2800" dirty="0" err="1" smtClean="0">
                <a:solidFill>
                  <a:schemeClr val="bg1"/>
                </a:solidFill>
                <a:latin typeface="Eras Demi ITC" pitchFamily="34" charset="0"/>
              </a:rPr>
              <a:t>onc</a:t>
            </a:r>
            <a:r>
              <a:rPr lang="en-US" sz="2800" dirty="0" smtClean="0">
                <a:solidFill>
                  <a:schemeClr val="bg1"/>
                </a:solidFill>
                <a:latin typeface="Eras Demi ITC" pitchFamily="34" charset="0"/>
              </a:rPr>
              <a:t> class (which has no workshop time spent on pressure). We did not see a strong number of students suggesting that pressure is larger at points closer to a wall, or that the pressure is the same everywhere in a fluid. Besides seeing more improvement in the </a:t>
            </a:r>
            <a:r>
              <a:rPr lang="en-US" sz="2800" dirty="0" err="1" smtClean="0">
                <a:solidFill>
                  <a:schemeClr val="bg1"/>
                </a:solidFill>
                <a:latin typeface="Eras Demi ITC" pitchFamily="34" charset="0"/>
              </a:rPr>
              <a:t>Calc</a:t>
            </a:r>
            <a:r>
              <a:rPr lang="en-US" sz="2800" dirty="0" smtClean="0">
                <a:solidFill>
                  <a:schemeClr val="bg1"/>
                </a:solidFill>
                <a:latin typeface="Eras Demi ITC" pitchFamily="34" charset="0"/>
              </a:rPr>
              <a:t> and Trig classes overall, the Large P question was significantly harder for the classes to get correct.  We will continue to refine our diagnostic questions to better distinguish between specific conceptions, and to address each conception multiple times</a:t>
            </a:r>
            <a:r>
              <a:rPr lang="en-US" sz="2400" dirty="0" smtClean="0">
                <a:solidFill>
                  <a:schemeClr val="bg1"/>
                </a:solidFill>
                <a:latin typeface="Eras Demi ITC" pitchFamily="34" charset="0"/>
              </a:rPr>
              <a:t>. </a:t>
            </a:r>
            <a:endParaRPr lang="en-US" sz="2400" dirty="0">
              <a:solidFill>
                <a:schemeClr val="bg1"/>
              </a:solidFill>
              <a:latin typeface="Eras Demi ITC" pitchFamily="34" charset="0"/>
            </a:endParaRPr>
          </a:p>
        </p:txBody>
      </p:sp>
      <p:sp>
        <p:nvSpPr>
          <p:cNvPr id="13" name="Text Placeholder 12"/>
          <p:cNvSpPr>
            <a:spLocks noGrp="1"/>
          </p:cNvSpPr>
          <p:nvPr>
            <p:ph type="body" sz="quarter" idx="27"/>
          </p:nvPr>
        </p:nvSpPr>
        <p:spPr>
          <a:xfrm>
            <a:off x="33185094" y="14652213"/>
            <a:ext cx="10201275" cy="1015655"/>
          </a:xfrm>
        </p:spPr>
        <p:txBody>
          <a:bodyPr/>
          <a:lstStyle/>
          <a:p>
            <a:r>
              <a:rPr lang="en-US" sz="5400" b="0" dirty="0" smtClean="0">
                <a:solidFill>
                  <a:schemeClr val="tx2">
                    <a:lumMod val="25000"/>
                  </a:schemeClr>
                </a:solidFill>
                <a:latin typeface="Elephant" pitchFamily="18" charset="0"/>
              </a:rPr>
              <a:t>References</a:t>
            </a:r>
            <a:endParaRPr lang="en-US" sz="5400" b="0" dirty="0">
              <a:solidFill>
                <a:schemeClr val="tx2">
                  <a:lumMod val="25000"/>
                </a:schemeClr>
              </a:solidFill>
              <a:latin typeface="Elephant" pitchFamily="18" charset="0"/>
            </a:endParaRPr>
          </a:p>
        </p:txBody>
      </p:sp>
      <p:sp>
        <p:nvSpPr>
          <p:cNvPr id="14" name="Text Placeholder 13"/>
          <p:cNvSpPr>
            <a:spLocks noGrp="1"/>
          </p:cNvSpPr>
          <p:nvPr>
            <p:ph type="body" sz="quarter" idx="28"/>
          </p:nvPr>
        </p:nvSpPr>
        <p:spPr>
          <a:xfrm>
            <a:off x="33185094" y="15458877"/>
            <a:ext cx="10201275" cy="12649595"/>
          </a:xfrm>
        </p:spPr>
        <p:txBody>
          <a:bodyPr/>
          <a:lstStyle/>
          <a:p>
            <a:r>
              <a:rPr lang="en-US" sz="2400" dirty="0" smtClean="0">
                <a:solidFill>
                  <a:schemeClr val="bg1"/>
                </a:solidFill>
                <a:latin typeface="Eras Demi ITC" pitchFamily="34" charset="0"/>
              </a:rPr>
              <a:t>1. M. Mayer, “Common sense knowledge versus scientific knowledge: The case of pressure, weight, and gravity” in </a:t>
            </a:r>
            <a:r>
              <a:rPr lang="en-US" sz="2400" i="1" dirty="0" smtClean="0">
                <a:solidFill>
                  <a:schemeClr val="bg1"/>
                </a:solidFill>
                <a:latin typeface="Eras Demi ITC" pitchFamily="34" charset="0"/>
              </a:rPr>
              <a:t>Proceedings of the Second International Seminar: Misconceptions and Educational Strategies in Science and Mathematics</a:t>
            </a:r>
            <a:r>
              <a:rPr lang="en-US" sz="2400" dirty="0" smtClean="0">
                <a:solidFill>
                  <a:schemeClr val="bg1"/>
                </a:solidFill>
                <a:latin typeface="Eras Demi ITC" pitchFamily="34" charset="0"/>
              </a:rPr>
              <a:t>, edited by J. D. Novak, Cornell University, Ithaca, NY, 1987, pp. 298–310 </a:t>
            </a:r>
          </a:p>
          <a:p>
            <a:r>
              <a:rPr lang="en-US" sz="2400" dirty="0" smtClean="0">
                <a:solidFill>
                  <a:schemeClr val="bg1"/>
                </a:solidFill>
                <a:latin typeface="Eras Demi ITC" pitchFamily="34" charset="0"/>
              </a:rPr>
              <a:t>2. P. A. Giese, “Misconceptions about water pressure” in </a:t>
            </a:r>
            <a:r>
              <a:rPr lang="en-US" sz="2400" i="1" dirty="0" smtClean="0">
                <a:solidFill>
                  <a:schemeClr val="bg1"/>
                </a:solidFill>
                <a:latin typeface="Eras Demi ITC" pitchFamily="34" charset="0"/>
              </a:rPr>
              <a:t>Proceedings of the Second International Seminar: Misconceptions and Educational Strategies in Science and Mathematics, </a:t>
            </a:r>
            <a:r>
              <a:rPr lang="en-US" sz="2400" dirty="0" smtClean="0">
                <a:solidFill>
                  <a:schemeClr val="bg1"/>
                </a:solidFill>
                <a:latin typeface="Eras Demi ITC" pitchFamily="34" charset="0"/>
              </a:rPr>
              <a:t>edited by J. D. Novak, Cornell University, Ithaca, NY, 1987, pp. 141–148. </a:t>
            </a:r>
          </a:p>
          <a:p>
            <a:r>
              <a:rPr lang="en-US" sz="2400" dirty="0" smtClean="0">
                <a:solidFill>
                  <a:schemeClr val="bg1"/>
                </a:solidFill>
                <a:latin typeface="Eras Demi ITC" pitchFamily="34" charset="0"/>
              </a:rPr>
              <a:t>3. This conception is mentioned in reference [8] and in P. </a:t>
            </a:r>
            <a:r>
              <a:rPr lang="en-US" sz="2400" dirty="0" err="1" smtClean="0">
                <a:solidFill>
                  <a:schemeClr val="bg1"/>
                </a:solidFill>
                <a:latin typeface="Eras Demi ITC" pitchFamily="34" charset="0"/>
              </a:rPr>
              <a:t>Kariotoglou</a:t>
            </a:r>
            <a:r>
              <a:rPr lang="en-US" sz="2400" dirty="0" smtClean="0">
                <a:solidFill>
                  <a:schemeClr val="bg1"/>
                </a:solidFill>
                <a:latin typeface="Eras Demi ITC" pitchFamily="34" charset="0"/>
              </a:rPr>
              <a:t>, D. </a:t>
            </a:r>
            <a:r>
              <a:rPr lang="en-US" sz="2400" dirty="0" err="1" smtClean="0">
                <a:solidFill>
                  <a:schemeClr val="bg1"/>
                </a:solidFill>
                <a:latin typeface="Eras Demi ITC" pitchFamily="34" charset="0"/>
              </a:rPr>
              <a:t>Psillos</a:t>
            </a:r>
            <a:r>
              <a:rPr lang="en-US" sz="2400" dirty="0" smtClean="0">
                <a:solidFill>
                  <a:schemeClr val="bg1"/>
                </a:solidFill>
                <a:latin typeface="Eras Demi ITC" pitchFamily="34" charset="0"/>
              </a:rPr>
              <a:t>, and O. </a:t>
            </a:r>
            <a:r>
              <a:rPr lang="en-US" sz="2400" dirty="0" err="1" smtClean="0">
                <a:solidFill>
                  <a:schemeClr val="bg1"/>
                </a:solidFill>
                <a:latin typeface="Eras Demi ITC" pitchFamily="34" charset="0"/>
              </a:rPr>
              <a:t>Vallassiades</a:t>
            </a:r>
            <a:r>
              <a:rPr lang="en-US" sz="2400" dirty="0" smtClean="0">
                <a:solidFill>
                  <a:schemeClr val="bg1"/>
                </a:solidFill>
                <a:latin typeface="Eras Demi ITC" pitchFamily="34" charset="0"/>
              </a:rPr>
              <a:t>, </a:t>
            </a:r>
            <a:r>
              <a:rPr lang="en-US" sz="2400" i="1" dirty="0" smtClean="0">
                <a:solidFill>
                  <a:schemeClr val="bg1"/>
                </a:solidFill>
                <a:latin typeface="Eras Demi ITC" pitchFamily="34" charset="0"/>
              </a:rPr>
              <a:t>Phys. Educ. </a:t>
            </a:r>
            <a:r>
              <a:rPr lang="en-US" sz="2400" dirty="0" smtClean="0">
                <a:solidFill>
                  <a:schemeClr val="bg1"/>
                </a:solidFill>
                <a:latin typeface="Eras Demi ITC" pitchFamily="34" charset="0"/>
              </a:rPr>
              <a:t>25, 92-96 (1990); the original study eliciting this conception appears to be the following, of which we have not been able to obtain a copy: D. </a:t>
            </a:r>
            <a:r>
              <a:rPr lang="en-US" sz="2400" dirty="0" err="1" smtClean="0">
                <a:solidFill>
                  <a:schemeClr val="bg1"/>
                </a:solidFill>
                <a:latin typeface="Eras Demi ITC" pitchFamily="34" charset="0"/>
              </a:rPr>
              <a:t>Koliopoulos</a:t>
            </a:r>
            <a:r>
              <a:rPr lang="en-US" sz="2400" dirty="0" smtClean="0">
                <a:solidFill>
                  <a:schemeClr val="bg1"/>
                </a:solidFill>
                <a:latin typeface="Eras Demi ITC" pitchFamily="34" charset="0"/>
              </a:rPr>
              <a:t>, P. </a:t>
            </a:r>
            <a:r>
              <a:rPr lang="en-US" sz="2400" dirty="0" err="1" smtClean="0">
                <a:solidFill>
                  <a:schemeClr val="bg1"/>
                </a:solidFill>
                <a:latin typeface="Eras Demi ITC" pitchFamily="34" charset="0"/>
              </a:rPr>
              <a:t>Kareiotoglou</a:t>
            </a:r>
            <a:r>
              <a:rPr lang="en-US" sz="2400" dirty="0" smtClean="0">
                <a:solidFill>
                  <a:schemeClr val="bg1"/>
                </a:solidFill>
                <a:latin typeface="Eras Demi ITC" pitchFamily="34" charset="0"/>
              </a:rPr>
              <a:t>, and D. </a:t>
            </a:r>
            <a:r>
              <a:rPr lang="en-US" sz="2400" dirty="0" err="1" smtClean="0">
                <a:solidFill>
                  <a:schemeClr val="bg1"/>
                </a:solidFill>
                <a:latin typeface="Eras Demi ITC" pitchFamily="34" charset="0"/>
              </a:rPr>
              <a:t>Psillos</a:t>
            </a:r>
            <a:r>
              <a:rPr lang="en-US" sz="2400" dirty="0" smtClean="0">
                <a:solidFill>
                  <a:schemeClr val="bg1"/>
                </a:solidFill>
                <a:latin typeface="Eras Demi ITC" pitchFamily="34" charset="0"/>
              </a:rPr>
              <a:t>. “La force </a:t>
            </a:r>
            <a:r>
              <a:rPr lang="en-US" sz="2400" dirty="0" err="1" smtClean="0">
                <a:solidFill>
                  <a:schemeClr val="bg1"/>
                </a:solidFill>
                <a:latin typeface="Eras Demi ITC" pitchFamily="34" charset="0"/>
              </a:rPr>
              <a:t>dans</a:t>
            </a:r>
            <a:r>
              <a:rPr lang="en-US" sz="2400" dirty="0" smtClean="0">
                <a:solidFill>
                  <a:schemeClr val="bg1"/>
                </a:solidFill>
                <a:latin typeface="Eras Demi ITC" pitchFamily="34" charset="0"/>
              </a:rPr>
              <a:t> le </a:t>
            </a:r>
            <a:r>
              <a:rPr lang="en-US" sz="2400" dirty="0" err="1" smtClean="0">
                <a:solidFill>
                  <a:schemeClr val="bg1"/>
                </a:solidFill>
                <a:latin typeface="Eras Demi ITC" pitchFamily="34" charset="0"/>
              </a:rPr>
              <a:t>contexte</a:t>
            </a:r>
            <a:r>
              <a:rPr lang="en-US" sz="2400" dirty="0" smtClean="0">
                <a:solidFill>
                  <a:schemeClr val="bg1"/>
                </a:solidFill>
                <a:latin typeface="Eras Demi ITC" pitchFamily="34" charset="0"/>
              </a:rPr>
              <a:t> des </a:t>
            </a:r>
            <a:r>
              <a:rPr lang="en-US" sz="2400" dirty="0" err="1" smtClean="0">
                <a:solidFill>
                  <a:schemeClr val="bg1"/>
                </a:solidFill>
                <a:latin typeface="Eras Demi ITC" pitchFamily="34" charset="0"/>
              </a:rPr>
              <a:t>liquides</a:t>
            </a:r>
            <a:r>
              <a:rPr lang="en-US" sz="2400" dirty="0" smtClean="0">
                <a:solidFill>
                  <a:schemeClr val="bg1"/>
                </a:solidFill>
                <a:latin typeface="Eras Demi ITC" pitchFamily="34" charset="0"/>
              </a:rPr>
              <a:t>: </a:t>
            </a:r>
            <a:r>
              <a:rPr lang="en-US" sz="2400" dirty="0" err="1" smtClean="0">
                <a:solidFill>
                  <a:schemeClr val="bg1"/>
                </a:solidFill>
                <a:latin typeface="Eras Demi ITC" pitchFamily="34" charset="0"/>
              </a:rPr>
              <a:t>une</a:t>
            </a:r>
            <a:r>
              <a:rPr lang="en-US" sz="2400" dirty="0" smtClean="0">
                <a:solidFill>
                  <a:schemeClr val="bg1"/>
                </a:solidFill>
                <a:latin typeface="Eras Demi ITC" pitchFamily="34" charset="0"/>
              </a:rPr>
              <a:t> premiere </a:t>
            </a:r>
            <a:r>
              <a:rPr lang="en-US" sz="2400" dirty="0" err="1" smtClean="0">
                <a:solidFill>
                  <a:schemeClr val="bg1"/>
                </a:solidFill>
                <a:latin typeface="Eras Demi ITC" pitchFamily="34" charset="0"/>
              </a:rPr>
              <a:t>approche</a:t>
            </a:r>
            <a:r>
              <a:rPr lang="en-US" sz="2400" dirty="0" smtClean="0">
                <a:solidFill>
                  <a:schemeClr val="bg1"/>
                </a:solidFill>
                <a:latin typeface="Eras Demi ITC" pitchFamily="34" charset="0"/>
              </a:rPr>
              <a:t> des college en </a:t>
            </a:r>
            <a:r>
              <a:rPr lang="en-US" sz="2400" dirty="0" err="1" smtClean="0">
                <a:solidFill>
                  <a:schemeClr val="bg1"/>
                </a:solidFill>
                <a:latin typeface="Eras Demi ITC" pitchFamily="34" charset="0"/>
              </a:rPr>
              <a:t>Grece</a:t>
            </a:r>
            <a:r>
              <a:rPr lang="en-US" sz="2400" dirty="0" smtClean="0">
                <a:solidFill>
                  <a:schemeClr val="bg1"/>
                </a:solidFill>
                <a:latin typeface="Eras Demi ITC" pitchFamily="34" charset="0"/>
              </a:rPr>
              <a:t>,” </a:t>
            </a:r>
            <a:r>
              <a:rPr lang="en-US" sz="2400" i="1" dirty="0" err="1" smtClean="0">
                <a:solidFill>
                  <a:schemeClr val="bg1"/>
                </a:solidFill>
                <a:latin typeface="Eras Demi ITC" pitchFamily="34" charset="0"/>
              </a:rPr>
              <a:t>Feuilles</a:t>
            </a:r>
            <a:r>
              <a:rPr lang="en-US" sz="2400" i="1" dirty="0" smtClean="0">
                <a:solidFill>
                  <a:schemeClr val="bg1"/>
                </a:solidFill>
                <a:latin typeface="Eras Demi ITC" pitchFamily="34" charset="0"/>
              </a:rPr>
              <a:t> d' </a:t>
            </a:r>
            <a:r>
              <a:rPr lang="en-US" sz="2400" i="1" dirty="0" err="1" smtClean="0">
                <a:solidFill>
                  <a:schemeClr val="bg1"/>
                </a:solidFill>
                <a:latin typeface="Eras Demi ITC" pitchFamily="34" charset="0"/>
              </a:rPr>
              <a:t>Epistemologie</a:t>
            </a:r>
            <a:r>
              <a:rPr lang="en-US" sz="2400" i="1" dirty="0" smtClean="0">
                <a:solidFill>
                  <a:schemeClr val="bg1"/>
                </a:solidFill>
                <a:latin typeface="Eras Demi ITC" pitchFamily="34" charset="0"/>
              </a:rPr>
              <a:t> </a:t>
            </a:r>
            <a:r>
              <a:rPr lang="en-US" sz="2400" i="1" dirty="0" err="1" smtClean="0">
                <a:solidFill>
                  <a:schemeClr val="bg1"/>
                </a:solidFill>
                <a:latin typeface="Eras Demi ITC" pitchFamily="34" charset="0"/>
              </a:rPr>
              <a:t>Appliquee</a:t>
            </a:r>
            <a:r>
              <a:rPr lang="en-US" sz="2400" i="1" dirty="0" smtClean="0">
                <a:solidFill>
                  <a:schemeClr val="bg1"/>
                </a:solidFill>
                <a:latin typeface="Eras Demi ITC" pitchFamily="34" charset="0"/>
              </a:rPr>
              <a:t> et de </a:t>
            </a:r>
            <a:r>
              <a:rPr lang="en-US" sz="2400" i="1" dirty="0" err="1" smtClean="0">
                <a:solidFill>
                  <a:schemeClr val="bg1"/>
                </a:solidFill>
                <a:latin typeface="Eras Demi ITC" pitchFamily="34" charset="0"/>
              </a:rPr>
              <a:t>didactique</a:t>
            </a:r>
            <a:r>
              <a:rPr lang="en-US" sz="2400" i="1" dirty="0" smtClean="0">
                <a:solidFill>
                  <a:schemeClr val="bg1"/>
                </a:solidFill>
                <a:latin typeface="Eras Demi ITC" pitchFamily="34" charset="0"/>
              </a:rPr>
              <a:t> des sciences, </a:t>
            </a:r>
            <a:r>
              <a:rPr lang="en-US" sz="2400" dirty="0" smtClean="0">
                <a:solidFill>
                  <a:schemeClr val="bg1"/>
                </a:solidFill>
                <a:latin typeface="Eras Demi ITC" pitchFamily="34" charset="0"/>
              </a:rPr>
              <a:t>pp. 59-65 (1986). </a:t>
            </a:r>
          </a:p>
          <a:p>
            <a:r>
              <a:rPr lang="en-US" sz="2400" dirty="0" smtClean="0">
                <a:solidFill>
                  <a:schemeClr val="bg1"/>
                </a:solidFill>
                <a:latin typeface="Eras Demi ITC" pitchFamily="34" charset="0"/>
              </a:rPr>
              <a:t>4. M. E. </a:t>
            </a:r>
            <a:r>
              <a:rPr lang="en-US" sz="2400" dirty="0" err="1" smtClean="0">
                <a:solidFill>
                  <a:schemeClr val="bg1"/>
                </a:solidFill>
                <a:latin typeface="Eras Demi ITC" pitchFamily="34" charset="0"/>
              </a:rPr>
              <a:t>Loverude</a:t>
            </a:r>
            <a:r>
              <a:rPr lang="en-US" sz="2400" dirty="0" smtClean="0">
                <a:solidFill>
                  <a:schemeClr val="bg1"/>
                </a:solidFill>
                <a:latin typeface="Eras Demi ITC" pitchFamily="34" charset="0"/>
              </a:rPr>
              <a:t>, P. R. L. Heron, and C. H. </a:t>
            </a:r>
            <a:r>
              <a:rPr lang="en-US" sz="2400" dirty="0" err="1" smtClean="0">
                <a:solidFill>
                  <a:schemeClr val="bg1"/>
                </a:solidFill>
                <a:latin typeface="Eras Demi ITC" pitchFamily="34" charset="0"/>
              </a:rPr>
              <a:t>Kautz</a:t>
            </a:r>
            <a:r>
              <a:rPr lang="en-US" sz="2400" dirty="0" smtClean="0">
                <a:solidFill>
                  <a:schemeClr val="bg1"/>
                </a:solidFill>
                <a:latin typeface="Eras Demi ITC" pitchFamily="34" charset="0"/>
              </a:rPr>
              <a:t>, </a:t>
            </a:r>
            <a:r>
              <a:rPr lang="en-US" sz="2400" i="1" dirty="0" smtClean="0">
                <a:solidFill>
                  <a:schemeClr val="bg1"/>
                </a:solidFill>
                <a:latin typeface="Eras Demi ITC" pitchFamily="34" charset="0"/>
              </a:rPr>
              <a:t>Am. J. </a:t>
            </a:r>
            <a:r>
              <a:rPr lang="en-US" sz="2400" i="1" dirty="0" err="1" smtClean="0">
                <a:solidFill>
                  <a:schemeClr val="bg1"/>
                </a:solidFill>
                <a:latin typeface="Eras Demi ITC" pitchFamily="34" charset="0"/>
              </a:rPr>
              <a:t>Phys</a:t>
            </a:r>
            <a:r>
              <a:rPr lang="en-US" sz="2400" i="1" dirty="0" smtClean="0">
                <a:solidFill>
                  <a:schemeClr val="bg1"/>
                </a:solidFill>
                <a:latin typeface="Eras Demi ITC" pitchFamily="34" charset="0"/>
              </a:rPr>
              <a:t> </a:t>
            </a:r>
            <a:r>
              <a:rPr lang="en-US" sz="2400" b="1" dirty="0" smtClean="0">
                <a:solidFill>
                  <a:schemeClr val="bg1"/>
                </a:solidFill>
                <a:latin typeface="Eras Demi ITC" pitchFamily="34" charset="0"/>
              </a:rPr>
              <a:t>78</a:t>
            </a:r>
            <a:r>
              <a:rPr lang="en-US" sz="2400" dirty="0" smtClean="0">
                <a:solidFill>
                  <a:schemeClr val="bg1"/>
                </a:solidFill>
                <a:latin typeface="Eras Demi ITC" pitchFamily="34" charset="0"/>
              </a:rPr>
              <a:t>, 75 (2010). </a:t>
            </a:r>
          </a:p>
          <a:p>
            <a:r>
              <a:rPr lang="en-US" sz="2400" dirty="0" smtClean="0">
                <a:solidFill>
                  <a:schemeClr val="bg1"/>
                </a:solidFill>
                <a:latin typeface="Eras Demi ITC" pitchFamily="34" charset="0"/>
              </a:rPr>
              <a:t>5. E. Engel Clough, and R. Driver, </a:t>
            </a:r>
            <a:r>
              <a:rPr lang="en-US" sz="2400" i="1" dirty="0" smtClean="0">
                <a:solidFill>
                  <a:schemeClr val="bg1"/>
                </a:solidFill>
                <a:latin typeface="Eras Demi ITC" pitchFamily="34" charset="0"/>
              </a:rPr>
              <a:t>Research in Science &amp; Technological Education </a:t>
            </a:r>
            <a:r>
              <a:rPr lang="en-US" sz="2400" b="1" dirty="0" smtClean="0">
                <a:solidFill>
                  <a:schemeClr val="bg1"/>
                </a:solidFill>
                <a:latin typeface="Eras Demi ITC" pitchFamily="34" charset="0"/>
              </a:rPr>
              <a:t>3</a:t>
            </a:r>
            <a:r>
              <a:rPr lang="en-US" sz="2400" dirty="0" smtClean="0">
                <a:solidFill>
                  <a:schemeClr val="bg1"/>
                </a:solidFill>
                <a:latin typeface="Eras Demi ITC" pitchFamily="34" charset="0"/>
              </a:rPr>
              <a:t>, 133-144 (1985). </a:t>
            </a:r>
          </a:p>
          <a:p>
            <a:r>
              <a:rPr lang="en-US" sz="2400" dirty="0" smtClean="0">
                <a:solidFill>
                  <a:schemeClr val="bg1"/>
                </a:solidFill>
                <a:latin typeface="Eras Demi ITC" pitchFamily="34" charset="0"/>
              </a:rPr>
              <a:t>6. P. P. </a:t>
            </a:r>
            <a:r>
              <a:rPr lang="en-US" sz="2400" dirty="0" err="1" smtClean="0">
                <a:solidFill>
                  <a:schemeClr val="bg1"/>
                </a:solidFill>
                <a:latin typeface="Eras Demi ITC" pitchFamily="34" charset="0"/>
              </a:rPr>
              <a:t>Kariotoglou</a:t>
            </a:r>
            <a:r>
              <a:rPr lang="en-US" sz="2400" dirty="0" smtClean="0">
                <a:solidFill>
                  <a:schemeClr val="bg1"/>
                </a:solidFill>
                <a:latin typeface="Eras Demi ITC" pitchFamily="34" charset="0"/>
              </a:rPr>
              <a:t>, and D. D. </a:t>
            </a:r>
            <a:r>
              <a:rPr lang="en-US" sz="2400" dirty="0" err="1" smtClean="0">
                <a:solidFill>
                  <a:schemeClr val="bg1"/>
                </a:solidFill>
                <a:latin typeface="Eras Demi ITC" pitchFamily="34" charset="0"/>
              </a:rPr>
              <a:t>Psillos</a:t>
            </a:r>
            <a:r>
              <a:rPr lang="en-US" sz="2400" dirty="0" smtClean="0">
                <a:solidFill>
                  <a:schemeClr val="bg1"/>
                </a:solidFill>
                <a:latin typeface="Eras Demi ITC" pitchFamily="34" charset="0"/>
              </a:rPr>
              <a:t>, </a:t>
            </a:r>
            <a:r>
              <a:rPr lang="en-US" sz="2400" i="1" dirty="0" smtClean="0">
                <a:solidFill>
                  <a:schemeClr val="bg1"/>
                </a:solidFill>
                <a:latin typeface="Eras Demi ITC" pitchFamily="34" charset="0"/>
              </a:rPr>
              <a:t>Research In Science &amp; Technological Education </a:t>
            </a:r>
            <a:r>
              <a:rPr lang="en-US" sz="2400" b="1" dirty="0" smtClean="0">
                <a:solidFill>
                  <a:schemeClr val="bg1"/>
                </a:solidFill>
                <a:latin typeface="Eras Demi ITC" pitchFamily="34" charset="0"/>
              </a:rPr>
              <a:t>11</a:t>
            </a:r>
            <a:r>
              <a:rPr lang="en-US" sz="2400" dirty="0" smtClean="0">
                <a:solidFill>
                  <a:schemeClr val="bg1"/>
                </a:solidFill>
                <a:latin typeface="Eras Demi ITC" pitchFamily="34" charset="0"/>
              </a:rPr>
              <a:t>, 95-108 (1993). </a:t>
            </a:r>
          </a:p>
          <a:p>
            <a:r>
              <a:rPr lang="en-US" sz="2400" dirty="0" smtClean="0">
                <a:solidFill>
                  <a:schemeClr val="bg1"/>
                </a:solidFill>
                <a:latin typeface="Eras Demi ITC" pitchFamily="34" charset="0"/>
              </a:rPr>
              <a:t>7. G. </a:t>
            </a:r>
            <a:r>
              <a:rPr lang="en-US" sz="2400" dirty="0" err="1" smtClean="0">
                <a:solidFill>
                  <a:schemeClr val="bg1"/>
                </a:solidFill>
                <a:latin typeface="Eras Demi ITC" pitchFamily="34" charset="0"/>
              </a:rPr>
              <a:t>Fassoulopoulos</a:t>
            </a:r>
            <a:r>
              <a:rPr lang="en-US" sz="2400" dirty="0" smtClean="0">
                <a:solidFill>
                  <a:schemeClr val="bg1"/>
                </a:solidFill>
                <a:latin typeface="Eras Demi ITC" pitchFamily="34" charset="0"/>
              </a:rPr>
              <a:t>, P. </a:t>
            </a:r>
            <a:r>
              <a:rPr lang="en-US" sz="2400" dirty="0" err="1" smtClean="0">
                <a:solidFill>
                  <a:schemeClr val="bg1"/>
                </a:solidFill>
                <a:latin typeface="Eras Demi ITC" pitchFamily="34" charset="0"/>
              </a:rPr>
              <a:t>Kariotoglou</a:t>
            </a:r>
            <a:r>
              <a:rPr lang="en-US" sz="2400" dirty="0" smtClean="0">
                <a:solidFill>
                  <a:schemeClr val="bg1"/>
                </a:solidFill>
                <a:latin typeface="Eras Demi ITC" pitchFamily="34" charset="0"/>
              </a:rPr>
              <a:t>, and P. </a:t>
            </a:r>
            <a:r>
              <a:rPr lang="en-US" sz="2400" dirty="0" err="1" smtClean="0">
                <a:solidFill>
                  <a:schemeClr val="bg1"/>
                </a:solidFill>
                <a:latin typeface="Eras Demi ITC" pitchFamily="34" charset="0"/>
              </a:rPr>
              <a:t>Koumaras</a:t>
            </a:r>
            <a:r>
              <a:rPr lang="en-US" sz="2400" dirty="0" smtClean="0">
                <a:solidFill>
                  <a:schemeClr val="bg1"/>
                </a:solidFill>
                <a:latin typeface="Eras Demi ITC" pitchFamily="34" charset="0"/>
              </a:rPr>
              <a:t>, </a:t>
            </a:r>
            <a:r>
              <a:rPr lang="en-US" sz="2400" i="1" dirty="0" smtClean="0">
                <a:solidFill>
                  <a:schemeClr val="bg1"/>
                </a:solidFill>
                <a:latin typeface="Eras Demi ITC" pitchFamily="34" charset="0"/>
              </a:rPr>
              <a:t>Res </a:t>
            </a:r>
            <a:r>
              <a:rPr lang="en-US" sz="2400" i="1" dirty="0" err="1" smtClean="0">
                <a:solidFill>
                  <a:schemeClr val="bg1"/>
                </a:solidFill>
                <a:latin typeface="Eras Demi ITC" pitchFamily="34" charset="0"/>
              </a:rPr>
              <a:t>Sci</a:t>
            </a:r>
            <a:r>
              <a:rPr lang="en-US" sz="2400" i="1" dirty="0" smtClean="0">
                <a:solidFill>
                  <a:schemeClr val="bg1"/>
                </a:solidFill>
                <a:latin typeface="Eras Demi ITC" pitchFamily="34" charset="0"/>
              </a:rPr>
              <a:t> Ed, </a:t>
            </a:r>
            <a:r>
              <a:rPr lang="en-US" sz="2400" b="1" dirty="0" smtClean="0">
                <a:solidFill>
                  <a:schemeClr val="bg1"/>
                </a:solidFill>
                <a:latin typeface="Eras Demi ITC" pitchFamily="34" charset="0"/>
              </a:rPr>
              <a:t>33</a:t>
            </a:r>
            <a:r>
              <a:rPr lang="en-US" sz="2400" dirty="0" smtClean="0">
                <a:solidFill>
                  <a:schemeClr val="bg1"/>
                </a:solidFill>
                <a:latin typeface="Eras Demi ITC" pitchFamily="34" charset="0"/>
              </a:rPr>
              <a:t>, 71-87 (2003). </a:t>
            </a:r>
          </a:p>
          <a:p>
            <a:r>
              <a:rPr lang="en-US" sz="2400" dirty="0" smtClean="0">
                <a:solidFill>
                  <a:schemeClr val="bg1"/>
                </a:solidFill>
                <a:latin typeface="Eras Demi ITC" pitchFamily="34" charset="0"/>
              </a:rPr>
              <a:t>8. F. F. Camacho and L. G. </a:t>
            </a:r>
            <a:r>
              <a:rPr lang="en-US" sz="2400" dirty="0" err="1" smtClean="0">
                <a:solidFill>
                  <a:schemeClr val="bg1"/>
                </a:solidFill>
                <a:latin typeface="Eras Demi ITC" pitchFamily="34" charset="0"/>
              </a:rPr>
              <a:t>Cazares</a:t>
            </a:r>
            <a:r>
              <a:rPr lang="en-US" sz="2400" dirty="0" smtClean="0">
                <a:solidFill>
                  <a:schemeClr val="bg1"/>
                </a:solidFill>
                <a:latin typeface="Eras Demi ITC" pitchFamily="34" charset="0"/>
              </a:rPr>
              <a:t>, </a:t>
            </a:r>
            <a:r>
              <a:rPr lang="en-US" sz="2400" i="1" dirty="0" smtClean="0">
                <a:solidFill>
                  <a:schemeClr val="bg1"/>
                </a:solidFill>
                <a:latin typeface="Eras Demi ITC" pitchFamily="34" charset="0"/>
              </a:rPr>
              <a:t>Sci. Educ. </a:t>
            </a:r>
            <a:r>
              <a:rPr lang="en-US" sz="2400" b="1" dirty="0" smtClean="0">
                <a:solidFill>
                  <a:schemeClr val="bg1"/>
                </a:solidFill>
                <a:latin typeface="Eras Demi ITC" pitchFamily="34" charset="0"/>
              </a:rPr>
              <a:t>82</a:t>
            </a:r>
            <a:r>
              <a:rPr lang="en-US" sz="2400" dirty="0" smtClean="0">
                <a:solidFill>
                  <a:schemeClr val="bg1"/>
                </a:solidFill>
                <a:latin typeface="Eras Demi ITC" pitchFamily="34" charset="0"/>
              </a:rPr>
              <a:t>, 15–29 (1998). </a:t>
            </a:r>
          </a:p>
          <a:p>
            <a:r>
              <a:rPr lang="en-US" sz="2400" dirty="0" smtClean="0">
                <a:solidFill>
                  <a:schemeClr val="bg1"/>
                </a:solidFill>
                <a:latin typeface="Eras Demi ITC" pitchFamily="34" charset="0"/>
              </a:rPr>
              <a:t>9. The Physics Education Group at the University of Washington, L. C. McDermott, and P. S. Shaffer, </a:t>
            </a:r>
            <a:r>
              <a:rPr lang="en-US" sz="2400" i="1" dirty="0" smtClean="0">
                <a:solidFill>
                  <a:schemeClr val="bg1"/>
                </a:solidFill>
                <a:latin typeface="Eras Demi ITC" pitchFamily="34" charset="0"/>
              </a:rPr>
              <a:t>Tutorials in Introductory Physics, </a:t>
            </a:r>
            <a:r>
              <a:rPr lang="en-US" sz="2400" dirty="0" smtClean="0">
                <a:solidFill>
                  <a:schemeClr val="bg1"/>
                </a:solidFill>
                <a:latin typeface="Eras Demi ITC" pitchFamily="34" charset="0"/>
              </a:rPr>
              <a:t>Upper Saddle River: Prentice-Hall, 2002</a:t>
            </a:r>
            <a:r>
              <a:rPr lang="en-US" sz="2400" i="1" dirty="0" smtClean="0">
                <a:solidFill>
                  <a:schemeClr val="bg1"/>
                </a:solidFill>
                <a:latin typeface="Eras Demi ITC" pitchFamily="34" charset="0"/>
              </a:rPr>
              <a:t>. </a:t>
            </a:r>
          </a:p>
          <a:p>
            <a:r>
              <a:rPr lang="en-US" sz="2400" dirty="0" smtClean="0">
                <a:solidFill>
                  <a:schemeClr val="bg1"/>
                </a:solidFill>
                <a:latin typeface="Eras Demi ITC" pitchFamily="34" charset="0"/>
              </a:rPr>
              <a:t>10. The “3-shape” question is a modification from one developed by James Vesenka and </a:t>
            </a:r>
            <a:r>
              <a:rPr lang="en-US" sz="2400" dirty="0" smtClean="0">
                <a:solidFill>
                  <a:schemeClr val="bg1"/>
                </a:solidFill>
                <a:latin typeface="Eras Demi ITC" pitchFamily="34" charset="0"/>
              </a:rPr>
              <a:t>presented </a:t>
            </a:r>
            <a:r>
              <a:rPr lang="en-US" sz="2400" dirty="0" smtClean="0">
                <a:solidFill>
                  <a:schemeClr val="bg1"/>
                </a:solidFill>
                <a:latin typeface="Eras Demi ITC" pitchFamily="34" charset="0"/>
              </a:rPr>
              <a:t>at the Jacksonville AAPT Winter 2011 meeting. </a:t>
            </a:r>
            <a:endParaRPr lang="en-US" sz="2400" dirty="0">
              <a:solidFill>
                <a:schemeClr val="bg1"/>
              </a:solidFill>
              <a:latin typeface="Eras Demi ITC" pitchFamily="34" charset="0"/>
            </a:endParaRPr>
          </a:p>
        </p:txBody>
      </p:sp>
      <p:sp>
        <p:nvSpPr>
          <p:cNvPr id="15" name="Text Placeholder 14"/>
          <p:cNvSpPr>
            <a:spLocks noGrp="1"/>
          </p:cNvSpPr>
          <p:nvPr>
            <p:ph type="body" sz="quarter" idx="29"/>
          </p:nvPr>
        </p:nvSpPr>
        <p:spPr>
          <a:xfrm>
            <a:off x="33185094" y="27923638"/>
            <a:ext cx="10201275" cy="1015655"/>
          </a:xfrm>
        </p:spPr>
        <p:txBody>
          <a:bodyPr/>
          <a:lstStyle/>
          <a:p>
            <a:r>
              <a:rPr lang="en-US" sz="5400" b="0" dirty="0" smtClean="0">
                <a:solidFill>
                  <a:schemeClr val="tx2">
                    <a:lumMod val="25000"/>
                  </a:schemeClr>
                </a:solidFill>
                <a:latin typeface="Elephant" pitchFamily="18" charset="0"/>
              </a:rPr>
              <a:t>Acknowledgements</a:t>
            </a:r>
            <a:endParaRPr lang="en-US" sz="5400" b="0" dirty="0">
              <a:solidFill>
                <a:schemeClr val="tx2">
                  <a:lumMod val="25000"/>
                </a:schemeClr>
              </a:solidFill>
              <a:latin typeface="Elephant" pitchFamily="18" charset="0"/>
            </a:endParaRPr>
          </a:p>
        </p:txBody>
      </p:sp>
      <p:sp>
        <p:nvSpPr>
          <p:cNvPr id="16" name="Text Placeholder 15"/>
          <p:cNvSpPr>
            <a:spLocks noGrp="1"/>
          </p:cNvSpPr>
          <p:nvPr>
            <p:ph type="body" sz="quarter" idx="30"/>
          </p:nvPr>
        </p:nvSpPr>
        <p:spPr>
          <a:xfrm>
            <a:off x="33185100" y="28603126"/>
            <a:ext cx="10201275" cy="3046966"/>
          </a:xfrm>
        </p:spPr>
        <p:txBody>
          <a:bodyPr/>
          <a:lstStyle/>
          <a:p>
            <a:pPr algn="just"/>
            <a:r>
              <a:rPr lang="en-US" sz="2800" smtClean="0">
                <a:solidFill>
                  <a:schemeClr val="bg1"/>
                </a:solidFill>
                <a:latin typeface="Eras Demi ITC" pitchFamily="34" charset="0"/>
              </a:rPr>
              <a:t>Partial support for this work has come from the Swezey Scientific Instrumentation and Research Fund. The authors would also like to thank the other members of the GCC PER group who have contributed to this project: Elizabeth Carbone, Sam Cohen, Kathryn Merrymon, and Jason Wetstone. </a:t>
            </a:r>
            <a:endParaRPr lang="en-US" sz="2800" dirty="0">
              <a:solidFill>
                <a:schemeClr val="bg1"/>
              </a:solidFill>
              <a:latin typeface="Eras Demi ITC" pitchFamily="34" charset="0"/>
            </a:endParaRPr>
          </a:p>
        </p:txBody>
      </p:sp>
      <p:sp>
        <p:nvSpPr>
          <p:cNvPr id="20" name="Text Placeholder 19"/>
          <p:cNvSpPr>
            <a:spLocks noGrp="1"/>
          </p:cNvSpPr>
          <p:nvPr>
            <p:ph type="body" sz="quarter" idx="150"/>
          </p:nvPr>
        </p:nvSpPr>
        <p:spPr>
          <a:xfrm>
            <a:off x="20007284" y="2229737"/>
            <a:ext cx="21421724" cy="1331721"/>
          </a:xfrm>
        </p:spPr>
        <p:txBody>
          <a:bodyPr>
            <a:normAutofit fontScale="32500" lnSpcReduction="20000"/>
          </a:bodyPr>
          <a:lstStyle/>
          <a:p>
            <a:endParaRPr lang="en-US" smtClean="0"/>
          </a:p>
          <a:p>
            <a:r>
              <a:rPr lang="en-US" sz="15400" smtClean="0">
                <a:solidFill>
                  <a:schemeClr val="tx1"/>
                </a:solidFill>
                <a:latin typeface="Eras Demi ITC" pitchFamily="34" charset="0"/>
              </a:rPr>
              <a:t> Matthew Goszewski, Adam Moyer, Zachary Bazan, and DJ Wagner </a:t>
            </a:r>
            <a:endParaRPr lang="en-US" sz="15400" dirty="0">
              <a:solidFill>
                <a:schemeClr val="tx1"/>
              </a:solidFill>
              <a:latin typeface="Eras Demi ITC" pitchFamily="34" charset="0"/>
            </a:endParaRPr>
          </a:p>
        </p:txBody>
      </p:sp>
      <p:sp>
        <p:nvSpPr>
          <p:cNvPr id="36" name="Text Placeholder 35"/>
          <p:cNvSpPr>
            <a:spLocks noGrp="1"/>
          </p:cNvSpPr>
          <p:nvPr>
            <p:ph type="body" sz="quarter" idx="175"/>
          </p:nvPr>
        </p:nvSpPr>
        <p:spPr>
          <a:xfrm>
            <a:off x="15126370" y="28307233"/>
            <a:ext cx="14591631" cy="3477853"/>
          </a:xfrm>
          <a:ln>
            <a:solidFill>
              <a:srgbClr val="002060"/>
            </a:solidFill>
          </a:ln>
        </p:spPr>
        <p:txBody>
          <a:bodyPr/>
          <a:lstStyle/>
          <a:p>
            <a:r>
              <a:rPr lang="en-US" sz="2800" dirty="0" err="1" smtClean="0">
                <a:solidFill>
                  <a:schemeClr val="bg1"/>
                </a:solidFill>
                <a:latin typeface="Eras Demi ITC" pitchFamily="34" charset="0"/>
              </a:rPr>
              <a:t>Calc</a:t>
            </a:r>
            <a:r>
              <a:rPr lang="en-US" sz="2800" dirty="0" smtClean="0">
                <a:solidFill>
                  <a:schemeClr val="bg1"/>
                </a:solidFill>
                <a:latin typeface="Eras Demi ITC" pitchFamily="34" charset="0"/>
              </a:rPr>
              <a:t> -&gt;  calculus-based course for engineers, computer scientists, and physics majors </a:t>
            </a:r>
          </a:p>
          <a:p>
            <a:r>
              <a:rPr lang="en-US" sz="2800" dirty="0" smtClean="0">
                <a:solidFill>
                  <a:schemeClr val="bg1"/>
                </a:solidFill>
                <a:latin typeface="Eras Demi ITC" pitchFamily="34" charset="0"/>
              </a:rPr>
              <a:t>Trig -&gt;  trig-based course for biology and chemistry majors </a:t>
            </a:r>
          </a:p>
          <a:p>
            <a:r>
              <a:rPr lang="en-US" sz="2800" dirty="0" err="1" smtClean="0">
                <a:solidFill>
                  <a:schemeClr val="bg1"/>
                </a:solidFill>
                <a:latin typeface="Eras Demi ITC" pitchFamily="34" charset="0"/>
              </a:rPr>
              <a:t>Conc</a:t>
            </a:r>
            <a:r>
              <a:rPr lang="en-US" sz="2800" dirty="0" smtClean="0">
                <a:solidFill>
                  <a:schemeClr val="bg1"/>
                </a:solidFill>
                <a:latin typeface="Eras Demi ITC" pitchFamily="34" charset="0"/>
              </a:rPr>
              <a:t> -&gt; concept-based course for non-science majors </a:t>
            </a:r>
          </a:p>
          <a:p>
            <a:r>
              <a:rPr lang="en-US" sz="2800" dirty="0" smtClean="0">
                <a:solidFill>
                  <a:schemeClr val="bg1"/>
                </a:solidFill>
                <a:latin typeface="Eras Demi ITC" pitchFamily="34" charset="0"/>
              </a:rPr>
              <a:t>F11 -&gt; Fall 2011 Semester Course</a:t>
            </a:r>
          </a:p>
          <a:p>
            <a:r>
              <a:rPr lang="en-US" sz="2800" dirty="0" smtClean="0">
                <a:solidFill>
                  <a:schemeClr val="bg1"/>
                </a:solidFill>
                <a:latin typeface="Eras Demi ITC" pitchFamily="34" charset="0"/>
              </a:rPr>
              <a:t>S12 -&gt; Spring 2012 Semester Course</a:t>
            </a:r>
          </a:p>
          <a:p>
            <a:r>
              <a:rPr lang="en-US" sz="2800" dirty="0" smtClean="0">
                <a:solidFill>
                  <a:schemeClr val="bg1"/>
                </a:solidFill>
                <a:latin typeface="Eras Demi ITC" pitchFamily="34" charset="0"/>
              </a:rPr>
              <a:t>Pre -&gt; Test given first week in lab, no classroom teaching</a:t>
            </a:r>
          </a:p>
          <a:p>
            <a:r>
              <a:rPr lang="en-US" sz="2800" dirty="0" smtClean="0">
                <a:solidFill>
                  <a:schemeClr val="bg1"/>
                </a:solidFill>
                <a:latin typeface="Eras Demi ITC" pitchFamily="34" charset="0"/>
              </a:rPr>
              <a:t>Post -&gt; Test given at the last lab, after classroom teaching</a:t>
            </a:r>
            <a:endParaRPr lang="en-US" sz="2800" dirty="0">
              <a:solidFill>
                <a:schemeClr val="bg1"/>
              </a:solidFill>
              <a:latin typeface="Eras Demi ITC" pitchFamily="34" charset="0"/>
            </a:endParaRPr>
          </a:p>
        </p:txBody>
      </p:sp>
      <p:sp>
        <p:nvSpPr>
          <p:cNvPr id="45" name="Text Placeholder 44"/>
          <p:cNvSpPr>
            <a:spLocks noGrp="1"/>
          </p:cNvSpPr>
          <p:nvPr>
            <p:ph type="body" sz="quarter" idx="184"/>
          </p:nvPr>
        </p:nvSpPr>
        <p:spPr>
          <a:xfrm>
            <a:off x="20007284" y="3561459"/>
            <a:ext cx="21421724" cy="1163782"/>
          </a:xfrm>
        </p:spPr>
        <p:txBody>
          <a:bodyPr>
            <a:normAutofit/>
          </a:bodyPr>
          <a:lstStyle/>
          <a:p>
            <a:r>
              <a:rPr lang="en-US" sz="4000" smtClean="0">
                <a:solidFill>
                  <a:schemeClr val="tx1"/>
                </a:solidFill>
                <a:latin typeface="Eras Demi ITC" pitchFamily="34" charset="0"/>
              </a:rPr>
              <a:t>Grove City College</a:t>
            </a:r>
            <a:endParaRPr lang="en-US" sz="4000" dirty="0">
              <a:solidFill>
                <a:schemeClr val="tx1"/>
              </a:solidFill>
              <a:latin typeface="Eras Demi ITC" pitchFamily="34" charset="0"/>
            </a:endParaRPr>
          </a:p>
        </p:txBody>
      </p:sp>
      <p:sp>
        <p:nvSpPr>
          <p:cNvPr id="46" name="Text Placeholder 45"/>
          <p:cNvSpPr>
            <a:spLocks noGrp="1"/>
          </p:cNvSpPr>
          <p:nvPr>
            <p:ph type="body" sz="quarter" idx="185"/>
          </p:nvPr>
        </p:nvSpPr>
        <p:spPr>
          <a:xfrm>
            <a:off x="20007284" y="861450"/>
            <a:ext cx="21421724" cy="1951684"/>
          </a:xfrm>
        </p:spPr>
        <p:txBody>
          <a:bodyPr>
            <a:normAutofit fontScale="32500" lnSpcReduction="20000"/>
          </a:bodyPr>
          <a:lstStyle/>
          <a:p>
            <a:endParaRPr lang="en-US" smtClean="0"/>
          </a:p>
          <a:p>
            <a:r>
              <a:rPr lang="en-US" sz="18500" smtClean="0">
                <a:solidFill>
                  <a:schemeClr val="tx1"/>
                </a:solidFill>
              </a:rPr>
              <a:t> </a:t>
            </a:r>
            <a:r>
              <a:rPr lang="en-US" sz="18500" b="1" smtClean="0">
                <a:solidFill>
                  <a:schemeClr val="tx1"/>
                </a:solidFill>
                <a:latin typeface="Eras Demi ITC" pitchFamily="34" charset="0"/>
              </a:rPr>
              <a:t>Exploring Student Difficulties with Pressure in a Fluid </a:t>
            </a:r>
            <a:endParaRPr lang="en-US" sz="18500" dirty="0">
              <a:solidFill>
                <a:schemeClr val="tx1"/>
              </a:solidFill>
              <a:latin typeface="Eras Demi ITC" pitchFamily="34" charset="0"/>
            </a:endParaRPr>
          </a:p>
        </p:txBody>
      </p:sp>
      <p:pic>
        <p:nvPicPr>
          <p:cNvPr id="49" name="Picture 48"/>
          <p:cNvPicPr>
            <a:picLocks noChangeAspect="1"/>
          </p:cNvPicPr>
          <p:nvPr/>
        </p:nvPicPr>
        <p:blipFill>
          <a:blip r:embed="rId2" cstate="print"/>
          <a:stretch>
            <a:fillRect/>
          </a:stretch>
        </p:blipFill>
        <p:spPr>
          <a:xfrm>
            <a:off x="498476" y="11835267"/>
            <a:ext cx="10196513" cy="6165704"/>
          </a:xfrm>
          <a:prstGeom prst="rect">
            <a:avLst/>
          </a:prstGeom>
        </p:spPr>
      </p:pic>
      <p:pic>
        <p:nvPicPr>
          <p:cNvPr id="50" name="Picture 49"/>
          <p:cNvPicPr>
            <a:picLocks noChangeAspect="1"/>
          </p:cNvPicPr>
          <p:nvPr/>
        </p:nvPicPr>
        <p:blipFill rotWithShape="1">
          <a:blip r:embed="rId3" cstate="print"/>
          <a:srcRect b="4270"/>
          <a:stretch/>
        </p:blipFill>
        <p:spPr>
          <a:xfrm>
            <a:off x="484190" y="19016627"/>
            <a:ext cx="10182226" cy="7542538"/>
          </a:xfrm>
          <a:prstGeom prst="rect">
            <a:avLst/>
          </a:prstGeom>
        </p:spPr>
      </p:pic>
      <p:sp>
        <p:nvSpPr>
          <p:cNvPr id="51" name="Text Placeholder 5"/>
          <p:cNvSpPr>
            <a:spLocks noGrp="1"/>
          </p:cNvSpPr>
          <p:nvPr>
            <p:ph type="body" sz="quarter" idx="20"/>
          </p:nvPr>
        </p:nvSpPr>
        <p:spPr>
          <a:xfrm>
            <a:off x="484190" y="18000971"/>
            <a:ext cx="10210799" cy="1015655"/>
          </a:xfrm>
        </p:spPr>
        <p:txBody>
          <a:bodyPr/>
          <a:lstStyle/>
          <a:p>
            <a:r>
              <a:rPr lang="en-US" sz="5400" b="0" dirty="0" smtClean="0">
                <a:solidFill>
                  <a:schemeClr val="tx2">
                    <a:lumMod val="25000"/>
                  </a:schemeClr>
                </a:solidFill>
                <a:latin typeface="Elephant" pitchFamily="18" charset="0"/>
              </a:rPr>
              <a:t>3-Shape </a:t>
            </a:r>
            <a:r>
              <a:rPr lang="en-US" sz="2800" b="0" dirty="0" smtClean="0">
                <a:solidFill>
                  <a:schemeClr val="tx2">
                    <a:lumMod val="25000"/>
                  </a:schemeClr>
                </a:solidFill>
                <a:latin typeface="Eras Demi ITC" pitchFamily="34" charset="0"/>
              </a:rPr>
              <a:t>[10]</a:t>
            </a:r>
            <a:endParaRPr lang="en-US" sz="2800" b="0" dirty="0">
              <a:solidFill>
                <a:schemeClr val="tx2">
                  <a:lumMod val="25000"/>
                </a:schemeClr>
              </a:solidFill>
              <a:latin typeface="Eras Demi ITC" pitchFamily="34" charset="0"/>
            </a:endParaRPr>
          </a:p>
        </p:txBody>
      </p:sp>
      <p:sp>
        <p:nvSpPr>
          <p:cNvPr id="52" name="Text Placeholder 5"/>
          <p:cNvSpPr>
            <a:spLocks noGrp="1"/>
          </p:cNvSpPr>
          <p:nvPr>
            <p:ph type="body" sz="quarter" idx="20"/>
          </p:nvPr>
        </p:nvSpPr>
        <p:spPr>
          <a:xfrm>
            <a:off x="455617" y="26895541"/>
            <a:ext cx="10210799" cy="1015655"/>
          </a:xfrm>
        </p:spPr>
        <p:txBody>
          <a:bodyPr/>
          <a:lstStyle/>
          <a:p>
            <a:r>
              <a:rPr lang="en-US" sz="5400" b="0" smtClean="0">
                <a:solidFill>
                  <a:schemeClr val="tx2">
                    <a:lumMod val="25000"/>
                  </a:schemeClr>
                </a:solidFill>
                <a:latin typeface="Elephant" pitchFamily="18" charset="0"/>
              </a:rPr>
              <a:t>Shamu</a:t>
            </a:r>
            <a:endParaRPr lang="en-US" sz="5400" b="0" dirty="0">
              <a:solidFill>
                <a:schemeClr val="tx2">
                  <a:lumMod val="25000"/>
                </a:schemeClr>
              </a:solidFill>
              <a:latin typeface="Elephant" pitchFamily="18" charset="0"/>
            </a:endParaRPr>
          </a:p>
        </p:txBody>
      </p:sp>
      <p:graphicFrame>
        <p:nvGraphicFramePr>
          <p:cNvPr id="62" name="Picture Placeholder 61"/>
          <p:cNvGraphicFramePr>
            <a:graphicFrameLocks noGrp="1"/>
          </p:cNvGraphicFramePr>
          <p:nvPr>
            <p:ph type="pic" sz="quarter" idx="135"/>
            <p:extLst>
              <p:ext uri="{D42A27DB-BD31-4B8C-83A1-F6EECF244321}">
                <p14:modId xmlns:p14="http://schemas.microsoft.com/office/powerpoint/2010/main" val="1471497659"/>
              </p:ext>
            </p:extLst>
          </p:nvPr>
        </p:nvGraphicFramePr>
        <p:xfrm>
          <a:off x="13146292" y="18315666"/>
          <a:ext cx="17571850" cy="5341358"/>
        </p:xfrm>
        <a:graphic>
          <a:graphicData uri="http://schemas.openxmlformats.org/drawingml/2006/table">
            <a:tbl>
              <a:tblPr/>
              <a:tblGrid>
                <a:gridCol w="1779935"/>
                <a:gridCol w="1779935"/>
                <a:gridCol w="1167665"/>
                <a:gridCol w="1167665"/>
                <a:gridCol w="1167665"/>
                <a:gridCol w="1167665"/>
                <a:gridCol w="1167665"/>
                <a:gridCol w="1167665"/>
                <a:gridCol w="1167665"/>
                <a:gridCol w="1167665"/>
                <a:gridCol w="1167665"/>
                <a:gridCol w="1167665"/>
                <a:gridCol w="1167665"/>
                <a:gridCol w="1167665"/>
              </a:tblGrid>
              <a:tr h="764831">
                <a:tc>
                  <a:txBody>
                    <a:bodyPr/>
                    <a:lstStyle/>
                    <a:p>
                      <a:pPr algn="ctr" fontAlgn="t"/>
                      <a:endParaRPr lang="en-US" sz="2800" b="1" i="0" u="none" strike="noStrike" dirty="0">
                        <a:solidFill>
                          <a:srgbClr val="000000"/>
                        </a:solidFill>
                        <a:latin typeface="Calibri"/>
                      </a:endParaRP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gridSpan="4">
                  <a:txBody>
                    <a:bodyPr/>
                    <a:lstStyle/>
                    <a:p>
                      <a:pPr algn="ctr" fontAlgn="t"/>
                      <a:r>
                        <a:rPr lang="en-US" sz="2800" b="1" i="0" u="none" strike="noStrike" dirty="0">
                          <a:solidFill>
                            <a:srgbClr val="000000"/>
                          </a:solidFill>
                          <a:latin typeface="Calibri"/>
                        </a:rPr>
                        <a:t>Correct Answer</a:t>
                      </a: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t"/>
                      <a:r>
                        <a:rPr lang="en-US" sz="2800" b="1" i="1" u="none" strike="noStrike">
                          <a:solidFill>
                            <a:srgbClr val="000000"/>
                          </a:solidFill>
                          <a:latin typeface="Calibri"/>
                        </a:rPr>
                        <a:t>h</a:t>
                      </a:r>
                      <a:r>
                        <a:rPr lang="en-US" sz="2800" b="1" i="0" u="none" strike="noStrike">
                          <a:solidFill>
                            <a:srgbClr val="000000"/>
                          </a:solidFill>
                          <a:latin typeface="Calibri"/>
                        </a:rPr>
                        <a:t> measured to boundary</a:t>
                      </a:r>
                      <a:endParaRPr lang="en-US" sz="2800" b="1" i="1" u="none" strike="noStrike">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t"/>
                      <a:r>
                        <a:rPr lang="en-US" sz="2800" b="1" i="0" u="none" strike="noStrike">
                          <a:solidFill>
                            <a:srgbClr val="000000"/>
                          </a:solidFill>
                          <a:latin typeface="Calibri"/>
                        </a:rPr>
                        <a:t>Amount above matters</a:t>
                      </a: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690330">
                <a:tc>
                  <a:txBody>
                    <a:bodyPr/>
                    <a:lstStyle/>
                    <a:p>
                      <a:pPr algn="ctr" fontAlgn="t"/>
                      <a:r>
                        <a:rPr lang="en-US" sz="2800" b="1" i="0" u="none" strike="noStrike" dirty="0" smtClean="0">
                          <a:solidFill>
                            <a:srgbClr val="000000"/>
                          </a:solidFill>
                          <a:latin typeface="Calibri"/>
                        </a:rPr>
                        <a:t>Course </a:t>
                      </a:r>
                      <a:r>
                        <a:rPr lang="en-US" sz="2800" b="1" i="0" u="none" strike="noStrike" dirty="0">
                          <a:solidFill>
                            <a:srgbClr val="000000"/>
                          </a:solidFill>
                          <a:latin typeface="Calibri"/>
                        </a:rPr>
                        <a:t>&amp; </a:t>
                      </a:r>
                      <a:r>
                        <a:rPr lang="en-US" sz="2800" b="1" i="0" u="none" strike="noStrike" dirty="0" err="1">
                          <a:solidFill>
                            <a:srgbClr val="000000"/>
                          </a:solidFill>
                          <a:latin typeface="Calibri"/>
                        </a:rPr>
                        <a:t>Sem</a:t>
                      </a:r>
                      <a:endParaRPr lang="en-US" sz="2800" b="1" i="0" u="none" strike="noStrike" dirty="0">
                        <a:solidFill>
                          <a:srgbClr val="000000"/>
                        </a:solidFill>
                        <a:latin typeface="Calibri"/>
                      </a:endParaRP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1" i="0" u="none" strike="noStrike" dirty="0" smtClean="0">
                          <a:solidFill>
                            <a:srgbClr val="000000"/>
                          </a:solidFill>
                          <a:latin typeface="Calibri"/>
                        </a:rPr>
                        <a:t>N</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gridSpan="2">
                  <a:txBody>
                    <a:bodyPr/>
                    <a:lstStyle/>
                    <a:p>
                      <a:pPr algn="ctr" fontAlgn="t"/>
                      <a:r>
                        <a:rPr lang="en-US" sz="2800" b="1" i="0" u="none" strike="noStrike" dirty="0" err="1" smtClean="0">
                          <a:solidFill>
                            <a:srgbClr val="000000"/>
                          </a:solidFill>
                          <a:latin typeface="Calibri"/>
                        </a:rPr>
                        <a:t>Shamu</a:t>
                      </a:r>
                      <a:endParaRPr lang="en-US" sz="2800" b="1" i="0" u="none" strike="noStrike" dirty="0" smtClean="0">
                        <a:solidFill>
                          <a:srgbClr val="000000"/>
                        </a:solidFill>
                        <a:latin typeface="Calibri"/>
                      </a:endParaRPr>
                    </a:p>
                    <a:p>
                      <a:pPr algn="ctr" fontAlgn="t"/>
                      <a:r>
                        <a:rPr lang="en-US" sz="2800" b="1" i="0" u="none" strike="noStrike" dirty="0" smtClean="0">
                          <a:solidFill>
                            <a:srgbClr val="000000"/>
                          </a:solidFill>
                          <a:latin typeface="Calibri"/>
                        </a:rPr>
                        <a:t>(C)</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(E)</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err="1" smtClean="0">
                          <a:solidFill>
                            <a:srgbClr val="000000"/>
                          </a:solidFill>
                          <a:latin typeface="Calibri"/>
                        </a:rPr>
                        <a:t>Shamu</a:t>
                      </a:r>
                      <a:endParaRPr lang="en-US" sz="2800" b="1" i="0" u="none" strike="noStrike" dirty="0" smtClean="0">
                        <a:solidFill>
                          <a:srgbClr val="000000"/>
                        </a:solidFill>
                        <a:latin typeface="Calibri"/>
                      </a:endParaRPr>
                    </a:p>
                    <a:p>
                      <a:pPr algn="ctr" fontAlgn="t"/>
                      <a:r>
                        <a:rPr lang="en-US" sz="2800" b="1" i="0" u="none" strike="noStrike" dirty="0" smtClean="0">
                          <a:solidFill>
                            <a:srgbClr val="000000"/>
                          </a:solidFill>
                          <a:latin typeface="Calibri"/>
                        </a:rPr>
                        <a:t>(B)</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(F)</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err="1" smtClean="0">
                          <a:solidFill>
                            <a:srgbClr val="000000"/>
                          </a:solidFill>
                          <a:latin typeface="Calibri"/>
                        </a:rPr>
                        <a:t>Shamu</a:t>
                      </a:r>
                      <a:endParaRPr lang="en-US" sz="2800" b="1" i="0" u="none" strike="noStrike" dirty="0" smtClean="0">
                        <a:solidFill>
                          <a:srgbClr val="000000"/>
                        </a:solidFill>
                        <a:latin typeface="Calibri"/>
                      </a:endParaRPr>
                    </a:p>
                    <a:p>
                      <a:pPr algn="ctr" fontAlgn="t"/>
                      <a:r>
                        <a:rPr lang="en-US" sz="2800" b="1" i="0" u="none" strike="noStrike" dirty="0" smtClean="0">
                          <a:solidFill>
                            <a:srgbClr val="000000"/>
                          </a:solidFill>
                          <a:latin typeface="Calibri"/>
                        </a:rPr>
                        <a:t>(E)</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(B,C)</a:t>
                      </a:r>
                      <a:endParaRPr lang="en-US" sz="2800" b="1"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r>
              <a:tr h="764831">
                <a:tc>
                  <a:txBody>
                    <a:bodyPr/>
                    <a:lstStyle/>
                    <a:p>
                      <a:pPr algn="ctr" fontAlgn="t"/>
                      <a:r>
                        <a:rPr lang="en-US" sz="2800" b="1" i="0" u="none" strike="noStrike" dirty="0">
                          <a:solidFill>
                            <a:srgbClr val="000000"/>
                          </a:solidFill>
                          <a:latin typeface="Calibri"/>
                        </a:rPr>
                        <a:t> </a:t>
                      </a: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smtClean="0">
                          <a:solidFill>
                            <a:srgbClr val="000000"/>
                          </a:solidFill>
                          <a:latin typeface="Calibri"/>
                        </a:rPr>
                        <a:t>Pre </a:t>
                      </a:r>
                      <a:r>
                        <a:rPr lang="en-US" sz="2800" b="1" i="0" u="none" strike="noStrike" baseline="0" dirty="0" smtClean="0">
                          <a:solidFill>
                            <a:srgbClr val="000000"/>
                          </a:solidFill>
                          <a:latin typeface="Calibri"/>
                        </a:rPr>
                        <a:t>   Post</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8186" marR="8186" marT="8186" marB="0">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8186" marR="8186" marT="8186" marB="0">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Post</a:t>
                      </a:r>
                    </a:p>
                  </a:txBody>
                  <a:tcPr marL="8186" marR="8186" marT="8186" marB="0">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8186" marR="8186" marT="8186" marB="0">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8186" marR="8186" marT="8186" marB="0">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8186" marR="8186" marT="8186" marB="0">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Post</a:t>
                      </a:r>
                    </a:p>
                  </a:txBody>
                  <a:tcPr marL="8186" marR="8186" marT="8186" marB="0">
                    <a:lnL>
                      <a:noFill/>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r h="764831">
                <a:tc>
                  <a:txBody>
                    <a:bodyPr/>
                    <a:lstStyle/>
                    <a:p>
                      <a:pPr algn="r" fontAlgn="t"/>
                      <a:r>
                        <a:rPr lang="en-US" sz="2800" b="0" i="0" u="none" strike="noStrike" dirty="0" err="1">
                          <a:solidFill>
                            <a:srgbClr val="000000"/>
                          </a:solidFill>
                          <a:latin typeface="Calibri"/>
                        </a:rPr>
                        <a:t>Calc</a:t>
                      </a:r>
                      <a:r>
                        <a:rPr lang="en-US" sz="2800" b="0" i="0" u="none" strike="noStrike" dirty="0">
                          <a:solidFill>
                            <a:srgbClr val="000000"/>
                          </a:solidFill>
                          <a:latin typeface="Calibri"/>
                        </a:rPr>
                        <a:t> F11</a:t>
                      </a: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marL="514350" indent="-514350" algn="r" fontAlgn="t">
                        <a:buAutoNum type="arabicPlain" startAt="157"/>
                      </a:pPr>
                      <a:r>
                        <a:rPr lang="en-US" sz="2800" b="0" i="0" u="none" strike="noStrike" dirty="0" smtClean="0">
                          <a:solidFill>
                            <a:srgbClr val="000000"/>
                          </a:solidFill>
                          <a:latin typeface="Calibri"/>
                        </a:rPr>
                        <a:t>     147</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50</a:t>
                      </a: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93</a:t>
                      </a:r>
                    </a:p>
                  </a:txBody>
                  <a:tcPr marL="8186" marR="8186" marT="8186"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27</a:t>
                      </a: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a:solidFill>
                            <a:srgbClr val="000000"/>
                          </a:solidFill>
                          <a:latin typeface="Calibri"/>
                        </a:rPr>
                        <a:t>85</a:t>
                      </a:r>
                    </a:p>
                  </a:txBody>
                  <a:tcPr marL="8186" marR="8186" marT="8186"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a:solidFill>
                            <a:srgbClr val="000000"/>
                          </a:solidFill>
                          <a:latin typeface="Calibri"/>
                        </a:rPr>
                        <a:t>24</a:t>
                      </a: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a:solidFill>
                            <a:srgbClr val="000000"/>
                          </a:solidFill>
                          <a:latin typeface="Calibri"/>
                        </a:rPr>
                        <a:t>3</a:t>
                      </a:r>
                    </a:p>
                  </a:txBody>
                  <a:tcPr marL="8186" marR="8186" marT="8186"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8</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3</a:t>
                      </a:r>
                    </a:p>
                  </a:txBody>
                  <a:tcPr marL="8186" marR="8186" marT="8186"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17</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1</a:t>
                      </a:r>
                      <a:endParaRPr lang="en-US" sz="2800" b="0" i="0" u="none" strike="noStrike" dirty="0">
                        <a:solidFill>
                          <a:srgbClr val="000000"/>
                        </a:solidFill>
                        <a:latin typeface="Calibri"/>
                      </a:endParaRPr>
                    </a:p>
                  </a:txBody>
                  <a:tcPr marL="8186" marR="8186" marT="8186"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4</a:t>
                      </a:r>
                      <a:r>
                        <a:rPr lang="en-US" sz="2800" b="0" i="0" u="none" strike="noStrike" dirty="0" smtClean="0">
                          <a:solidFill>
                            <a:srgbClr val="000000"/>
                          </a:solidFill>
                          <a:latin typeface="Calibri"/>
                        </a:rPr>
                        <a:t>0</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a:solidFill>
                            <a:srgbClr val="000000"/>
                          </a:solidFill>
                          <a:latin typeface="Calibri"/>
                        </a:rPr>
                        <a:t>5</a:t>
                      </a:r>
                    </a:p>
                  </a:txBody>
                  <a:tcPr marL="8186" marR="8186" marT="8186" marB="0">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r>
              <a:tr h="728413">
                <a:tc>
                  <a:txBody>
                    <a:bodyPr/>
                    <a:lstStyle/>
                    <a:p>
                      <a:pPr algn="r" fontAlgn="t"/>
                      <a:r>
                        <a:rPr lang="en-US" sz="2800" b="0" i="0" u="none" strike="noStrike" dirty="0">
                          <a:solidFill>
                            <a:srgbClr val="000000"/>
                          </a:solidFill>
                          <a:latin typeface="Calibri"/>
                        </a:rPr>
                        <a:t>Trig F11</a:t>
                      </a: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marL="514350" indent="-514350" algn="r" fontAlgn="t">
                        <a:buAutoNum type="arabicPlain" startAt="75"/>
                      </a:pPr>
                      <a:r>
                        <a:rPr lang="en-US" sz="2800" b="0" i="0" u="none" strike="noStrike" dirty="0" smtClean="0">
                          <a:solidFill>
                            <a:srgbClr val="000000"/>
                          </a:solidFill>
                          <a:latin typeface="Calibri"/>
                        </a:rPr>
                        <a:t>      71 </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40</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94</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12</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76</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32</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3</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9</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7</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24</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1</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29</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9</a:t>
                      </a:r>
                      <a:endParaRPr lang="en-US" sz="2800" b="0" i="0" u="none" strike="noStrike" dirty="0">
                        <a:solidFill>
                          <a:srgbClr val="000000"/>
                        </a:solidFill>
                        <a:latin typeface="Calibri"/>
                      </a:endParaRPr>
                    </a:p>
                  </a:txBody>
                  <a:tcPr marL="8186" marR="8186" marT="8186" marB="0">
                    <a:lnL>
                      <a:noFill/>
                    </a:lnL>
                    <a:lnR w="12700" cap="flat" cmpd="sng" algn="ctr">
                      <a:solidFill>
                        <a:srgbClr val="000000"/>
                      </a:solidFill>
                      <a:prstDash val="solid"/>
                      <a:round/>
                      <a:headEnd type="none" w="med" len="med"/>
                      <a:tailEnd type="none" w="med" len="med"/>
                    </a:lnR>
                    <a:lnT>
                      <a:noFill/>
                    </a:lnT>
                    <a:lnB>
                      <a:noFill/>
                    </a:lnB>
                  </a:tcPr>
                </a:tc>
              </a:tr>
              <a:tr h="728413">
                <a:tc>
                  <a:txBody>
                    <a:bodyPr/>
                    <a:lstStyle/>
                    <a:p>
                      <a:pPr algn="r" fontAlgn="t"/>
                      <a:r>
                        <a:rPr lang="en-US" sz="2800" b="0" i="0" u="none" strike="noStrike" dirty="0">
                          <a:solidFill>
                            <a:srgbClr val="000000"/>
                          </a:solidFill>
                          <a:latin typeface="Calibri"/>
                        </a:rPr>
                        <a:t>Conc F11</a:t>
                      </a: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marL="514350" indent="-514350" algn="r" fontAlgn="t">
                        <a:buAutoNum type="arabicPlain" startAt="102"/>
                      </a:pPr>
                      <a:r>
                        <a:rPr lang="en-US" sz="2800" b="0" i="0" u="none" strike="noStrike" dirty="0" smtClean="0">
                          <a:solidFill>
                            <a:srgbClr val="000000"/>
                          </a:solidFill>
                          <a:latin typeface="Calibri"/>
                        </a:rPr>
                        <a:t>     100</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38</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47</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a:solidFill>
                            <a:srgbClr val="000000"/>
                          </a:solidFill>
                          <a:latin typeface="Calibri"/>
                        </a:rPr>
                        <a:t>11</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a:solidFill>
                            <a:srgbClr val="000000"/>
                          </a:solidFill>
                          <a:latin typeface="Calibri"/>
                        </a:rPr>
                        <a:t>37</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a:solidFill>
                            <a:srgbClr val="000000"/>
                          </a:solidFill>
                          <a:latin typeface="Calibri"/>
                        </a:rPr>
                        <a:t>26</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a:solidFill>
                            <a:srgbClr val="000000"/>
                          </a:solidFill>
                          <a:latin typeface="Calibri"/>
                        </a:rPr>
                        <a:t>28</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10</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a:solidFill>
                            <a:srgbClr val="000000"/>
                          </a:solidFill>
                          <a:latin typeface="Calibri"/>
                        </a:rPr>
                        <a:t>18</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26</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a:t>
                      </a:r>
                      <a:endParaRPr lang="en-US" sz="2800" b="0" i="0" u="none" strike="noStrike" dirty="0">
                        <a:solidFill>
                          <a:srgbClr val="000000"/>
                        </a:solidFill>
                        <a:latin typeface="Calibri"/>
                      </a:endParaRP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35</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22</a:t>
                      </a:r>
                      <a:endParaRPr lang="en-US" sz="2800" b="0" i="0" u="none" strike="noStrike" dirty="0">
                        <a:solidFill>
                          <a:srgbClr val="000000"/>
                        </a:solidFill>
                        <a:latin typeface="Calibri"/>
                      </a:endParaRPr>
                    </a:p>
                  </a:txBody>
                  <a:tcPr marL="8186" marR="8186" marT="8186" marB="0">
                    <a:lnL>
                      <a:noFill/>
                    </a:lnL>
                    <a:lnR w="12700" cap="flat" cmpd="sng" algn="ctr">
                      <a:solidFill>
                        <a:srgbClr val="000000"/>
                      </a:solidFill>
                      <a:prstDash val="solid"/>
                      <a:round/>
                      <a:headEnd type="none" w="med" len="med"/>
                      <a:tailEnd type="none" w="med" len="med"/>
                    </a:lnR>
                    <a:lnT>
                      <a:noFill/>
                    </a:lnT>
                    <a:lnB>
                      <a:noFill/>
                    </a:lnB>
                  </a:tcPr>
                </a:tc>
              </a:tr>
              <a:tr h="728413">
                <a:tc>
                  <a:txBody>
                    <a:bodyPr/>
                    <a:lstStyle/>
                    <a:p>
                      <a:pPr algn="r" fontAlgn="t"/>
                      <a:r>
                        <a:rPr lang="en-US" sz="2800" b="0" i="0" u="none" strike="noStrike" dirty="0">
                          <a:solidFill>
                            <a:srgbClr val="000000"/>
                          </a:solidFill>
                          <a:latin typeface="Calibri"/>
                        </a:rPr>
                        <a:t>Conc S12</a:t>
                      </a:r>
                    </a:p>
                  </a:txBody>
                  <a:tcPr marL="8186" marR="8186" marT="8186" marB="0">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l" fontAlgn="t"/>
                      <a:r>
                        <a:rPr lang="en-US" sz="2800" b="0" i="0" u="none" strike="noStrike" dirty="0" smtClean="0">
                          <a:solidFill>
                            <a:srgbClr val="000000"/>
                          </a:solidFill>
                          <a:latin typeface="Calibri"/>
                        </a:rPr>
                        <a:t>     79       79</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34</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42</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a:solidFill>
                            <a:srgbClr val="000000"/>
                          </a:solidFill>
                          <a:latin typeface="Calibri"/>
                        </a:rPr>
                        <a:t>3</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33</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25</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34</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a:solidFill>
                            <a:srgbClr val="000000"/>
                          </a:solidFill>
                          <a:latin typeface="Calibri"/>
                        </a:rPr>
                        <a:t>3</a:t>
                      </a: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a:solidFill>
                            <a:srgbClr val="000000"/>
                          </a:solidFill>
                          <a:latin typeface="Calibri"/>
                        </a:rPr>
                        <a:t>8</a:t>
                      </a: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22</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16</a:t>
                      </a:r>
                      <a:endParaRPr lang="en-US" sz="2800" b="0" i="0" u="none" strike="noStrike" dirty="0">
                        <a:solidFill>
                          <a:srgbClr val="000000"/>
                        </a:solidFill>
                        <a:latin typeface="Calibri"/>
                      </a:endParaRPr>
                    </a:p>
                  </a:txBody>
                  <a:tcPr marL="8186" marR="8186" marT="8186"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51</a:t>
                      </a:r>
                      <a:endParaRPr lang="en-US" sz="2800" b="0" i="0" u="none" strike="noStrike" dirty="0">
                        <a:solidFill>
                          <a:srgbClr val="000000"/>
                        </a:solidFill>
                        <a:latin typeface="Calibri"/>
                      </a:endParaRPr>
                    </a:p>
                  </a:txBody>
                  <a:tcPr marL="8186" marR="8186" marT="8186"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42</a:t>
                      </a:r>
                      <a:endParaRPr lang="en-US" sz="2800" b="0" i="0" u="none" strike="noStrike" dirty="0">
                        <a:solidFill>
                          <a:srgbClr val="000000"/>
                        </a:solidFill>
                        <a:latin typeface="Calibri"/>
                      </a:endParaRPr>
                    </a:p>
                  </a:txBody>
                  <a:tcPr marL="8186" marR="8186" marT="8186" marB="0">
                    <a:lnL>
                      <a:noFill/>
                    </a:lnL>
                    <a:lnR w="12700" cap="flat" cmpd="sng" algn="ctr">
                      <a:solidFill>
                        <a:srgbClr val="000000"/>
                      </a:solidFill>
                      <a:prstDash val="solid"/>
                      <a:round/>
                      <a:headEnd type="none" w="med" len="med"/>
                      <a:tailEnd type="none" w="med" len="med"/>
                    </a:lnR>
                    <a:lnT>
                      <a:noFill/>
                    </a:lnT>
                    <a:lnB>
                      <a:noFill/>
                    </a:lnB>
                  </a:tcPr>
                </a:tc>
              </a:tr>
            </a:tbl>
          </a:graphicData>
        </a:graphic>
      </p:graphicFrame>
      <p:graphicFrame>
        <p:nvGraphicFramePr>
          <p:cNvPr id="65" name="Picture Placeholder 64"/>
          <p:cNvGraphicFramePr>
            <a:graphicFrameLocks noGrp="1"/>
          </p:cNvGraphicFramePr>
          <p:nvPr>
            <p:ph type="pic" sz="quarter" idx="18"/>
            <p:extLst>
              <p:ext uri="{D42A27DB-BD31-4B8C-83A1-F6EECF244321}">
                <p14:modId xmlns:p14="http://schemas.microsoft.com/office/powerpoint/2010/main" val="1903669365"/>
              </p:ext>
            </p:extLst>
          </p:nvPr>
        </p:nvGraphicFramePr>
        <p:xfrm>
          <a:off x="13785069" y="6947410"/>
          <a:ext cx="16571862" cy="5672917"/>
        </p:xfrm>
        <a:graphic>
          <a:graphicData uri="http://schemas.openxmlformats.org/drawingml/2006/table">
            <a:tbl>
              <a:tblPr/>
              <a:tblGrid>
                <a:gridCol w="1654413"/>
                <a:gridCol w="1654413"/>
                <a:gridCol w="1105253"/>
                <a:gridCol w="1105253"/>
                <a:gridCol w="1105253"/>
                <a:gridCol w="1020927"/>
                <a:gridCol w="1189579"/>
                <a:gridCol w="1105253"/>
                <a:gridCol w="1105253"/>
                <a:gridCol w="1196125"/>
                <a:gridCol w="1014381"/>
                <a:gridCol w="1105253"/>
                <a:gridCol w="1105253"/>
                <a:gridCol w="1105253"/>
              </a:tblGrid>
              <a:tr h="828656">
                <a:tc>
                  <a:txBody>
                    <a:bodyPr/>
                    <a:lstStyle/>
                    <a:p>
                      <a:pPr algn="ctr" fontAlgn="t"/>
                      <a:r>
                        <a:rPr lang="en-US" sz="2800" b="1" i="0" u="none" strike="noStrike" dirty="0">
                          <a:solidFill>
                            <a:srgbClr val="000000"/>
                          </a:solidFill>
                          <a:latin typeface="Calibri"/>
                          <a:ea typeface="MS PGothic"/>
                        </a:rPr>
                        <a:t> </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gridSpan="4">
                  <a:txBody>
                    <a:bodyPr/>
                    <a:lstStyle/>
                    <a:p>
                      <a:pPr algn="ctr" fontAlgn="t"/>
                      <a:r>
                        <a:rPr lang="en-US" sz="2800" b="1" i="0" u="none" strike="noStrike" dirty="0">
                          <a:solidFill>
                            <a:srgbClr val="000000"/>
                          </a:solidFill>
                          <a:latin typeface="Calibri"/>
                        </a:rPr>
                        <a:t>Correct Answer</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t"/>
                      <a:r>
                        <a:rPr lang="en-US" sz="2800" b="1" i="0" u="none" strike="noStrike" dirty="0" smtClean="0">
                          <a:solidFill>
                            <a:srgbClr val="000000"/>
                          </a:solidFill>
                          <a:latin typeface="Calibri"/>
                        </a:rPr>
                        <a:t>Enclosed/below</a:t>
                      </a:r>
                      <a:r>
                        <a:rPr lang="en-US" sz="2800" b="1" i="0" u="none" strike="noStrike" baseline="0" dirty="0" smtClean="0">
                          <a:solidFill>
                            <a:srgbClr val="000000"/>
                          </a:solidFill>
                          <a:latin typeface="Calibri"/>
                        </a:rPr>
                        <a:t> obj.</a:t>
                      </a:r>
                      <a:r>
                        <a:rPr lang="en-US" sz="2800" b="1" i="0" u="none" strike="noStrike" dirty="0" smtClean="0">
                          <a:solidFill>
                            <a:srgbClr val="000000"/>
                          </a:solidFill>
                          <a:latin typeface="Calibri"/>
                        </a:rPr>
                        <a:t> </a:t>
                      </a:r>
                      <a:r>
                        <a:rPr lang="en-US" sz="2800" b="1" i="0" u="none" strike="noStrike" dirty="0">
                          <a:solidFill>
                            <a:srgbClr val="000000"/>
                          </a:solidFill>
                          <a:latin typeface="Calibri"/>
                        </a:rPr>
                        <a:t>→ high P</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t"/>
                      <a:r>
                        <a:rPr lang="en-US" sz="2800" b="1" i="0" u="none" strike="noStrike" dirty="0" smtClean="0">
                          <a:solidFill>
                            <a:srgbClr val="000000"/>
                          </a:solidFill>
                          <a:latin typeface="Calibri"/>
                        </a:rPr>
                        <a:t>Close wall/narrow </a:t>
                      </a:r>
                      <a:r>
                        <a:rPr lang="en-US" sz="2800" b="1" i="0" u="none" strike="noStrike" dirty="0">
                          <a:solidFill>
                            <a:srgbClr val="000000"/>
                          </a:solidFill>
                          <a:latin typeface="Calibri"/>
                        </a:rPr>
                        <a:t>→ high P</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667635">
                <a:tc>
                  <a:txBody>
                    <a:bodyPr/>
                    <a:lstStyle/>
                    <a:p>
                      <a:pPr algn="ctr" fontAlgn="t"/>
                      <a:r>
                        <a:rPr lang="en-US" sz="2800" b="1" i="0" u="none" strike="noStrike" dirty="0" smtClean="0">
                          <a:solidFill>
                            <a:srgbClr val="000000"/>
                          </a:solidFill>
                          <a:latin typeface="Calibri"/>
                        </a:rPr>
                        <a:t>Course </a:t>
                      </a:r>
                      <a:r>
                        <a:rPr lang="en-US" sz="2800" b="1" i="0" u="none" strike="noStrike" dirty="0">
                          <a:solidFill>
                            <a:srgbClr val="000000"/>
                          </a:solidFill>
                          <a:latin typeface="Calibri"/>
                        </a:rPr>
                        <a:t>&amp; </a:t>
                      </a:r>
                      <a:r>
                        <a:rPr lang="en-US" sz="2800" b="1" i="0" u="none" strike="noStrike" dirty="0" err="1">
                          <a:solidFill>
                            <a:srgbClr val="000000"/>
                          </a:solidFill>
                          <a:latin typeface="Calibri"/>
                        </a:rPr>
                        <a:t>Sem</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1" i="0" u="none" strike="noStrike" dirty="0" smtClean="0">
                          <a:solidFill>
                            <a:srgbClr val="000000"/>
                          </a:solidFill>
                          <a:latin typeface="Calibri"/>
                        </a:rPr>
                        <a:t>N</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gridSpan="2">
                  <a:txBody>
                    <a:bodyPr/>
                    <a:lstStyle/>
                    <a:p>
                      <a:pPr algn="ctr" fontAlgn="t"/>
                      <a:r>
                        <a:rPr lang="en-US" sz="2800" b="1" i="0" u="none" strike="noStrike" dirty="0">
                          <a:solidFill>
                            <a:srgbClr val="000000"/>
                          </a:solidFill>
                          <a:latin typeface="Calibri"/>
                        </a:rPr>
                        <a:t>Large </a:t>
                      </a:r>
                      <a:r>
                        <a:rPr lang="en-US" sz="2800" b="1" i="0" u="none" strike="noStrike" dirty="0" smtClean="0">
                          <a:solidFill>
                            <a:srgbClr val="000000"/>
                          </a:solidFill>
                          <a:latin typeface="Calibri"/>
                        </a:rPr>
                        <a:t>P</a:t>
                      </a:r>
                    </a:p>
                    <a:p>
                      <a:pPr algn="ctr" fontAlgn="t"/>
                      <a:r>
                        <a:rPr lang="en-US" sz="2800" b="1" i="0" u="none" strike="noStrike" dirty="0" smtClean="0">
                          <a:solidFill>
                            <a:srgbClr val="000000"/>
                          </a:solidFill>
                          <a:latin typeface="Calibri"/>
                        </a:rPr>
                        <a:t>(B)</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(E)</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a:solidFill>
                            <a:srgbClr val="000000"/>
                          </a:solidFill>
                          <a:latin typeface="Calibri"/>
                        </a:rPr>
                        <a:t>Large </a:t>
                      </a:r>
                      <a:r>
                        <a:rPr lang="en-US" sz="2800" b="1" i="0" u="none" strike="noStrike" dirty="0" smtClean="0">
                          <a:solidFill>
                            <a:srgbClr val="000000"/>
                          </a:solidFill>
                          <a:latin typeface="Calibri"/>
                        </a:rPr>
                        <a:t>P</a:t>
                      </a:r>
                    </a:p>
                    <a:p>
                      <a:pPr algn="ctr" fontAlgn="t"/>
                      <a:r>
                        <a:rPr lang="en-US" sz="2800" b="1" i="0" u="none" strike="noStrike" dirty="0" smtClean="0">
                          <a:solidFill>
                            <a:srgbClr val="000000"/>
                          </a:solidFill>
                          <a:latin typeface="Calibri"/>
                        </a:rPr>
                        <a:t>(C)</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(C,D)</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a:solidFill>
                            <a:srgbClr val="000000"/>
                          </a:solidFill>
                          <a:latin typeface="Calibri"/>
                        </a:rPr>
                        <a:t>Large </a:t>
                      </a:r>
                      <a:r>
                        <a:rPr lang="en-US" sz="2800" b="1" i="0" u="none" strike="noStrike" dirty="0" smtClean="0">
                          <a:solidFill>
                            <a:srgbClr val="000000"/>
                          </a:solidFill>
                          <a:latin typeface="Calibri"/>
                        </a:rPr>
                        <a:t>P</a:t>
                      </a:r>
                    </a:p>
                    <a:p>
                      <a:pPr algn="ctr" fontAlgn="t"/>
                      <a:r>
                        <a:rPr lang="en-US" sz="2800" b="1" i="0" u="none" strike="noStrike" dirty="0" smtClean="0">
                          <a:solidFill>
                            <a:srgbClr val="000000"/>
                          </a:solidFill>
                          <a:latin typeface="Calibri"/>
                        </a:rPr>
                        <a:t>(A,D)</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t"/>
                      <a:r>
                        <a:rPr lang="en-US" sz="2800" b="1" i="0" u="none" strike="noStrike" dirty="0" smtClean="0">
                          <a:solidFill>
                            <a:srgbClr val="000000"/>
                          </a:solidFill>
                          <a:latin typeface="Calibri"/>
                        </a:rPr>
                        <a:t>3-Shape</a:t>
                      </a:r>
                    </a:p>
                    <a:p>
                      <a:pPr algn="ctr" fontAlgn="t"/>
                      <a:r>
                        <a:rPr lang="en-US" sz="2800" b="1" i="0" u="none" strike="noStrike" dirty="0" smtClean="0">
                          <a:solidFill>
                            <a:srgbClr val="000000"/>
                          </a:solidFill>
                          <a:latin typeface="Calibri"/>
                        </a:rPr>
                        <a:t>(A)</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r>
              <a:tr h="828656">
                <a:tc>
                  <a:txBody>
                    <a:bodyPr/>
                    <a:lstStyle/>
                    <a:p>
                      <a:pPr algn="ctr" fontAlgn="t"/>
                      <a:r>
                        <a:rPr lang="en-US" sz="2800" b="1" i="0" u="none" strike="noStrike" dirty="0">
                          <a:solidFill>
                            <a:srgbClr val="000000"/>
                          </a:solidFill>
                          <a:latin typeface="Calibri"/>
                          <a:ea typeface="MS PGothic"/>
                        </a:rPr>
                        <a:t> </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smtClean="0">
                          <a:solidFill>
                            <a:srgbClr val="000000"/>
                          </a:solidFill>
                          <a:latin typeface="Calibri"/>
                        </a:rPr>
                        <a:t>Pre </a:t>
                      </a:r>
                      <a:r>
                        <a:rPr lang="en-US" sz="2800" b="1" i="0" u="none" strike="noStrike" baseline="0" dirty="0" smtClean="0">
                          <a:solidFill>
                            <a:srgbClr val="000000"/>
                          </a:solidFill>
                          <a:latin typeface="Calibri"/>
                        </a:rPr>
                        <a:t>   Post</a:t>
                      </a:r>
                      <a:endParaRPr lang="en-US" sz="2800" b="1"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dirty="0">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Pre</a:t>
                      </a:r>
                    </a:p>
                  </a:txBody>
                  <a:tcPr marL="5381" marR="5381" marT="5381" marB="0">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2800" b="1" i="0" u="none" strike="noStrike">
                          <a:solidFill>
                            <a:srgbClr val="000000"/>
                          </a:solidFill>
                          <a:latin typeface="Calibri"/>
                        </a:rPr>
                        <a:t>Post</a:t>
                      </a:r>
                    </a:p>
                  </a:txBody>
                  <a:tcPr marL="5381" marR="5381" marT="5381" marB="0">
                    <a:lnL>
                      <a:noFill/>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789196">
                <a:tc>
                  <a:txBody>
                    <a:bodyPr/>
                    <a:lstStyle/>
                    <a:p>
                      <a:pPr algn="r" fontAlgn="t"/>
                      <a:r>
                        <a:rPr lang="en-US" sz="2800" b="0" i="0" u="none" strike="noStrike" dirty="0" smtClean="0">
                          <a:solidFill>
                            <a:srgbClr val="000000"/>
                          </a:solidFill>
                          <a:latin typeface="Calibri"/>
                        </a:rPr>
                        <a:t>Calc </a:t>
                      </a:r>
                      <a:r>
                        <a:rPr lang="en-US" sz="2800" b="0" i="0" u="none" strike="noStrike" dirty="0">
                          <a:solidFill>
                            <a:srgbClr val="000000"/>
                          </a:solidFill>
                          <a:latin typeface="Calibri"/>
                        </a:rPr>
                        <a:t>F11</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514350" indent="-514350" algn="r" fontAlgn="t">
                        <a:buAutoNum type="arabicPlain" startAt="157"/>
                      </a:pPr>
                      <a:r>
                        <a:rPr lang="en-US" sz="2800" b="0" i="0" u="none" strike="noStrike" dirty="0" smtClean="0">
                          <a:solidFill>
                            <a:srgbClr val="000000"/>
                          </a:solidFill>
                          <a:latin typeface="Calibri"/>
                        </a:rPr>
                        <a:t>    147</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34</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54</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27</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85</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13</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6</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36</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6</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22</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9</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5</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t"/>
                      <a:r>
                        <a:rPr lang="en-US" sz="2800" b="0" i="0" u="none" strike="noStrike" dirty="0" smtClean="0">
                          <a:solidFill>
                            <a:srgbClr val="000000"/>
                          </a:solidFill>
                          <a:latin typeface="Calibri"/>
                        </a:rPr>
                        <a:t>1</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789196">
                <a:tc>
                  <a:txBody>
                    <a:bodyPr/>
                    <a:lstStyle/>
                    <a:p>
                      <a:pPr algn="r" fontAlgn="t"/>
                      <a:r>
                        <a:rPr lang="en-US" sz="2800" b="0" i="0" u="none" strike="noStrike" dirty="0" smtClean="0">
                          <a:solidFill>
                            <a:srgbClr val="000000"/>
                          </a:solidFill>
                          <a:latin typeface="Calibri"/>
                        </a:rPr>
                        <a:t>Trig F11    </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marL="514350" indent="-514350" algn="r" fontAlgn="t">
                        <a:buAutoNum type="arabicPlain" startAt="75"/>
                      </a:pPr>
                      <a:r>
                        <a:rPr lang="en-US" sz="2800" b="0" i="0" u="none" strike="noStrike" dirty="0" smtClean="0">
                          <a:solidFill>
                            <a:srgbClr val="000000"/>
                          </a:solidFill>
                          <a:latin typeface="Calibri"/>
                        </a:rPr>
                        <a:t>     71 </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25</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49</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12</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76</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20</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8</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42</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14</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40</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7</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4</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0</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r>
              <a:tr h="789196">
                <a:tc>
                  <a:txBody>
                    <a:bodyPr/>
                    <a:lstStyle/>
                    <a:p>
                      <a:pPr algn="r" fontAlgn="t"/>
                      <a:r>
                        <a:rPr lang="en-US" sz="2800" b="0" i="0" u="none" strike="noStrike" dirty="0">
                          <a:solidFill>
                            <a:srgbClr val="000000"/>
                          </a:solidFill>
                          <a:latin typeface="Calibri"/>
                        </a:rPr>
                        <a:t>Conc F11</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marL="514350" indent="-514350" algn="r" fontAlgn="t">
                        <a:buAutoNum type="arabicPlain" startAt="102"/>
                      </a:pPr>
                      <a:r>
                        <a:rPr lang="en-US" sz="2800" b="0" i="0" u="none" strike="noStrike" dirty="0" smtClean="0">
                          <a:solidFill>
                            <a:srgbClr val="000000"/>
                          </a:solidFill>
                          <a:latin typeface="Calibri"/>
                        </a:rPr>
                        <a:t>   100</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17</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38</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11</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37</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25</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14</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36</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26</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30</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23</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4</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r>
              <a:tr h="789196">
                <a:tc>
                  <a:txBody>
                    <a:bodyPr/>
                    <a:lstStyle/>
                    <a:p>
                      <a:pPr algn="r" fontAlgn="t"/>
                      <a:r>
                        <a:rPr lang="en-US" sz="2800" b="0" i="0" u="none" strike="noStrike" dirty="0">
                          <a:solidFill>
                            <a:srgbClr val="000000"/>
                          </a:solidFill>
                          <a:latin typeface="Calibri"/>
                        </a:rPr>
                        <a:t>Conc S12</a:t>
                      </a: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l" fontAlgn="t"/>
                      <a:r>
                        <a:rPr lang="en-US" sz="2800" b="0" i="0" u="none" strike="noStrike" dirty="0" smtClean="0">
                          <a:solidFill>
                            <a:srgbClr val="000000"/>
                          </a:solidFill>
                          <a:latin typeface="Calibri"/>
                        </a:rPr>
                        <a:t>   79       79</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25</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23</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3</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33</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25</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14</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52</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26</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34</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30</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t"/>
                      <a:r>
                        <a:rPr lang="en-US" sz="2800" b="0" i="0" u="none" strike="noStrike" dirty="0" smtClean="0">
                          <a:solidFill>
                            <a:srgbClr val="000000"/>
                          </a:solidFill>
                          <a:latin typeface="Calibri"/>
                        </a:rPr>
                        <a:t>9</a:t>
                      </a:r>
                      <a:endParaRPr lang="en-US" sz="2800" b="0" i="0" u="none" strike="noStrike" dirty="0">
                        <a:solidFill>
                          <a:srgbClr val="000000"/>
                        </a:solidFill>
                        <a:latin typeface="Calibri"/>
                      </a:endParaRPr>
                    </a:p>
                  </a:txBody>
                  <a:tcPr marL="5381" marR="5381" marT="5381" marB="0">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t"/>
                      <a:r>
                        <a:rPr lang="en-US" sz="2800" b="0" i="0" u="none" strike="noStrike" dirty="0" smtClean="0">
                          <a:solidFill>
                            <a:srgbClr val="000000"/>
                          </a:solidFill>
                          <a:latin typeface="Calibri"/>
                        </a:rPr>
                        <a:t>4</a:t>
                      </a:r>
                      <a:endParaRPr lang="en-US" sz="2800" b="0" i="0" u="none" strike="noStrike" dirty="0">
                        <a:solidFill>
                          <a:srgbClr val="000000"/>
                        </a:solidFill>
                        <a:latin typeface="Calibri"/>
                      </a:endParaRPr>
                    </a:p>
                  </a:txBody>
                  <a:tcPr marL="5381" marR="5381" marT="5381" marB="0">
                    <a:lnL>
                      <a:noFill/>
                    </a:lnL>
                    <a:lnR w="19050" cap="flat" cmpd="sng" algn="ctr">
                      <a:solidFill>
                        <a:srgbClr val="000000"/>
                      </a:solidFill>
                      <a:prstDash val="solid"/>
                      <a:round/>
                      <a:headEnd type="none" w="med" len="med"/>
                      <a:tailEnd type="none" w="med" len="med"/>
                    </a:lnR>
                    <a:lnT>
                      <a:noFill/>
                    </a:lnT>
                    <a:lnB>
                      <a:noFill/>
                    </a:lnB>
                  </a:tcPr>
                </a:tc>
              </a:tr>
            </a:tbl>
          </a:graphicData>
        </a:graphic>
      </p:graphicFrame>
      <mc:AlternateContent xmlns:mc="http://schemas.openxmlformats.org/markup-compatibility/2006" xmlns:p14="http://schemas.microsoft.com/office/powerpoint/2010/main">
        <mc:Choice Requires="p14">
          <p:contentPart p14:bwMode="auto" r:id="rId4">
            <p14:nvContentPartPr>
              <p14:cNvPr id="66" name="Ink 65"/>
              <p14:cNvContentPartPr/>
              <p14:nvPr/>
            </p14:nvContentPartPr>
            <p14:xfrm>
              <a:off x="17301674" y="30840828"/>
              <a:ext cx="360" cy="360"/>
            </p14:xfrm>
          </p:contentPart>
        </mc:Choice>
        <mc:Fallback xmlns="">
          <p:pic>
            <p:nvPicPr>
              <p:cNvPr id="66" name="Ink 65"/>
              <p:cNvPicPr/>
              <p:nvPr/>
            </p:nvPicPr>
            <p:blipFill>
              <a:blip r:embed="rId15"/>
              <a:stretch>
                <a:fillRect/>
              </a:stretch>
            </p:blipFill>
            <p:spPr>
              <a:xfrm>
                <a:off x="17290514" y="30829668"/>
                <a:ext cx="22680" cy="22680"/>
              </a:xfrm>
              <a:prstGeom prst="rect">
                <a:avLst/>
              </a:prstGeom>
            </p:spPr>
          </p:pic>
        </mc:Fallback>
      </mc:AlternateContent>
      <p:pic>
        <p:nvPicPr>
          <p:cNvPr id="1027" name="Picture 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8476" y="27911196"/>
            <a:ext cx="10167940" cy="336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19015" y="1173564"/>
            <a:ext cx="11780520" cy="3395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849339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PosterPresentations.com-36x48_Trifold_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oundr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PosterPresentations.com-36x48_Trifold_Template-V3</Template>
  <TotalTime>7152</TotalTime>
  <Words>1503</Words>
  <Application>Microsoft Office PowerPoint</Application>
  <PresentationFormat>Custom</PresentationFormat>
  <Paragraphs>212</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PosterPresentations.com-36x48_Trifold_Template-V3</vt:lpstr>
      <vt:lpstr>Foundry</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Wagner, DJ</cp:lastModifiedBy>
  <cp:revision>43</cp:revision>
  <cp:lastPrinted>2012-07-22T00:07:48Z</cp:lastPrinted>
  <dcterms:created xsi:type="dcterms:W3CDTF">2012-02-03T23:30:52Z</dcterms:created>
  <dcterms:modified xsi:type="dcterms:W3CDTF">2012-08-08T00:50:08Z</dcterms:modified>
</cp:coreProperties>
</file>