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58" r:id="rId1"/>
  </p:sldMasterIdLst>
  <p:sldIdLst>
    <p:sldId id="256" r:id="rId2"/>
  </p:sldIdLst>
  <p:sldSz cx="41403588" cy="32397700"/>
  <p:notesSz cx="6858000" cy="9144000"/>
  <p:defaultTextStyle>
    <a:defPPr>
      <a:defRPr lang="en-US"/>
    </a:defPPr>
    <a:lvl1pPr marL="0" algn="l" defTabSz="210761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107610" algn="l" defTabSz="210761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215220" algn="l" defTabSz="210761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322831" algn="l" defTabSz="210761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430432" algn="l" defTabSz="210761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538033" algn="l" defTabSz="210761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645643" algn="l" defTabSz="210761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753253" algn="l" defTabSz="210761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860863" algn="l" defTabSz="210761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>
        <p:scale>
          <a:sx n="26" d="100"/>
          <a:sy n="26" d="100"/>
        </p:scale>
        <p:origin x="-920" y="-24"/>
      </p:cViewPr>
      <p:guideLst>
        <p:guide orient="horz" pos="10204"/>
        <p:guide pos="130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328952" y="25273336"/>
            <a:ext cx="39074636" cy="1124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1721" tIns="210861" rIns="421721" bIns="210861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1725149" y="22927875"/>
            <a:ext cx="38298319" cy="5774590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5149" y="18358697"/>
            <a:ext cx="38298319" cy="4319693"/>
          </a:xfrm>
        </p:spPr>
        <p:txBody>
          <a:bodyPr anchor="b"/>
          <a:lstStyle>
            <a:lvl1pPr marL="0" indent="0" algn="l">
              <a:buNone/>
              <a:defRPr sz="11100">
                <a:solidFill>
                  <a:schemeClr val="tx2">
                    <a:shade val="75000"/>
                  </a:schemeClr>
                </a:solidFill>
              </a:defRPr>
            </a:lvl1pPr>
            <a:lvl2pPr marL="2108606" indent="0" algn="ctr">
              <a:buNone/>
            </a:lvl2pPr>
            <a:lvl3pPr marL="4217213" indent="0" algn="ctr">
              <a:buNone/>
            </a:lvl3pPr>
            <a:lvl4pPr marL="6325819" indent="0" algn="ctr">
              <a:buNone/>
            </a:lvl4pPr>
            <a:lvl5pPr marL="8434426" indent="0" algn="ctr">
              <a:buNone/>
            </a:lvl5pPr>
            <a:lvl6pPr marL="10543032" indent="0" algn="ctr">
              <a:buNone/>
            </a:lvl6pPr>
            <a:lvl7pPr marL="12651638" indent="0" algn="ctr">
              <a:buNone/>
            </a:lvl7pPr>
            <a:lvl8pPr marL="14760245" indent="0" algn="ctr">
              <a:buNone/>
            </a:lvl8pPr>
            <a:lvl9pPr marL="16868851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8D24-C127-4F98-B463-1D28989498F4}" type="datetime1">
              <a:rPr lang="en-US" smtClean="0"/>
              <a:pPr/>
              <a:t>12-08-01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37263229" y="30583429"/>
            <a:ext cx="3436498" cy="1166317"/>
          </a:xfr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0B28-72ED-D940-B65F-443A13C28098}" type="datetimeFigureOut">
              <a:rPr lang="en-US" smtClean="0"/>
              <a:pPr/>
              <a:t>12-08-01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B143-34B9-C447-8F71-920CA494F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052691" y="2594823"/>
            <a:ext cx="8280718" cy="2764303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0179" y="2594823"/>
            <a:ext cx="28292452" cy="2764303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0B28-72ED-D940-B65F-443A13C28098}" type="datetimeFigureOut">
              <a:rPr lang="en-US" smtClean="0"/>
              <a:pPr/>
              <a:t>12-08-01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B143-34B9-C447-8F71-920CA494F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0B28-72ED-D940-B65F-443A13C28098}" type="datetimeFigureOut">
              <a:rPr lang="en-US" smtClean="0"/>
              <a:pPr/>
              <a:t>12-08-01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6216405" y="359977"/>
            <a:ext cx="13111136" cy="136490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37263229" y="30583429"/>
            <a:ext cx="3436498" cy="1166317"/>
          </a:xfrm>
        </p:spPr>
        <p:txBody>
          <a:bodyPr/>
          <a:lstStyle/>
          <a:p>
            <a:fld id="{B486B143-34B9-C447-8F71-920CA494F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328952" y="16273975"/>
            <a:ext cx="39074636" cy="1124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1721" tIns="210861" rIns="421721" bIns="210861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725149" y="7919438"/>
            <a:ext cx="38298319" cy="5759591"/>
          </a:xfrm>
        </p:spPr>
        <p:txBody>
          <a:bodyPr anchor="b"/>
          <a:lstStyle>
            <a:lvl1pPr marL="0" indent="0" algn="r">
              <a:buNone/>
              <a:defRPr sz="9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12-08-01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17182" y="13922250"/>
            <a:ext cx="39333409" cy="5597201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366318" y="2159847"/>
            <a:ext cx="39333409" cy="397411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380119" y="7559463"/>
            <a:ext cx="18976645" cy="22318416"/>
          </a:xfrm>
        </p:spPr>
        <p:txBody>
          <a:bodyPr/>
          <a:lstStyle>
            <a:lvl1pPr>
              <a:defRPr sz="12900"/>
            </a:lvl1pPr>
            <a:lvl2pPr>
              <a:defRPr sz="111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1046824" y="7559463"/>
            <a:ext cx="19666704" cy="22318416"/>
          </a:xfrm>
        </p:spPr>
        <p:txBody>
          <a:bodyPr/>
          <a:lstStyle>
            <a:lvl1pPr>
              <a:defRPr sz="12900"/>
            </a:lvl1pPr>
            <a:lvl2pPr>
              <a:defRPr sz="11100"/>
            </a:lvl2pPr>
            <a:lvl3pPr>
              <a:defRPr sz="9200"/>
            </a:lvl3pPr>
            <a:lvl4pPr>
              <a:defRPr sz="8300"/>
            </a:lvl4pPr>
            <a:lvl5pPr>
              <a:defRPr sz="8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0B28-72ED-D940-B65F-443A13C28098}" type="datetimeFigureOut">
              <a:rPr lang="en-US" smtClean="0"/>
              <a:pPr/>
              <a:t>12-08-01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B143-34B9-C447-8F71-920CA494F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380119" y="25558186"/>
            <a:ext cx="38988379" cy="4169704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74365" y="3149776"/>
            <a:ext cx="19427429" cy="3022283"/>
          </a:xfrm>
        </p:spPr>
        <p:txBody>
          <a:bodyPr anchor="ctr"/>
          <a:lstStyle>
            <a:lvl1pPr marL="0" indent="0">
              <a:buNone/>
              <a:defRPr sz="83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9200" b="1"/>
            </a:lvl2pPr>
            <a:lvl3pPr>
              <a:buNone/>
              <a:defRPr sz="8300" b="1"/>
            </a:lvl3pPr>
            <a:lvl4pPr>
              <a:buNone/>
              <a:defRPr sz="7400" b="1"/>
            </a:lvl4pPr>
            <a:lvl5pPr>
              <a:buNone/>
              <a:defRPr sz="74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21032450" y="3149776"/>
            <a:ext cx="19435059" cy="3022283"/>
          </a:xfrm>
        </p:spPr>
        <p:txBody>
          <a:bodyPr anchor="ctr"/>
          <a:lstStyle>
            <a:lvl1pPr marL="0" indent="0">
              <a:buNone/>
              <a:defRPr sz="83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9200" b="1"/>
            </a:lvl2pPr>
            <a:lvl3pPr>
              <a:buNone/>
              <a:defRPr sz="8300" b="1"/>
            </a:lvl3pPr>
            <a:lvl4pPr>
              <a:buNone/>
              <a:defRPr sz="7400" b="1"/>
            </a:lvl4pPr>
            <a:lvl5pPr>
              <a:buNone/>
              <a:defRPr sz="74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74365" y="6217059"/>
            <a:ext cx="19427429" cy="18621180"/>
          </a:xfrm>
        </p:spPr>
        <p:txBody>
          <a:bodyPr/>
          <a:lstStyle>
            <a:lvl1pPr>
              <a:defRPr sz="111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21049224" y="6217059"/>
            <a:ext cx="19418283" cy="18621180"/>
          </a:xfrm>
        </p:spPr>
        <p:txBody>
          <a:bodyPr/>
          <a:lstStyle>
            <a:lvl1pPr>
              <a:defRPr sz="11100"/>
            </a:lvl1pPr>
            <a:lvl2pPr>
              <a:defRPr sz="92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0B28-72ED-D940-B65F-443A13C28098}" type="datetimeFigureOut">
              <a:rPr lang="en-US" smtClean="0"/>
              <a:pPr/>
              <a:t>12-08-01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3229" y="30597828"/>
            <a:ext cx="3450299" cy="1166317"/>
          </a:xfrm>
        </p:spPr>
        <p:txBody>
          <a:bodyPr/>
          <a:lstStyle/>
          <a:p>
            <a:fld id="{B486B143-34B9-C447-8F71-920CA494FB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328952" y="28437983"/>
            <a:ext cx="39074636" cy="1124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1721" tIns="210861" rIns="421721" bIns="210861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1366318" y="2159847"/>
            <a:ext cx="39333409" cy="397411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0B28-72ED-D940-B65F-443A13C28098}" type="datetimeFigureOut">
              <a:rPr lang="en-US" smtClean="0"/>
              <a:pPr/>
              <a:t>12-08-01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B143-34B9-C447-8F71-920CA494F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0B28-72ED-D940-B65F-443A13C28098}" type="datetimeFigureOut">
              <a:rPr lang="en-US" smtClean="0"/>
              <a:pPr/>
              <a:t>12-08-01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B143-34B9-C447-8F71-920CA494F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328952" y="27631664"/>
            <a:ext cx="39074636" cy="1124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1721" tIns="210861" rIns="421721" bIns="210861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070179" y="25918160"/>
            <a:ext cx="38298319" cy="2459825"/>
          </a:xfrm>
        </p:spPr>
        <p:txBody>
          <a:bodyPr anchor="ctr"/>
          <a:lstStyle>
            <a:lvl1pPr algn="l">
              <a:buNone/>
              <a:defRPr sz="9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2070182" y="2879796"/>
            <a:ext cx="13621495" cy="22678390"/>
          </a:xfrm>
        </p:spPr>
        <p:txBody>
          <a:bodyPr/>
          <a:lstStyle>
            <a:lvl1pPr marL="0" indent="0">
              <a:buNone/>
              <a:defRPr sz="6500"/>
            </a:lvl1pPr>
            <a:lvl2pPr>
              <a:buNone/>
              <a:defRPr sz="5500"/>
            </a:lvl2pPr>
            <a:lvl3pPr>
              <a:buNone/>
              <a:defRPr sz="4600"/>
            </a:lvl3pPr>
            <a:lvl4pPr>
              <a:buNone/>
              <a:defRPr sz="4200"/>
            </a:lvl4pPr>
            <a:lvl5pPr>
              <a:buNone/>
              <a:defRPr sz="4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6187653" y="2879796"/>
            <a:ext cx="24180845" cy="22678390"/>
          </a:xfrm>
        </p:spPr>
        <p:txBody>
          <a:bodyPr/>
          <a:lstStyle>
            <a:lvl1pPr>
              <a:defRPr sz="14800"/>
            </a:lvl1pPr>
            <a:lvl2pPr>
              <a:defRPr sz="12900"/>
            </a:lvl2pPr>
            <a:lvl3pPr>
              <a:defRPr sz="11100"/>
            </a:lvl3pPr>
            <a:lvl4pPr>
              <a:defRPr sz="9200"/>
            </a:lvl4pPr>
            <a:lvl5pPr>
              <a:defRPr sz="9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0B28-72ED-D940-B65F-443A13C28098}" type="datetimeFigureOut">
              <a:rPr lang="en-US" smtClean="0"/>
              <a:pPr/>
              <a:t>12-08-01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93F-E8B7-C14E-89AF-36E4AA8A1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15871376" y="2913025"/>
            <a:ext cx="22771973" cy="17278773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148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0B28-72ED-D940-B65F-443A13C28098}" type="datetimeFigureOut">
              <a:rPr lang="en-US" smtClean="0"/>
              <a:pPr/>
              <a:t>12-08-01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6B143-34B9-C447-8F71-920CA494FB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725150" y="23590892"/>
            <a:ext cx="26567302" cy="2467327"/>
          </a:xfrm>
        </p:spPr>
        <p:txBody>
          <a:bodyPr anchor="ctr"/>
          <a:lstStyle>
            <a:lvl1pPr algn="l">
              <a:buNone/>
              <a:defRPr sz="9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1725150" y="26139332"/>
            <a:ext cx="26567302" cy="3629742"/>
          </a:xfrm>
        </p:spPr>
        <p:txBody>
          <a:bodyPr lIns="506066" tIns="0"/>
          <a:lstStyle>
            <a:lvl1pPr marL="0" indent="0">
              <a:buNone/>
              <a:defRPr sz="6500"/>
            </a:lvl1pPr>
            <a:lvl2pPr>
              <a:defRPr sz="5500"/>
            </a:lvl2pPr>
            <a:lvl3pPr>
              <a:defRPr sz="4600"/>
            </a:lvl3pPr>
            <a:lvl4pPr>
              <a:defRPr sz="4200"/>
            </a:lvl4pPr>
            <a:lvl5pPr>
              <a:defRPr sz="4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328952" y="4964522"/>
            <a:ext cx="39074636" cy="1124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1721" tIns="210861" rIns="421721" bIns="210861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80119" y="7341979"/>
            <a:ext cx="39333409" cy="21380984"/>
          </a:xfrm>
          <a:prstGeom prst="rect">
            <a:avLst/>
          </a:prstGeom>
        </p:spPr>
        <p:txBody>
          <a:bodyPr vert="horz" lIns="421721" tIns="210861" rIns="421721" bIns="21086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29327541" y="359977"/>
            <a:ext cx="11385987" cy="1364903"/>
          </a:xfrm>
          <a:prstGeom prst="rect">
            <a:avLst/>
          </a:prstGeom>
        </p:spPr>
        <p:txBody>
          <a:bodyPr vert="horz" lIns="421721" tIns="210861" rIns="421721" bIns="210861"/>
          <a:lstStyle>
            <a:lvl1pPr algn="l" eaLnBrk="1" latinLnBrk="0" hangingPunct="1">
              <a:defRPr kumimoji="0" sz="55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C90B28-72ED-D940-B65F-443A13C28098}" type="datetimeFigureOut">
              <a:rPr lang="en-US" smtClean="0"/>
              <a:pPr/>
              <a:t>12-08-01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14146226" y="359977"/>
            <a:ext cx="15181316" cy="1364903"/>
          </a:xfrm>
          <a:prstGeom prst="rect">
            <a:avLst/>
          </a:prstGeom>
        </p:spPr>
        <p:txBody>
          <a:bodyPr vert="horz" lIns="421721" tIns="210861" rIns="421721" bIns="210861"/>
          <a:lstStyle>
            <a:lvl1pPr algn="r" eaLnBrk="1" latinLnBrk="0" hangingPunct="1">
              <a:defRPr kumimoji="0" sz="55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7263229" y="30597830"/>
            <a:ext cx="3450299" cy="1154918"/>
          </a:xfrm>
          <a:prstGeom prst="rect">
            <a:avLst/>
          </a:prstGeom>
        </p:spPr>
        <p:txBody>
          <a:bodyPr vert="horz" lIns="421721" tIns="210861" rIns="421721" bIns="210861"/>
          <a:lstStyle>
            <a:lvl1pPr algn="r" eaLnBrk="1" latinLnBrk="0" hangingPunct="1">
              <a:defRPr kumimoji="0" sz="55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86B143-34B9-C447-8F71-920CA494FB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380119" y="2159847"/>
            <a:ext cx="39333409" cy="3959719"/>
          </a:xfrm>
          <a:prstGeom prst="rect">
            <a:avLst/>
          </a:prstGeom>
        </p:spPr>
        <p:txBody>
          <a:bodyPr vert="horz" lIns="421721" tIns="210861" rIns="421721" bIns="210861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328952" y="4964522"/>
            <a:ext cx="39074636" cy="1124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1721" tIns="210861" rIns="421721" bIns="210861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328952" y="4998007"/>
            <a:ext cx="39074636" cy="11248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1721" tIns="210861" rIns="421721" bIns="210861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xStyles>
    <p:titleStyle>
      <a:lvl1pPr algn="l" rtl="0" eaLnBrk="1" latinLnBrk="0" hangingPunct="1">
        <a:spcBef>
          <a:spcPct val="0"/>
        </a:spcBef>
        <a:buNone/>
        <a:defRPr kumimoji="0" sz="16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1581455" indent="-158145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14800" kern="1200">
          <a:solidFill>
            <a:schemeClr val="tx2"/>
          </a:solidFill>
          <a:latin typeface="+mn-lt"/>
          <a:ea typeface="+mn-ea"/>
          <a:cs typeface="+mn-cs"/>
        </a:defRPr>
      </a:lvl1pPr>
      <a:lvl2pPr marL="3426485" indent="-1317879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12900" kern="1200">
          <a:solidFill>
            <a:schemeClr val="tx2"/>
          </a:solidFill>
          <a:latin typeface="+mn-lt"/>
          <a:ea typeface="+mn-ea"/>
          <a:cs typeface="+mn-cs"/>
        </a:defRPr>
      </a:lvl2pPr>
      <a:lvl3pPr marL="5271516" indent="-105430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1100" kern="1200">
          <a:solidFill>
            <a:schemeClr val="tx2"/>
          </a:solidFill>
          <a:latin typeface="+mn-lt"/>
          <a:ea typeface="+mn-ea"/>
          <a:cs typeface="+mn-cs"/>
        </a:defRPr>
      </a:lvl3pPr>
      <a:lvl4pPr marL="7380122" indent="-105430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9200" kern="1200">
          <a:solidFill>
            <a:schemeClr val="tx2"/>
          </a:solidFill>
          <a:latin typeface="+mn-lt"/>
          <a:ea typeface="+mn-ea"/>
          <a:cs typeface="+mn-cs"/>
        </a:defRPr>
      </a:lvl4pPr>
      <a:lvl5pPr marL="9488729" indent="-1054303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8300" kern="1200">
          <a:solidFill>
            <a:schemeClr val="tx2"/>
          </a:solidFill>
          <a:latin typeface="+mn-lt"/>
          <a:ea typeface="+mn-ea"/>
          <a:cs typeface="+mn-cs"/>
        </a:defRPr>
      </a:lvl5pPr>
      <a:lvl6pPr marL="11597335" indent="-1054303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8300" kern="1200">
          <a:solidFill>
            <a:schemeClr val="tx2"/>
          </a:solidFill>
          <a:latin typeface="+mn-lt"/>
          <a:ea typeface="+mn-ea"/>
          <a:cs typeface="+mn-cs"/>
        </a:defRPr>
      </a:lvl6pPr>
      <a:lvl7pPr marL="13705942" indent="-1054303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7400" kern="1200">
          <a:solidFill>
            <a:schemeClr val="tx2"/>
          </a:solidFill>
          <a:latin typeface="+mn-lt"/>
          <a:ea typeface="+mn-ea"/>
          <a:cs typeface="+mn-cs"/>
        </a:defRPr>
      </a:lvl7pPr>
      <a:lvl8pPr marL="15814548" indent="-1054303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7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7923154" indent="-1054303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6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08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2172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3258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434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5430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651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7602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8688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594" y="2661346"/>
            <a:ext cx="36957000" cy="3048000"/>
          </a:xfrm>
        </p:spPr>
        <p:txBody>
          <a:bodyPr>
            <a:noAutofit/>
          </a:bodyPr>
          <a:lstStyle/>
          <a:p>
            <a:r>
              <a:rPr lang="en-US" sz="10000" b="1" dirty="0" smtClean="0"/>
              <a:t>When Classrooms are Technology Rich &amp; Pedagogy Poor</a:t>
            </a:r>
            <a:br>
              <a:rPr lang="en-US" sz="10000" b="1" dirty="0" smtClean="0"/>
            </a:br>
            <a:endParaRPr lang="en-US" sz="10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4394" y="3723997"/>
            <a:ext cx="34213798" cy="203369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Nathaniel Lasry</a:t>
            </a:r>
            <a:r>
              <a:rPr lang="en-US" sz="6600" baseline="30000" dirty="0" smtClean="0"/>
              <a:t>1,2,3</a:t>
            </a:r>
            <a:r>
              <a:rPr lang="en-US" sz="6600" dirty="0" smtClean="0"/>
              <a:t>, Elizabeth Charles</a:t>
            </a:r>
            <a:r>
              <a:rPr lang="en-US" sz="6600" baseline="30000" dirty="0" smtClean="0"/>
              <a:t>2,3,4</a:t>
            </a:r>
            <a:r>
              <a:rPr lang="en-US" sz="6600" dirty="0" smtClean="0"/>
              <a:t>, Chris Whittaker</a:t>
            </a:r>
            <a:r>
              <a:rPr lang="en-US" sz="6600" baseline="30000" dirty="0" smtClean="0"/>
              <a:t>3,4</a:t>
            </a:r>
            <a:endParaRPr lang="en-US" sz="6600" dirty="0"/>
          </a:p>
        </p:txBody>
      </p:sp>
      <p:pic>
        <p:nvPicPr>
          <p:cNvPr id="7" name="Picture 6" descr="CSLP_Logo_final_2007_72dpi_R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029" y="272595"/>
            <a:ext cx="5465840" cy="2388751"/>
          </a:xfrm>
          <a:prstGeom prst="rect">
            <a:avLst/>
          </a:prstGeom>
        </p:spPr>
      </p:pic>
      <p:pic>
        <p:nvPicPr>
          <p:cNvPr id="8" name="Picture 7" descr="JAC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410" y="361857"/>
            <a:ext cx="8693424" cy="1435393"/>
          </a:xfrm>
          <a:prstGeom prst="rect">
            <a:avLst/>
          </a:prstGeom>
        </p:spPr>
      </p:pic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70" y="397350"/>
            <a:ext cx="909733" cy="895844"/>
          </a:xfrm>
          <a:prstGeom prst="rect">
            <a:avLst/>
          </a:prstGeom>
        </p:spPr>
      </p:pic>
      <p:pic>
        <p:nvPicPr>
          <p:cNvPr id="11" name="Picture 10" descr="Picture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1794" y="258719"/>
            <a:ext cx="680896" cy="818451"/>
          </a:xfrm>
          <a:prstGeom prst="rect">
            <a:avLst/>
          </a:prstGeom>
        </p:spPr>
      </p:pic>
      <p:pic>
        <p:nvPicPr>
          <p:cNvPr id="12" name="Picture 11" descr="Picture 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97994" y="254104"/>
            <a:ext cx="698412" cy="761904"/>
          </a:xfrm>
          <a:prstGeom prst="rect">
            <a:avLst/>
          </a:prstGeom>
        </p:spPr>
      </p:pic>
      <p:pic>
        <p:nvPicPr>
          <p:cNvPr id="13" name="Picture 12" descr="Picture 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2194" y="30477098"/>
            <a:ext cx="6019800" cy="187615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212962" y="285082"/>
            <a:ext cx="10668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7000" b="1" dirty="0" smtClean="0"/>
              <a:t>2</a:t>
            </a:r>
            <a:endParaRPr lang="fr-CA" sz="7000" b="1" dirty="0"/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6217797" y="5522271"/>
            <a:ext cx="4618901" cy="2107627"/>
          </a:xfrm>
          <a:prstGeom prst="rect">
            <a:avLst/>
          </a:prstGeom>
        </p:spPr>
        <p:txBody>
          <a:bodyPr vert="horz" lIns="421721" tIns="210861" rIns="421721" bIns="210861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6600" b="1" dirty="0" smtClean="0">
                <a:solidFill>
                  <a:schemeClr val="tx2">
                    <a:shade val="75000"/>
                  </a:schemeClr>
                </a:solidFill>
                <a:latin typeface="Arial"/>
                <a:cs typeface="Arial"/>
              </a:rPr>
              <a:t>Abstract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1006942" y="7344679"/>
            <a:ext cx="16958547" cy="9430235"/>
          </a:xfrm>
          <a:prstGeom prst="rect">
            <a:avLst/>
          </a:prstGeom>
        </p:spPr>
        <p:txBody>
          <a:bodyPr vert="horz" lIns="421721" tIns="210861" rIns="421721" bIns="210861" anchor="t" anchorCtr="0">
            <a:noAutofit/>
          </a:bodyPr>
          <a:lstStyle/>
          <a:p>
            <a:pPr algn="just"/>
            <a:r>
              <a:rPr lang="en-US" sz="3600" dirty="0" smtClean="0">
                <a:latin typeface="Arial"/>
                <a:cs typeface="Arial"/>
              </a:rPr>
              <a:t>Technology</a:t>
            </a:r>
            <a:r>
              <a:rPr lang="en-US" sz="3600" dirty="0">
                <a:latin typeface="Arial"/>
                <a:cs typeface="Arial"/>
              </a:rPr>
              <a:t>-rich </a:t>
            </a:r>
            <a:r>
              <a:rPr lang="en-US" sz="3600" dirty="0" smtClean="0">
                <a:latin typeface="Arial"/>
                <a:cs typeface="Arial"/>
              </a:rPr>
              <a:t>classrooms like </a:t>
            </a:r>
            <a:r>
              <a:rPr lang="en-US" sz="3600" dirty="0">
                <a:latin typeface="Arial"/>
                <a:cs typeface="Arial"/>
              </a:rPr>
              <a:t>SCALE-UP </a:t>
            </a:r>
            <a:r>
              <a:rPr lang="en-US" sz="3600" dirty="0" smtClean="0">
                <a:latin typeface="Arial"/>
                <a:cs typeface="Arial"/>
              </a:rPr>
              <a:t>or </a:t>
            </a:r>
            <a:r>
              <a:rPr lang="en-US" sz="3600" dirty="0">
                <a:latin typeface="Arial"/>
                <a:cs typeface="Arial"/>
              </a:rPr>
              <a:t>TEAL are designed </a:t>
            </a:r>
            <a:r>
              <a:rPr lang="en-US" sz="3600" dirty="0" smtClean="0">
                <a:latin typeface="Arial"/>
                <a:cs typeface="Arial"/>
              </a:rPr>
              <a:t>to be centered around students and actively </a:t>
            </a:r>
            <a:r>
              <a:rPr lang="en-US" sz="3600" dirty="0">
                <a:latin typeface="Arial"/>
                <a:cs typeface="Arial"/>
              </a:rPr>
              <a:t>engage </a:t>
            </a:r>
            <a:r>
              <a:rPr lang="en-US" sz="3600" dirty="0" smtClean="0">
                <a:latin typeface="Arial"/>
                <a:cs typeface="Arial"/>
              </a:rPr>
              <a:t>them. </a:t>
            </a:r>
            <a:r>
              <a:rPr lang="en-US" sz="3600" dirty="0">
                <a:latin typeface="Arial"/>
                <a:cs typeface="Arial"/>
              </a:rPr>
              <a:t>We examine what happens when instructors adopt the classroom but not the pedagogy that goes with it. We </a:t>
            </a:r>
            <a:r>
              <a:rPr lang="en-US" sz="3600" dirty="0" smtClean="0">
                <a:latin typeface="Arial"/>
                <a:cs typeface="Arial"/>
              </a:rPr>
              <a:t>assessed the pedagogy of 6 participating instructors </a:t>
            </a:r>
            <a:r>
              <a:rPr lang="en-US" sz="3600" dirty="0">
                <a:latin typeface="Arial"/>
                <a:cs typeface="Arial"/>
              </a:rPr>
              <a:t>(active learning vs. conventional instruction</a:t>
            </a:r>
            <a:r>
              <a:rPr lang="en-US" sz="3600" dirty="0" smtClean="0">
                <a:latin typeface="Arial"/>
                <a:cs typeface="Arial"/>
              </a:rPr>
              <a:t>) using the Attitudes towards Instruction (ATI: </a:t>
            </a:r>
            <a:r>
              <a:rPr lang="en-US" sz="3600" dirty="0" err="1" smtClean="0">
                <a:latin typeface="Arial"/>
                <a:cs typeface="Arial"/>
              </a:rPr>
              <a:t>Trigwell</a:t>
            </a:r>
            <a:r>
              <a:rPr lang="en-US" sz="3600" dirty="0" smtClean="0">
                <a:latin typeface="Arial"/>
                <a:cs typeface="Arial"/>
              </a:rPr>
              <a:t> &amp; Prosser, 2004) and through qualitative observations. </a:t>
            </a:r>
            <a:r>
              <a:rPr lang="en-US" sz="3600" dirty="0">
                <a:latin typeface="Arial"/>
                <a:cs typeface="Arial"/>
              </a:rPr>
              <a:t>We </a:t>
            </a:r>
            <a:r>
              <a:rPr lang="en-US" sz="3600" dirty="0" smtClean="0">
                <a:latin typeface="Arial"/>
                <a:cs typeface="Arial"/>
              </a:rPr>
              <a:t>assessed students on the FCI at the beginning and end of the term and conducted interviews with 34 </a:t>
            </a:r>
            <a:r>
              <a:rPr lang="en-US" sz="3600" dirty="0">
                <a:latin typeface="Arial"/>
                <a:cs typeface="Arial"/>
              </a:rPr>
              <a:t>students to gauge their perceptions of the redesigned spaces as a function of the pedagogy they were exposed to. Last, we correlate instructors’ self-reported instructional approach (teacher-centered </a:t>
            </a:r>
            <a:r>
              <a:rPr lang="en-US" sz="3600" dirty="0" err="1">
                <a:latin typeface="Arial"/>
                <a:cs typeface="Arial"/>
              </a:rPr>
              <a:t>vs</a:t>
            </a:r>
            <a:r>
              <a:rPr lang="en-US" sz="3600" dirty="0">
                <a:latin typeface="Arial"/>
                <a:cs typeface="Arial"/>
              </a:rPr>
              <a:t> student-centered) with the average normalized gains of their classes. Our findings suggest that technology-rich spaces are only effective when implemented with active pedagogies. Without active pedagogy, the technology-rich environment is not significantly different from conventional teacher-centered classrooms. We also find that students in socio-technological spaces </a:t>
            </a:r>
            <a:r>
              <a:rPr lang="en-US" sz="3600" dirty="0" smtClean="0">
                <a:latin typeface="Arial"/>
                <a:cs typeface="Arial"/>
              </a:rPr>
              <a:t>have more expert-like </a:t>
            </a:r>
            <a:r>
              <a:rPr lang="en-US" sz="3600" dirty="0">
                <a:latin typeface="Arial"/>
                <a:cs typeface="Arial"/>
              </a:rPr>
              <a:t>epistemic beliefs </a:t>
            </a:r>
            <a:r>
              <a:rPr lang="en-US" sz="3600" dirty="0" smtClean="0">
                <a:latin typeface="Arial"/>
                <a:cs typeface="Arial"/>
              </a:rPr>
              <a:t>when exposed to active learning pedagogy. We </a:t>
            </a:r>
            <a:r>
              <a:rPr lang="en-US" sz="3600" dirty="0">
                <a:latin typeface="Arial"/>
                <a:cs typeface="Arial"/>
              </a:rPr>
              <a:t>also find that instructors’ self-reported perception of student-centeredness accounts for a large fraction of the variance (R</a:t>
            </a:r>
            <a:r>
              <a:rPr lang="en-US" sz="3600" baseline="30000" dirty="0">
                <a:latin typeface="Arial"/>
                <a:cs typeface="Arial"/>
              </a:rPr>
              <a:t>2</a:t>
            </a:r>
            <a:r>
              <a:rPr lang="en-US" sz="3600" dirty="0">
                <a:latin typeface="Arial"/>
                <a:cs typeface="Arial"/>
              </a:rPr>
              <a:t>=0.83) in their class’ average normalized gain.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61278" y="9238480"/>
            <a:ext cx="184666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45" name="TextBox 44"/>
          <p:cNvSpPr txBox="1"/>
          <p:nvPr/>
        </p:nvSpPr>
        <p:spPr>
          <a:xfrm>
            <a:off x="21341736" y="7629898"/>
            <a:ext cx="21034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/>
                <a:cs typeface="Arial"/>
              </a:rPr>
              <a:t>1- Active Learning matters, classroom design, well…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518690" y="31389923"/>
            <a:ext cx="9448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tx2">
                    <a:shade val="75000"/>
                  </a:schemeClr>
                </a:solidFill>
              </a:rPr>
              <a:t> This study was supported by:</a:t>
            </a:r>
            <a:endParaRPr lang="fr-CA" sz="5500" dirty="0"/>
          </a:p>
        </p:txBody>
      </p:sp>
      <p:sp>
        <p:nvSpPr>
          <p:cNvPr id="52" name="TextBox 51"/>
          <p:cNvSpPr txBox="1"/>
          <p:nvPr/>
        </p:nvSpPr>
        <p:spPr>
          <a:xfrm>
            <a:off x="1403650" y="17661644"/>
            <a:ext cx="16201800" cy="10618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7200" dirty="0" smtClean="0">
                <a:solidFill>
                  <a:schemeClr val="tx2">
                    <a:shade val="75000"/>
                  </a:schemeClr>
                </a:solidFill>
                <a:latin typeface="Arial"/>
                <a:cs typeface="Arial"/>
              </a:rPr>
              <a:t>		    </a:t>
            </a:r>
            <a:r>
              <a:rPr lang="en-US" sz="6600" b="1" dirty="0" smtClean="0">
                <a:solidFill>
                  <a:schemeClr val="tx2">
                    <a:shade val="75000"/>
                  </a:schemeClr>
                </a:solidFill>
                <a:latin typeface="Arial"/>
                <a:cs typeface="Arial"/>
              </a:rPr>
              <a:t>     Method</a:t>
            </a:r>
            <a:endParaRPr lang="en-US" sz="3600" b="1" dirty="0" smtClean="0">
              <a:latin typeface="Arial"/>
              <a:cs typeface="Arial"/>
            </a:endParaRPr>
          </a:p>
          <a:p>
            <a:pPr algn="just"/>
            <a:r>
              <a:rPr lang="en-US" sz="3600" b="1" dirty="0" smtClean="0">
                <a:latin typeface="Arial"/>
                <a:cs typeface="Arial"/>
              </a:rPr>
              <a:t>Measures</a:t>
            </a:r>
          </a:p>
          <a:p>
            <a:pPr algn="just"/>
            <a:r>
              <a:rPr lang="en-US" sz="3600" dirty="0" smtClean="0">
                <a:latin typeface="Arial"/>
                <a:cs typeface="Arial"/>
              </a:rPr>
              <a:t>1) Assessing 6 Instructors’ Pedagogy : student </a:t>
            </a:r>
            <a:r>
              <a:rPr lang="en-US" sz="3600" dirty="0">
                <a:latin typeface="Arial"/>
                <a:cs typeface="Arial"/>
              </a:rPr>
              <a:t>centered </a:t>
            </a:r>
            <a:r>
              <a:rPr lang="en-US" sz="3600" dirty="0" err="1" smtClean="0">
                <a:latin typeface="Arial"/>
                <a:cs typeface="Arial"/>
              </a:rPr>
              <a:t>vs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teacher </a:t>
            </a:r>
            <a:r>
              <a:rPr lang="en-US" sz="3600" dirty="0" smtClean="0">
                <a:latin typeface="Arial"/>
                <a:cs typeface="Arial"/>
              </a:rPr>
              <a:t>centered</a:t>
            </a:r>
            <a:endParaRPr lang="en-US" sz="3600" dirty="0">
              <a:latin typeface="Arial"/>
              <a:cs typeface="Arial"/>
            </a:endParaRPr>
          </a:p>
          <a:p>
            <a:pPr algn="just"/>
            <a:r>
              <a:rPr lang="en-US" sz="3600" dirty="0" smtClean="0">
                <a:latin typeface="Arial"/>
                <a:cs typeface="Arial"/>
              </a:rPr>
              <a:t>- Researchers </a:t>
            </a:r>
            <a:r>
              <a:rPr lang="en-US" sz="3600" dirty="0">
                <a:latin typeface="Arial"/>
                <a:cs typeface="Arial"/>
              </a:rPr>
              <a:t>we invited to attend classes</a:t>
            </a:r>
          </a:p>
          <a:p>
            <a:pPr algn="just"/>
            <a:r>
              <a:rPr lang="en-US" sz="3600" dirty="0" smtClean="0">
                <a:latin typeface="Arial"/>
                <a:cs typeface="Arial"/>
              </a:rPr>
              <a:t>- Instructors completed the 22-item Approaches </a:t>
            </a:r>
            <a:r>
              <a:rPr lang="en-US" sz="3600" dirty="0">
                <a:latin typeface="Arial"/>
                <a:cs typeface="Arial"/>
              </a:rPr>
              <a:t>to Teaching Inventory (ATI)</a:t>
            </a:r>
          </a:p>
          <a:p>
            <a:pPr algn="just"/>
            <a:r>
              <a:rPr lang="en-US" sz="3600" dirty="0" smtClean="0">
                <a:latin typeface="Arial"/>
                <a:cs typeface="Arial"/>
              </a:rPr>
              <a:t>    - ATI is a self-report instrument that instructors complete. Has 2 sub-scales</a:t>
            </a:r>
          </a:p>
          <a:p>
            <a:pPr algn="just"/>
            <a:r>
              <a:rPr lang="en-US" sz="3600" dirty="0" smtClean="0">
                <a:latin typeface="Arial"/>
                <a:cs typeface="Arial"/>
              </a:rPr>
              <a:t>    - Conceptual </a:t>
            </a:r>
            <a:r>
              <a:rPr lang="en-US" sz="3600" dirty="0">
                <a:latin typeface="Arial"/>
                <a:cs typeface="Arial"/>
              </a:rPr>
              <a:t>change/student focused (CCSF) </a:t>
            </a:r>
            <a:r>
              <a:rPr lang="en-US" sz="3600" dirty="0" smtClean="0">
                <a:latin typeface="Arial"/>
                <a:cs typeface="Arial"/>
              </a:rPr>
              <a:t>; 11 items</a:t>
            </a:r>
          </a:p>
          <a:p>
            <a:pPr algn="just"/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>   - Information </a:t>
            </a:r>
            <a:r>
              <a:rPr lang="en-US" sz="3600" dirty="0">
                <a:latin typeface="Arial"/>
                <a:cs typeface="Arial"/>
              </a:rPr>
              <a:t>transmission/teacher focused (ITTF) </a:t>
            </a:r>
            <a:r>
              <a:rPr lang="en-US" sz="3600" dirty="0" smtClean="0">
                <a:latin typeface="Arial"/>
                <a:cs typeface="Arial"/>
              </a:rPr>
              <a:t>; 11-items</a:t>
            </a:r>
            <a:endParaRPr lang="en-US" sz="3600" dirty="0">
              <a:latin typeface="Arial"/>
              <a:cs typeface="Arial"/>
            </a:endParaRPr>
          </a:p>
          <a:p>
            <a:pPr algn="just"/>
            <a:r>
              <a:rPr lang="en-US" sz="3600" dirty="0" smtClean="0">
                <a:latin typeface="Arial"/>
                <a:cs typeface="Arial"/>
              </a:rPr>
              <a:t>	(</a:t>
            </a:r>
            <a:r>
              <a:rPr lang="en-US" sz="3600" dirty="0" err="1">
                <a:latin typeface="Arial"/>
                <a:cs typeface="Arial"/>
              </a:rPr>
              <a:t>Trigwell</a:t>
            </a:r>
            <a:r>
              <a:rPr lang="en-US" sz="3600" dirty="0">
                <a:latin typeface="Arial"/>
                <a:cs typeface="Arial"/>
              </a:rPr>
              <a:t> &amp; Prosser, 2004)</a:t>
            </a:r>
          </a:p>
          <a:p>
            <a:pPr algn="just"/>
            <a:r>
              <a:rPr lang="en-US" sz="3600" dirty="0" smtClean="0">
                <a:latin typeface="Arial"/>
                <a:cs typeface="Arial"/>
              </a:rPr>
              <a:t>2) Students</a:t>
            </a:r>
            <a:r>
              <a:rPr lang="en-US" sz="3600" dirty="0">
                <a:latin typeface="Arial"/>
                <a:cs typeface="Arial"/>
              </a:rPr>
              <a:t>’ learning gains (FCI pre-post)</a:t>
            </a:r>
          </a:p>
          <a:p>
            <a:pPr algn="just"/>
            <a:r>
              <a:rPr lang="en-US" sz="3600" dirty="0" smtClean="0">
                <a:latin typeface="Arial"/>
                <a:cs typeface="Arial"/>
              </a:rPr>
              <a:t>3) Conducted 34 interviews on students’ </a:t>
            </a:r>
            <a:r>
              <a:rPr lang="en-US" sz="3600" dirty="0">
                <a:latin typeface="Arial"/>
                <a:cs typeface="Arial"/>
              </a:rPr>
              <a:t>perceptions of SCALE-</a:t>
            </a:r>
            <a:r>
              <a:rPr lang="en-US" sz="3600" dirty="0" smtClean="0">
                <a:latin typeface="Arial"/>
                <a:cs typeface="Arial"/>
              </a:rPr>
              <a:t>UP</a:t>
            </a:r>
          </a:p>
          <a:p>
            <a:pPr algn="just"/>
            <a:endParaRPr lang="en-CA" sz="3600" b="1" dirty="0" smtClean="0">
              <a:latin typeface="Arial"/>
              <a:cs typeface="Arial"/>
            </a:endParaRPr>
          </a:p>
          <a:p>
            <a:pPr algn="just"/>
            <a:r>
              <a:rPr lang="en-CA" sz="3600" b="1" dirty="0" smtClean="0">
                <a:latin typeface="Arial"/>
                <a:cs typeface="Arial"/>
              </a:rPr>
              <a:t>SAMPLE</a:t>
            </a:r>
            <a:endParaRPr lang="en-US" sz="3600" b="1" dirty="0">
              <a:latin typeface="Arial"/>
              <a:cs typeface="Arial"/>
            </a:endParaRPr>
          </a:p>
          <a:p>
            <a:pPr algn="just"/>
            <a:r>
              <a:rPr lang="en-CA" sz="3600" dirty="0" smtClean="0">
                <a:latin typeface="Arial"/>
                <a:cs typeface="Arial"/>
              </a:rPr>
              <a:t>Students in algebra-based mechanics course at Dawson College (n=214) and 6 different instructors distributed as follows:</a:t>
            </a:r>
          </a:p>
          <a:p>
            <a:pPr algn="just"/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 smtClean="0">
              <a:latin typeface="Arial"/>
              <a:cs typeface="Arial"/>
            </a:endParaRPr>
          </a:p>
          <a:p>
            <a:pPr algn="just"/>
            <a:endParaRPr lang="fr-CA" sz="3600" dirty="0"/>
          </a:p>
        </p:txBody>
      </p:sp>
      <p:sp>
        <p:nvSpPr>
          <p:cNvPr id="55" name="TextBox 54"/>
          <p:cNvSpPr txBox="1"/>
          <p:nvPr/>
        </p:nvSpPr>
        <p:spPr>
          <a:xfrm>
            <a:off x="31618804" y="1537178"/>
            <a:ext cx="184666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58" name="TextBox 57"/>
          <p:cNvSpPr txBox="1"/>
          <p:nvPr/>
        </p:nvSpPr>
        <p:spPr>
          <a:xfrm>
            <a:off x="29054722" y="8854034"/>
            <a:ext cx="1118878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/>
                <a:cs typeface="Arial"/>
              </a:rPr>
              <a:t>Active Learning pedagogies produce larger normalized gains, regardless of classroom design. Classroom designs do not significantly differ from each other. Largest gains are found in socio-technological designs that use Active Learning. Smallest normalized gains are found in socio-technological designs that use traditional teacher-centered pedagogies. </a:t>
            </a:r>
            <a:endParaRPr lang="fr-CA" dirty="0">
              <a:latin typeface="Arial"/>
              <a:cs typeface="Arial"/>
            </a:endParaRPr>
          </a:p>
        </p:txBody>
      </p:sp>
      <p:pic>
        <p:nvPicPr>
          <p:cNvPr id="37" name="Picture 36" descr="SALTISE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908" y="254104"/>
            <a:ext cx="5520566" cy="2191218"/>
          </a:xfrm>
          <a:prstGeom prst="rect">
            <a:avLst/>
          </a:prstGeom>
        </p:spPr>
      </p:pic>
      <p:pic>
        <p:nvPicPr>
          <p:cNvPr id="40" name="Picture 39" descr="DawsonLog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54722" y="213074"/>
            <a:ext cx="5139383" cy="1500317"/>
          </a:xfrm>
          <a:prstGeom prst="rect">
            <a:avLst/>
          </a:prstGeom>
        </p:spPr>
      </p:pic>
      <p:pic>
        <p:nvPicPr>
          <p:cNvPr id="4" name="Picture 3" descr="Table1_perc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2" y="26135954"/>
            <a:ext cx="11593288" cy="6389190"/>
          </a:xfrm>
          <a:prstGeom prst="rect">
            <a:avLst/>
          </a:prstGeom>
        </p:spPr>
      </p:pic>
      <p:sp>
        <p:nvSpPr>
          <p:cNvPr id="41" name="Subtitle 2"/>
          <p:cNvSpPr txBox="1">
            <a:spLocks/>
          </p:cNvSpPr>
          <p:nvPr/>
        </p:nvSpPr>
        <p:spPr>
          <a:xfrm>
            <a:off x="26278647" y="5594279"/>
            <a:ext cx="4618901" cy="2107627"/>
          </a:xfrm>
          <a:prstGeom prst="rect">
            <a:avLst/>
          </a:prstGeom>
        </p:spPr>
        <p:txBody>
          <a:bodyPr vert="horz" lIns="421721" tIns="210861" rIns="421721" bIns="210861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6600" b="1" dirty="0" smtClean="0">
                <a:solidFill>
                  <a:schemeClr val="tx2">
                    <a:shade val="75000"/>
                  </a:schemeClr>
                </a:solidFill>
                <a:latin typeface="Arial"/>
                <a:cs typeface="Arial"/>
              </a:rPr>
              <a:t>Results</a:t>
            </a:r>
          </a:p>
        </p:txBody>
      </p:sp>
      <p:pic>
        <p:nvPicPr>
          <p:cNvPr id="5" name="Picture 4" descr="Fig1PERC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070" y="8782026"/>
            <a:ext cx="7976604" cy="491400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0261616" y="14038610"/>
            <a:ext cx="21034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/>
                <a:cs typeface="Arial"/>
              </a:rPr>
              <a:t>2</a:t>
            </a:r>
            <a:r>
              <a:rPr lang="en-US" sz="5400" b="1" dirty="0" smtClean="0">
                <a:latin typeface="Arial"/>
                <a:cs typeface="Arial"/>
              </a:rPr>
              <a:t>- Tech-rich AL Students have more expert like epistemologies</a:t>
            </a:r>
          </a:p>
        </p:txBody>
      </p:sp>
      <p:pic>
        <p:nvPicPr>
          <p:cNvPr id="15" name="Picture 14" descr="Screen Shot 2012-08-01 at 2.09.47 A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517" y="15190738"/>
            <a:ext cx="9450157" cy="47722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054722" y="15118730"/>
            <a:ext cx="1162884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/>
                <a:cs typeface="Arial"/>
              </a:rPr>
              <a:t>Three epistemic sub</a:t>
            </a:r>
            <a:r>
              <a:rPr lang="en-US" sz="3600" dirty="0">
                <a:latin typeface="Arial"/>
                <a:cs typeface="Arial"/>
              </a:rPr>
              <a:t>-components of perceptions/beliefs </a:t>
            </a:r>
            <a:r>
              <a:rPr lang="en-US" sz="3600" dirty="0" smtClean="0">
                <a:latin typeface="Arial"/>
                <a:cs typeface="Arial"/>
              </a:rPr>
              <a:t>emerge: </a:t>
            </a:r>
            <a:r>
              <a:rPr lang="en-US" sz="3600" dirty="0">
                <a:latin typeface="Arial"/>
                <a:cs typeface="Arial"/>
              </a:rPr>
              <a:t>(a) relates to real world phenomena (real world), (b) takes additional work outside of class (requires effort), and (c) requires access to a variety of experiences in the classroom (experientially mediated)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pPr algn="just"/>
            <a:r>
              <a:rPr lang="en-US" sz="3600" dirty="0">
                <a:latin typeface="Arial"/>
                <a:cs typeface="Arial"/>
              </a:rPr>
              <a:t>Students’ epistemic perceptions/beliefs in tech-rich classrooms depend on the kind of pedagogy they were exposed </a:t>
            </a:r>
            <a:r>
              <a:rPr lang="en-US" sz="3600" dirty="0" smtClean="0">
                <a:latin typeface="Arial"/>
                <a:cs typeface="Arial"/>
              </a:rPr>
              <a:t>to: active learning students display more expert-like epistemic beliefs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144258" y="20460096"/>
            <a:ext cx="22727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rial"/>
                <a:cs typeface="Arial"/>
              </a:rPr>
              <a:t>3- Teachers’ self-report of student-centeredness correlates with &lt;g&gt;</a:t>
            </a:r>
          </a:p>
        </p:txBody>
      </p:sp>
      <p:pic>
        <p:nvPicPr>
          <p:cNvPr id="17" name="Picture 16" descr="Fig2PERC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099" y="21599450"/>
            <a:ext cx="8899567" cy="490085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9077028" y="21628588"/>
            <a:ext cx="11628849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/>
                <a:cs typeface="Arial"/>
              </a:rPr>
              <a:t>We </a:t>
            </a:r>
            <a:r>
              <a:rPr lang="en-US" sz="3600" dirty="0">
                <a:latin typeface="Arial"/>
                <a:cs typeface="Arial"/>
              </a:rPr>
              <a:t>find a surprisingly high correlation (r = 0.91) between normalized gain and self-reported student-centeredness (CCSF) but not with teach-</a:t>
            </a:r>
            <a:r>
              <a:rPr lang="en-US" sz="3600" dirty="0" err="1">
                <a:latin typeface="Arial"/>
                <a:cs typeface="Arial"/>
              </a:rPr>
              <a:t>centerdness</a:t>
            </a:r>
            <a:r>
              <a:rPr lang="en-US" sz="3600" dirty="0">
                <a:latin typeface="Arial"/>
                <a:cs typeface="Arial"/>
              </a:rPr>
              <a:t> (ITTF). We find striking the notion that such a large fraction of the variance (R2=0.83) in average FCI gain for a class can be explained by the instructor’s perception of student- centeredness. </a:t>
            </a:r>
            <a:r>
              <a:rPr lang="en-US" sz="3600" dirty="0" smtClean="0">
                <a:latin typeface="Arial"/>
                <a:cs typeface="Arial"/>
              </a:rPr>
              <a:t>The </a:t>
            </a:r>
            <a:r>
              <a:rPr lang="en-US" sz="3600" dirty="0" err="1" smtClean="0">
                <a:latin typeface="Arial"/>
                <a:cs typeface="Arial"/>
              </a:rPr>
              <a:t>corrolary</a:t>
            </a:r>
            <a:r>
              <a:rPr lang="en-US" sz="3600" dirty="0" smtClean="0">
                <a:latin typeface="Arial"/>
                <a:cs typeface="Arial"/>
              </a:rPr>
              <a:t> being that changing a teachers perception of teaching can have a profound impact on students.</a:t>
            </a:r>
            <a:endParaRPr lang="en-US" sz="3600" dirty="0">
              <a:latin typeface="Arial"/>
              <a:cs typeface="Arial"/>
            </a:endParaRPr>
          </a:p>
          <a:p>
            <a:pPr algn="just"/>
            <a:endParaRPr lang="en-US" sz="3600" dirty="0">
              <a:latin typeface="Arial"/>
              <a:cs typeface="Arial"/>
            </a:endParaRP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26313002" y="25847922"/>
            <a:ext cx="5688632" cy="2107627"/>
          </a:xfrm>
          <a:prstGeom prst="rect">
            <a:avLst/>
          </a:prstGeom>
        </p:spPr>
        <p:txBody>
          <a:bodyPr vert="horz" lIns="421721" tIns="210861" rIns="421721" bIns="210861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6600" b="1" dirty="0" smtClean="0">
                <a:solidFill>
                  <a:schemeClr val="tx2">
                    <a:shade val="75000"/>
                  </a:schemeClr>
                </a:solidFill>
                <a:latin typeface="Arial"/>
                <a:cs typeface="Arial"/>
              </a:rPr>
              <a:t>Conclusion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713934" y="27576114"/>
            <a:ext cx="173681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/>
                <a:cs typeface="Arial"/>
              </a:rPr>
              <a:t>1) Active Learning is paramount</a:t>
            </a:r>
          </a:p>
          <a:p>
            <a:pPr algn="just"/>
            <a:r>
              <a:rPr lang="en-US" sz="3600" dirty="0" smtClean="0">
                <a:latin typeface="Arial"/>
                <a:cs typeface="Arial"/>
              </a:rPr>
              <a:t>2) Male sure teachers using SCALE-UP rooms can use Active Learning;</a:t>
            </a:r>
          </a:p>
          <a:p>
            <a:pPr algn="just"/>
            <a:r>
              <a:rPr lang="en-US" sz="3600" dirty="0" smtClean="0">
                <a:latin typeface="Arial"/>
                <a:cs typeface="Arial"/>
              </a:rPr>
              <a:t> Else, maybe better off not using the room…</a:t>
            </a:r>
          </a:p>
          <a:p>
            <a:pPr algn="just"/>
            <a:r>
              <a:rPr lang="en-US" sz="3600" dirty="0" smtClean="0">
                <a:latin typeface="Arial"/>
                <a:cs typeface="Arial"/>
              </a:rPr>
              <a:t>3) Students have greater conceptual gains AND more expert-like epistemologies when SCALE-UP used with Active Learning</a:t>
            </a:r>
          </a:p>
          <a:p>
            <a:pPr algn="just"/>
            <a:r>
              <a:rPr lang="en-US" sz="3600" dirty="0" smtClean="0">
                <a:latin typeface="Arial"/>
                <a:cs typeface="Arial"/>
              </a:rPr>
              <a:t>4) The way teachers view how student-centered they are; is really important! </a:t>
            </a:r>
            <a:endParaRPr lang="fr-CA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388</TotalTime>
  <Words>608</Words>
  <Application>Microsoft Macintosh PowerPoint</Application>
  <PresentationFormat>Custom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Trek</vt:lpstr>
      <vt:lpstr>When Classrooms are Technology Rich &amp; Pedagogy Poor 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talking id better than keeping quiet</dc:title>
  <dc:creator>Nathaniel Lasry</dc:creator>
  <cp:lastModifiedBy>Nathaniel Lasry</cp:lastModifiedBy>
  <cp:revision>23</cp:revision>
  <dcterms:created xsi:type="dcterms:W3CDTF">2010-07-19T18:03:50Z</dcterms:created>
  <dcterms:modified xsi:type="dcterms:W3CDTF">2012-08-01T15:09:08Z</dcterms:modified>
</cp:coreProperties>
</file>