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Arial" charset="0"/>
      </a:defRPr>
    </a:lvl5pPr>
    <a:lvl6pPr marL="2286000" algn="l" defTabSz="914400" rtl="0" eaLnBrk="1" latinLnBrk="0" hangingPunct="1">
      <a:defRPr sz="2400" kern="1200">
        <a:solidFill>
          <a:schemeClr val="tx1"/>
        </a:solidFill>
        <a:latin typeface="Arial" charset="0"/>
        <a:ea typeface="ＭＳ Ｐゴシック" pitchFamily="34" charset="-128"/>
        <a:cs typeface="Arial" charset="0"/>
      </a:defRPr>
    </a:lvl6pPr>
    <a:lvl7pPr marL="2743200" algn="l" defTabSz="914400" rtl="0" eaLnBrk="1" latinLnBrk="0" hangingPunct="1">
      <a:defRPr sz="2400" kern="1200">
        <a:solidFill>
          <a:schemeClr val="tx1"/>
        </a:solidFill>
        <a:latin typeface="Arial" charset="0"/>
        <a:ea typeface="ＭＳ Ｐゴシック" pitchFamily="34" charset="-128"/>
        <a:cs typeface="Arial" charset="0"/>
      </a:defRPr>
    </a:lvl7pPr>
    <a:lvl8pPr marL="3200400" algn="l" defTabSz="914400" rtl="0" eaLnBrk="1" latinLnBrk="0" hangingPunct="1">
      <a:defRPr sz="2400" kern="1200">
        <a:solidFill>
          <a:schemeClr val="tx1"/>
        </a:solidFill>
        <a:latin typeface="Arial" charset="0"/>
        <a:ea typeface="ＭＳ Ｐゴシック" pitchFamily="34" charset="-128"/>
        <a:cs typeface="Arial" charset="0"/>
      </a:defRPr>
    </a:lvl8pPr>
    <a:lvl9pPr marL="3657600" algn="l" defTabSz="914400" rtl="0" eaLnBrk="1" latinLnBrk="0" hangingPunct="1">
      <a:defRPr sz="2400" kern="1200">
        <a:solidFill>
          <a:schemeClr val="tx1"/>
        </a:solidFill>
        <a:latin typeface="Arial" charset="0"/>
        <a:ea typeface="ＭＳ Ｐゴシック" pitchFamily="34" charset="-128"/>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nathan Mahadeo" initials="" lastIdx="11" clrIdx="0"/>
  <p:cmAuthor id="1" name="Jonathan Vishal Mahadeo" initial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960C"/>
    <a:srgbClr val="002D62"/>
    <a:srgbClr val="CC3300"/>
    <a:srgbClr val="CC99FF"/>
    <a:srgbClr val="660066"/>
    <a:srgbClr val="008000"/>
    <a:srgbClr val="CCECFF"/>
    <a:srgbClr val="9966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88739" autoAdjust="0"/>
  </p:normalViewPr>
  <p:slideViewPr>
    <p:cSldViewPr>
      <p:cViewPr>
        <p:scale>
          <a:sx n="25" d="100"/>
          <a:sy n="25" d="100"/>
        </p:scale>
        <p:origin x="-72" y="55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F:\Physics%20Education\Data,%20Charts,%20Graphs,%20and%20tables\Paper%20Graphical%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Physics%20Education\Data,%20Charts,%20Graphs,%20and%20tables\Paper%20Graphical%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algn="ctr" rtl="0">
              <a:defRPr sz="5280"/>
            </a:pPr>
            <a:r>
              <a:rPr lang="en-US" sz="5280" dirty="0"/>
              <a:t>Regression </a:t>
            </a:r>
            <a:r>
              <a:rPr lang="en-US" sz="5280" dirty="0" smtClean="0"/>
              <a:t>Beta Coefficients</a:t>
            </a:r>
            <a:endParaRPr lang="en-US" sz="5280" dirty="0"/>
          </a:p>
        </c:rich>
      </c:tx>
    </c:title>
    <c:plotArea>
      <c:layout/>
      <c:barChart>
        <c:barDir val="col"/>
        <c:grouping val="clustered"/>
        <c:ser>
          <c:idx val="0"/>
          <c:order val="0"/>
          <c:tx>
            <c:strRef>
              <c:f>Sheet2!$B$1</c:f>
              <c:strCache>
                <c:ptCount val="1"/>
                <c:pt idx="0">
                  <c:v>Beta</c:v>
                </c:pt>
              </c:strCache>
            </c:strRef>
          </c:tx>
          <c:spPr>
            <a:solidFill>
              <a:srgbClr val="C5960C"/>
            </a:solidFill>
          </c:spPr>
          <c:dLbls>
            <c:txPr>
              <a:bodyPr/>
              <a:lstStyle/>
              <a:p>
                <a:pPr>
                  <a:defRPr sz="2500"/>
                </a:pPr>
                <a:endParaRPr lang="en-US"/>
              </a:p>
            </c:txPr>
            <c:dLblPos val="outEnd"/>
            <c:showVal val="1"/>
          </c:dLbls>
          <c:cat>
            <c:strRef>
              <c:f>Sheet2!$A$2:$A$14</c:f>
              <c:strCache>
                <c:ptCount val="13"/>
                <c:pt idx="0">
                  <c:v>Pre</c:v>
                </c:pt>
                <c:pt idx="1">
                  <c:v>T12</c:v>
                </c:pt>
                <c:pt idx="2">
                  <c:v>T17</c:v>
                </c:pt>
                <c:pt idx="3">
                  <c:v>T1</c:v>
                </c:pt>
                <c:pt idx="4">
                  <c:v>T2</c:v>
                </c:pt>
                <c:pt idx="5">
                  <c:v>T11</c:v>
                </c:pt>
                <c:pt idx="6">
                  <c:v>T6</c:v>
                </c:pt>
                <c:pt idx="7">
                  <c:v>T13</c:v>
                </c:pt>
                <c:pt idx="8">
                  <c:v>T4</c:v>
                </c:pt>
                <c:pt idx="9">
                  <c:v>T9</c:v>
                </c:pt>
                <c:pt idx="10">
                  <c:v>T7</c:v>
                </c:pt>
                <c:pt idx="11">
                  <c:v>T18</c:v>
                </c:pt>
                <c:pt idx="12">
                  <c:v>T10</c:v>
                </c:pt>
              </c:strCache>
            </c:strRef>
          </c:cat>
          <c:val>
            <c:numRef>
              <c:f>Sheet2!$B$2:$B$14</c:f>
              <c:numCache>
                <c:formatCode>General</c:formatCode>
                <c:ptCount val="13"/>
                <c:pt idx="0">
                  <c:v>0.25</c:v>
                </c:pt>
                <c:pt idx="1">
                  <c:v>0.15600000000000033</c:v>
                </c:pt>
                <c:pt idx="2">
                  <c:v>0.14200000000000004</c:v>
                </c:pt>
                <c:pt idx="3">
                  <c:v>0.12400000000000012</c:v>
                </c:pt>
                <c:pt idx="4">
                  <c:v>0.11100000000000013</c:v>
                </c:pt>
                <c:pt idx="5">
                  <c:v>5.3000000000000033E-2</c:v>
                </c:pt>
                <c:pt idx="6">
                  <c:v>-5.00000000000001E-2</c:v>
                </c:pt>
                <c:pt idx="7">
                  <c:v>-5.1000000000000004E-2</c:v>
                </c:pt>
                <c:pt idx="8">
                  <c:v>-5.6000000000000022E-2</c:v>
                </c:pt>
                <c:pt idx="9">
                  <c:v>-5.9000000000000129E-2</c:v>
                </c:pt>
                <c:pt idx="10">
                  <c:v>-6.2000000000000131E-2</c:v>
                </c:pt>
                <c:pt idx="11">
                  <c:v>-8.1000000000000044E-2</c:v>
                </c:pt>
                <c:pt idx="12">
                  <c:v>-0.38600000000000068</c:v>
                </c:pt>
              </c:numCache>
            </c:numRef>
          </c:val>
        </c:ser>
        <c:dLbls>
          <c:showVal val="1"/>
        </c:dLbls>
        <c:axId val="56601216"/>
        <c:axId val="65413888"/>
      </c:barChart>
      <c:catAx>
        <c:axId val="56601216"/>
        <c:scaling>
          <c:orientation val="minMax"/>
        </c:scaling>
        <c:axPos val="b"/>
        <c:majorTickMark val="none"/>
        <c:tickLblPos val="nextTo"/>
        <c:txPr>
          <a:bodyPr/>
          <a:lstStyle/>
          <a:p>
            <a:pPr>
              <a:defRPr sz="3200"/>
            </a:pPr>
            <a:endParaRPr lang="en-US"/>
          </a:p>
        </c:txPr>
        <c:crossAx val="65413888"/>
        <c:crosses val="autoZero"/>
        <c:auto val="1"/>
        <c:lblAlgn val="ctr"/>
        <c:lblOffset val="100"/>
      </c:catAx>
      <c:valAx>
        <c:axId val="65413888"/>
        <c:scaling>
          <c:orientation val="minMax"/>
        </c:scaling>
        <c:axPos val="l"/>
        <c:majorGridlines/>
        <c:title>
          <c:tx>
            <c:rich>
              <a:bodyPr/>
              <a:lstStyle/>
              <a:p>
                <a:pPr>
                  <a:defRPr sz="4400" b="0"/>
                </a:pPr>
                <a:r>
                  <a:rPr lang="en-US" sz="4400" b="0" dirty="0"/>
                  <a:t>Beta Value</a:t>
                </a:r>
              </a:p>
            </c:rich>
          </c:tx>
        </c:title>
        <c:numFmt formatCode="General" sourceLinked="1"/>
        <c:tickLblPos val="nextTo"/>
        <c:txPr>
          <a:bodyPr/>
          <a:lstStyle/>
          <a:p>
            <a:pPr>
              <a:defRPr sz="3200"/>
            </a:pPr>
            <a:endParaRPr lang="en-US"/>
          </a:p>
        </c:txPr>
        <c:crossAx val="56601216"/>
        <c:crosses val="autoZero"/>
        <c:crossBetween val="between"/>
      </c:valAx>
    </c:plotArea>
    <c:plotVisOnly val="1"/>
    <c:dispBlanksAs val="gap"/>
  </c:chart>
  <c:txPr>
    <a:bodyPr/>
    <a:lstStyle/>
    <a:p>
      <a:pPr>
        <a:defRPr>
          <a:latin typeface="Times New Roman" pitchFamily="18" charset="0"/>
          <a:cs typeface="Times New Roman" pitchFamily="18" charset="0"/>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26"/>
  <c:chart>
    <c:title>
      <c:tx>
        <c:rich>
          <a:bodyPr/>
          <a:lstStyle/>
          <a:p>
            <a:pPr>
              <a:defRPr sz="5280">
                <a:latin typeface="Times New Roman" pitchFamily="18" charset="0"/>
                <a:cs typeface="Times New Roman" pitchFamily="18" charset="0"/>
              </a:defRPr>
            </a:pPr>
            <a:r>
              <a:rPr lang="en-US" sz="5280" b="1" i="0" baseline="0">
                <a:latin typeface="Times New Roman" pitchFamily="18" charset="0"/>
                <a:cs typeface="Times New Roman" pitchFamily="18" charset="0"/>
              </a:rPr>
              <a:t>Significant Impacts On Student Post FCI Scores</a:t>
            </a:r>
          </a:p>
        </c:rich>
      </c:tx>
      <c:layout>
        <c:manualLayout>
          <c:xMode val="edge"/>
          <c:yMode val="edge"/>
          <c:x val="0.24550315668001799"/>
          <c:y val="1.2107280034396116E-2"/>
        </c:manualLayout>
      </c:layout>
    </c:title>
    <c:plotArea>
      <c:layout/>
      <c:barChart>
        <c:barDir val="col"/>
        <c:grouping val="clustered"/>
        <c:ser>
          <c:idx val="0"/>
          <c:order val="0"/>
          <c:spPr>
            <a:gradFill flip="none" rotWithShape="1">
              <a:gsLst>
                <a:gs pos="0">
                  <a:srgbClr val="002D62"/>
                </a:gs>
                <a:gs pos="71000">
                  <a:srgbClr val="4F81BD">
                    <a:tint val="44500"/>
                    <a:satMod val="160000"/>
                  </a:srgbClr>
                </a:gs>
                <a:gs pos="100000">
                  <a:srgbClr val="4F81BD">
                    <a:tint val="23500"/>
                    <a:satMod val="160000"/>
                  </a:srgbClr>
                </a:gs>
              </a:gsLst>
              <a:lin ang="5400000" scaled="1"/>
              <a:tileRect/>
            </a:gradFill>
            <a:ln w="19050" cmpd="sng">
              <a:prstDash val="solid"/>
            </a:ln>
          </c:spPr>
          <c:cat>
            <c:strRef>
              <c:f>'Raw data_05_31_2012'!$H$2:$K$2</c:f>
              <c:strCache>
                <c:ptCount val="4"/>
                <c:pt idx="0">
                  <c:v>Sig. Teachers</c:v>
                </c:pt>
                <c:pt idx="1">
                  <c:v>Non-Sig. Teachers</c:v>
                </c:pt>
                <c:pt idx="2">
                  <c:v>non-sig. Other</c:v>
                </c:pt>
                <c:pt idx="3">
                  <c:v>Sig. Other
(pre Score)
</c:v>
                </c:pt>
              </c:strCache>
            </c:strRef>
          </c:cat>
          <c:val>
            <c:numRef>
              <c:f>'Raw data_05_31_2012'!$H$3:$K$3</c:f>
              <c:numCache>
                <c:formatCode>General</c:formatCode>
                <c:ptCount val="4"/>
                <c:pt idx="0">
                  <c:v>12</c:v>
                </c:pt>
                <c:pt idx="1">
                  <c:v>6</c:v>
                </c:pt>
                <c:pt idx="2">
                  <c:v>2</c:v>
                </c:pt>
                <c:pt idx="3">
                  <c:v>1</c:v>
                </c:pt>
              </c:numCache>
            </c:numRef>
          </c:val>
        </c:ser>
        <c:axId val="56673024"/>
        <c:axId val="56674560"/>
      </c:barChart>
      <c:catAx>
        <c:axId val="56673024"/>
        <c:scaling>
          <c:orientation val="minMax"/>
        </c:scaling>
        <c:axPos val="b"/>
        <c:tickLblPos val="nextTo"/>
        <c:txPr>
          <a:bodyPr/>
          <a:lstStyle/>
          <a:p>
            <a:pPr>
              <a:defRPr sz="4400">
                <a:latin typeface="Times New Roman" pitchFamily="18" charset="0"/>
                <a:cs typeface="Times New Roman" pitchFamily="18" charset="0"/>
              </a:defRPr>
            </a:pPr>
            <a:endParaRPr lang="en-US"/>
          </a:p>
        </c:txPr>
        <c:crossAx val="56674560"/>
        <c:crosses val="autoZero"/>
        <c:auto val="1"/>
        <c:lblAlgn val="ctr"/>
        <c:lblOffset val="100"/>
      </c:catAx>
      <c:valAx>
        <c:axId val="56674560"/>
        <c:scaling>
          <c:orientation val="minMax"/>
        </c:scaling>
        <c:axPos val="l"/>
        <c:majorGridlines/>
        <c:title>
          <c:tx>
            <c:rich>
              <a:bodyPr rot="-5400000" vert="horz"/>
              <a:lstStyle/>
              <a:p>
                <a:pPr>
                  <a:defRPr sz="4400" b="0">
                    <a:latin typeface="Times New Roman" pitchFamily="18" charset="0"/>
                    <a:cs typeface="Times New Roman" pitchFamily="18" charset="0"/>
                  </a:defRPr>
                </a:pPr>
                <a:r>
                  <a:rPr lang="en-US" sz="4400" b="0">
                    <a:latin typeface="Times New Roman" pitchFamily="18" charset="0"/>
                    <a:cs typeface="Times New Roman" pitchFamily="18" charset="0"/>
                  </a:rPr>
                  <a:t>Number of Factors</a:t>
                </a:r>
              </a:p>
            </c:rich>
          </c:tx>
        </c:title>
        <c:numFmt formatCode="General" sourceLinked="1"/>
        <c:tickLblPos val="nextTo"/>
        <c:txPr>
          <a:bodyPr/>
          <a:lstStyle/>
          <a:p>
            <a:pPr>
              <a:defRPr sz="3200">
                <a:latin typeface="Times New Roman" pitchFamily="18" charset="0"/>
                <a:cs typeface="Times New Roman" pitchFamily="18" charset="0"/>
              </a:defRPr>
            </a:pPr>
            <a:endParaRPr lang="en-US"/>
          </a:p>
        </c:txPr>
        <c:crossAx val="56673024"/>
        <c:crosses val="autoZero"/>
        <c:crossBetween val="between"/>
      </c:valAx>
    </c:plotArea>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cs typeface="+mn-cs"/>
              </a:defRPr>
            </a:lvl1pPr>
          </a:lstStyle>
          <a:p>
            <a:pPr>
              <a:defRPr/>
            </a:pPr>
            <a:fld id="{F9276D36-591D-449E-9E69-CEC2B255668C}" type="datetimeFigureOut">
              <a:rPr lang="en-US"/>
              <a:pPr>
                <a:defRPr/>
              </a:pPr>
              <a:t>7/19/2012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a:cs typeface="+mn-cs"/>
              </a:defRPr>
            </a:lvl1pPr>
          </a:lstStyle>
          <a:p>
            <a:pPr>
              <a:defRPr/>
            </a:pPr>
            <a:fld id="{802E8E3C-959B-4A42-B30E-586A6D484B4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Poster Talk:</a:t>
            </a:r>
            <a:br>
              <a:rPr lang="en-US" smtClean="0"/>
            </a:br>
            <a:r>
              <a:rPr lang="en-US" smtClean="0"/>
              <a:t>There are several differences amongst high school science teachers, for example gender population and level of education.</a:t>
            </a:r>
          </a:p>
          <a:p>
            <a:pPr eaLnBrk="1" hangingPunct="1">
              <a:spcBef>
                <a:spcPct val="0"/>
              </a:spcBef>
            </a:pPr>
            <a:r>
              <a:rPr lang="en-US" smtClean="0"/>
              <a:t>With the differences in mind it became interesting to determine how teachers impacted their students FCI scores, specifically there post FCI scores.</a:t>
            </a:r>
          </a:p>
          <a:p>
            <a:pPr eaLnBrk="1" hangingPunct="1">
              <a:spcBef>
                <a:spcPct val="0"/>
              </a:spcBef>
            </a:pPr>
            <a:endParaRPr lang="en-US" smtClean="0"/>
          </a:p>
          <a:p>
            <a:pPr eaLnBrk="1" hangingPunct="1">
              <a:spcBef>
                <a:spcPct val="0"/>
              </a:spcBef>
            </a:pPr>
            <a:r>
              <a:rPr lang="en-US" smtClean="0"/>
              <a:t>The FCI or Force concept Inventory is a multiple choice instrument that allows us to asses a classes grasp of Newtonian mechanics. The FCI data that was reported by the teachers and included FCI pre score and FCI post score. The logic was that teachers cannot effect their students’ FCI pre scores, but they can effect their students’ FCI post Scores.</a:t>
            </a:r>
          </a:p>
          <a:p>
            <a:pPr eaLnBrk="1" hangingPunct="1">
              <a:spcBef>
                <a:spcPct val="0"/>
              </a:spcBef>
            </a:pPr>
            <a:endParaRPr lang="en-US" smtClean="0"/>
          </a:p>
          <a:p>
            <a:pPr eaLnBrk="1" hangingPunct="1">
              <a:spcBef>
                <a:spcPct val="0"/>
              </a:spcBef>
            </a:pPr>
            <a:r>
              <a:rPr lang="en-US" smtClean="0"/>
              <a:t>Thus we pre posed the questions, </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Do teachers that have attended the Florida International (FIU) Summer Modeling Workshop provide a significant impact on their students FCI post scores?</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And if so What trends or differences can be seen from teachers that provide a significant impact on their students FCI post scores?</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Based on these questions we crafted our research pool to include 18 teachers.</a:t>
            </a:r>
          </a:p>
          <a:p>
            <a:pPr eaLnBrk="1" hangingPunct="1">
              <a:spcBef>
                <a:spcPct val="0"/>
              </a:spcBef>
            </a:pPr>
            <a:r>
              <a:rPr lang="en-US" smtClean="0">
                <a:cs typeface="Browallia New" pitchFamily="34" charset="-34"/>
              </a:rPr>
              <a:t>Each teacher had to have at least 1 year of teaching high school physics and have attended at least 1 high school modeling workshop.</a:t>
            </a:r>
          </a:p>
          <a:p>
            <a:pPr eaLnBrk="1" hangingPunct="1">
              <a:spcBef>
                <a:spcPct val="0"/>
              </a:spcBef>
            </a:pPr>
            <a:r>
              <a:rPr lang="en-US" smtClean="0">
                <a:cs typeface="Browallia New" pitchFamily="34" charset="-34"/>
              </a:rPr>
              <a:t>This gave us 1,344 students distributed amongst the 18 teachers.</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To investigate our questions we used a General linear model, the GLM crafted a regression equation with the Post FCI score as the dependent variable and the students’ Pre FCI score, teacher, gender, and representation as the independent factors. </a:t>
            </a:r>
          </a:p>
          <a:p>
            <a:pPr eaLnBrk="1" hangingPunct="1">
              <a:spcBef>
                <a:spcPct val="0"/>
              </a:spcBef>
            </a:pPr>
            <a:endParaRPr lang="en-US" smtClean="0">
              <a:latin typeface="Times New Roman" pitchFamily="18" charset="0"/>
              <a:cs typeface="Browallia New" pitchFamily="34" charset="-34"/>
            </a:endParaRPr>
          </a:p>
          <a:p>
            <a:pPr eaLnBrk="1" hangingPunct="1">
              <a:spcBef>
                <a:spcPct val="0"/>
              </a:spcBef>
            </a:pPr>
            <a:r>
              <a:rPr lang="en-US" smtClean="0">
                <a:latin typeface="Times New Roman" pitchFamily="18" charset="0"/>
              </a:rPr>
              <a:t>The basic idea is that everyone in the population is centralized around a grand mean or GM post FCI score roughly 13 points. The value of each post FCI score can deviate from the GM via changes imparted by the effects of an independent variable (plus some random noise). Some independent variables raise scores from the GM, others lower scores from the GM, and some have no effect.</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For an independent variable to be seen as significant, it must deviate from the grand mean by a significant amount. This study reviled that of the 18 teachers 12 of them significantly deviated from the GM. Gender and Representation status did not significantly deviate from the GM, however, pre score did. </a:t>
            </a:r>
          </a:p>
          <a:p>
            <a:pPr eaLnBrk="1" hangingPunct="1">
              <a:spcBef>
                <a:spcPct val="0"/>
              </a:spcBef>
            </a:pPr>
            <a:endParaRPr lang="en-US" smtClean="0">
              <a:cs typeface="Browallia New" pitchFamily="34" charset="-34"/>
            </a:endParaRPr>
          </a:p>
          <a:p>
            <a:pPr eaLnBrk="1" hangingPunct="1">
              <a:spcBef>
                <a:spcPct val="0"/>
              </a:spcBef>
            </a:pPr>
            <a:r>
              <a:rPr lang="en-US" smtClean="0">
                <a:cs typeface="Browallia New" pitchFamily="34" charset="-34"/>
              </a:rPr>
              <a:t>The GLM revealed that when the regression equation was crafted 12 of the 18 teachers along with student pre score were significant in students’ post FCI scores. Having significance within the GLM analysis indicates that that independent factor accounted for a significant amount of variance within the study. When an independent factor accounts for a significant amount of the variance within a study this means that </a:t>
            </a:r>
          </a:p>
          <a:p>
            <a:pPr eaLnBrk="1" hangingPunct="1">
              <a:spcBef>
                <a:spcPct val="0"/>
              </a:spcBef>
            </a:pPr>
            <a:endParaRPr lang="en-US" smtClean="0"/>
          </a:p>
          <a:p>
            <a:pPr eaLnBrk="1" hangingPunct="1">
              <a:spcBef>
                <a:spcPct val="0"/>
              </a:spcBef>
            </a:pPr>
            <a:endParaRPr lang="en-US" smtClean="0"/>
          </a:p>
          <a:p>
            <a:pPr eaLnBrk="1" hangingPunct="1">
              <a:spcBef>
                <a:spcPct val="0"/>
              </a:spcBef>
            </a:pPr>
            <a:endParaRPr lang="en-US" smtClean="0"/>
          </a:p>
          <a:p>
            <a:pPr eaLnBrk="1" hangingPunct="1">
              <a:spcBef>
                <a:spcPct val="0"/>
              </a:spcBef>
            </a:pPr>
            <a:endParaRPr lang="en-US" smtClean="0"/>
          </a:p>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196BFE4-E4BD-4641-88B0-82933EDB78B3}" type="slidenum">
              <a:rPr lang="en-US"/>
              <a:pPr>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1592C9-2CAA-4B5B-9516-3C93DA26AAE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8699D4-76EC-4D8D-8088-61FF0DBCCF9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2163" y="2925763"/>
            <a:ext cx="9326562"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2475" y="2925763"/>
            <a:ext cx="27827288"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601798-E27C-475D-8588-533F3C8020D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9CE168-E357-4E94-BC01-7E9374F6A09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98D803-F10E-4EA7-BE30-6AE38485ED5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2475" y="9510713"/>
            <a:ext cx="18576925"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9510713"/>
            <a:ext cx="18576925"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DF8840-0BA1-438E-AD84-68FF22FE56F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C999DB6-6703-4402-B13E-DD6D34F6B2A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8012C77-996E-47A8-B08D-F1DAD74A571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1579E6D-BE5A-423A-B10C-02F5EE80F6C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0A76F86-2442-4A70-AF27-2CE81AAD282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1E9053-F08B-4114-BEF6-976CF190788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475" y="2925763"/>
            <a:ext cx="37306250" cy="5486400"/>
          </a:xfrm>
          <a:prstGeom prst="rect">
            <a:avLst/>
          </a:prstGeom>
          <a:noFill/>
          <a:ln w="9525">
            <a:noFill/>
            <a:miter lim="800000"/>
            <a:headEnd/>
            <a:tailEnd/>
          </a:ln>
        </p:spPr>
        <p:txBody>
          <a:bodyPr vert="horz" wrap="square" lIns="470258" tIns="235129" rIns="470258" bIns="23512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2475" y="9510713"/>
            <a:ext cx="37306250" cy="19750087"/>
          </a:xfrm>
          <a:prstGeom prst="rect">
            <a:avLst/>
          </a:prstGeom>
          <a:noFill/>
          <a:ln w="9525">
            <a:noFill/>
            <a:miter lim="800000"/>
            <a:headEnd/>
            <a:tailEnd/>
          </a:ln>
        </p:spPr>
        <p:txBody>
          <a:bodyPr vert="horz" wrap="square" lIns="470258" tIns="235129" rIns="470258" bIns="23512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2475" y="29992638"/>
            <a:ext cx="9144000" cy="2193925"/>
          </a:xfrm>
          <a:prstGeom prst="rect">
            <a:avLst/>
          </a:prstGeom>
          <a:noFill/>
          <a:ln w="9525">
            <a:noFill/>
            <a:miter lim="800000"/>
            <a:headEnd/>
            <a:tailEnd/>
          </a:ln>
        </p:spPr>
        <p:txBody>
          <a:bodyPr vert="horz" wrap="square" lIns="470258" tIns="235129" rIns="470258" bIns="235129" numCol="1" anchor="t" anchorCtr="0" compatLnSpc="1">
            <a:prstTxWarp prst="textNoShape">
              <a:avLst/>
            </a:prstTxWarp>
          </a:bodyPr>
          <a:lstStyle>
            <a:lvl1pPr eaLnBrk="0" hangingPunct="0">
              <a:defRPr sz="7200">
                <a:ea typeface="ＭＳ Ｐゴシック"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14995525" y="29992638"/>
            <a:ext cx="13900150" cy="2193925"/>
          </a:xfrm>
          <a:prstGeom prst="rect">
            <a:avLst/>
          </a:prstGeom>
          <a:noFill/>
          <a:ln w="9525">
            <a:noFill/>
            <a:miter lim="800000"/>
            <a:headEnd/>
            <a:tailEnd/>
          </a:ln>
        </p:spPr>
        <p:txBody>
          <a:bodyPr vert="horz" wrap="square" lIns="470258" tIns="235129" rIns="470258" bIns="235129" numCol="1" anchor="t" anchorCtr="0" compatLnSpc="1">
            <a:prstTxWarp prst="textNoShape">
              <a:avLst/>
            </a:prstTxWarp>
          </a:bodyPr>
          <a:lstStyle>
            <a:lvl1pPr algn="ctr" eaLnBrk="0" hangingPunct="0">
              <a:defRPr sz="7200">
                <a:ea typeface="ＭＳ Ｐゴシック"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31454725" y="29992638"/>
            <a:ext cx="9144000" cy="2193925"/>
          </a:xfrm>
          <a:prstGeom prst="rect">
            <a:avLst/>
          </a:prstGeom>
          <a:noFill/>
          <a:ln w="9525">
            <a:noFill/>
            <a:miter lim="800000"/>
            <a:headEnd/>
            <a:tailEnd/>
          </a:ln>
        </p:spPr>
        <p:txBody>
          <a:bodyPr vert="horz" wrap="square" lIns="470258" tIns="235129" rIns="470258" bIns="235129" numCol="1" anchor="t" anchorCtr="0" compatLnSpc="1">
            <a:prstTxWarp prst="textNoShape">
              <a:avLst/>
            </a:prstTxWarp>
          </a:bodyPr>
          <a:lstStyle>
            <a:lvl1pPr algn="r" eaLnBrk="0" hangingPunct="0">
              <a:defRPr sz="7200">
                <a:ea typeface="ＭＳ Ｐゴシック" charset="-128"/>
                <a:cs typeface="+mn-cs"/>
              </a:defRPr>
            </a:lvl1pPr>
          </a:lstStyle>
          <a:p>
            <a:pPr>
              <a:defRPr/>
            </a:pPr>
            <a:fld id="{F90823B6-07E9-426D-97F2-839589179EE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702175" rtl="0" eaLnBrk="0" fontAlgn="base" hangingPunct="0">
        <a:spcBef>
          <a:spcPct val="0"/>
        </a:spcBef>
        <a:spcAft>
          <a:spcPct val="0"/>
        </a:spcAft>
        <a:defRPr sz="22600">
          <a:solidFill>
            <a:schemeClr val="tx2"/>
          </a:solidFill>
          <a:latin typeface="+mj-lt"/>
          <a:ea typeface="+mj-ea"/>
          <a:cs typeface="+mj-cs"/>
        </a:defRPr>
      </a:lvl1pPr>
      <a:lvl2pPr algn="ctr" defTabSz="4702175" rtl="0" eaLnBrk="0" fontAlgn="base" hangingPunct="0">
        <a:spcBef>
          <a:spcPct val="0"/>
        </a:spcBef>
        <a:spcAft>
          <a:spcPct val="0"/>
        </a:spcAft>
        <a:defRPr sz="22600">
          <a:solidFill>
            <a:schemeClr val="tx2"/>
          </a:solidFill>
          <a:latin typeface="Arial" charset="0"/>
          <a:ea typeface="ＭＳ Ｐゴシック" charset="-128"/>
          <a:cs typeface="ＭＳ Ｐゴシック" charset="-128"/>
        </a:defRPr>
      </a:lvl2pPr>
      <a:lvl3pPr algn="ctr" defTabSz="4702175" rtl="0" eaLnBrk="0" fontAlgn="base" hangingPunct="0">
        <a:spcBef>
          <a:spcPct val="0"/>
        </a:spcBef>
        <a:spcAft>
          <a:spcPct val="0"/>
        </a:spcAft>
        <a:defRPr sz="22600">
          <a:solidFill>
            <a:schemeClr val="tx2"/>
          </a:solidFill>
          <a:latin typeface="Arial" charset="0"/>
          <a:ea typeface="ＭＳ Ｐゴシック" charset="-128"/>
          <a:cs typeface="ＭＳ Ｐゴシック" charset="-128"/>
        </a:defRPr>
      </a:lvl3pPr>
      <a:lvl4pPr algn="ctr" defTabSz="4702175" rtl="0" eaLnBrk="0" fontAlgn="base" hangingPunct="0">
        <a:spcBef>
          <a:spcPct val="0"/>
        </a:spcBef>
        <a:spcAft>
          <a:spcPct val="0"/>
        </a:spcAft>
        <a:defRPr sz="22600">
          <a:solidFill>
            <a:schemeClr val="tx2"/>
          </a:solidFill>
          <a:latin typeface="Arial" charset="0"/>
          <a:ea typeface="ＭＳ Ｐゴシック" charset="-128"/>
          <a:cs typeface="ＭＳ Ｐゴシック" charset="-128"/>
        </a:defRPr>
      </a:lvl4pPr>
      <a:lvl5pPr algn="ctr" defTabSz="4702175" rtl="0" eaLnBrk="0" fontAlgn="base" hangingPunct="0">
        <a:spcBef>
          <a:spcPct val="0"/>
        </a:spcBef>
        <a:spcAft>
          <a:spcPct val="0"/>
        </a:spcAft>
        <a:defRPr sz="22600">
          <a:solidFill>
            <a:schemeClr val="tx2"/>
          </a:solidFill>
          <a:latin typeface="Arial" charset="0"/>
          <a:ea typeface="ＭＳ Ｐゴシック" charset="-128"/>
          <a:cs typeface="ＭＳ Ｐゴシック" charset="-128"/>
        </a:defRPr>
      </a:lvl5pPr>
      <a:lvl6pPr marL="457200" algn="ctr" defTabSz="4702175" rtl="0" fontAlgn="base">
        <a:spcBef>
          <a:spcPct val="0"/>
        </a:spcBef>
        <a:spcAft>
          <a:spcPct val="0"/>
        </a:spcAft>
        <a:defRPr sz="22600">
          <a:solidFill>
            <a:schemeClr val="tx2"/>
          </a:solidFill>
          <a:latin typeface="Arial" charset="0"/>
          <a:ea typeface="ＭＳ Ｐゴシック" charset="-128"/>
          <a:cs typeface="ＭＳ Ｐゴシック" charset="-128"/>
        </a:defRPr>
      </a:lvl6pPr>
      <a:lvl7pPr marL="914400" algn="ctr" defTabSz="4702175" rtl="0" fontAlgn="base">
        <a:spcBef>
          <a:spcPct val="0"/>
        </a:spcBef>
        <a:spcAft>
          <a:spcPct val="0"/>
        </a:spcAft>
        <a:defRPr sz="22600">
          <a:solidFill>
            <a:schemeClr val="tx2"/>
          </a:solidFill>
          <a:latin typeface="Arial" charset="0"/>
          <a:ea typeface="ＭＳ Ｐゴシック" charset="-128"/>
          <a:cs typeface="ＭＳ Ｐゴシック" charset="-128"/>
        </a:defRPr>
      </a:lvl7pPr>
      <a:lvl8pPr marL="1371600" algn="ctr" defTabSz="4702175" rtl="0" fontAlgn="base">
        <a:spcBef>
          <a:spcPct val="0"/>
        </a:spcBef>
        <a:spcAft>
          <a:spcPct val="0"/>
        </a:spcAft>
        <a:defRPr sz="22600">
          <a:solidFill>
            <a:schemeClr val="tx2"/>
          </a:solidFill>
          <a:latin typeface="Arial" charset="0"/>
          <a:ea typeface="ＭＳ Ｐゴシック" charset="-128"/>
          <a:cs typeface="ＭＳ Ｐゴシック" charset="-128"/>
        </a:defRPr>
      </a:lvl8pPr>
      <a:lvl9pPr marL="1828800" algn="ctr" defTabSz="4702175" rtl="0" fontAlgn="base">
        <a:spcBef>
          <a:spcPct val="0"/>
        </a:spcBef>
        <a:spcAft>
          <a:spcPct val="0"/>
        </a:spcAft>
        <a:defRPr sz="22600">
          <a:solidFill>
            <a:schemeClr val="tx2"/>
          </a:solidFill>
          <a:latin typeface="Arial" charset="0"/>
          <a:ea typeface="ＭＳ Ｐゴシック" charset="-128"/>
          <a:cs typeface="ＭＳ Ｐゴシック" charset="-128"/>
        </a:defRPr>
      </a:lvl9pPr>
    </p:titleStyle>
    <p:bodyStyle>
      <a:lvl1pPr marL="1763713" indent="-1763713" algn="l" defTabSz="4702175" rtl="0" eaLnBrk="0" fontAlgn="base" hangingPunct="0">
        <a:spcBef>
          <a:spcPct val="20000"/>
        </a:spcBef>
        <a:spcAft>
          <a:spcPct val="0"/>
        </a:spcAft>
        <a:buChar char="•"/>
        <a:defRPr sz="16500">
          <a:solidFill>
            <a:schemeClr val="tx1"/>
          </a:solidFill>
          <a:latin typeface="+mn-lt"/>
          <a:ea typeface="+mn-ea"/>
          <a:cs typeface="+mn-cs"/>
        </a:defRPr>
      </a:lvl1pPr>
      <a:lvl2pPr marL="3821113" indent="-1470025" algn="l" defTabSz="4702175" rtl="0" eaLnBrk="0" fontAlgn="base" hangingPunct="0">
        <a:spcBef>
          <a:spcPct val="20000"/>
        </a:spcBef>
        <a:spcAft>
          <a:spcPct val="0"/>
        </a:spcAft>
        <a:buChar char="–"/>
        <a:defRPr sz="14400">
          <a:solidFill>
            <a:schemeClr val="tx1"/>
          </a:solidFill>
          <a:latin typeface="+mn-lt"/>
          <a:ea typeface="+mn-ea"/>
        </a:defRPr>
      </a:lvl2pPr>
      <a:lvl3pPr marL="5878513" indent="-1176338" algn="l" defTabSz="4702175" rtl="0" eaLnBrk="0" fontAlgn="base" hangingPunct="0">
        <a:spcBef>
          <a:spcPct val="20000"/>
        </a:spcBef>
        <a:spcAft>
          <a:spcPct val="0"/>
        </a:spcAft>
        <a:buChar char="•"/>
        <a:defRPr sz="12300">
          <a:solidFill>
            <a:schemeClr val="tx1"/>
          </a:solidFill>
          <a:latin typeface="+mn-lt"/>
          <a:ea typeface="+mn-ea"/>
        </a:defRPr>
      </a:lvl3pPr>
      <a:lvl4pPr marL="8229600" indent="-1176338" algn="l" defTabSz="4702175" rtl="0" eaLnBrk="0" fontAlgn="base" hangingPunct="0">
        <a:spcBef>
          <a:spcPct val="20000"/>
        </a:spcBef>
        <a:spcAft>
          <a:spcPct val="0"/>
        </a:spcAft>
        <a:buChar char="–"/>
        <a:defRPr sz="10300">
          <a:solidFill>
            <a:schemeClr val="tx1"/>
          </a:solidFill>
          <a:latin typeface="+mn-lt"/>
          <a:ea typeface="+mn-ea"/>
        </a:defRPr>
      </a:lvl4pPr>
      <a:lvl5pPr marL="10580688" indent="-1174750" algn="l" defTabSz="4702175" rtl="0" eaLnBrk="0" fontAlgn="base" hangingPunct="0">
        <a:spcBef>
          <a:spcPct val="20000"/>
        </a:spcBef>
        <a:spcAft>
          <a:spcPct val="0"/>
        </a:spcAft>
        <a:buChar char="»"/>
        <a:defRPr sz="10300">
          <a:solidFill>
            <a:schemeClr val="tx1"/>
          </a:solidFill>
          <a:latin typeface="+mn-lt"/>
          <a:ea typeface="+mn-ea"/>
        </a:defRPr>
      </a:lvl5pPr>
      <a:lvl6pPr marL="11037888" indent="-1174750" algn="l" defTabSz="4702175" rtl="0" fontAlgn="base">
        <a:spcBef>
          <a:spcPct val="20000"/>
        </a:spcBef>
        <a:spcAft>
          <a:spcPct val="0"/>
        </a:spcAft>
        <a:buChar char="»"/>
        <a:defRPr sz="10300">
          <a:solidFill>
            <a:schemeClr val="tx1"/>
          </a:solidFill>
          <a:latin typeface="+mn-lt"/>
          <a:ea typeface="+mn-ea"/>
        </a:defRPr>
      </a:lvl6pPr>
      <a:lvl7pPr marL="11495088" indent="-1174750" algn="l" defTabSz="4702175" rtl="0" fontAlgn="base">
        <a:spcBef>
          <a:spcPct val="20000"/>
        </a:spcBef>
        <a:spcAft>
          <a:spcPct val="0"/>
        </a:spcAft>
        <a:buChar char="»"/>
        <a:defRPr sz="10300">
          <a:solidFill>
            <a:schemeClr val="tx1"/>
          </a:solidFill>
          <a:latin typeface="+mn-lt"/>
          <a:ea typeface="+mn-ea"/>
        </a:defRPr>
      </a:lvl7pPr>
      <a:lvl8pPr marL="11952288" indent="-1174750" algn="l" defTabSz="4702175" rtl="0" fontAlgn="base">
        <a:spcBef>
          <a:spcPct val="20000"/>
        </a:spcBef>
        <a:spcAft>
          <a:spcPct val="0"/>
        </a:spcAft>
        <a:buChar char="»"/>
        <a:defRPr sz="10300">
          <a:solidFill>
            <a:schemeClr val="tx1"/>
          </a:solidFill>
          <a:latin typeface="+mn-lt"/>
          <a:ea typeface="+mn-ea"/>
        </a:defRPr>
      </a:lvl8pPr>
      <a:lvl9pPr marL="12409488" indent="-1174750" algn="l" defTabSz="4702175" rtl="0" fontAlgn="base">
        <a:spcBef>
          <a:spcPct val="20000"/>
        </a:spcBef>
        <a:spcAft>
          <a:spcPct val="0"/>
        </a:spcAft>
        <a:buChar char="»"/>
        <a:defRPr sz="103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50"/>
          <p:cNvSpPr>
            <a:spLocks noChangeArrowheads="1"/>
          </p:cNvSpPr>
          <p:nvPr/>
        </p:nvSpPr>
        <p:spPr bwMode="auto">
          <a:xfrm>
            <a:off x="0" y="0"/>
            <a:ext cx="43891200" cy="5638800"/>
          </a:xfrm>
          <a:prstGeom prst="rect">
            <a:avLst/>
          </a:prstGeom>
          <a:solidFill>
            <a:srgbClr val="002D62"/>
          </a:solidFill>
          <a:ln w="9525">
            <a:noFill/>
            <a:miter lim="800000"/>
            <a:headEnd/>
            <a:tailEnd/>
          </a:ln>
        </p:spPr>
        <p:txBody>
          <a:bodyPr wrap="none" anchor="ctr"/>
          <a:lstStyle/>
          <a:p>
            <a:pPr eaLnBrk="0" hangingPunct="0"/>
            <a:endParaRPr lang="en-US"/>
          </a:p>
        </p:txBody>
      </p:sp>
      <p:sp>
        <p:nvSpPr>
          <p:cNvPr id="2051" name="Rectangle 116"/>
          <p:cNvSpPr>
            <a:spLocks noChangeArrowheads="1"/>
          </p:cNvSpPr>
          <p:nvPr/>
        </p:nvSpPr>
        <p:spPr bwMode="auto">
          <a:xfrm>
            <a:off x="0" y="2895600"/>
            <a:ext cx="43891200" cy="2586038"/>
          </a:xfrm>
          <a:prstGeom prst="rect">
            <a:avLst/>
          </a:prstGeom>
          <a:noFill/>
          <a:ln w="9525">
            <a:noFill/>
            <a:miter lim="800000"/>
            <a:headEnd/>
            <a:tailEnd/>
          </a:ln>
        </p:spPr>
        <p:txBody>
          <a:bodyPr>
            <a:spAutoFit/>
          </a:bodyPr>
          <a:lstStyle/>
          <a:p>
            <a:pPr algn="ctr" eaLnBrk="0" hangingPunct="0">
              <a:defRPr/>
            </a:pPr>
            <a:r>
              <a:rPr lang="en-US" sz="5400" b="1" i="1" dirty="0">
                <a:solidFill>
                  <a:schemeClr val="bg1"/>
                </a:solidFill>
                <a:latin typeface="Arial Bold Italic" pitchFamily="34" charset="0"/>
                <a:cs typeface="Arial Bold Italic" pitchFamily="34" charset="0"/>
              </a:rPr>
              <a:t>Jonathan V. Mahadeo </a:t>
            </a:r>
            <a:r>
              <a:rPr lang="en-US" sz="5400" b="1" baseline="30000" dirty="0">
                <a:solidFill>
                  <a:schemeClr val="bg1"/>
                </a:solidFill>
                <a:latin typeface="Arial Bold Italic" pitchFamily="34" charset="0"/>
                <a:cs typeface="Arial Bold Italic" pitchFamily="34" charset="0"/>
              </a:rPr>
              <a:t>ρ</a:t>
            </a:r>
            <a:r>
              <a:rPr lang="en-US" sz="5400" b="1" i="1" dirty="0">
                <a:solidFill>
                  <a:schemeClr val="bg1"/>
                </a:solidFill>
                <a:latin typeface="Arial Bold Italic" pitchFamily="34" charset="0"/>
                <a:cs typeface="Arial Bold Italic" pitchFamily="34" charset="0"/>
              </a:rPr>
              <a:t>, Seth R. </a:t>
            </a:r>
            <a:r>
              <a:rPr lang="en-US" sz="5400" b="1" i="1" dirty="0" err="1">
                <a:solidFill>
                  <a:schemeClr val="bg1"/>
                </a:solidFill>
                <a:latin typeface="Arial Bold Italic" pitchFamily="34" charset="0"/>
                <a:cs typeface="Arial Bold Italic" pitchFamily="34" charset="0"/>
              </a:rPr>
              <a:t>Manthey</a:t>
            </a:r>
            <a:r>
              <a:rPr lang="en-US" sz="5400" b="1" i="1" dirty="0">
                <a:solidFill>
                  <a:schemeClr val="bg1"/>
                </a:solidFill>
                <a:latin typeface="Arial Bold Italic" pitchFamily="34" charset="0"/>
                <a:cs typeface="Arial Bold Italic" pitchFamily="34" charset="0"/>
              </a:rPr>
              <a:t> </a:t>
            </a:r>
            <a:r>
              <a:rPr lang="en-US" sz="5400" b="1" baseline="30000" dirty="0">
                <a:solidFill>
                  <a:schemeClr val="bg1"/>
                </a:solidFill>
                <a:latin typeface="Arial Bold Italic" pitchFamily="34" charset="0"/>
                <a:cs typeface="Arial Bold Italic" pitchFamily="34" charset="0"/>
              </a:rPr>
              <a:t>*</a:t>
            </a:r>
            <a:r>
              <a:rPr lang="en-US" sz="5400" b="1" i="1" dirty="0">
                <a:solidFill>
                  <a:schemeClr val="bg1"/>
                </a:solidFill>
                <a:latin typeface="Arial Bold Italic" pitchFamily="34" charset="0"/>
                <a:cs typeface="Arial Bold Italic" pitchFamily="34" charset="0"/>
              </a:rPr>
              <a:t>, Eric Brewe</a:t>
            </a:r>
            <a:r>
              <a:rPr lang="en-US" sz="5400" b="1" baseline="30000" dirty="0">
                <a:solidFill>
                  <a:schemeClr val="bg1"/>
                </a:solidFill>
                <a:latin typeface="Arial Bold Italic" pitchFamily="34" charset="0"/>
                <a:cs typeface="Arial Bold Italic" pitchFamily="34" charset="0"/>
              </a:rPr>
              <a:t> </a:t>
            </a:r>
            <a:r>
              <a:rPr lang="el-GR" sz="5400" b="1" baseline="30000" dirty="0">
                <a:solidFill>
                  <a:schemeClr val="bg1"/>
                </a:solidFill>
                <a:latin typeface="Arial Bold Italic" pitchFamily="34" charset="0"/>
                <a:cs typeface="Arial Bold Italic" pitchFamily="34" charset="0"/>
              </a:rPr>
              <a:t>ρ</a:t>
            </a:r>
            <a:r>
              <a:rPr lang="en-US" sz="5400" b="1" baseline="30000" dirty="0">
                <a:solidFill>
                  <a:schemeClr val="bg1"/>
                </a:solidFill>
                <a:latin typeface="Arial Bold Italic" pitchFamily="34" charset="0"/>
                <a:cs typeface="Arial Bold Italic" pitchFamily="34" charset="0"/>
              </a:rPr>
              <a:t>,</a:t>
            </a:r>
            <a:r>
              <a:rPr lang="en-US" sz="5400" b="1" i="1" dirty="0">
                <a:solidFill>
                  <a:schemeClr val="bg1"/>
                </a:solidFill>
                <a:latin typeface="Arial Bold Italic" pitchFamily="34" charset="0"/>
                <a:cs typeface="Arial Bold Italic" pitchFamily="34" charset="0"/>
              </a:rPr>
              <a:t> </a:t>
            </a:r>
            <a:r>
              <a:rPr lang="en-US" sz="5400" b="1" baseline="30000" dirty="0">
                <a:solidFill>
                  <a:schemeClr val="bg1"/>
                </a:solidFill>
                <a:cs typeface="+mn-cs"/>
              </a:rPr>
              <a:t>*</a:t>
            </a:r>
            <a:r>
              <a:rPr lang="en-US" sz="5400" b="1" i="1" dirty="0">
                <a:solidFill>
                  <a:schemeClr val="bg1"/>
                </a:solidFill>
                <a:latin typeface="Arial Bold Italic" pitchFamily="-16" charset="0"/>
                <a:cs typeface="+mn-cs"/>
              </a:rPr>
              <a:t>,</a:t>
            </a:r>
          </a:p>
          <a:p>
            <a:pPr algn="ctr" eaLnBrk="0" hangingPunct="0">
              <a:defRPr/>
            </a:pPr>
            <a:r>
              <a:rPr lang="en-US" sz="5400" baseline="30000" dirty="0">
                <a:solidFill>
                  <a:schemeClr val="bg1"/>
                </a:solidFill>
                <a:latin typeface="+mj-lt"/>
                <a:cs typeface="+mn-cs"/>
              </a:rPr>
              <a:t>ρ </a:t>
            </a:r>
            <a:r>
              <a:rPr lang="en-US" sz="5400" dirty="0">
                <a:solidFill>
                  <a:schemeClr val="bg1"/>
                </a:solidFill>
                <a:latin typeface="+mj-lt"/>
                <a:cs typeface="+mn-cs"/>
              </a:rPr>
              <a:t>Florida International University, Physics Education Research Group</a:t>
            </a:r>
          </a:p>
          <a:p>
            <a:pPr algn="ctr" eaLnBrk="0" hangingPunct="0">
              <a:defRPr/>
            </a:pPr>
            <a:r>
              <a:rPr lang="en-US" sz="5400" i="1" dirty="0">
                <a:solidFill>
                  <a:schemeClr val="bg1"/>
                </a:solidFill>
                <a:latin typeface="+mj-lt"/>
                <a:cs typeface="Arial Bold Italic" pitchFamily="34" charset="0"/>
              </a:rPr>
              <a:t> </a:t>
            </a:r>
            <a:r>
              <a:rPr lang="en-US" sz="6000" baseline="30000" dirty="0">
                <a:solidFill>
                  <a:schemeClr val="bg1"/>
                </a:solidFill>
                <a:latin typeface="+mj-lt"/>
                <a:cs typeface="+mn-cs"/>
              </a:rPr>
              <a:t>*</a:t>
            </a:r>
            <a:r>
              <a:rPr lang="en-US" sz="5400" dirty="0">
                <a:solidFill>
                  <a:schemeClr val="bg1"/>
                </a:solidFill>
                <a:latin typeface="+mj-lt"/>
                <a:cs typeface="+mn-cs"/>
              </a:rPr>
              <a:t>Department of Teaching and Learning, Florida International University</a:t>
            </a:r>
          </a:p>
        </p:txBody>
      </p:sp>
      <p:sp>
        <p:nvSpPr>
          <p:cNvPr id="14339" name="Rectangle 349"/>
          <p:cNvSpPr>
            <a:spLocks noChangeAspect="1" noChangeArrowheads="1"/>
          </p:cNvSpPr>
          <p:nvPr/>
        </p:nvSpPr>
        <p:spPr bwMode="auto">
          <a:xfrm>
            <a:off x="10972800" y="341313"/>
            <a:ext cx="21945600" cy="2554287"/>
          </a:xfrm>
          <a:prstGeom prst="rect">
            <a:avLst/>
          </a:prstGeom>
          <a:noFill/>
          <a:ln w="9525">
            <a:noFill/>
            <a:miter lim="800000"/>
            <a:headEnd/>
            <a:tailEnd/>
          </a:ln>
        </p:spPr>
        <p:txBody>
          <a:bodyPr>
            <a:spAutoFit/>
          </a:bodyPr>
          <a:lstStyle/>
          <a:p>
            <a:pPr algn="ctr" eaLnBrk="0" hangingPunct="0"/>
            <a:r>
              <a:rPr lang="en-US" sz="8000">
                <a:solidFill>
                  <a:srgbClr val="C5960C"/>
                </a:solidFill>
                <a:latin typeface="Arial Black" pitchFamily="34" charset="0"/>
              </a:rPr>
              <a:t>Regression Analysis Exploring Teacher Impact on Student FCI Post Scores</a:t>
            </a:r>
            <a:endParaRPr lang="en-US" sz="8000">
              <a:latin typeface="Arial Black" pitchFamily="34" charset="0"/>
            </a:endParaRPr>
          </a:p>
        </p:txBody>
      </p:sp>
      <p:pic>
        <p:nvPicPr>
          <p:cNvPr id="13322" name="Picture 354" descr="NSFLogo"/>
          <p:cNvPicPr>
            <a:picLocks noChangeAspect="1" noChangeArrowheads="1"/>
          </p:cNvPicPr>
          <p:nvPr/>
        </p:nvPicPr>
        <p:blipFill>
          <a:blip r:embed="rId3"/>
          <a:srcRect/>
          <a:stretch>
            <a:fillRect/>
          </a:stretch>
        </p:blipFill>
        <p:spPr bwMode="auto">
          <a:xfrm>
            <a:off x="37153318" y="1120109"/>
            <a:ext cx="3124200" cy="3221771"/>
          </a:xfrm>
          <a:prstGeom prst="roundRect">
            <a:avLst/>
          </a:prstGeom>
          <a:noFill/>
          <a:ln w="9525">
            <a:noFill/>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4341" name="Rectangle 359"/>
          <p:cNvSpPr>
            <a:spLocks noChangeArrowheads="1"/>
          </p:cNvSpPr>
          <p:nvPr/>
        </p:nvSpPr>
        <p:spPr bwMode="auto">
          <a:xfrm>
            <a:off x="46253400" y="30924500"/>
            <a:ext cx="2057400" cy="2057400"/>
          </a:xfrm>
          <a:prstGeom prst="rect">
            <a:avLst/>
          </a:prstGeom>
          <a:solidFill>
            <a:srgbClr val="002D62"/>
          </a:solidFill>
          <a:ln w="9525">
            <a:noFill/>
            <a:miter lim="800000"/>
            <a:headEnd/>
            <a:tailEnd/>
          </a:ln>
        </p:spPr>
        <p:txBody>
          <a:bodyPr wrap="none" anchor="ctr"/>
          <a:lstStyle/>
          <a:p>
            <a:pPr eaLnBrk="0" hangingPunct="0"/>
            <a:endParaRPr lang="en-US"/>
          </a:p>
        </p:txBody>
      </p:sp>
      <p:sp>
        <p:nvSpPr>
          <p:cNvPr id="14342" name="Rectangle 360"/>
          <p:cNvSpPr>
            <a:spLocks noChangeArrowheads="1"/>
          </p:cNvSpPr>
          <p:nvPr/>
        </p:nvSpPr>
        <p:spPr bwMode="auto">
          <a:xfrm>
            <a:off x="46177200" y="28282900"/>
            <a:ext cx="2057400" cy="2057400"/>
          </a:xfrm>
          <a:prstGeom prst="rect">
            <a:avLst/>
          </a:prstGeom>
          <a:solidFill>
            <a:srgbClr val="C5960C"/>
          </a:solidFill>
          <a:ln w="9525">
            <a:noFill/>
            <a:miter lim="800000"/>
            <a:headEnd/>
            <a:tailEnd/>
          </a:ln>
        </p:spPr>
        <p:txBody>
          <a:bodyPr wrap="none" anchor="ctr"/>
          <a:lstStyle/>
          <a:p>
            <a:pPr eaLnBrk="0" hangingPunct="0"/>
            <a:endParaRPr lang="en-US"/>
          </a:p>
        </p:txBody>
      </p:sp>
      <p:pic>
        <p:nvPicPr>
          <p:cNvPr id="14343" name="Picture 13" descr="http://wordpress.fiu.edu/ucr/files/accept1.jpg"/>
          <p:cNvPicPr>
            <a:picLocks noChangeAspect="1" noChangeArrowheads="1"/>
          </p:cNvPicPr>
          <p:nvPr/>
        </p:nvPicPr>
        <p:blipFill>
          <a:blip r:embed="rId4"/>
          <a:srcRect l="9143" t="2042" r="5524" b="63945"/>
          <a:stretch>
            <a:fillRect/>
          </a:stretch>
        </p:blipFill>
        <p:spPr bwMode="auto">
          <a:xfrm>
            <a:off x="76200" y="1452563"/>
            <a:ext cx="10668000" cy="3424237"/>
          </a:xfrm>
          <a:prstGeom prst="rect">
            <a:avLst/>
          </a:prstGeom>
          <a:noFill/>
          <a:ln w="9525">
            <a:noFill/>
            <a:miter lim="800000"/>
            <a:headEnd/>
            <a:tailEnd/>
          </a:ln>
        </p:spPr>
      </p:pic>
      <p:sp>
        <p:nvSpPr>
          <p:cNvPr id="13" name="Rectangle 356"/>
          <p:cNvSpPr>
            <a:spLocks noChangeArrowheads="1"/>
          </p:cNvSpPr>
          <p:nvPr/>
        </p:nvSpPr>
        <p:spPr bwMode="auto">
          <a:xfrm>
            <a:off x="36282836" y="4800600"/>
            <a:ext cx="4865164" cy="715089"/>
          </a:xfrm>
          <a:prstGeom prst="roundRect">
            <a:avLst/>
          </a:prstGeom>
          <a:noFill/>
          <a:ln w="9525">
            <a:noFill/>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a:spAutoFit/>
          </a:bodyPr>
          <a:lstStyle/>
          <a:p>
            <a:pPr eaLnBrk="0" hangingPunct="0">
              <a:defRPr/>
            </a:pPr>
            <a:r>
              <a:rPr lang="en-US" sz="3600" dirty="0">
                <a:solidFill>
                  <a:schemeClr val="bg1"/>
                </a:solidFill>
                <a:ea typeface="ＭＳ Ｐゴシック" charset="-128"/>
                <a:cs typeface="+mn-cs"/>
              </a:rPr>
              <a:t>NSF AWARD 0802184</a:t>
            </a:r>
          </a:p>
        </p:txBody>
      </p:sp>
      <p:pic>
        <p:nvPicPr>
          <p:cNvPr id="14347" name="Picture 21" descr="http://www.nsf.gov/images/x.gif"/>
          <p:cNvPicPr>
            <a:picLocks noChangeAspect="1" noChangeArrowheads="1"/>
          </p:cNvPicPr>
          <p:nvPr/>
        </p:nvPicPr>
        <p:blipFill>
          <a:blip r:embed="rId5"/>
          <a:srcRect/>
          <a:stretch>
            <a:fillRect/>
          </a:stretch>
        </p:blipFill>
        <p:spPr bwMode="auto">
          <a:xfrm>
            <a:off x="384175" y="-5576888"/>
            <a:ext cx="9525" cy="200025"/>
          </a:xfrm>
          <a:prstGeom prst="rect">
            <a:avLst/>
          </a:prstGeom>
          <a:noFill/>
          <a:ln w="9525">
            <a:noFill/>
            <a:miter lim="800000"/>
            <a:headEnd/>
            <a:tailEnd/>
          </a:ln>
        </p:spPr>
      </p:pic>
      <p:pic>
        <p:nvPicPr>
          <p:cNvPr id="14348" name="Picture 22" descr="http://www.nsf.gov/images/greenline.jpg"/>
          <p:cNvPicPr>
            <a:picLocks noChangeAspect="1" noChangeArrowheads="1"/>
          </p:cNvPicPr>
          <p:nvPr/>
        </p:nvPicPr>
        <p:blipFill>
          <a:blip r:embed="rId6"/>
          <a:srcRect/>
          <a:stretch>
            <a:fillRect/>
          </a:stretch>
        </p:blipFill>
        <p:spPr bwMode="auto">
          <a:xfrm>
            <a:off x="384175" y="-4846638"/>
            <a:ext cx="4829175" cy="38100"/>
          </a:xfrm>
          <a:prstGeom prst="rect">
            <a:avLst/>
          </a:prstGeom>
          <a:noFill/>
          <a:ln w="9525">
            <a:noFill/>
            <a:miter lim="800000"/>
            <a:headEnd/>
            <a:tailEnd/>
          </a:ln>
        </p:spPr>
      </p:pic>
      <p:pic>
        <p:nvPicPr>
          <p:cNvPr id="14349" name="Picture 23" descr="http://www.nsf.gov/images/bluefade.jpg"/>
          <p:cNvPicPr>
            <a:picLocks noChangeAspect="1" noChangeArrowheads="1"/>
          </p:cNvPicPr>
          <p:nvPr/>
        </p:nvPicPr>
        <p:blipFill>
          <a:blip r:embed="rId7"/>
          <a:srcRect/>
          <a:stretch>
            <a:fillRect/>
          </a:stretch>
        </p:blipFill>
        <p:spPr bwMode="auto">
          <a:xfrm>
            <a:off x="706438" y="-4391025"/>
            <a:ext cx="4352925" cy="9525"/>
          </a:xfrm>
          <a:prstGeom prst="rect">
            <a:avLst/>
          </a:prstGeom>
          <a:noFill/>
          <a:ln w="9525">
            <a:noFill/>
            <a:miter lim="800000"/>
            <a:headEnd/>
            <a:tailEnd/>
          </a:ln>
        </p:spPr>
      </p:pic>
      <p:pic>
        <p:nvPicPr>
          <p:cNvPr id="14350" name="Picture 24" descr="http://www.nsf.gov/images/bluefade.jpg"/>
          <p:cNvPicPr>
            <a:picLocks noChangeAspect="1" noChangeArrowheads="1"/>
          </p:cNvPicPr>
          <p:nvPr/>
        </p:nvPicPr>
        <p:blipFill>
          <a:blip r:embed="rId7"/>
          <a:srcRect/>
          <a:stretch>
            <a:fillRect/>
          </a:stretch>
        </p:blipFill>
        <p:spPr bwMode="auto">
          <a:xfrm>
            <a:off x="923925" y="-4330700"/>
            <a:ext cx="4352925" cy="9525"/>
          </a:xfrm>
          <a:prstGeom prst="rect">
            <a:avLst/>
          </a:prstGeom>
          <a:noFill/>
          <a:ln w="9525">
            <a:noFill/>
            <a:miter lim="800000"/>
            <a:headEnd/>
            <a:tailEnd/>
          </a:ln>
        </p:spPr>
      </p:pic>
      <p:pic>
        <p:nvPicPr>
          <p:cNvPr id="14351" name="Picture 25" descr="http://www.nsf.gov/images/bluefade.jpg"/>
          <p:cNvPicPr>
            <a:picLocks noChangeAspect="1" noChangeArrowheads="1"/>
          </p:cNvPicPr>
          <p:nvPr/>
        </p:nvPicPr>
        <p:blipFill>
          <a:blip r:embed="rId7"/>
          <a:srcRect/>
          <a:stretch>
            <a:fillRect/>
          </a:stretch>
        </p:blipFill>
        <p:spPr bwMode="auto">
          <a:xfrm>
            <a:off x="866775" y="-4210050"/>
            <a:ext cx="4352925" cy="9525"/>
          </a:xfrm>
          <a:prstGeom prst="rect">
            <a:avLst/>
          </a:prstGeom>
          <a:noFill/>
          <a:ln w="9525">
            <a:noFill/>
            <a:miter lim="800000"/>
            <a:headEnd/>
            <a:tailEnd/>
          </a:ln>
        </p:spPr>
      </p:pic>
      <p:pic>
        <p:nvPicPr>
          <p:cNvPr id="14352" name="Picture 27" descr="http://www.nsf.gov/images/bluefade.jpg"/>
          <p:cNvPicPr>
            <a:picLocks noChangeAspect="1" noChangeArrowheads="1"/>
          </p:cNvPicPr>
          <p:nvPr/>
        </p:nvPicPr>
        <p:blipFill>
          <a:blip r:embed="rId7"/>
          <a:srcRect/>
          <a:stretch>
            <a:fillRect/>
          </a:stretch>
        </p:blipFill>
        <p:spPr bwMode="auto">
          <a:xfrm>
            <a:off x="306388" y="-2657475"/>
            <a:ext cx="4352925" cy="9525"/>
          </a:xfrm>
          <a:prstGeom prst="rect">
            <a:avLst/>
          </a:prstGeom>
          <a:noFill/>
          <a:ln w="9525">
            <a:noFill/>
            <a:miter lim="800000"/>
            <a:headEnd/>
            <a:tailEnd/>
          </a:ln>
        </p:spPr>
      </p:pic>
      <p:cxnSp>
        <p:nvCxnSpPr>
          <p:cNvPr id="28" name="Straight Connector 27"/>
          <p:cNvCxnSpPr/>
          <p:nvPr/>
        </p:nvCxnSpPr>
        <p:spPr bwMode="auto">
          <a:xfrm>
            <a:off x="10972800" y="5638800"/>
            <a:ext cx="3175" cy="27900313"/>
          </a:xfrm>
          <a:prstGeom prst="line">
            <a:avLst/>
          </a:prstGeom>
          <a:noFill/>
          <a:ln w="1270" cap="flat" cmpd="sng" algn="ctr">
            <a:solidFill>
              <a:schemeClr val="accent5">
                <a:lumMod val="90000"/>
              </a:schemeClr>
            </a:solidFill>
            <a:prstDash val="sysDot"/>
            <a:round/>
            <a:headEnd type="none" w="med" len="med"/>
            <a:tailEnd type="none" w="med" len="med"/>
          </a:ln>
          <a:effectLst/>
        </p:spPr>
      </p:cxnSp>
      <p:cxnSp>
        <p:nvCxnSpPr>
          <p:cNvPr id="29" name="Straight Connector 28"/>
          <p:cNvCxnSpPr/>
          <p:nvPr/>
        </p:nvCxnSpPr>
        <p:spPr bwMode="auto">
          <a:xfrm>
            <a:off x="32918400" y="5638800"/>
            <a:ext cx="0" cy="27908250"/>
          </a:xfrm>
          <a:prstGeom prst="line">
            <a:avLst/>
          </a:prstGeom>
          <a:noFill/>
          <a:ln w="1270" cap="flat" cmpd="sng" algn="ctr">
            <a:solidFill>
              <a:schemeClr val="accent5">
                <a:lumMod val="90000"/>
              </a:schemeClr>
            </a:solidFill>
            <a:prstDash val="sysDot"/>
            <a:round/>
            <a:headEnd type="none" w="med" len="med"/>
            <a:tailEnd type="none" w="med" len="med"/>
          </a:ln>
          <a:effectLst/>
        </p:spPr>
      </p:cxnSp>
      <p:grpSp>
        <p:nvGrpSpPr>
          <p:cNvPr id="14355" name="Group 23"/>
          <p:cNvGrpSpPr>
            <a:grpSpLocks/>
          </p:cNvGrpSpPr>
          <p:nvPr/>
        </p:nvGrpSpPr>
        <p:grpSpPr bwMode="auto">
          <a:xfrm>
            <a:off x="533400" y="5943600"/>
            <a:ext cx="9906000" cy="10515600"/>
            <a:chOff x="533400" y="6705600"/>
            <a:chExt cx="9906000" cy="10170828"/>
          </a:xfrm>
        </p:grpSpPr>
        <p:sp>
          <p:nvSpPr>
            <p:cNvPr id="30" name="Text Box 7"/>
            <p:cNvSpPr txBox="1">
              <a:spLocks noChangeArrowheads="1"/>
            </p:cNvSpPr>
            <p:nvPr/>
          </p:nvSpPr>
          <p:spPr bwMode="auto">
            <a:xfrm>
              <a:off x="577850" y="6705600"/>
              <a:ext cx="9861550" cy="738188"/>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Study Motivation</a:t>
              </a:r>
            </a:p>
          </p:txBody>
        </p:sp>
        <p:sp>
          <p:nvSpPr>
            <p:cNvPr id="32" name="Rounded Rectangle 31"/>
            <p:cNvSpPr/>
            <p:nvPr/>
          </p:nvSpPr>
          <p:spPr bwMode="auto">
            <a:xfrm>
              <a:off x="533400" y="7838763"/>
              <a:ext cx="9753600" cy="9037665"/>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eaLnBrk="0" hangingPunct="0">
                <a:defRPr/>
              </a:pPr>
              <a:endParaRPr lang="en-US" sz="3200" b="1">
                <a:solidFill>
                  <a:srgbClr val="000000"/>
                </a:solidFill>
              </a:endParaRPr>
            </a:p>
            <a:p>
              <a:pPr eaLnBrk="0" hangingPunct="0">
                <a:defRPr/>
              </a:pPr>
              <a:r>
                <a:rPr lang="en-US" sz="3200" b="1">
                  <a:solidFill>
                    <a:srgbClr val="000000"/>
                  </a:solidFill>
                </a:rPr>
                <a:t>Teacher Differences</a:t>
              </a:r>
              <a:r>
                <a:rPr lang="en-US" sz="3200" baseline="30000">
                  <a:solidFill>
                    <a:srgbClr val="000000"/>
                  </a:solidFill>
                </a:rPr>
                <a:t>[1]</a:t>
              </a:r>
              <a:r>
                <a:rPr lang="en-US" sz="3200">
                  <a:solidFill>
                    <a:srgbClr val="000000"/>
                  </a:solidFill>
                </a:rPr>
                <a:t>  </a:t>
              </a:r>
              <a:endParaRPr lang="en-US" sz="3200" b="1">
                <a:solidFill>
                  <a:srgbClr val="000000"/>
                </a:solidFill>
              </a:endParaRPr>
            </a:p>
            <a:p>
              <a:pPr eaLnBrk="0" hangingPunct="0">
                <a:buFont typeface="Arial" charset="0"/>
                <a:buChar char="•"/>
                <a:defRPr/>
              </a:pPr>
              <a:r>
                <a:rPr lang="en-US" sz="3200">
                  <a:solidFill>
                    <a:srgbClr val="000000"/>
                  </a:solidFill>
                </a:rPr>
                <a:t>  Education</a:t>
              </a:r>
            </a:p>
            <a:p>
              <a:pPr eaLnBrk="0" hangingPunct="0">
                <a:buFont typeface="Arial" charset="0"/>
                <a:buChar char="•"/>
                <a:defRPr/>
              </a:pPr>
              <a:endParaRPr lang="en-US" sz="3200" b="1">
                <a:solidFill>
                  <a:schemeClr val="tx1"/>
                </a:solidFill>
              </a:endParaRPr>
            </a:p>
            <a:p>
              <a:pPr eaLnBrk="0" hangingPunct="0">
                <a:buFont typeface="Arial" charset="0"/>
                <a:buChar char="•"/>
                <a:defRPr/>
              </a:pPr>
              <a:r>
                <a:rPr lang="en-US" sz="3200">
                  <a:solidFill>
                    <a:schemeClr val="tx1"/>
                  </a:solidFill>
                </a:rPr>
                <a:t>  Class Preparation Time</a:t>
              </a:r>
            </a:p>
            <a:p>
              <a:pPr eaLnBrk="0" hangingPunct="0">
                <a:buFont typeface="Arial" charset="0"/>
                <a:buNone/>
                <a:defRPr/>
              </a:pPr>
              <a:endParaRPr lang="en-US" sz="3200">
                <a:solidFill>
                  <a:schemeClr val="tx1"/>
                </a:solidFill>
              </a:endParaRPr>
            </a:p>
            <a:p>
              <a:pPr eaLnBrk="0" hangingPunct="0">
                <a:buFont typeface="Arial" charset="0"/>
                <a:buChar char="•"/>
                <a:defRPr/>
              </a:pPr>
              <a:r>
                <a:rPr lang="en-US" sz="3200">
                  <a:solidFill>
                    <a:schemeClr val="tx1"/>
                  </a:solidFill>
                </a:rPr>
                <a:t>  Ethnic Background</a:t>
              </a:r>
            </a:p>
            <a:p>
              <a:pPr eaLnBrk="0" hangingPunct="0">
                <a:buFont typeface="Arial" charset="0"/>
                <a:buChar char="•"/>
                <a:defRPr/>
              </a:pPr>
              <a:endParaRPr lang="en-US" sz="3200">
                <a:solidFill>
                  <a:schemeClr val="tx1"/>
                </a:solidFill>
              </a:endParaRPr>
            </a:p>
            <a:p>
              <a:pPr eaLnBrk="0" hangingPunct="0">
                <a:buFont typeface="Arial" charset="0"/>
                <a:buChar char="•"/>
                <a:defRPr/>
              </a:pPr>
              <a:r>
                <a:rPr lang="en-US" sz="3200">
                  <a:solidFill>
                    <a:schemeClr val="tx1"/>
                  </a:solidFill>
                </a:rPr>
                <a:t>  Pedagogical Differences </a:t>
              </a:r>
            </a:p>
            <a:p>
              <a:pPr eaLnBrk="0" hangingPunct="0">
                <a:defRPr/>
              </a:pPr>
              <a:endParaRPr lang="en-US" sz="3200" b="1">
                <a:solidFill>
                  <a:schemeClr val="tx1"/>
                </a:solidFill>
              </a:endParaRPr>
            </a:p>
            <a:p>
              <a:pPr eaLnBrk="0" hangingPunct="0">
                <a:defRPr/>
              </a:pPr>
              <a:r>
                <a:rPr lang="en-US" sz="3200" b="1">
                  <a:solidFill>
                    <a:schemeClr val="tx1"/>
                  </a:solidFill>
                </a:rPr>
                <a:t>Force Concept Inventory (FCI) Instrument</a:t>
              </a:r>
              <a:r>
                <a:rPr lang="en-US" sz="3200">
                  <a:solidFill>
                    <a:srgbClr val="000000"/>
                  </a:solidFill>
                </a:rPr>
                <a:t> </a:t>
              </a:r>
              <a:r>
                <a:rPr lang="en-US" sz="3200" baseline="30000">
                  <a:solidFill>
                    <a:srgbClr val="000000"/>
                  </a:solidFill>
                </a:rPr>
                <a:t>[2]</a:t>
              </a:r>
              <a:endParaRPr lang="en-US" sz="3200" b="1">
                <a:solidFill>
                  <a:schemeClr val="tx1"/>
                </a:solidFill>
              </a:endParaRPr>
            </a:p>
            <a:p>
              <a:pPr eaLnBrk="0" hangingPunct="0">
                <a:buFont typeface="Arial" charset="0"/>
                <a:buChar char="•"/>
                <a:defRPr/>
              </a:pPr>
              <a:r>
                <a:rPr lang="en-US" sz="3200">
                  <a:solidFill>
                    <a:schemeClr val="tx1"/>
                  </a:solidFill>
                </a:rPr>
                <a:t>  A research validated tool </a:t>
              </a:r>
            </a:p>
            <a:p>
              <a:pPr eaLnBrk="0" hangingPunct="0">
                <a:buFont typeface="Arial" charset="0"/>
                <a:buChar char="•"/>
                <a:defRPr/>
              </a:pPr>
              <a:endParaRPr lang="en-US" sz="3200">
                <a:solidFill>
                  <a:schemeClr val="tx1"/>
                </a:solidFill>
              </a:endParaRPr>
            </a:p>
            <a:p>
              <a:pPr eaLnBrk="0" hangingPunct="0">
                <a:buFont typeface="Arial" charset="0"/>
                <a:buChar char="•"/>
                <a:defRPr/>
              </a:pPr>
              <a:r>
                <a:rPr lang="en-US" sz="3200">
                  <a:solidFill>
                    <a:schemeClr val="tx1"/>
                  </a:solidFill>
                </a:rPr>
                <a:t>  Multiple-choice conceptual questions focused on Newtonian  Mechanics </a:t>
              </a:r>
            </a:p>
            <a:p>
              <a:pPr eaLnBrk="0" hangingPunct="0">
                <a:buFont typeface="Arial" charset="0"/>
                <a:buChar char="•"/>
                <a:defRPr/>
              </a:pPr>
              <a:endParaRPr lang="en-US" sz="3200">
                <a:solidFill>
                  <a:schemeClr val="tx1"/>
                </a:solidFill>
              </a:endParaRPr>
            </a:p>
            <a:p>
              <a:pPr eaLnBrk="0" hangingPunct="0">
                <a:defRPr/>
              </a:pPr>
              <a:endParaRPr lang="en-US" sz="3200">
                <a:solidFill>
                  <a:schemeClr val="tx1"/>
                </a:solidFill>
              </a:endParaRPr>
            </a:p>
            <a:p>
              <a:pPr eaLnBrk="0" hangingPunct="0">
                <a:defRPr/>
              </a:pPr>
              <a:endParaRPr lang="en-US" sz="3200" baseline="30000">
                <a:solidFill>
                  <a:schemeClr val="tx1"/>
                </a:solidFill>
              </a:endParaRPr>
            </a:p>
            <a:p>
              <a:pPr eaLnBrk="0" hangingPunct="0">
                <a:defRPr/>
              </a:pPr>
              <a:endParaRPr lang="en-US" sz="3200">
                <a:solidFill>
                  <a:schemeClr val="tx1"/>
                </a:solidFill>
              </a:endParaRPr>
            </a:p>
            <a:p>
              <a:pPr eaLnBrk="0" hangingPunct="0">
                <a:defRPr/>
              </a:pPr>
              <a:endParaRPr lang="en-US" sz="3200">
                <a:solidFill>
                  <a:schemeClr val="tx1"/>
                </a:solidFill>
              </a:endParaRPr>
            </a:p>
            <a:p>
              <a:pPr eaLnBrk="0" hangingPunct="0">
                <a:defRPr/>
              </a:pPr>
              <a:endParaRPr lang="en-US" sz="4000">
                <a:solidFill>
                  <a:schemeClr val="tx1"/>
                </a:solidFill>
              </a:endParaRPr>
            </a:p>
            <a:p>
              <a:pPr eaLnBrk="0" hangingPunct="0">
                <a:defRPr/>
              </a:pPr>
              <a:endParaRPr lang="en-US" sz="4000">
                <a:solidFill>
                  <a:schemeClr val="tx1"/>
                </a:solidFill>
              </a:endParaRPr>
            </a:p>
          </p:txBody>
        </p:sp>
      </p:grpSp>
      <p:grpSp>
        <p:nvGrpSpPr>
          <p:cNvPr id="14356" name="Group 22"/>
          <p:cNvGrpSpPr>
            <a:grpSpLocks/>
          </p:cNvGrpSpPr>
          <p:nvPr/>
        </p:nvGrpSpPr>
        <p:grpSpPr bwMode="auto">
          <a:xfrm>
            <a:off x="685800" y="16992600"/>
            <a:ext cx="9861550" cy="6324600"/>
            <a:chOff x="685800" y="20802600"/>
            <a:chExt cx="9861550" cy="5690227"/>
          </a:xfrm>
        </p:grpSpPr>
        <p:sp>
          <p:nvSpPr>
            <p:cNvPr id="21" name="Text Box 7"/>
            <p:cNvSpPr txBox="1">
              <a:spLocks noChangeArrowheads="1"/>
            </p:cNvSpPr>
            <p:nvPr/>
          </p:nvSpPr>
          <p:spPr bwMode="auto">
            <a:xfrm>
              <a:off x="685800" y="20802600"/>
              <a:ext cx="9861550" cy="738188"/>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Research Questions</a:t>
              </a:r>
            </a:p>
          </p:txBody>
        </p:sp>
        <p:sp>
          <p:nvSpPr>
            <p:cNvPr id="22" name="Rounded Rectangle 21"/>
            <p:cNvSpPr/>
            <p:nvPr/>
          </p:nvSpPr>
          <p:spPr bwMode="auto">
            <a:xfrm>
              <a:off x="685800" y="21922364"/>
              <a:ext cx="9753600" cy="457046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marL="742950" indent="-742950" eaLnBrk="0" hangingPunct="0">
                <a:buFont typeface="+mj-lt"/>
                <a:buAutoNum type="arabicPeriod"/>
                <a:defRPr/>
              </a:pPr>
              <a:endParaRPr lang="en-US" sz="3000" dirty="0">
                <a:cs typeface="Browallia New" pitchFamily="34" charset="-34"/>
              </a:endParaRPr>
            </a:p>
            <a:p>
              <a:pPr marL="742950" indent="-742950" eaLnBrk="0" hangingPunct="0">
                <a:buFont typeface="+mj-lt"/>
                <a:buAutoNum type="arabicPeriod"/>
                <a:defRPr/>
              </a:pPr>
              <a:r>
                <a:rPr lang="en-US" sz="3000" dirty="0">
                  <a:cs typeface="Browallia New" pitchFamily="34" charset="-34"/>
                </a:rPr>
                <a:t>Do teachers that have attended the Florida International (FIU) Summer Modeling Workshop provide a significant impact on their students FCI post scores?</a:t>
              </a:r>
            </a:p>
            <a:p>
              <a:pPr marL="742950" indent="-742950" eaLnBrk="0" hangingPunct="0">
                <a:buFont typeface="+mj-lt"/>
                <a:buAutoNum type="arabicPeriod"/>
                <a:defRPr/>
              </a:pPr>
              <a:endParaRPr lang="en-US" sz="3000" dirty="0">
                <a:cs typeface="Browallia New" pitchFamily="34" charset="-34"/>
              </a:endParaRPr>
            </a:p>
            <a:p>
              <a:pPr marL="742950" indent="-742950" eaLnBrk="0" hangingPunct="0">
                <a:buFont typeface="+mj-lt"/>
                <a:buAutoNum type="arabicPeriod"/>
                <a:defRPr/>
              </a:pPr>
              <a:r>
                <a:rPr lang="en-US" sz="3000" dirty="0">
                  <a:cs typeface="Browallia New" pitchFamily="34" charset="-34"/>
                </a:rPr>
                <a:t>What trends or differences can be seen from teachers that provide a significant impact on their students FCI post scores?</a:t>
              </a:r>
            </a:p>
            <a:p>
              <a:pPr marL="742950" indent="-742950" eaLnBrk="0" hangingPunct="0">
                <a:buFont typeface="+mj-lt"/>
                <a:buAutoNum type="arabicPeriod"/>
                <a:defRPr/>
              </a:pPr>
              <a:endParaRPr lang="en-US" sz="3000" dirty="0"/>
            </a:p>
            <a:p>
              <a:pPr eaLnBrk="0" hangingPunct="0">
                <a:defRPr/>
              </a:pPr>
              <a:endParaRPr lang="en-US" sz="4000" dirty="0">
                <a:cs typeface="Browallia New" pitchFamily="34" charset="-34"/>
              </a:endParaRPr>
            </a:p>
          </p:txBody>
        </p:sp>
      </p:grpSp>
      <p:sp>
        <p:nvSpPr>
          <p:cNvPr id="25" name="Text Box 7"/>
          <p:cNvSpPr txBox="1">
            <a:spLocks noChangeArrowheads="1"/>
          </p:cNvSpPr>
          <p:nvPr/>
        </p:nvSpPr>
        <p:spPr bwMode="auto">
          <a:xfrm>
            <a:off x="11430000" y="5943600"/>
            <a:ext cx="21259800" cy="762000"/>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Research Findings</a:t>
            </a:r>
          </a:p>
        </p:txBody>
      </p:sp>
      <p:sp>
        <p:nvSpPr>
          <p:cNvPr id="93" name="Text Box 7"/>
          <p:cNvSpPr txBox="1">
            <a:spLocks noChangeArrowheads="1"/>
          </p:cNvSpPr>
          <p:nvPr/>
        </p:nvSpPr>
        <p:spPr bwMode="auto">
          <a:xfrm>
            <a:off x="33496250" y="5943600"/>
            <a:ext cx="9861550" cy="738470"/>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Discussion</a:t>
            </a:r>
          </a:p>
        </p:txBody>
      </p:sp>
      <p:sp>
        <p:nvSpPr>
          <p:cNvPr id="2" name="Rounded Rectangle 1"/>
          <p:cNvSpPr/>
          <p:nvPr/>
        </p:nvSpPr>
        <p:spPr bwMode="auto">
          <a:xfrm>
            <a:off x="33743900" y="7162800"/>
            <a:ext cx="9366250" cy="6858000"/>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a:lstStyle/>
          <a:p>
            <a:pPr marL="457200" indent="-457200" eaLnBrk="0" hangingPunct="0">
              <a:buFont typeface="Arial" pitchFamily="34" charset="0"/>
              <a:buChar char="•"/>
              <a:defRPr/>
            </a:pPr>
            <a:endParaRPr lang="en-US" sz="3200" b="1" dirty="0">
              <a:cs typeface="+mn-cs"/>
            </a:endParaRPr>
          </a:p>
          <a:p>
            <a:pPr marL="457200" indent="-457200" eaLnBrk="0" hangingPunct="0">
              <a:buFont typeface="Arial" pitchFamily="34" charset="0"/>
              <a:buChar char="•"/>
              <a:defRPr/>
            </a:pPr>
            <a:r>
              <a:rPr lang="en-US" sz="3200" b="1" dirty="0">
                <a:cs typeface="+mn-cs"/>
              </a:rPr>
              <a:t>The effect size for the regression was found to be .377 by means of Cohen’s f</a:t>
            </a:r>
            <a:r>
              <a:rPr lang="en-US" sz="3200" b="1" baseline="30000" dirty="0">
                <a:cs typeface="+mn-cs"/>
              </a:rPr>
              <a:t>2</a:t>
            </a:r>
            <a:r>
              <a:rPr lang="en-US" sz="3200" dirty="0">
                <a:cs typeface="+mn-cs"/>
              </a:rPr>
              <a:t>. </a:t>
            </a:r>
            <a:r>
              <a:rPr lang="en-US" sz="3200" i="1" dirty="0">
                <a:cs typeface="+mn-cs"/>
              </a:rPr>
              <a:t>(Large Cohen’s </a:t>
            </a:r>
            <a:r>
              <a:rPr lang="en-US" sz="3200" dirty="0">
                <a:cs typeface="+mn-cs"/>
              </a:rPr>
              <a:t>f</a:t>
            </a:r>
            <a:r>
              <a:rPr lang="en-US" sz="3200" baseline="30000" dirty="0">
                <a:cs typeface="+mn-cs"/>
              </a:rPr>
              <a:t>2</a:t>
            </a:r>
            <a:r>
              <a:rPr lang="en-US" sz="3200" i="1" dirty="0">
                <a:cs typeface="+mn-cs"/>
              </a:rPr>
              <a:t> )</a:t>
            </a:r>
          </a:p>
          <a:p>
            <a:pPr marL="457200" indent="-457200" eaLnBrk="0" hangingPunct="0">
              <a:buFont typeface="Arial" pitchFamily="34" charset="0"/>
              <a:buChar char="•"/>
              <a:defRPr/>
            </a:pPr>
            <a:endParaRPr lang="en-US" sz="3200" dirty="0">
              <a:cs typeface="+mn-cs"/>
            </a:endParaRPr>
          </a:p>
          <a:p>
            <a:pPr marL="457200" indent="-457200" eaLnBrk="0" hangingPunct="0">
              <a:buFont typeface="Arial" pitchFamily="34" charset="0"/>
              <a:buChar char="•"/>
              <a:defRPr/>
            </a:pPr>
            <a:r>
              <a:rPr lang="en-US" sz="3200" dirty="0">
                <a:cs typeface="+mn-cs"/>
              </a:rPr>
              <a:t>Lack of post score significance does not discredit teaching ability.</a:t>
            </a:r>
          </a:p>
          <a:p>
            <a:pPr marL="457200" indent="-457200" eaLnBrk="0" hangingPunct="0">
              <a:defRPr/>
            </a:pPr>
            <a:endParaRPr lang="en-US" sz="3200" dirty="0">
              <a:cs typeface="+mn-cs"/>
            </a:endParaRPr>
          </a:p>
          <a:p>
            <a:pPr marL="457200" indent="-457200" eaLnBrk="0" hangingPunct="0">
              <a:buFont typeface="Arial" pitchFamily="34" charset="0"/>
              <a:buChar char="•"/>
              <a:defRPr/>
            </a:pPr>
            <a:r>
              <a:rPr lang="en-US" sz="3200" dirty="0">
                <a:cs typeface="+mn-cs"/>
              </a:rPr>
              <a:t>Based on the data we can see that certain students will see greater FCI post scores based on their teacher. </a:t>
            </a:r>
          </a:p>
          <a:p>
            <a:pPr eaLnBrk="0" hangingPunct="0">
              <a:defRPr/>
            </a:pPr>
            <a:r>
              <a:rPr lang="en-US" sz="3200" dirty="0">
                <a:cs typeface="+mn-cs"/>
              </a:rPr>
              <a:t> </a:t>
            </a:r>
          </a:p>
          <a:p>
            <a:pPr eaLnBrk="0" hangingPunct="0">
              <a:defRPr/>
            </a:pPr>
            <a:r>
              <a:rPr lang="en-US" sz="3200" dirty="0">
                <a:cs typeface="+mn-cs"/>
              </a:rPr>
              <a:t>  </a:t>
            </a:r>
          </a:p>
          <a:p>
            <a:pPr eaLnBrk="0" hangingPunct="0">
              <a:defRPr/>
            </a:pPr>
            <a:endParaRPr lang="en-US" sz="3100" dirty="0">
              <a:cs typeface="+mn-cs"/>
            </a:endParaRPr>
          </a:p>
        </p:txBody>
      </p:sp>
      <p:grpSp>
        <p:nvGrpSpPr>
          <p:cNvPr id="14364" name="Group 54"/>
          <p:cNvGrpSpPr>
            <a:grpSpLocks/>
          </p:cNvGrpSpPr>
          <p:nvPr/>
        </p:nvGrpSpPr>
        <p:grpSpPr bwMode="auto">
          <a:xfrm>
            <a:off x="33451800" y="14173200"/>
            <a:ext cx="9861550" cy="11734800"/>
            <a:chOff x="33451800" y="27720918"/>
            <a:chExt cx="9861550" cy="9848436"/>
          </a:xfrm>
        </p:grpSpPr>
        <p:sp>
          <p:nvSpPr>
            <p:cNvPr id="103" name="Text Box 7"/>
            <p:cNvSpPr txBox="1">
              <a:spLocks noChangeArrowheads="1"/>
            </p:cNvSpPr>
            <p:nvPr/>
          </p:nvSpPr>
          <p:spPr bwMode="auto">
            <a:xfrm>
              <a:off x="33451800" y="27720918"/>
              <a:ext cx="9861550" cy="738470"/>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Next Steps</a:t>
              </a:r>
            </a:p>
          </p:txBody>
        </p:sp>
        <p:sp>
          <p:nvSpPr>
            <p:cNvPr id="3" name="Rounded Rectangle 2"/>
            <p:cNvSpPr/>
            <p:nvPr/>
          </p:nvSpPr>
          <p:spPr bwMode="auto">
            <a:xfrm>
              <a:off x="33496250" y="28893351"/>
              <a:ext cx="9817100" cy="867600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eaLnBrk="0" hangingPunct="0">
                <a:defRPr/>
              </a:pPr>
              <a:endParaRPr lang="en-US" sz="3200" b="1" dirty="0">
                <a:solidFill>
                  <a:schemeClr val="tx1"/>
                </a:solidFill>
              </a:endParaRPr>
            </a:p>
            <a:p>
              <a:pPr marL="457200" indent="-457200" eaLnBrk="0" hangingPunct="0">
                <a:buFont typeface="Wingdings" pitchFamily="2" charset="2"/>
                <a:buChar char="Ø"/>
                <a:defRPr/>
              </a:pPr>
              <a:r>
                <a:rPr lang="en-US" sz="3200" dirty="0">
                  <a:solidFill>
                    <a:schemeClr val="tx1"/>
                  </a:solidFill>
                </a:rPr>
                <a:t>Analyze differences amongst teacher who have /have not attended the Summer Modeling Workshops.</a:t>
              </a:r>
            </a:p>
            <a:p>
              <a:pPr marL="457200" indent="-457200" eaLnBrk="0" hangingPunct="0">
                <a:buFont typeface="Wingdings" pitchFamily="2" charset="2"/>
                <a:buChar char="Ø"/>
                <a:defRPr/>
              </a:pPr>
              <a:endParaRPr lang="en-US" sz="3200" dirty="0">
                <a:solidFill>
                  <a:schemeClr val="tx1"/>
                </a:solidFill>
              </a:endParaRPr>
            </a:p>
            <a:p>
              <a:pPr marL="457200" indent="-457200" eaLnBrk="0" hangingPunct="0">
                <a:buFont typeface="Wingdings" pitchFamily="2" charset="2"/>
                <a:buChar char="Ø"/>
                <a:defRPr/>
              </a:pPr>
              <a:r>
                <a:rPr lang="en-US" sz="3200" dirty="0">
                  <a:solidFill>
                    <a:schemeClr val="tx1"/>
                  </a:solidFill>
                </a:rPr>
                <a:t>Study the implementation of the Modeling curriculum to identify its role in teacher effects.</a:t>
              </a:r>
            </a:p>
            <a:p>
              <a:pPr marL="457200" indent="-457200" eaLnBrk="0" hangingPunct="0">
                <a:buFont typeface="Wingdings" pitchFamily="2" charset="2"/>
                <a:buChar char="Ø"/>
                <a:defRPr/>
              </a:pPr>
              <a:endParaRPr lang="en-US" sz="3200" dirty="0">
                <a:solidFill>
                  <a:schemeClr val="tx1"/>
                </a:solidFill>
              </a:endParaRPr>
            </a:p>
            <a:p>
              <a:pPr marL="457200" indent="-457200" eaLnBrk="0" hangingPunct="0">
                <a:buFont typeface="Wingdings" pitchFamily="2" charset="2"/>
                <a:buChar char="Ø"/>
                <a:defRPr/>
              </a:pPr>
              <a:r>
                <a:rPr lang="en-US" sz="3200" dirty="0">
                  <a:solidFill>
                    <a:schemeClr val="tx1"/>
                  </a:solidFill>
                </a:rPr>
                <a:t>Utilize the Reformed Teaching Observation Protocol (RTOP)</a:t>
              </a:r>
              <a:r>
                <a:rPr lang="en-US" sz="3200" i="1" dirty="0"/>
                <a:t> </a:t>
              </a:r>
              <a:r>
                <a:rPr lang="en-US" sz="3200" baseline="30000" dirty="0"/>
                <a:t>[3]</a:t>
              </a:r>
              <a:r>
                <a:rPr lang="en-US" sz="3200" dirty="0"/>
                <a:t> </a:t>
              </a:r>
              <a:r>
                <a:rPr lang="en-US" sz="3200" dirty="0">
                  <a:solidFill>
                    <a:schemeClr val="tx1"/>
                  </a:solidFill>
                </a:rPr>
                <a:t>scores to asses teacher pedagogical techniques. </a:t>
              </a:r>
            </a:p>
            <a:p>
              <a:pPr marL="457200" indent="-457200" eaLnBrk="0" hangingPunct="0">
                <a:buFont typeface="Wingdings" pitchFamily="2" charset="2"/>
                <a:buChar char="Ø"/>
                <a:defRPr/>
              </a:pPr>
              <a:endParaRPr lang="en-US" sz="3200" dirty="0">
                <a:solidFill>
                  <a:schemeClr val="tx1"/>
                </a:solidFill>
              </a:endParaRPr>
            </a:p>
            <a:p>
              <a:pPr marL="457200" indent="-457200" eaLnBrk="0" hangingPunct="0">
                <a:buFont typeface="Wingdings" pitchFamily="2" charset="2"/>
                <a:buChar char="Ø"/>
                <a:defRPr/>
              </a:pPr>
              <a:r>
                <a:rPr lang="en-US" sz="3200" dirty="0">
                  <a:solidFill>
                    <a:schemeClr val="tx1"/>
                  </a:solidFill>
                </a:rPr>
                <a:t>Finally incorporate further information such as average socioeconomic status to add context to the study.</a:t>
              </a:r>
            </a:p>
            <a:p>
              <a:pPr marL="457200" indent="-457200" eaLnBrk="0" hangingPunct="0">
                <a:buFont typeface="Wingdings" pitchFamily="2" charset="2"/>
                <a:buChar char="Ø"/>
                <a:defRPr/>
              </a:pPr>
              <a:endParaRPr lang="en-US" sz="3200" dirty="0">
                <a:solidFill>
                  <a:schemeClr val="tx1"/>
                </a:solidFill>
              </a:endParaRPr>
            </a:p>
            <a:p>
              <a:pPr marL="457200" indent="-457200" eaLnBrk="0" hangingPunct="0">
                <a:buFont typeface="Wingdings" pitchFamily="2" charset="2"/>
                <a:buChar char="Ø"/>
                <a:defRPr/>
              </a:pPr>
              <a:r>
                <a:rPr lang="en-US" sz="3200" dirty="0">
                  <a:solidFill>
                    <a:schemeClr val="tx1"/>
                  </a:solidFill>
                </a:rPr>
                <a:t>Study student teacher interaction within the context of a multilevel model.</a:t>
              </a:r>
            </a:p>
            <a:p>
              <a:pPr eaLnBrk="0" hangingPunct="0">
                <a:buFont typeface="Wingdings" pitchFamily="2" charset="2"/>
                <a:buChar char="Ø"/>
                <a:defRPr/>
              </a:pPr>
              <a:endParaRPr lang="en-US" sz="3200" dirty="0">
                <a:solidFill>
                  <a:schemeClr val="tx1"/>
                </a:solidFill>
              </a:endParaRPr>
            </a:p>
            <a:p>
              <a:pPr eaLnBrk="0" hangingPunct="0">
                <a:defRPr/>
              </a:pPr>
              <a:endParaRPr lang="en-US" sz="3200" dirty="0">
                <a:solidFill>
                  <a:schemeClr val="tx1"/>
                </a:solidFill>
              </a:endParaRPr>
            </a:p>
            <a:p>
              <a:pPr eaLnBrk="0" hangingPunct="0">
                <a:defRPr/>
              </a:pPr>
              <a:endParaRPr lang="en-US" dirty="0">
                <a:solidFill>
                  <a:schemeClr val="tx1"/>
                </a:solidFill>
              </a:endParaRPr>
            </a:p>
            <a:p>
              <a:pPr eaLnBrk="0" hangingPunct="0">
                <a:defRPr/>
              </a:pPr>
              <a:endParaRPr lang="en-US" dirty="0">
                <a:solidFill>
                  <a:schemeClr val="tx1"/>
                </a:solidFill>
              </a:endParaRPr>
            </a:p>
          </p:txBody>
        </p:sp>
      </p:grpSp>
      <p:grpSp>
        <p:nvGrpSpPr>
          <p:cNvPr id="14365" name="Group 57"/>
          <p:cNvGrpSpPr>
            <a:grpSpLocks/>
          </p:cNvGrpSpPr>
          <p:nvPr/>
        </p:nvGrpSpPr>
        <p:grpSpPr bwMode="auto">
          <a:xfrm>
            <a:off x="609600" y="23977600"/>
            <a:ext cx="9906000" cy="7950200"/>
            <a:chOff x="609600" y="28065130"/>
            <a:chExt cx="9906000" cy="7949514"/>
          </a:xfrm>
        </p:grpSpPr>
        <p:sp>
          <p:nvSpPr>
            <p:cNvPr id="100" name="Text Box 7"/>
            <p:cNvSpPr txBox="1">
              <a:spLocks noChangeArrowheads="1"/>
            </p:cNvSpPr>
            <p:nvPr/>
          </p:nvSpPr>
          <p:spPr bwMode="auto">
            <a:xfrm>
              <a:off x="654050" y="28065130"/>
              <a:ext cx="9861550" cy="738470"/>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Research Pool</a:t>
              </a:r>
            </a:p>
          </p:txBody>
        </p:sp>
        <p:sp>
          <p:nvSpPr>
            <p:cNvPr id="101" name="Rounded Rectangle 100"/>
            <p:cNvSpPr/>
            <p:nvPr/>
          </p:nvSpPr>
          <p:spPr bwMode="auto">
            <a:xfrm>
              <a:off x="609600" y="29260415"/>
              <a:ext cx="9906000" cy="675422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marL="342900" indent="-342900" eaLnBrk="0" hangingPunct="0">
                <a:buFont typeface="Arial" charset="0"/>
                <a:buChar char="•"/>
                <a:defRPr/>
              </a:pPr>
              <a:endParaRPr lang="en-US" sz="2800">
                <a:solidFill>
                  <a:schemeClr val="tx1"/>
                </a:solidFill>
              </a:endParaRPr>
            </a:p>
            <a:p>
              <a:pPr marL="342900" indent="-342900" eaLnBrk="0" hangingPunct="0">
                <a:buFont typeface="Arial" charset="0"/>
                <a:buChar char="•"/>
                <a:defRPr/>
              </a:pPr>
              <a:r>
                <a:rPr lang="en-US" sz="3000">
                  <a:solidFill>
                    <a:schemeClr val="tx1"/>
                  </a:solidFill>
                </a:rPr>
                <a:t>18 Teachers with 1 minimum of a year teaching high school physics &amp; attendance in of FIU’s Modeling Workshops</a:t>
              </a:r>
            </a:p>
            <a:p>
              <a:pPr marL="342900" indent="-342900" eaLnBrk="0" hangingPunct="0">
                <a:buFont typeface="Arial" charset="0"/>
                <a:buChar char="•"/>
                <a:defRPr/>
              </a:pPr>
              <a:endParaRPr lang="en-US" sz="3000">
                <a:solidFill>
                  <a:schemeClr val="tx1"/>
                </a:solidFill>
              </a:endParaRPr>
            </a:p>
            <a:p>
              <a:pPr marL="342900" indent="-342900" eaLnBrk="0" hangingPunct="0">
                <a:buFont typeface="Arial" charset="0"/>
                <a:buChar char="•"/>
                <a:defRPr/>
              </a:pPr>
              <a:r>
                <a:rPr lang="en-US" sz="3000">
                  <a:solidFill>
                    <a:schemeClr val="tx1"/>
                  </a:solidFill>
                </a:rPr>
                <a:t>Administered and reported student FCI information</a:t>
              </a:r>
            </a:p>
            <a:p>
              <a:pPr marL="342900" indent="-342900" eaLnBrk="0" hangingPunct="0">
                <a:defRPr/>
              </a:pPr>
              <a:endParaRPr lang="en-US" sz="3000">
                <a:solidFill>
                  <a:schemeClr val="tx1"/>
                </a:solidFill>
              </a:endParaRPr>
            </a:p>
            <a:p>
              <a:pPr marL="342900" indent="-342900" eaLnBrk="0" hangingPunct="0">
                <a:buFont typeface="Arial" charset="0"/>
                <a:buChar char="•"/>
                <a:defRPr/>
              </a:pPr>
              <a:r>
                <a:rPr lang="en-US" sz="3000">
                  <a:solidFill>
                    <a:schemeClr val="tx1"/>
                  </a:solidFill>
                </a:rPr>
                <a:t>1,344 students corresponded to these teachers</a:t>
              </a:r>
            </a:p>
            <a:p>
              <a:pPr marL="342900" indent="-342900" eaLnBrk="0" hangingPunct="0">
                <a:buFont typeface="Arial" charset="0"/>
                <a:buChar char="•"/>
                <a:defRPr/>
              </a:pPr>
              <a:endParaRPr lang="en-US" sz="3000">
                <a:solidFill>
                  <a:schemeClr val="tx1"/>
                </a:solidFill>
              </a:endParaRPr>
            </a:p>
            <a:p>
              <a:pPr marL="342900" indent="-342900" eaLnBrk="0" hangingPunct="0">
                <a:buFont typeface="Arial" charset="0"/>
                <a:buChar char="•"/>
                <a:defRPr/>
              </a:pPr>
              <a:r>
                <a:rPr lang="en-US" sz="3000">
                  <a:solidFill>
                    <a:schemeClr val="tx1"/>
                  </a:solidFill>
                </a:rPr>
                <a:t>20-315 students corresponded to each teacher</a:t>
              </a:r>
            </a:p>
            <a:p>
              <a:pPr marL="342900" indent="-342900" eaLnBrk="0" hangingPunct="0">
                <a:buFont typeface="Arial" charset="0"/>
                <a:buChar char="•"/>
                <a:defRPr/>
              </a:pPr>
              <a:endParaRPr lang="en-US" sz="3000">
                <a:solidFill>
                  <a:schemeClr val="tx1"/>
                </a:solidFill>
              </a:endParaRPr>
            </a:p>
            <a:p>
              <a:pPr marL="342900" indent="-342900" eaLnBrk="0" hangingPunct="0">
                <a:buFont typeface="Arial" charset="0"/>
                <a:buChar char="•"/>
                <a:defRPr/>
              </a:pPr>
              <a:r>
                <a:rPr lang="en-US" sz="3000">
                  <a:solidFill>
                    <a:schemeClr val="tx1"/>
                  </a:solidFill>
                </a:rPr>
                <a:t>FCI post  score General Linear Model (GLM)  Grand Mean (GM) of 13 pts.</a:t>
              </a:r>
            </a:p>
            <a:p>
              <a:pPr marL="342900" indent="-342900" eaLnBrk="0" hangingPunct="0">
                <a:defRPr/>
              </a:pPr>
              <a:endParaRPr lang="en-US">
                <a:solidFill>
                  <a:schemeClr val="tx1"/>
                </a:solidFill>
              </a:endParaRPr>
            </a:p>
          </p:txBody>
        </p:sp>
      </p:grpSp>
      <p:grpSp>
        <p:nvGrpSpPr>
          <p:cNvPr id="14366" name="Group 53"/>
          <p:cNvGrpSpPr>
            <a:grpSpLocks/>
          </p:cNvGrpSpPr>
          <p:nvPr/>
        </p:nvGrpSpPr>
        <p:grpSpPr bwMode="auto">
          <a:xfrm>
            <a:off x="33451800" y="26060400"/>
            <a:ext cx="9906000" cy="6248400"/>
            <a:chOff x="33496250" y="22026280"/>
            <a:chExt cx="9906000" cy="5291516"/>
          </a:xfrm>
        </p:grpSpPr>
        <p:sp>
          <p:nvSpPr>
            <p:cNvPr id="56" name="Text Box 7"/>
            <p:cNvSpPr txBox="1">
              <a:spLocks noChangeArrowheads="1"/>
            </p:cNvSpPr>
            <p:nvPr/>
          </p:nvSpPr>
          <p:spPr bwMode="auto">
            <a:xfrm>
              <a:off x="33540700" y="22026280"/>
              <a:ext cx="9861550" cy="738470"/>
            </a:xfrm>
            <a:prstGeom prst="rect">
              <a:avLst/>
            </a:prstGeom>
            <a:solidFill>
              <a:srgbClr val="003466"/>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1267" tIns="45624" rIns="91267" bIns="45624">
              <a:spAutoFit/>
            </a:bodyPr>
            <a:lstStyle/>
            <a:p>
              <a:pPr algn="ctr" eaLnBrk="0" hangingPunct="0">
                <a:spcBef>
                  <a:spcPct val="50000"/>
                </a:spcBef>
                <a:defRPr/>
              </a:pPr>
              <a:r>
                <a:rPr lang="en-US" sz="4200" b="1" dirty="0">
                  <a:solidFill>
                    <a:srgbClr val="C5960C"/>
                  </a:solidFill>
                  <a:latin typeface="+mn-lt"/>
                  <a:ea typeface="ＭＳ Ｐゴシック" charset="-128"/>
                  <a:cs typeface="+mn-cs"/>
                </a:rPr>
                <a:t>References</a:t>
              </a:r>
            </a:p>
          </p:txBody>
        </p:sp>
        <p:sp>
          <p:nvSpPr>
            <p:cNvPr id="57" name="Rounded Rectangle 56"/>
            <p:cNvSpPr/>
            <p:nvPr/>
          </p:nvSpPr>
          <p:spPr bwMode="auto">
            <a:xfrm>
              <a:off x="33496250" y="23163633"/>
              <a:ext cx="9906000" cy="415416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a:lstStyle/>
            <a:p>
              <a:pPr eaLnBrk="0" hangingPunct="0">
                <a:defRPr/>
              </a:pPr>
              <a:endParaRPr lang="en-US" dirty="0">
                <a:solidFill>
                  <a:schemeClr val="tx1"/>
                </a:solidFill>
              </a:endParaRPr>
            </a:p>
            <a:p>
              <a:pPr eaLnBrk="0" hangingPunct="0">
                <a:defRPr/>
              </a:pPr>
              <a:r>
                <a:rPr lang="en-US" dirty="0">
                  <a:solidFill>
                    <a:schemeClr val="tx1"/>
                  </a:solidFill>
                </a:rPr>
                <a:t>[1]</a:t>
              </a:r>
              <a:r>
                <a:rPr lang="en-US" dirty="0"/>
                <a:t> AIP Statistical Research Center (2012). Retrieved April 10</a:t>
              </a:r>
              <a:r>
                <a:rPr lang="en-US" baseline="30000" dirty="0"/>
                <a:t>th</a:t>
              </a:r>
              <a:r>
                <a:rPr lang="en-US" dirty="0"/>
                <a:t> 2012, From American Institute of Physics</a:t>
              </a:r>
              <a:br>
                <a:rPr lang="en-US" dirty="0"/>
              </a:br>
              <a:r>
                <a:rPr lang="en-US" dirty="0"/>
                <a:t>website: http://www.aip.org/statistics/</a:t>
              </a:r>
            </a:p>
            <a:p>
              <a:pPr eaLnBrk="0" hangingPunct="0">
                <a:defRPr/>
              </a:pPr>
              <a:endParaRPr lang="en-US" dirty="0">
                <a:solidFill>
                  <a:schemeClr val="tx1"/>
                </a:solidFill>
              </a:endParaRPr>
            </a:p>
            <a:p>
              <a:pPr eaLnBrk="0" hangingPunct="0">
                <a:defRPr/>
              </a:pPr>
              <a:r>
                <a:rPr lang="en-US" dirty="0">
                  <a:solidFill>
                    <a:schemeClr val="tx1"/>
                  </a:solidFill>
                </a:rPr>
                <a:t>[2]</a:t>
              </a:r>
              <a:r>
                <a:rPr lang="en-US" dirty="0"/>
                <a:t> </a:t>
              </a:r>
              <a:r>
                <a:rPr lang="en-US" dirty="0" err="1"/>
                <a:t>Lasry</a:t>
              </a:r>
              <a:r>
                <a:rPr lang="en-US" dirty="0"/>
                <a:t>, N., </a:t>
              </a:r>
              <a:r>
                <a:rPr lang="en-US" dirty="0" err="1"/>
                <a:t>Rosenfield</a:t>
              </a:r>
              <a:r>
                <a:rPr lang="en-US" dirty="0"/>
                <a:t>, S., </a:t>
              </a:r>
              <a:r>
                <a:rPr lang="en-US" dirty="0" err="1"/>
                <a:t>Dedic</a:t>
              </a:r>
              <a:r>
                <a:rPr lang="en-US" dirty="0"/>
                <a:t>, H., </a:t>
              </a:r>
              <a:r>
                <a:rPr lang="en-US" dirty="0" err="1"/>
                <a:t>Dahan</a:t>
              </a:r>
              <a:r>
                <a:rPr lang="en-US" dirty="0"/>
                <a:t>, A., &amp; </a:t>
              </a:r>
              <a:r>
                <a:rPr lang="en-US" dirty="0" err="1"/>
                <a:t>Reshef</a:t>
              </a:r>
              <a:r>
                <a:rPr lang="en-US" dirty="0"/>
                <a:t>, O. (2011, September). The puzzling reliability of the Force Concept Inventory. </a:t>
              </a:r>
              <a:r>
                <a:rPr lang="en-US" i="1" dirty="0"/>
                <a:t>American Journal of Physics</a:t>
              </a:r>
              <a:r>
                <a:rPr lang="en-US" dirty="0"/>
                <a:t>, </a:t>
              </a:r>
              <a:r>
                <a:rPr lang="en-US" i="1" dirty="0"/>
                <a:t>79</a:t>
              </a:r>
              <a:r>
                <a:rPr lang="en-US" dirty="0"/>
                <a:t>(9), 1-4.</a:t>
              </a:r>
            </a:p>
            <a:p>
              <a:pPr eaLnBrk="0" hangingPunct="0">
                <a:defRPr/>
              </a:pPr>
              <a:endParaRPr lang="en-US" dirty="0"/>
            </a:p>
            <a:p>
              <a:pPr eaLnBrk="0" hangingPunct="0">
                <a:defRPr/>
              </a:pPr>
              <a:r>
                <a:rPr lang="en-US" dirty="0"/>
                <a:t>[3] Dan, M. and Kathleen F. (November 2002) Reforming Physics Instruction Via RTOP THE PHYSICS TEACHER  Vol. 40, </a:t>
              </a:r>
            </a:p>
            <a:p>
              <a:pPr eaLnBrk="0" hangingPunct="0">
                <a:defRPr/>
              </a:pPr>
              <a:endParaRPr lang="en-US" dirty="0"/>
            </a:p>
            <a:p>
              <a:pPr eaLnBrk="0" hangingPunct="0">
                <a:defRPr/>
              </a:pPr>
              <a:endParaRPr lang="en-US" dirty="0"/>
            </a:p>
            <a:p>
              <a:pPr eaLnBrk="0" hangingPunct="0">
                <a:defRPr/>
              </a:pPr>
              <a:endParaRPr lang="en-US" dirty="0">
                <a:solidFill>
                  <a:schemeClr val="tx1"/>
                </a:solidFill>
              </a:endParaRPr>
            </a:p>
          </p:txBody>
        </p:sp>
      </p:grpSp>
      <p:graphicFrame>
        <p:nvGraphicFramePr>
          <p:cNvPr id="61" name="Chart 60"/>
          <p:cNvGraphicFramePr>
            <a:graphicFrameLocks noGrp="1"/>
          </p:cNvGraphicFramePr>
          <p:nvPr/>
        </p:nvGraphicFramePr>
        <p:xfrm>
          <a:off x="11588750" y="19361150"/>
          <a:ext cx="18397728" cy="10799064"/>
        </p:xfrm>
        <a:graphic>
          <a:graphicData uri="http://schemas.openxmlformats.org/drawingml/2006/chart">
            <c:chart xmlns:c="http://schemas.openxmlformats.org/drawingml/2006/chart" xmlns:r="http://schemas.openxmlformats.org/officeDocument/2006/relationships" r:id="rId8"/>
          </a:graphicData>
        </a:graphic>
      </p:graphicFrame>
      <p:grpSp>
        <p:nvGrpSpPr>
          <p:cNvPr id="14368" name="Group 65"/>
          <p:cNvGrpSpPr>
            <a:grpSpLocks/>
          </p:cNvGrpSpPr>
          <p:nvPr/>
        </p:nvGrpSpPr>
        <p:grpSpPr bwMode="auto">
          <a:xfrm>
            <a:off x="22402800" y="25679400"/>
            <a:ext cx="4800600" cy="4292600"/>
            <a:chOff x="692404" y="1524000"/>
            <a:chExt cx="1438889" cy="1276524"/>
          </a:xfrm>
        </p:grpSpPr>
        <p:sp>
          <p:nvSpPr>
            <p:cNvPr id="67" name="Oval 66"/>
            <p:cNvSpPr>
              <a:spLocks noChangeArrowheads="1"/>
            </p:cNvSpPr>
            <p:nvPr/>
          </p:nvSpPr>
          <p:spPr bwMode="auto">
            <a:xfrm>
              <a:off x="762000" y="1524000"/>
              <a:ext cx="1346454" cy="1276524"/>
            </a:xfrm>
            <a:prstGeom prst="ellipse">
              <a:avLst/>
            </a:prstGeom>
            <a:solidFill>
              <a:srgbClr val="002D62"/>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dirty="0">
                <a:solidFill>
                  <a:srgbClr val="00B050"/>
                </a:solidFill>
                <a:cs typeface="+mn-cs"/>
              </a:endParaRPr>
            </a:p>
          </p:txBody>
        </p:sp>
        <p:sp>
          <p:nvSpPr>
            <p:cNvPr id="68" name="Freeform 67"/>
            <p:cNvSpPr>
              <a:spLocks/>
            </p:cNvSpPr>
            <p:nvPr/>
          </p:nvSpPr>
          <p:spPr bwMode="auto">
            <a:xfrm>
              <a:off x="692404" y="1524000"/>
              <a:ext cx="703385" cy="1276524"/>
            </a:xfrm>
            <a:custGeom>
              <a:avLst/>
              <a:gdLst>
                <a:gd name="T0" fmla="*/ 0 w 170"/>
                <a:gd name="T1" fmla="*/ 2147483647 h 340"/>
                <a:gd name="T2" fmla="*/ 2147483647 w 170"/>
                <a:gd name="T3" fmla="*/ 2147483647 h 340"/>
                <a:gd name="T4" fmla="*/ 2147483647 w 170"/>
                <a:gd name="T5" fmla="*/ 2147483647 h 340"/>
                <a:gd name="T6" fmla="*/ 2147483647 w 170"/>
                <a:gd name="T7" fmla="*/ 0 h 340"/>
                <a:gd name="T8" fmla="*/ 0 w 170"/>
                <a:gd name="T9" fmla="*/ 2147483647 h 340"/>
                <a:gd name="T10" fmla="*/ 0 60000 65536"/>
                <a:gd name="T11" fmla="*/ 0 60000 65536"/>
                <a:gd name="T12" fmla="*/ 0 60000 65536"/>
                <a:gd name="T13" fmla="*/ 0 60000 65536"/>
                <a:gd name="T14" fmla="*/ 0 60000 65536"/>
                <a:gd name="T15" fmla="*/ 0 w 170"/>
                <a:gd name="T16" fmla="*/ 0 h 340"/>
                <a:gd name="T17" fmla="*/ 170 w 170"/>
                <a:gd name="T18" fmla="*/ 340 h 340"/>
              </a:gdLst>
              <a:ahLst/>
              <a:cxnLst>
                <a:cxn ang="T10">
                  <a:pos x="T0" y="T1"/>
                </a:cxn>
                <a:cxn ang="T11">
                  <a:pos x="T2" y="T3"/>
                </a:cxn>
                <a:cxn ang="T12">
                  <a:pos x="T4" y="T5"/>
                </a:cxn>
                <a:cxn ang="T13">
                  <a:pos x="T6" y="T7"/>
                </a:cxn>
                <a:cxn ang="T14">
                  <a:pos x="T8" y="T9"/>
                </a:cxn>
              </a:cxnLst>
              <a:rect l="T15" t="T16" r="T17" b="T18"/>
              <a:pathLst>
                <a:path w="170" h="340">
                  <a:moveTo>
                    <a:pt x="0" y="170"/>
                  </a:moveTo>
                  <a:cubicBezTo>
                    <a:pt x="0" y="264"/>
                    <a:pt x="76" y="340"/>
                    <a:pt x="170" y="340"/>
                  </a:cubicBezTo>
                  <a:cubicBezTo>
                    <a:pt x="100" y="329"/>
                    <a:pt x="45" y="255"/>
                    <a:pt x="45" y="170"/>
                  </a:cubicBezTo>
                  <a:cubicBezTo>
                    <a:pt x="45" y="86"/>
                    <a:pt x="100" y="11"/>
                    <a:pt x="170" y="0"/>
                  </a:cubicBezTo>
                  <a:cubicBezTo>
                    <a:pt x="76" y="0"/>
                    <a:pt x="0" y="76"/>
                    <a:pt x="0" y="170"/>
                  </a:cubicBezTo>
                  <a:close/>
                </a:path>
              </a:pathLst>
            </a:custGeom>
            <a:solidFill>
              <a:srgbClr val="C5960C"/>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dirty="0">
                <a:cs typeface="+mn-cs"/>
              </a:endParaRPr>
            </a:p>
          </p:txBody>
        </p:sp>
        <p:sp>
          <p:nvSpPr>
            <p:cNvPr id="69" name="Rectangle 68"/>
            <p:cNvSpPr>
              <a:spLocks noChangeArrowheads="1"/>
            </p:cNvSpPr>
            <p:nvPr/>
          </p:nvSpPr>
          <p:spPr bwMode="white">
            <a:xfrm>
              <a:off x="1025178" y="1848644"/>
              <a:ext cx="1106115" cy="494257"/>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spcBef>
                  <a:spcPct val="50000"/>
                </a:spcBef>
                <a:defRPr/>
              </a:pPr>
              <a:r>
                <a:rPr lang="en-US" sz="3200" b="1" dirty="0">
                  <a:solidFill>
                    <a:schemeClr val="bg1"/>
                  </a:solidFill>
                  <a:cs typeface="+mn-cs"/>
                </a:rPr>
                <a:t>5 out of 12 Sig. teachers are predicted to have greater post Scores</a:t>
              </a:r>
            </a:p>
          </p:txBody>
        </p:sp>
      </p:grpSp>
      <p:graphicFrame>
        <p:nvGraphicFramePr>
          <p:cNvPr id="53" name="Chart 52"/>
          <p:cNvGraphicFramePr>
            <a:graphicFrameLocks noGrp="1"/>
          </p:cNvGraphicFramePr>
          <p:nvPr/>
        </p:nvGraphicFramePr>
        <p:xfrm>
          <a:off x="11814175" y="7779856"/>
          <a:ext cx="15544800" cy="10927080"/>
        </p:xfrm>
        <a:graphic>
          <a:graphicData uri="http://schemas.openxmlformats.org/drawingml/2006/chart">
            <c:chart xmlns:c="http://schemas.openxmlformats.org/drawingml/2006/chart" xmlns:r="http://schemas.openxmlformats.org/officeDocument/2006/relationships" r:id="rId9"/>
          </a:graphicData>
        </a:graphic>
      </p:graphicFrame>
      <p:grpSp>
        <p:nvGrpSpPr>
          <p:cNvPr id="14370" name="Group 47"/>
          <p:cNvGrpSpPr>
            <a:grpSpLocks/>
          </p:cNvGrpSpPr>
          <p:nvPr/>
        </p:nvGrpSpPr>
        <p:grpSpPr bwMode="auto">
          <a:xfrm>
            <a:off x="24442738" y="9291638"/>
            <a:ext cx="4665662" cy="4500562"/>
            <a:chOff x="692404" y="1524000"/>
            <a:chExt cx="1439760" cy="1393825"/>
          </a:xfrm>
        </p:grpSpPr>
        <p:sp>
          <p:nvSpPr>
            <p:cNvPr id="49" name="Oval 48"/>
            <p:cNvSpPr>
              <a:spLocks noChangeArrowheads="1"/>
            </p:cNvSpPr>
            <p:nvPr/>
          </p:nvSpPr>
          <p:spPr bwMode="auto">
            <a:xfrm>
              <a:off x="762000" y="1524000"/>
              <a:ext cx="1346454" cy="1393825"/>
            </a:xfrm>
            <a:prstGeom prst="ellipse">
              <a:avLst/>
            </a:prstGeom>
            <a:solidFill>
              <a:srgbClr val="002D62"/>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a:solidFill>
                  <a:srgbClr val="00B050"/>
                </a:solidFill>
                <a:cs typeface="+mn-cs"/>
              </a:endParaRPr>
            </a:p>
          </p:txBody>
        </p:sp>
        <p:sp>
          <p:nvSpPr>
            <p:cNvPr id="50" name="Freeform 49"/>
            <p:cNvSpPr>
              <a:spLocks/>
            </p:cNvSpPr>
            <p:nvPr/>
          </p:nvSpPr>
          <p:spPr bwMode="auto">
            <a:xfrm>
              <a:off x="692404" y="1524000"/>
              <a:ext cx="703385" cy="1393825"/>
            </a:xfrm>
            <a:custGeom>
              <a:avLst/>
              <a:gdLst>
                <a:gd name="T0" fmla="*/ 0 w 170"/>
                <a:gd name="T1" fmla="*/ 2147483647 h 340"/>
                <a:gd name="T2" fmla="*/ 2147483647 w 170"/>
                <a:gd name="T3" fmla="*/ 2147483647 h 340"/>
                <a:gd name="T4" fmla="*/ 2147483647 w 170"/>
                <a:gd name="T5" fmla="*/ 2147483647 h 340"/>
                <a:gd name="T6" fmla="*/ 2147483647 w 170"/>
                <a:gd name="T7" fmla="*/ 0 h 340"/>
                <a:gd name="T8" fmla="*/ 0 w 170"/>
                <a:gd name="T9" fmla="*/ 2147483647 h 340"/>
                <a:gd name="T10" fmla="*/ 0 60000 65536"/>
                <a:gd name="T11" fmla="*/ 0 60000 65536"/>
                <a:gd name="T12" fmla="*/ 0 60000 65536"/>
                <a:gd name="T13" fmla="*/ 0 60000 65536"/>
                <a:gd name="T14" fmla="*/ 0 60000 65536"/>
                <a:gd name="T15" fmla="*/ 0 w 170"/>
                <a:gd name="T16" fmla="*/ 0 h 340"/>
                <a:gd name="T17" fmla="*/ 170 w 170"/>
                <a:gd name="T18" fmla="*/ 340 h 340"/>
              </a:gdLst>
              <a:ahLst/>
              <a:cxnLst>
                <a:cxn ang="T10">
                  <a:pos x="T0" y="T1"/>
                </a:cxn>
                <a:cxn ang="T11">
                  <a:pos x="T2" y="T3"/>
                </a:cxn>
                <a:cxn ang="T12">
                  <a:pos x="T4" y="T5"/>
                </a:cxn>
                <a:cxn ang="T13">
                  <a:pos x="T6" y="T7"/>
                </a:cxn>
                <a:cxn ang="T14">
                  <a:pos x="T8" y="T9"/>
                </a:cxn>
              </a:cxnLst>
              <a:rect l="T15" t="T16" r="T17" b="T18"/>
              <a:pathLst>
                <a:path w="170" h="340">
                  <a:moveTo>
                    <a:pt x="0" y="170"/>
                  </a:moveTo>
                  <a:cubicBezTo>
                    <a:pt x="0" y="264"/>
                    <a:pt x="76" y="340"/>
                    <a:pt x="170" y="340"/>
                  </a:cubicBezTo>
                  <a:cubicBezTo>
                    <a:pt x="100" y="329"/>
                    <a:pt x="45" y="255"/>
                    <a:pt x="45" y="170"/>
                  </a:cubicBezTo>
                  <a:cubicBezTo>
                    <a:pt x="45" y="86"/>
                    <a:pt x="100" y="11"/>
                    <a:pt x="170" y="0"/>
                  </a:cubicBezTo>
                  <a:cubicBezTo>
                    <a:pt x="76" y="0"/>
                    <a:pt x="0" y="76"/>
                    <a:pt x="0" y="170"/>
                  </a:cubicBezTo>
                  <a:close/>
                </a:path>
              </a:pathLst>
            </a:custGeom>
            <a:solidFill>
              <a:srgbClr val="C5960C"/>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a:cs typeface="+mn-cs"/>
              </a:endParaRPr>
            </a:p>
          </p:txBody>
        </p:sp>
        <p:sp>
          <p:nvSpPr>
            <p:cNvPr id="51" name="Rectangle 50"/>
            <p:cNvSpPr>
              <a:spLocks noChangeArrowheads="1"/>
            </p:cNvSpPr>
            <p:nvPr/>
          </p:nvSpPr>
          <p:spPr bwMode="white">
            <a:xfrm>
              <a:off x="1026049" y="1813919"/>
              <a:ext cx="1106115" cy="494257"/>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spcBef>
                  <a:spcPct val="50000"/>
                </a:spcBef>
                <a:defRPr/>
              </a:pPr>
              <a:r>
                <a:rPr lang="en-US" sz="3200" b="1" dirty="0">
                  <a:solidFill>
                    <a:schemeClr val="bg1"/>
                  </a:solidFill>
                  <a:cs typeface="+mn-cs"/>
                </a:rPr>
                <a:t>12 Out of 18 teachers significantly Impact Student Post FCI Scores</a:t>
              </a:r>
            </a:p>
          </p:txBody>
        </p:sp>
      </p:grpSp>
      <p:grpSp>
        <p:nvGrpSpPr>
          <p:cNvPr id="14371" name="Group 61"/>
          <p:cNvGrpSpPr>
            <a:grpSpLocks/>
          </p:cNvGrpSpPr>
          <p:nvPr/>
        </p:nvGrpSpPr>
        <p:grpSpPr bwMode="auto">
          <a:xfrm>
            <a:off x="27889200" y="14020800"/>
            <a:ext cx="3657600" cy="3381375"/>
            <a:chOff x="692404" y="1524000"/>
            <a:chExt cx="1416050" cy="1243043"/>
          </a:xfrm>
        </p:grpSpPr>
        <p:sp>
          <p:nvSpPr>
            <p:cNvPr id="63" name="Oval 62"/>
            <p:cNvSpPr>
              <a:spLocks noChangeArrowheads="1"/>
            </p:cNvSpPr>
            <p:nvPr/>
          </p:nvSpPr>
          <p:spPr bwMode="auto">
            <a:xfrm>
              <a:off x="762000" y="1524000"/>
              <a:ext cx="1346454" cy="1243043"/>
            </a:xfrm>
            <a:prstGeom prst="ellipse">
              <a:avLst/>
            </a:prstGeom>
            <a:solidFill>
              <a:srgbClr val="002D62"/>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a:solidFill>
                  <a:srgbClr val="00B050"/>
                </a:solidFill>
                <a:cs typeface="+mn-cs"/>
              </a:endParaRPr>
            </a:p>
          </p:txBody>
        </p:sp>
        <p:sp>
          <p:nvSpPr>
            <p:cNvPr id="64" name="Freeform 63"/>
            <p:cNvSpPr>
              <a:spLocks/>
            </p:cNvSpPr>
            <p:nvPr/>
          </p:nvSpPr>
          <p:spPr bwMode="auto">
            <a:xfrm>
              <a:off x="692404" y="1524000"/>
              <a:ext cx="703385" cy="1243043"/>
            </a:xfrm>
            <a:custGeom>
              <a:avLst/>
              <a:gdLst>
                <a:gd name="T0" fmla="*/ 0 w 170"/>
                <a:gd name="T1" fmla="*/ 2147483647 h 340"/>
                <a:gd name="T2" fmla="*/ 2147483647 w 170"/>
                <a:gd name="T3" fmla="*/ 2147483647 h 340"/>
                <a:gd name="T4" fmla="*/ 2147483647 w 170"/>
                <a:gd name="T5" fmla="*/ 2147483647 h 340"/>
                <a:gd name="T6" fmla="*/ 2147483647 w 170"/>
                <a:gd name="T7" fmla="*/ 0 h 340"/>
                <a:gd name="T8" fmla="*/ 0 w 170"/>
                <a:gd name="T9" fmla="*/ 2147483647 h 340"/>
                <a:gd name="T10" fmla="*/ 0 60000 65536"/>
                <a:gd name="T11" fmla="*/ 0 60000 65536"/>
                <a:gd name="T12" fmla="*/ 0 60000 65536"/>
                <a:gd name="T13" fmla="*/ 0 60000 65536"/>
                <a:gd name="T14" fmla="*/ 0 60000 65536"/>
                <a:gd name="T15" fmla="*/ 0 w 170"/>
                <a:gd name="T16" fmla="*/ 0 h 340"/>
                <a:gd name="T17" fmla="*/ 170 w 170"/>
                <a:gd name="T18" fmla="*/ 340 h 340"/>
              </a:gdLst>
              <a:ahLst/>
              <a:cxnLst>
                <a:cxn ang="T10">
                  <a:pos x="T0" y="T1"/>
                </a:cxn>
                <a:cxn ang="T11">
                  <a:pos x="T2" y="T3"/>
                </a:cxn>
                <a:cxn ang="T12">
                  <a:pos x="T4" y="T5"/>
                </a:cxn>
                <a:cxn ang="T13">
                  <a:pos x="T6" y="T7"/>
                </a:cxn>
                <a:cxn ang="T14">
                  <a:pos x="T8" y="T9"/>
                </a:cxn>
              </a:cxnLst>
              <a:rect l="T15" t="T16" r="T17" b="T18"/>
              <a:pathLst>
                <a:path w="170" h="340">
                  <a:moveTo>
                    <a:pt x="0" y="170"/>
                  </a:moveTo>
                  <a:cubicBezTo>
                    <a:pt x="0" y="264"/>
                    <a:pt x="76" y="340"/>
                    <a:pt x="170" y="340"/>
                  </a:cubicBezTo>
                  <a:cubicBezTo>
                    <a:pt x="100" y="329"/>
                    <a:pt x="45" y="255"/>
                    <a:pt x="45" y="170"/>
                  </a:cubicBezTo>
                  <a:cubicBezTo>
                    <a:pt x="45" y="86"/>
                    <a:pt x="100" y="11"/>
                    <a:pt x="170" y="0"/>
                  </a:cubicBezTo>
                  <a:cubicBezTo>
                    <a:pt x="76" y="0"/>
                    <a:pt x="0" y="76"/>
                    <a:pt x="0" y="170"/>
                  </a:cubicBezTo>
                  <a:close/>
                </a:path>
              </a:pathLst>
            </a:custGeom>
            <a:solidFill>
              <a:srgbClr val="C5960C"/>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defRPr/>
              </a:pPr>
              <a:endParaRPr lang="en-US">
                <a:cs typeface="+mn-cs"/>
              </a:endParaRPr>
            </a:p>
          </p:txBody>
        </p:sp>
        <p:sp>
          <p:nvSpPr>
            <p:cNvPr id="65" name="Rectangle 64"/>
            <p:cNvSpPr>
              <a:spLocks noChangeArrowheads="1"/>
            </p:cNvSpPr>
            <p:nvPr/>
          </p:nvSpPr>
          <p:spPr bwMode="white">
            <a:xfrm>
              <a:off x="997295" y="1823748"/>
              <a:ext cx="1111159" cy="666217"/>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eaLnBrk="0" hangingPunct="0">
                <a:spcBef>
                  <a:spcPct val="50000"/>
                </a:spcBef>
                <a:defRPr/>
              </a:pPr>
              <a:r>
                <a:rPr lang="en-US" sz="3200" b="1" dirty="0">
                  <a:solidFill>
                    <a:schemeClr val="bg1"/>
                  </a:solidFill>
                  <a:cs typeface="+mn-cs"/>
                </a:rPr>
                <a:t>Gender</a:t>
              </a:r>
              <a:r>
                <a:rPr lang="en-US" sz="3200" dirty="0">
                  <a:solidFill>
                    <a:schemeClr val="bg1"/>
                  </a:solidFill>
                  <a:cs typeface="+mn-cs"/>
                </a:rPr>
                <a:t> &amp; representation were not significant </a:t>
              </a:r>
            </a:p>
            <a:p>
              <a:pPr eaLnBrk="0" hangingPunct="0">
                <a:spcBef>
                  <a:spcPct val="50000"/>
                </a:spcBef>
                <a:defRPr/>
              </a:pPr>
              <a:endParaRPr lang="en-US" sz="3200" dirty="0">
                <a:solidFill>
                  <a:schemeClr val="bg1"/>
                </a:solidFill>
                <a:cs typeface="+mn-cs"/>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2604</TotalTime>
  <Words>802</Words>
  <Application>Microsoft Office PowerPoint</Application>
  <PresentationFormat>Custom</PresentationFormat>
  <Paragraphs>101</Paragraphs>
  <Slides>1</Slides>
  <Notes>1</Notes>
  <HiddenSlides>0</HiddenSlides>
  <MMClips>0</MMClips>
  <ScaleCrop>false</ScaleCrop>
  <HeadingPairs>
    <vt:vector size="6" baseType="variant">
      <vt:variant>
        <vt:lpstr>Fonts Used</vt:lpstr>
      </vt:variant>
      <vt:variant>
        <vt:i4>8</vt:i4>
      </vt:variant>
      <vt:variant>
        <vt:lpstr>Design Template</vt:lpstr>
      </vt:variant>
      <vt:variant>
        <vt:i4>1</vt:i4>
      </vt:variant>
      <vt:variant>
        <vt:lpstr>Slide Titles</vt:lpstr>
      </vt:variant>
      <vt:variant>
        <vt:i4>1</vt:i4>
      </vt:variant>
    </vt:vector>
  </HeadingPairs>
  <TitlesOfParts>
    <vt:vector size="10" baseType="lpstr">
      <vt:lpstr>Arial</vt:lpstr>
      <vt:lpstr>ＭＳ Ｐゴシック</vt:lpstr>
      <vt:lpstr>Calibri</vt:lpstr>
      <vt:lpstr>Arial Bold Italic</vt:lpstr>
      <vt:lpstr>Arial Black</vt:lpstr>
      <vt:lpstr>Browallia New</vt:lpstr>
      <vt:lpstr>Wingdings</vt:lpstr>
      <vt:lpstr>Times New Roman</vt:lpstr>
      <vt:lpstr>Blank Presentation</vt:lpstr>
      <vt:lpstr>Slide 1</vt:lpstr>
    </vt:vector>
  </TitlesOfParts>
  <Company>David Brookes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Vishal Mahadeo; Seth Manthey; Eric Brewe</dc:creator>
  <cp:keywords>PERG</cp:keywords>
  <cp:lastModifiedBy>Guest</cp:lastModifiedBy>
  <cp:revision>351</cp:revision>
  <dcterms:created xsi:type="dcterms:W3CDTF">2007-07-19T19:29:54Z</dcterms:created>
  <dcterms:modified xsi:type="dcterms:W3CDTF">2012-07-19T19:32:41Z</dcterms:modified>
</cp:coreProperties>
</file>