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Objects="1">
      <p:cViewPr>
        <p:scale>
          <a:sx n="33" d="100"/>
          <a:sy n="33" d="100"/>
        </p:scale>
        <p:origin x="60" y="283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11247123"/>
            <a:ext cx="26660477" cy="2396845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11247123"/>
            <a:ext cx="79444213" cy="2396845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6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65542163"/>
            <a:ext cx="53052343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65542163"/>
            <a:ext cx="53052347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3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3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3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150C-BAD0-8F4D-98D2-D4BE75462A16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B367-11E7-C747-8118-20851AB086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93738" y="0"/>
            <a:ext cx="38514337" cy="28003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8000" b="1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Students’ Interdisciplinary Reasoning about “High-Energy Bonds” and ATP</a:t>
            </a:r>
            <a:br>
              <a:rPr lang="en-US" sz="8000" b="1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Benjamin W. Dreyfus, Benjamin D. Geller, </a:t>
            </a:r>
            <a:r>
              <a:rPr lang="en-US" sz="5000" dirty="0" err="1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Vashti</a:t>
            </a: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US" sz="5000" dirty="0" err="1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Sawtelle</a:t>
            </a: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, Julia Svoboda, Chandra </a:t>
            </a:r>
            <a:r>
              <a:rPr lang="en-US" sz="5000" dirty="0" err="1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Turpen</a:t>
            </a: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, &amp; Edward F. </a:t>
            </a:r>
            <a:r>
              <a:rPr lang="en-US" sz="5000" dirty="0" err="1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Redish</a:t>
            </a: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/>
            </a:r>
            <a:b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5000" dirty="0" smtClean="0">
                <a:solidFill>
                  <a:srgbClr val="030046"/>
                </a:solidFill>
                <a:ea typeface="ＭＳ Ｐゴシック" pitchFamily="-109" charset="-128"/>
                <a:cs typeface="ＭＳ Ｐゴシック" pitchFamily="-109" charset="-128"/>
              </a:rPr>
              <a:t>Department of Physics, University of Maryland, College Park</a:t>
            </a:r>
          </a:p>
        </p:txBody>
      </p:sp>
      <p:pic>
        <p:nvPicPr>
          <p:cNvPr id="5" name="Picture 202" descr="umd_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81538" y="180975"/>
            <a:ext cx="2836862" cy="277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4"/>
          <p:cNvCxnSpPr>
            <a:cxnSpLocks noChangeShapeType="1"/>
          </p:cNvCxnSpPr>
          <p:nvPr/>
        </p:nvCxnSpPr>
        <p:spPr bwMode="auto">
          <a:xfrm>
            <a:off x="-113715" y="3505200"/>
            <a:ext cx="33184515" cy="0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0" name="TextBox 9"/>
          <p:cNvSpPr txBox="1"/>
          <p:nvPr/>
        </p:nvSpPr>
        <p:spPr>
          <a:xfrm>
            <a:off x="457200" y="4051617"/>
            <a:ext cx="9649617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ATP:  “the energy currency of the cell”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25200" y="4051617"/>
            <a:ext cx="94488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ea typeface="ＭＳ Ｐゴシック" pitchFamily="-109" charset="-128"/>
                <a:cs typeface="ＭＳ Ｐゴシック" pitchFamily="-109" charset="-128"/>
              </a:rPr>
              <a:t>Student difficulties with ATP</a:t>
            </a:r>
            <a:endParaRPr lang="en-US" sz="4800" dirty="0">
              <a:solidFill>
                <a:schemeClr val="bg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21005" y="4051617"/>
            <a:ext cx="10133806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ATP in a physics class?!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cxnSp>
        <p:nvCxnSpPr>
          <p:cNvPr id="22" name="Straight Connector 64"/>
          <p:cNvCxnSpPr>
            <a:cxnSpLocks noChangeShapeType="1"/>
          </p:cNvCxnSpPr>
          <p:nvPr/>
        </p:nvCxnSpPr>
        <p:spPr bwMode="auto">
          <a:xfrm>
            <a:off x="-186352" y="13565188"/>
            <a:ext cx="33866752" cy="0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75" name="Straight Connector 176"/>
          <p:cNvCxnSpPr>
            <a:cxnSpLocks noChangeShapeType="1"/>
          </p:cNvCxnSpPr>
          <p:nvPr/>
        </p:nvCxnSpPr>
        <p:spPr bwMode="auto">
          <a:xfrm flipH="1">
            <a:off x="21335999" y="3506789"/>
            <a:ext cx="2" cy="10058399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77" name="Straight Connector 176"/>
          <p:cNvCxnSpPr>
            <a:cxnSpLocks noChangeShapeType="1"/>
          </p:cNvCxnSpPr>
          <p:nvPr/>
        </p:nvCxnSpPr>
        <p:spPr bwMode="auto">
          <a:xfrm flipH="1">
            <a:off x="10474323" y="3505200"/>
            <a:ext cx="4" cy="10059988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44" name="Straight Connector 176"/>
          <p:cNvCxnSpPr>
            <a:cxnSpLocks noChangeShapeType="1"/>
          </p:cNvCxnSpPr>
          <p:nvPr/>
        </p:nvCxnSpPr>
        <p:spPr bwMode="auto">
          <a:xfrm>
            <a:off x="13683981" y="28258801"/>
            <a:ext cx="0" cy="16013399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5" name="Rectangle 186"/>
          <p:cNvSpPr>
            <a:spLocks noChangeArrowheads="1"/>
          </p:cNvSpPr>
          <p:nvPr/>
        </p:nvSpPr>
        <p:spPr bwMode="auto">
          <a:xfrm>
            <a:off x="17373600" y="37041935"/>
            <a:ext cx="15422562" cy="673864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tabLst>
                <a:tab pos="45720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References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[1] S. 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-109" charset="0"/>
              </a:rPr>
              <a:t>Novick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“No energy storage in chemical bonds”, </a:t>
            </a:r>
            <a:r>
              <a:rPr lang="en-US" sz="2400" i="1" dirty="0" smtClean="0">
                <a:solidFill>
                  <a:srgbClr val="000000"/>
                </a:solidFill>
                <a:latin typeface="Calibri" pitchFamily="-109" charset="0"/>
              </a:rPr>
              <a:t>J. Biol. Ed.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10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116 (1976); C. 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-109" charset="0"/>
              </a:rPr>
              <a:t>Gayford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“ATP: A coherent view for school advanced level studies in biology”, </a:t>
            </a:r>
            <a:r>
              <a:rPr lang="en-US" sz="2400" i="1" dirty="0" smtClean="0">
                <a:solidFill>
                  <a:srgbClr val="000000"/>
                </a:solidFill>
                <a:latin typeface="Calibri" pitchFamily="-109" charset="0"/>
              </a:rPr>
              <a:t>J. Biol. Ed.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20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27 (1986)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[2] H.K. Boo, “Students’ understandings of chemical bonds and the energetics of chemical reactions”, </a:t>
            </a:r>
            <a:r>
              <a:rPr lang="en-US" sz="2400" i="1" dirty="0" smtClean="0">
                <a:solidFill>
                  <a:srgbClr val="000000"/>
                </a:solidFill>
                <a:latin typeface="Calibri" pitchFamily="-109" charset="0"/>
              </a:rPr>
              <a:t>J. Res. Sci. Teach.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35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569 (1998)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[3] M.A. 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-109" charset="0"/>
              </a:rPr>
              <a:t>Teichert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 &amp; A.M. Stacy, “Promoting understanding of chemical bonding and spontaneity through student explanation and integration of ideas”, </a:t>
            </a:r>
            <a:r>
              <a:rPr lang="en-US" sz="2400" i="1" dirty="0" smtClean="0">
                <a:solidFill>
                  <a:srgbClr val="000000"/>
                </a:solidFill>
                <a:latin typeface="Calibri" pitchFamily="-109" charset="0"/>
              </a:rPr>
              <a:t>J. Res. Sci. Teach.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39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464 (2002)</a:t>
            </a:r>
          </a:p>
          <a:p>
            <a:pPr algn="just">
              <a:tabLst>
                <a:tab pos="457200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[4] W.C. Galley, “Exothermic bond breaking: a persistent misconception”, </a:t>
            </a:r>
            <a:r>
              <a:rPr lang="en-US" sz="2400" i="1" dirty="0" smtClean="0">
                <a:solidFill>
                  <a:srgbClr val="000000"/>
                </a:solidFill>
                <a:latin typeface="Calibri" pitchFamily="-109" charset="0"/>
              </a:rPr>
              <a:t>J. Chem. Ed.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81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, 523 (2004)</a:t>
            </a:r>
          </a:p>
          <a:p>
            <a:pPr algn="just">
              <a:tabLst>
                <a:tab pos="4572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pitchFamily="-109" charset="0"/>
              </a:rPr>
              <a:t>[5] http://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umdberg.pbworks.com/w/page/44091483/Project%20NEXUS%20UMCP</a:t>
            </a:r>
          </a:p>
          <a:p>
            <a:pPr algn="just">
              <a:tabLst>
                <a:tab pos="4572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pitchFamily="-109" charset="0"/>
            </a:endParaRPr>
          </a:p>
          <a:p>
            <a:pPr algn="ctr">
              <a:tabLst>
                <a:tab pos="45720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Acknowledgments</a:t>
            </a:r>
            <a:endParaRPr lang="en-US" sz="2400" dirty="0">
              <a:solidFill>
                <a:srgbClr val="000000"/>
              </a:solidFill>
              <a:latin typeface="Calibri" pitchFamily="-10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pitchFamily="-109" charset="0"/>
              </a:rPr>
              <a:t>This work i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s supported</a:t>
            </a:r>
            <a:r>
              <a:rPr lang="en-US" sz="2400" dirty="0" smtClean="0">
                <a:latin typeface="Calibri" pitchFamily="-109" charset="0"/>
                <a:ea typeface="Calibri" pitchFamily="-109" charset="0"/>
                <a:cs typeface="Calibri" pitchFamily="-109" charset="0"/>
              </a:rPr>
              <a:t> by  the NSF Graduate Research Fellowship (DGE 0750616), NSF-TUES </a:t>
            </a:r>
            <a:r>
              <a:rPr lang="en-US" sz="2400" dirty="0">
                <a:latin typeface="Calibri" pitchFamily="-109" charset="0"/>
                <a:ea typeface="Calibri" pitchFamily="-109" charset="0"/>
                <a:cs typeface="Calibri" pitchFamily="-109" charset="0"/>
              </a:rPr>
              <a:t>DUE 11-22818, and the HHMI NEXUS grant.  </a:t>
            </a:r>
            <a:r>
              <a:rPr lang="en-US" sz="2400" dirty="0">
                <a:solidFill>
                  <a:srgbClr val="000000"/>
                </a:solidFill>
                <a:latin typeface="Calibri" pitchFamily="-109" charset="0"/>
              </a:rPr>
              <a:t>Many thanks to the University of Maryland Physics Education Research Group (PERG) and Biology Education Research Group (BERG).</a:t>
            </a:r>
          </a:p>
          <a:p>
            <a:pPr>
              <a:tabLst>
                <a:tab pos="4572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Calibri" pitchFamily="-10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  <a:latin typeface="Calibri" pitchFamily="-109" charset="0"/>
              </a:rPr>
              <a:t>Contact: </a:t>
            </a:r>
            <a:r>
              <a:rPr lang="en-US" sz="2400" b="1" dirty="0" smtClean="0">
                <a:solidFill>
                  <a:srgbClr val="000000"/>
                </a:solidFill>
                <a:latin typeface="Calibri" pitchFamily="-10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itchFamily="-109" charset="0"/>
              </a:rPr>
              <a:t>dreyfus@umd.edu</a:t>
            </a:r>
            <a:endParaRPr lang="en-US" sz="2400" b="1" dirty="0">
              <a:solidFill>
                <a:srgbClr val="000000"/>
              </a:solidFill>
              <a:latin typeface="Calibri" pitchFamily="-109" charset="0"/>
            </a:endParaRPr>
          </a:p>
        </p:txBody>
      </p:sp>
      <p:sp>
        <p:nvSpPr>
          <p:cNvPr id="149" name="Content Placeholder 2"/>
          <p:cNvSpPr txBox="1">
            <a:spLocks/>
          </p:cNvSpPr>
          <p:nvPr/>
        </p:nvSpPr>
        <p:spPr bwMode="auto">
          <a:xfrm>
            <a:off x="25984200" y="28022550"/>
            <a:ext cx="6934200" cy="635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8912" tIns="219456" rIns="438912" bIns="219456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Font typeface="Arial" pitchFamily="-109" charset="0"/>
              <a:buNone/>
            </a:pPr>
            <a:r>
              <a:rPr lang="en-US" sz="2800" i="1" dirty="0">
                <a:latin typeface="Calibri" pitchFamily="-109" charset="0"/>
              </a:rPr>
              <a:t>Wylie:</a:t>
            </a:r>
            <a:r>
              <a:rPr lang="en-US" sz="2800" dirty="0">
                <a:latin typeface="Calibri" pitchFamily="-109" charset="0"/>
              </a:rPr>
              <a:t> If … that same question was in a biology course, and I picked C, I would get points.</a:t>
            </a:r>
          </a:p>
          <a:p>
            <a:pPr eaLnBrk="0" hangingPunct="0">
              <a:spcBef>
                <a:spcPct val="20000"/>
              </a:spcBef>
              <a:buFont typeface="Arial" pitchFamily="-109" charset="0"/>
              <a:buNone/>
            </a:pPr>
            <a:r>
              <a:rPr lang="en-US" sz="2800" i="1" dirty="0">
                <a:latin typeface="Calibri" pitchFamily="-109" charset="0"/>
              </a:rPr>
              <a:t>Interviewer:</a:t>
            </a:r>
            <a:r>
              <a:rPr lang="en-US" sz="2800" dirty="0">
                <a:latin typeface="Calibri" pitchFamily="-109" charset="0"/>
              </a:rPr>
              <a:t> Why do you think that is?</a:t>
            </a:r>
            <a:endParaRPr lang="en-US" sz="2800" i="1" dirty="0">
              <a:latin typeface="Calibri" pitchFamily="-109" charset="0"/>
            </a:endParaRPr>
          </a:p>
          <a:p>
            <a:pPr eaLnBrk="0" hangingPunct="0">
              <a:spcBef>
                <a:spcPct val="20000"/>
              </a:spcBef>
              <a:buFont typeface="Arial" pitchFamily="-109" charset="0"/>
              <a:buNone/>
            </a:pPr>
            <a:r>
              <a:rPr lang="en-US" sz="2800" i="1" dirty="0">
                <a:latin typeface="Calibri" pitchFamily="-109" charset="0"/>
              </a:rPr>
              <a:t>Wylie:</a:t>
            </a:r>
            <a:r>
              <a:rPr lang="en-US" sz="2800" dirty="0">
                <a:latin typeface="Calibri" pitchFamily="-109" charset="0"/>
              </a:rPr>
              <a:t> Because I think </a:t>
            </a:r>
            <a:r>
              <a:rPr lang="en-US" sz="2800" b="1" dirty="0">
                <a:latin typeface="Calibri" pitchFamily="-109" charset="0"/>
              </a:rPr>
              <a:t>in the biology course</a:t>
            </a:r>
            <a:r>
              <a:rPr lang="en-US" sz="2800" dirty="0">
                <a:latin typeface="Calibri" pitchFamily="-109" charset="0"/>
              </a:rPr>
              <a:t>, the focus of the question would be on the significant quantity of energy, not necessarily breaking the bond. … </a:t>
            </a:r>
            <a:r>
              <a:rPr lang="en-US" sz="2800" b="1" dirty="0">
                <a:latin typeface="Calibri" pitchFamily="-109" charset="0"/>
              </a:rPr>
              <a:t>Breaking the bond in ATP gives you energy.</a:t>
            </a:r>
            <a:r>
              <a:rPr lang="en-US" sz="2800" dirty="0">
                <a:latin typeface="Calibri" pitchFamily="-109" charset="0"/>
              </a:rPr>
              <a:t> That's what a biologist might think. … But this is more specific. This is going into, you know, </a:t>
            </a:r>
            <a:r>
              <a:rPr lang="en-US" sz="2800" b="1" dirty="0">
                <a:latin typeface="Calibri" pitchFamily="-109" charset="0"/>
              </a:rPr>
              <a:t>exact details</a:t>
            </a:r>
            <a:r>
              <a:rPr lang="en-US" sz="2800" dirty="0">
                <a:latin typeface="Calibri" pitchFamily="-109" charset="0"/>
              </a:rPr>
              <a:t>.</a:t>
            </a:r>
          </a:p>
        </p:txBody>
      </p:sp>
      <p:cxnSp>
        <p:nvCxnSpPr>
          <p:cNvPr id="150" name="Straight Connector 65"/>
          <p:cNvCxnSpPr>
            <a:cxnSpLocks noChangeShapeType="1"/>
          </p:cNvCxnSpPr>
          <p:nvPr/>
        </p:nvCxnSpPr>
        <p:spPr bwMode="auto">
          <a:xfrm flipH="1">
            <a:off x="-200866" y="28258801"/>
            <a:ext cx="13930927" cy="0"/>
          </a:xfrm>
          <a:prstGeom prst="line">
            <a:avLst/>
          </a:prstGeom>
          <a:noFill/>
          <a:ln w="88900">
            <a:solidFill>
              <a:srgbClr val="1D58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51" name="TextBox 150"/>
          <p:cNvSpPr txBox="1"/>
          <p:nvPr/>
        </p:nvSpPr>
        <p:spPr>
          <a:xfrm>
            <a:off x="304800" y="28734603"/>
            <a:ext cx="129921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Implications: A vision for interdisciplinary education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0" y="42696898"/>
            <a:ext cx="2041525" cy="101659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6787" y="42873162"/>
            <a:ext cx="2012951" cy="66406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25517" y="42672000"/>
            <a:ext cx="1047400" cy="101659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838994" y="14256603"/>
            <a:ext cx="10133806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Quiz question on “high-energy bonds”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8149" y="15621000"/>
            <a:ext cx="102338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gave our students this quiz question, taken from the chemistry education literature [4], instructing them to select all correct answers.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752600" y="17526000"/>
            <a:ext cx="9753600" cy="4953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O-P bond in ATP is referred to as a “high-energy phosphate bond” because</a:t>
            </a:r>
          </a:p>
          <a:p>
            <a:pPr marL="514350" indent="-514350">
              <a:buAutoNum type="alphaUcPeriod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bond is a particularly stable bond.</a:t>
            </a:r>
          </a:p>
          <a:p>
            <a:pPr marL="514350" indent="-514350">
              <a:buAutoNum type="alphaUcPeriod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bond is a relatively weak bond.</a:t>
            </a:r>
          </a:p>
          <a:p>
            <a:pPr marL="514350" indent="-514350">
              <a:buAutoNum type="alphaUcPeriod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Breaking the bond releases a significant quantity of energy.</a:t>
            </a:r>
          </a:p>
          <a:p>
            <a:pPr marL="514350" indent="-514350">
              <a:buAutoNum type="alphaUcPeriod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relatively small quantity of energy is required to break the bond.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442813"/>
              </p:ext>
            </p:extLst>
          </p:nvPr>
        </p:nvGraphicFramePr>
        <p:xfrm>
          <a:off x="497095" y="24178260"/>
          <a:ext cx="2133600" cy="31013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775335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5335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00B050"/>
                          </a:solidFill>
                        </a:rPr>
                        <a:t>47%</a:t>
                      </a:r>
                      <a:endParaRPr lang="en-US" sz="4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775335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0000"/>
                          </a:solidFill>
                        </a:rPr>
                        <a:t>79%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5335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D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00B050"/>
                          </a:solidFill>
                        </a:rPr>
                        <a:t>26%</a:t>
                      </a:r>
                      <a:endParaRPr lang="en-US" sz="4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1752600" y="19440525"/>
            <a:ext cx="609600" cy="609600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752600" y="21107400"/>
            <a:ext cx="609600" cy="609600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7200" y="22968495"/>
            <a:ext cx="213270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Results:</a:t>
            </a:r>
          </a:p>
          <a:p>
            <a:pPr algn="ctr"/>
            <a:r>
              <a:rPr lang="en-US" sz="2800" dirty="0" smtClean="0"/>
              <a:t>(N=19)</a:t>
            </a:r>
            <a:endParaRPr lang="en-US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3074778" y="24155400"/>
            <a:ext cx="93303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large percentage of students selecting C was comparable to the results in Galley’s original paper [4], which identified “exothermic bond-breaking” as  a “persistent misconception.”  But is that all it is?  The qualitative data from student interviews tell a more complex story.</a:t>
            </a:r>
            <a:endParaRPr lang="en-US" sz="3200" dirty="0"/>
          </a:p>
        </p:txBody>
      </p:sp>
      <p:sp>
        <p:nvSpPr>
          <p:cNvPr id="65" name="TextBox 64"/>
          <p:cNvSpPr txBox="1"/>
          <p:nvPr/>
        </p:nvSpPr>
        <p:spPr>
          <a:xfrm>
            <a:off x="18364993" y="14249400"/>
            <a:ext cx="12122323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Student interview data on the ATP quiz question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6046931" y="15535275"/>
            <a:ext cx="15728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Our two case-study students, “</a:t>
            </a:r>
            <a:r>
              <a:rPr lang="en-US" sz="3200" dirty="0" err="1" smtClean="0"/>
              <a:t>Gregor</a:t>
            </a:r>
            <a:r>
              <a:rPr lang="en-US" sz="3200" dirty="0" smtClean="0"/>
              <a:t>” and “Wylie,” both answered BCD on the quiz, choosing both the “correct” answers and the answer labeled as a “misconception.”  What were they thinking?</a:t>
            </a:r>
            <a:endParaRPr lang="en-US" sz="3200" dirty="0"/>
          </a:p>
        </p:txBody>
      </p:sp>
      <p:sp>
        <p:nvSpPr>
          <p:cNvPr id="67" name="TextBox 66"/>
          <p:cNvSpPr txBox="1"/>
          <p:nvPr/>
        </p:nvSpPr>
        <p:spPr>
          <a:xfrm>
            <a:off x="21653099" y="17297399"/>
            <a:ext cx="1968902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err="1" smtClean="0">
                <a:solidFill>
                  <a:schemeClr val="bg1"/>
                </a:solidFill>
                <a:latin typeface="Calibri" pitchFamily="-109" charset="0"/>
              </a:rPr>
              <a:t>Gregor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501975" y="17297400"/>
            <a:ext cx="1579563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bg1"/>
                </a:solidFill>
                <a:latin typeface="Calibri" pitchFamily="-109" charset="0"/>
              </a:rPr>
              <a:t>Wylie</a:t>
            </a:r>
            <a:endParaRPr lang="en-US" sz="4800" dirty="0">
              <a:solidFill>
                <a:schemeClr val="bg1"/>
              </a:solidFill>
              <a:latin typeface="Calibri" pitchFamily="-10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9720367" y="28194000"/>
            <a:ext cx="6187633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 guess that's the difference between like how </a:t>
            </a:r>
            <a:r>
              <a:rPr lang="en-US" sz="2800" b="1" dirty="0"/>
              <a:t>a biologist</a:t>
            </a:r>
            <a:r>
              <a:rPr lang="en-US" sz="2800" dirty="0"/>
              <a:t> is trained to think, in like </a:t>
            </a:r>
            <a:r>
              <a:rPr lang="en-US" sz="2800" b="1" dirty="0"/>
              <a:t>a larger context</a:t>
            </a:r>
            <a:r>
              <a:rPr lang="en-US" sz="2800" dirty="0"/>
              <a:t> and how </a:t>
            </a:r>
            <a:r>
              <a:rPr lang="en-US" sz="2800" b="1" dirty="0"/>
              <a:t>physicists</a:t>
            </a:r>
            <a:r>
              <a:rPr lang="en-US" sz="2800" dirty="0"/>
              <a:t> just focus on sort of </a:t>
            </a:r>
            <a:r>
              <a:rPr lang="en-US" sz="2800" b="1" dirty="0"/>
              <a:t>one little thing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[...]</a:t>
            </a:r>
          </a:p>
          <a:p>
            <a:r>
              <a:rPr lang="en-US" sz="2800" dirty="0"/>
              <a:t>I guess that's just the difference between physics and chemistry and biology. … It's just your scale.  Like, </a:t>
            </a:r>
            <a:r>
              <a:rPr lang="en-US" sz="2800" b="1" dirty="0"/>
              <a:t>physics really love to think about things in vacuums, and like without context</a:t>
            </a:r>
            <a:r>
              <a:rPr lang="en-US" sz="2800" dirty="0"/>
              <a:t>, in a lot of senses.  So, you just think about like whatever small system you're-- isolated system you're looking at, and I guess </a:t>
            </a:r>
            <a:r>
              <a:rPr lang="en-US" sz="2800" b="1" dirty="0"/>
              <a:t>chemist or biologists thinking about more of like an overall context</a:t>
            </a:r>
            <a:r>
              <a:rPr lang="en-US" sz="2800" dirty="0"/>
              <a:t>, that like wherever a reaction or process is happening, like that's important to what's going on.</a:t>
            </a:r>
            <a:endParaRPr lang="en-US" sz="28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19787159" y="23054370"/>
            <a:ext cx="60446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When </a:t>
            </a:r>
            <a:r>
              <a:rPr lang="en-US" sz="2800" dirty="0"/>
              <a:t>I was taking the test, I guess I was thinking breaking this bond </a:t>
            </a:r>
            <a:r>
              <a:rPr lang="en-US" sz="2800" dirty="0" smtClean="0"/>
              <a:t>then </a:t>
            </a:r>
            <a:r>
              <a:rPr lang="en-US" sz="2800" b="1" dirty="0"/>
              <a:t>leads to these other reactions</a:t>
            </a:r>
            <a:r>
              <a:rPr lang="en-US" sz="2800" dirty="0"/>
              <a:t> inevitably. That result in an energy release … I don't [argue] that breaking a bond releases energy, but just like </a:t>
            </a:r>
            <a:r>
              <a:rPr lang="en-US" sz="2800" b="1" dirty="0"/>
              <a:t>in a larger biological context, that reaction does release energy</a:t>
            </a:r>
            <a:r>
              <a:rPr lang="en-US" sz="2800" dirty="0"/>
              <a:t>.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6342734" y="23057108"/>
            <a:ext cx="61184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ATP breaks down into ADP plus something. There's a bond formed between the phosphate and something that makes it more stable. And this part is the part that releases the energy. … </a:t>
            </a:r>
            <a:r>
              <a:rPr lang="en-US" sz="2800" b="1" dirty="0"/>
              <a:t>It's not the breaking of the bond that's releasing the energy</a:t>
            </a:r>
            <a:r>
              <a:rPr lang="en-US" sz="2800" dirty="0"/>
              <a:t>. Because when, in breaking of the bond, you actually require energy, but </a:t>
            </a:r>
            <a:r>
              <a:rPr lang="en-US" sz="2800" b="1" dirty="0"/>
              <a:t>the result of the breaking of the bond is that you get energy</a:t>
            </a:r>
            <a:r>
              <a:rPr lang="en-US" sz="2800" dirty="0"/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767448" y="18907124"/>
            <a:ext cx="6216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 put that when the bond's broken that's energy releasing. Even though I know, if I really think about it, that obviously that's not an energy-releasing mechanism. Because like, you </a:t>
            </a:r>
            <a:r>
              <a:rPr lang="en-US" sz="2800" b="1" dirty="0"/>
              <a:t>can't break a bond and release energy</a:t>
            </a:r>
            <a:r>
              <a:rPr lang="en-US" sz="2800" dirty="0"/>
              <a:t>, like you always need to put energy in, even if it's like a really small amount of energy to break a bond.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6342924" y="18939570"/>
            <a:ext cx="6216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[Talking about a general case when bonds are formed:] When </a:t>
            </a:r>
            <a:r>
              <a:rPr lang="en-US" sz="2800" dirty="0"/>
              <a:t>they </a:t>
            </a:r>
            <a:r>
              <a:rPr lang="en-US" sz="2800" b="1" dirty="0"/>
              <a:t>came together</a:t>
            </a:r>
            <a:r>
              <a:rPr lang="en-US" sz="2800" dirty="0"/>
              <a:t>, when that happened, that's when </a:t>
            </a:r>
            <a:r>
              <a:rPr lang="en-US" sz="2800" b="1" dirty="0"/>
              <a:t>energy was released</a:t>
            </a:r>
            <a:r>
              <a:rPr lang="en-US" sz="2800" dirty="0"/>
              <a:t>. And in this </a:t>
            </a:r>
            <a:r>
              <a:rPr lang="en-US" sz="2800" dirty="0" smtClean="0"/>
              <a:t>case [ATP], </a:t>
            </a:r>
            <a:r>
              <a:rPr lang="en-US" sz="2800" dirty="0"/>
              <a:t>if you follow this logic, you would say </a:t>
            </a:r>
            <a:r>
              <a:rPr lang="en-US" sz="2800" dirty="0" smtClean="0"/>
              <a:t>… when </a:t>
            </a:r>
            <a:r>
              <a:rPr lang="en-US" sz="2800" dirty="0"/>
              <a:t>you're </a:t>
            </a:r>
            <a:r>
              <a:rPr lang="en-US" sz="2800" b="1" dirty="0"/>
              <a:t>breaking this stuff </a:t>
            </a:r>
            <a:r>
              <a:rPr lang="en-US" sz="2800" b="1" dirty="0" smtClean="0"/>
              <a:t>down</a:t>
            </a:r>
            <a:r>
              <a:rPr lang="en-US" sz="2800" dirty="0" smtClean="0"/>
              <a:t>, </a:t>
            </a:r>
            <a:r>
              <a:rPr lang="en-US" sz="2800" dirty="0"/>
              <a:t>that's when </a:t>
            </a:r>
            <a:r>
              <a:rPr lang="en-US" sz="2800" b="1" dirty="0"/>
              <a:t>energy is released</a:t>
            </a:r>
            <a:r>
              <a:rPr lang="en-US" sz="2800" dirty="0"/>
              <a:t>. So, you know, there's obviously a </a:t>
            </a:r>
            <a:r>
              <a:rPr lang="en-US" sz="2800" dirty="0" smtClean="0"/>
              <a:t>conflict…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14161952" y="19484181"/>
            <a:ext cx="5423655" cy="25545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200" dirty="0" smtClean="0">
                <a:latin typeface="Calibri" pitchFamily="-109" charset="0"/>
              </a:rPr>
              <a:t>At least in retrospect, </a:t>
            </a:r>
            <a:r>
              <a:rPr lang="en-US" sz="3200" dirty="0" err="1" smtClean="0">
                <a:latin typeface="Calibri" pitchFamily="-109" charset="0"/>
              </a:rPr>
              <a:t>Gregor</a:t>
            </a:r>
            <a:r>
              <a:rPr lang="en-US" sz="3200" dirty="0" smtClean="0">
                <a:latin typeface="Calibri" pitchFamily="-109" charset="0"/>
              </a:rPr>
              <a:t> and Wylie understand that it’s “obviously” not true that breaking a bond releases energy.</a:t>
            </a:r>
            <a:endParaRPr lang="en-US" sz="3200" dirty="0">
              <a:latin typeface="Calibri" pitchFamily="-10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4161952" y="23545800"/>
            <a:ext cx="5423655" cy="25545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200" dirty="0" smtClean="0">
                <a:latin typeface="Calibri" pitchFamily="-109" charset="0"/>
              </a:rPr>
              <a:t>However, they don’t back down from their “wrong” answers – they explain that breaking the bond in ATP </a:t>
            </a:r>
            <a:r>
              <a:rPr lang="en-US" sz="3200" b="1" dirty="0" smtClean="0">
                <a:latin typeface="Calibri" pitchFamily="-109" charset="0"/>
              </a:rPr>
              <a:t>leads to</a:t>
            </a:r>
            <a:r>
              <a:rPr lang="en-US" sz="3200" dirty="0" smtClean="0">
                <a:latin typeface="Calibri" pitchFamily="-109" charset="0"/>
              </a:rPr>
              <a:t> the release of energy.</a:t>
            </a:r>
            <a:endParaRPr lang="en-US" sz="3200" dirty="0">
              <a:latin typeface="Calibri" pitchFamily="-10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173200" y="28803600"/>
            <a:ext cx="5423655" cy="5509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200" dirty="0" smtClean="0">
                <a:latin typeface="Calibri" pitchFamily="-109" charset="0"/>
              </a:rPr>
              <a:t>They tie this difference in perspectives to the disciplines.</a:t>
            </a:r>
          </a:p>
          <a:p>
            <a:pPr>
              <a:defRPr/>
            </a:pPr>
            <a:r>
              <a:rPr lang="en-US" sz="3200" dirty="0" smtClean="0">
                <a:latin typeface="Calibri" pitchFamily="-109" charset="0"/>
              </a:rPr>
              <a:t>They see physics as focusing on a narrower phenomenon (the breaking of the bond on its own) and biology </a:t>
            </a:r>
            <a:r>
              <a:rPr lang="en-US" sz="3200" dirty="0">
                <a:latin typeface="Calibri" pitchFamily="-109" charset="0"/>
              </a:rPr>
              <a:t>a</a:t>
            </a:r>
            <a:r>
              <a:rPr lang="en-US" sz="3200" dirty="0" smtClean="0">
                <a:latin typeface="Calibri" pitchFamily="-109" charset="0"/>
              </a:rPr>
              <a:t>s focusing on the broader context (the entire ATP hydrolysis reaction).  Either answer could be correct, depending on whether we’re doing physics or biology.</a:t>
            </a:r>
            <a:endParaRPr lang="en-US" sz="3200" dirty="0">
              <a:latin typeface="Calibri" pitchFamily="-109" charset="0"/>
            </a:endParaRPr>
          </a:p>
        </p:txBody>
      </p:sp>
      <p:pic>
        <p:nvPicPr>
          <p:cNvPr id="1026" name="Picture 2" descr="http://exban-group.mcgill.ca/images/logo-ma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3057" y="9000430"/>
            <a:ext cx="38100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mdberg.pbworks.com/f/1321544515/LJBoundStat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9110" y="9346738"/>
            <a:ext cx="4904856" cy="317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ATP_Hydrolysi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36" y="8046856"/>
            <a:ext cx="8772542" cy="241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621236" y="5486400"/>
            <a:ext cx="94855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ATP (adenosine triphosphate) is produced during cellular respiration and photosynthesis.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In the ATP hydrolysis reaction (below), a bond is broken to remove the terminal phosphate group from ATP, and other bonds are formed.</a:t>
            </a:r>
            <a:endParaRPr lang="en-US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613857" y="10704255"/>
            <a:ext cx="94855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The bonds that are formed are stronger than the original phosphate bond, so energy is released.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This energy is used to power various cellular processes, so ATP has a prominent role in the molecular biology curriculum.</a:t>
            </a:r>
            <a:endParaRPr lang="en-US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10859818" y="5486400"/>
            <a:ext cx="101713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As a shorthand, </a:t>
            </a:r>
            <a:r>
              <a:rPr lang="en-US" sz="3200" dirty="0"/>
              <a:t>b</a:t>
            </a:r>
            <a:r>
              <a:rPr lang="en-US" sz="3200" dirty="0" smtClean="0"/>
              <a:t>iology texts and instructors often refer to the phosphate bond in ATP as a “high-energy bond.”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It is well-documented in the biology [1] and chemistry education literatures [2-4] that students will express the idea that energy is released when bonds are broken, or conversely, that energy is required to form a bond (both in ATP and in general).</a:t>
            </a:r>
            <a:endParaRPr lang="en-US" sz="3200" dirty="0"/>
          </a:p>
        </p:txBody>
      </p:sp>
      <p:sp>
        <p:nvSpPr>
          <p:cNvPr id="89" name="TextBox 88"/>
          <p:cNvSpPr txBox="1"/>
          <p:nvPr/>
        </p:nvSpPr>
        <p:spPr>
          <a:xfrm>
            <a:off x="10859818" y="8957370"/>
            <a:ext cx="62089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The literature has typically treated this as a “misconception.”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Teichert</a:t>
            </a:r>
            <a:r>
              <a:rPr lang="en-US" sz="3200" dirty="0" smtClean="0"/>
              <a:t> &amp; Stacy [3] show that students can simultaneously express the idea that energy is released when a bond is formed, and that energy is released when a bond is broken.</a:t>
            </a:r>
            <a:endParaRPr lang="en-US" sz="3200" dirty="0"/>
          </a:p>
        </p:txBody>
      </p:sp>
      <p:sp>
        <p:nvSpPr>
          <p:cNvPr id="92" name="TextBox 91"/>
          <p:cNvSpPr txBox="1"/>
          <p:nvPr/>
        </p:nvSpPr>
        <p:spPr>
          <a:xfrm>
            <a:off x="21640800" y="5486400"/>
            <a:ext cx="92789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During the 2011-12 school year, we piloted a new introductory physics course [5] for undergraduate biology majors.  The course requires biology and chemistry as prerequisites, and emphasizes building cross-disciplinary coherence. </a:t>
            </a:r>
            <a:endParaRPr lang="en-US" sz="3200" dirty="0"/>
          </a:p>
        </p:txBody>
      </p:sp>
      <p:sp>
        <p:nvSpPr>
          <p:cNvPr id="93" name="TextBox 92"/>
          <p:cNvSpPr txBox="1"/>
          <p:nvPr/>
        </p:nvSpPr>
        <p:spPr>
          <a:xfrm>
            <a:off x="21640800" y="7961055"/>
            <a:ext cx="1082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One focus of the curriculum was developing coherent models of energy and thermodynamics that bridge physics, chemistry, and biology. </a:t>
            </a:r>
            <a:endParaRPr lang="en-US" sz="3200" dirty="0"/>
          </a:p>
        </p:txBody>
      </p:sp>
      <p:sp>
        <p:nvSpPr>
          <p:cNvPr id="94" name="TextBox 93"/>
          <p:cNvSpPr txBox="1"/>
          <p:nvPr/>
        </p:nvSpPr>
        <p:spPr>
          <a:xfrm>
            <a:off x="21640800" y="9403140"/>
            <a:ext cx="5867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Therefore, the course included an extensive thread on chemical bond energy, linking chemical bonds to electric potential energy and to energy conservation (the First Law of Thermodynamics).</a:t>
            </a:r>
            <a:endParaRPr lang="en-US" sz="3200" dirty="0"/>
          </a:p>
        </p:txBody>
      </p:sp>
      <p:pic>
        <p:nvPicPr>
          <p:cNvPr id="1031" name="Picture 7" descr="C:\Users\Owner\AppData\Local\Temp\qrcode.585322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2900" y="54864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Oval 45"/>
          <p:cNvSpPr/>
          <p:nvPr/>
        </p:nvSpPr>
        <p:spPr>
          <a:xfrm>
            <a:off x="4595808" y="31535400"/>
            <a:ext cx="3554622" cy="1992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Breaking the phosphate bond in ATP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8447571" y="31535400"/>
            <a:ext cx="3554622" cy="1992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Formation of new bonds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416629" y="31267092"/>
            <a:ext cx="3883511" cy="2565708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3993662" y="30251400"/>
            <a:ext cx="8579338" cy="4190999"/>
          </a:xfrm>
          <a:prstGeom prst="rect">
            <a:avLst/>
          </a:prstGeom>
          <a:noFill/>
          <a:ln w="508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528537" y="30527297"/>
            <a:ext cx="3053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ATP hydrolysis:</a:t>
            </a:r>
            <a:endParaRPr lang="en-US" sz="3600" b="1" dirty="0"/>
          </a:p>
        </p:txBody>
      </p:sp>
      <p:cxnSp>
        <p:nvCxnSpPr>
          <p:cNvPr id="54" name="Straight Connector 53"/>
          <p:cNvCxnSpPr>
            <a:stCxn id="48" idx="2"/>
          </p:cNvCxnSpPr>
          <p:nvPr/>
        </p:nvCxnSpPr>
        <p:spPr>
          <a:xfrm flipH="1">
            <a:off x="5635830" y="33832800"/>
            <a:ext cx="722555" cy="20574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064830" y="34442400"/>
            <a:ext cx="381000" cy="144780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93662" y="34747200"/>
            <a:ext cx="1909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“Physics”?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365325" y="34747200"/>
            <a:ext cx="1955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“Biology”?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73630" y="35890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Breaking a bond requires an input of energy</a:t>
            </a:r>
            <a:endParaRPr lang="en-US" sz="32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8840517" y="35899725"/>
            <a:ext cx="4113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Breaking the phosphate bond in ATP releases energy</a:t>
            </a:r>
            <a:endParaRPr lang="en-US" sz="32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374480" y="29765685"/>
            <a:ext cx="3061455" cy="35394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800" dirty="0" smtClean="0">
                <a:latin typeface="Calibri" pitchFamily="-109" charset="0"/>
              </a:rPr>
              <a:t>Depending on the question they are trying to answer, students may make different choices about how to bound the system of interest.</a:t>
            </a:r>
            <a:endParaRPr lang="en-US" sz="2800" dirty="0">
              <a:latin typeface="Calibri" pitchFamily="-109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20158" y="33865971"/>
            <a:ext cx="3061455" cy="18158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800" dirty="0" smtClean="0">
                <a:latin typeface="Calibri" pitchFamily="-109" charset="0"/>
              </a:rPr>
              <a:t>They see these choices as connected to the disciplines.</a:t>
            </a:r>
            <a:endParaRPr lang="en-US" sz="2800" dirty="0">
              <a:latin typeface="Calibri" pitchFamily="-109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499384" y="37453431"/>
            <a:ext cx="4705436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800" dirty="0" smtClean="0">
                <a:latin typeface="Calibri" pitchFamily="-109" charset="0"/>
              </a:rPr>
              <a:t>These modeling choices can lead to conclusions that seem contradictory on the surface, but each may be correct in the appropriate context.</a:t>
            </a:r>
            <a:endParaRPr lang="en-US" sz="2800" dirty="0">
              <a:latin typeface="Calibri" pitchFamily="-10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2580" y="40005000"/>
            <a:ext cx="129224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 long as students can reconcile these seemingly contradictory ideas, maintaining this context-dependent reasoning may actually be productive.</a:t>
            </a:r>
          </a:p>
          <a:p>
            <a:r>
              <a:rPr lang="en-US" sz="3200" dirty="0"/>
              <a:t>The goals of interdisciplinary education include being able to reason </a:t>
            </a:r>
            <a:r>
              <a:rPr lang="en-US" sz="3200" b="1" dirty="0"/>
              <a:t>within</a:t>
            </a:r>
            <a:r>
              <a:rPr lang="en-US" sz="3200" dirty="0"/>
              <a:t> each discipline, using its own native tools, in ways that are informed by and coherent with the other disciplines</a:t>
            </a:r>
            <a:r>
              <a:rPr lang="en-US" sz="3200" dirty="0" smtClean="0"/>
              <a:t>.  It is not sufficient to merge the disciplinary perspectives into a single model; rather, the work of reconciling includes developing the flexibility to move among multiple models.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6402</TotalTime>
  <Words>1522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Students’ Interdisciplinary Reasoning about “High-Energy Bonds” and ATP Benjamin W. Dreyfus, Benjamin D. Geller, Vashti Sawtelle, Julia Svoboda, Chandra Turpen, &amp; Edward F. Redish Department of Physics, University of Maryland, College Park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on Students’ Reasoning about Interdisciplinarity Benjamin D. Geller, Benjamin W. Dreyfus, Vashti Sawtelle, Chandra Turpen, Edward F. Redish Department of Physics, University of Maryland, College Park</dc:title>
  <dc:creator>Ben Geller</dc:creator>
  <cp:lastModifiedBy>Elizabeth</cp:lastModifiedBy>
  <cp:revision>63</cp:revision>
  <dcterms:created xsi:type="dcterms:W3CDTF">2012-05-31T16:50:49Z</dcterms:created>
  <dcterms:modified xsi:type="dcterms:W3CDTF">2012-07-17T13:51:48Z</dcterms:modified>
</cp:coreProperties>
</file>