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062400" cy="32918400"/>
  <p:notesSz cx="6858000" cy="9144000"/>
  <p:defaultTextStyle>
    <a:defPPr>
      <a:defRPr lang="en-US"/>
    </a:defPPr>
    <a:lvl1pPr marL="0" algn="l" defTabSz="4284604" rtl="0" eaLnBrk="1" latinLnBrk="0" hangingPunct="1">
      <a:defRPr sz="8400" kern="1200">
        <a:solidFill>
          <a:schemeClr val="tx1"/>
        </a:solidFill>
        <a:latin typeface="+mn-lt"/>
        <a:ea typeface="+mn-ea"/>
        <a:cs typeface="+mn-cs"/>
      </a:defRPr>
    </a:lvl1pPr>
    <a:lvl2pPr marL="2142302" algn="l" defTabSz="4284604" rtl="0" eaLnBrk="1" latinLnBrk="0" hangingPunct="1">
      <a:defRPr sz="8400" kern="1200">
        <a:solidFill>
          <a:schemeClr val="tx1"/>
        </a:solidFill>
        <a:latin typeface="+mn-lt"/>
        <a:ea typeface="+mn-ea"/>
        <a:cs typeface="+mn-cs"/>
      </a:defRPr>
    </a:lvl2pPr>
    <a:lvl3pPr marL="4284604" algn="l" defTabSz="4284604" rtl="0" eaLnBrk="1" latinLnBrk="0" hangingPunct="1">
      <a:defRPr sz="8400" kern="1200">
        <a:solidFill>
          <a:schemeClr val="tx1"/>
        </a:solidFill>
        <a:latin typeface="+mn-lt"/>
        <a:ea typeface="+mn-ea"/>
        <a:cs typeface="+mn-cs"/>
      </a:defRPr>
    </a:lvl3pPr>
    <a:lvl4pPr marL="6426906" algn="l" defTabSz="4284604" rtl="0" eaLnBrk="1" latinLnBrk="0" hangingPunct="1">
      <a:defRPr sz="8400" kern="1200">
        <a:solidFill>
          <a:schemeClr val="tx1"/>
        </a:solidFill>
        <a:latin typeface="+mn-lt"/>
        <a:ea typeface="+mn-ea"/>
        <a:cs typeface="+mn-cs"/>
      </a:defRPr>
    </a:lvl4pPr>
    <a:lvl5pPr marL="8569208" algn="l" defTabSz="4284604" rtl="0" eaLnBrk="1" latinLnBrk="0" hangingPunct="1">
      <a:defRPr sz="8400" kern="1200">
        <a:solidFill>
          <a:schemeClr val="tx1"/>
        </a:solidFill>
        <a:latin typeface="+mn-lt"/>
        <a:ea typeface="+mn-ea"/>
        <a:cs typeface="+mn-cs"/>
      </a:defRPr>
    </a:lvl5pPr>
    <a:lvl6pPr marL="10711510" algn="l" defTabSz="4284604" rtl="0" eaLnBrk="1" latinLnBrk="0" hangingPunct="1">
      <a:defRPr sz="8400" kern="1200">
        <a:solidFill>
          <a:schemeClr val="tx1"/>
        </a:solidFill>
        <a:latin typeface="+mn-lt"/>
        <a:ea typeface="+mn-ea"/>
        <a:cs typeface="+mn-cs"/>
      </a:defRPr>
    </a:lvl6pPr>
    <a:lvl7pPr marL="12853812" algn="l" defTabSz="4284604" rtl="0" eaLnBrk="1" latinLnBrk="0" hangingPunct="1">
      <a:defRPr sz="8400" kern="1200">
        <a:solidFill>
          <a:schemeClr val="tx1"/>
        </a:solidFill>
        <a:latin typeface="+mn-lt"/>
        <a:ea typeface="+mn-ea"/>
        <a:cs typeface="+mn-cs"/>
      </a:defRPr>
    </a:lvl7pPr>
    <a:lvl8pPr marL="14996114" algn="l" defTabSz="4284604" rtl="0" eaLnBrk="1" latinLnBrk="0" hangingPunct="1">
      <a:defRPr sz="8400" kern="1200">
        <a:solidFill>
          <a:schemeClr val="tx1"/>
        </a:solidFill>
        <a:latin typeface="+mn-lt"/>
        <a:ea typeface="+mn-ea"/>
        <a:cs typeface="+mn-cs"/>
      </a:defRPr>
    </a:lvl8pPr>
    <a:lvl9pPr marL="17138416" algn="l" defTabSz="4284604"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4" autoAdjust="0"/>
    <p:restoredTop sz="94660"/>
  </p:normalViewPr>
  <p:slideViewPr>
    <p:cSldViewPr>
      <p:cViewPr varScale="1">
        <p:scale>
          <a:sx n="14" d="100"/>
          <a:sy n="14" d="100"/>
        </p:scale>
        <p:origin x="-1542" y="-198"/>
      </p:cViewPr>
      <p:guideLst>
        <p:guide orient="horz" pos="10368"/>
        <p:guide pos="1324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wkuuser\My%20Documents\Dropbox\PHYS%20256%20Redo\Research\Inquiry3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wkuuser\My%20Documents\Research\Phys256Evaluation\LabFinalCod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563552735519706"/>
          <c:y val="5.4979810216030697E-2"/>
          <c:w val="0.80847323089468182"/>
          <c:h val="0.61605390672319815"/>
        </c:manualLayout>
      </c:layout>
      <c:barChart>
        <c:barDir val="col"/>
        <c:grouping val="clustered"/>
        <c:ser>
          <c:idx val="0"/>
          <c:order val="0"/>
          <c:tx>
            <c:strRef>
              <c:f>Graph!$A$42</c:f>
              <c:strCache>
                <c:ptCount val="1"/>
                <c:pt idx="0">
                  <c:v>Control</c:v>
                </c:pt>
              </c:strCache>
            </c:strRef>
          </c:tx>
          <c:spPr>
            <a:solidFill>
              <a:schemeClr val="tx1">
                <a:lumMod val="50000"/>
                <a:lumOff val="50000"/>
              </a:schemeClr>
            </a:solidFill>
            <a:ln>
              <a:solidFill>
                <a:sysClr val="windowText" lastClr="000000"/>
              </a:solidFill>
            </a:ln>
          </c:spPr>
          <c:errBars>
            <c:errBarType val="both"/>
            <c:errValType val="cust"/>
            <c:plus>
              <c:numRef>
                <c:f>Graph!$B$44:$G$44</c:f>
                <c:numCache>
                  <c:formatCode>General</c:formatCode>
                  <c:ptCount val="6"/>
                  <c:pt idx="0">
                    <c:v>0.19971489650509336</c:v>
                  </c:pt>
                  <c:pt idx="1">
                    <c:v>0.2122650523846539</c:v>
                  </c:pt>
                  <c:pt idx="2">
                    <c:v>0.24610503895150093</c:v>
                  </c:pt>
                  <c:pt idx="3">
                    <c:v>0.22222222222222232</c:v>
                  </c:pt>
                  <c:pt idx="4">
                    <c:v>0.27177755026123779</c:v>
                  </c:pt>
                  <c:pt idx="5">
                    <c:v>0.26688025634181256</c:v>
                  </c:pt>
                </c:numCache>
              </c:numRef>
            </c:plus>
            <c:minus>
              <c:numRef>
                <c:f>Graph!$B$44:$G$44</c:f>
                <c:numCache>
                  <c:formatCode>General</c:formatCode>
                  <c:ptCount val="6"/>
                  <c:pt idx="0">
                    <c:v>0.19971489650509336</c:v>
                  </c:pt>
                  <c:pt idx="1">
                    <c:v>0.2122650523846539</c:v>
                  </c:pt>
                  <c:pt idx="2">
                    <c:v>0.24610503895150093</c:v>
                  </c:pt>
                  <c:pt idx="3">
                    <c:v>0.22222222222222232</c:v>
                  </c:pt>
                  <c:pt idx="4">
                    <c:v>0.27177755026123779</c:v>
                  </c:pt>
                  <c:pt idx="5">
                    <c:v>0.26688025634181256</c:v>
                  </c:pt>
                </c:numCache>
              </c:numRef>
            </c:minus>
          </c:errBars>
          <c:cat>
            <c:strRef>
              <c:f>Graph!$B$41:$G$41</c:f>
              <c:strCache>
                <c:ptCount val="6"/>
                <c:pt idx="0">
                  <c:v>Writing</c:v>
                </c:pt>
                <c:pt idx="1">
                  <c:v>Measurement</c:v>
                </c:pt>
                <c:pt idx="2">
                  <c:v>Uncertainty</c:v>
                </c:pt>
                <c:pt idx="3">
                  <c:v>Proceedures</c:v>
                </c:pt>
                <c:pt idx="4">
                  <c:v>Teamwork</c:v>
                </c:pt>
                <c:pt idx="5">
                  <c:v>Experience</c:v>
                </c:pt>
              </c:strCache>
            </c:strRef>
          </c:cat>
          <c:val>
            <c:numRef>
              <c:f>Graph!$B$42:$G$42</c:f>
              <c:numCache>
                <c:formatCode>General</c:formatCode>
                <c:ptCount val="6"/>
                <c:pt idx="0">
                  <c:v>2.6666666666666665</c:v>
                </c:pt>
                <c:pt idx="1">
                  <c:v>2.7037037037037042</c:v>
                </c:pt>
                <c:pt idx="2">
                  <c:v>2.4074074074074092</c:v>
                </c:pt>
                <c:pt idx="3">
                  <c:v>2.7777777777777874</c:v>
                </c:pt>
                <c:pt idx="4">
                  <c:v>3.074074074074074</c:v>
                </c:pt>
                <c:pt idx="5">
                  <c:v>2.3333333333333335</c:v>
                </c:pt>
              </c:numCache>
            </c:numRef>
          </c:val>
        </c:ser>
        <c:ser>
          <c:idx val="1"/>
          <c:order val="1"/>
          <c:tx>
            <c:strRef>
              <c:f>Graph!$A$43</c:f>
              <c:strCache>
                <c:ptCount val="1"/>
                <c:pt idx="0">
                  <c:v>Experimental</c:v>
                </c:pt>
              </c:strCache>
            </c:strRef>
          </c:tx>
          <c:spPr>
            <a:solidFill>
              <a:schemeClr val="bg1"/>
            </a:solidFill>
            <a:ln>
              <a:solidFill>
                <a:sysClr val="windowText" lastClr="000000"/>
              </a:solidFill>
            </a:ln>
          </c:spPr>
          <c:errBars>
            <c:errBarType val="both"/>
            <c:errValType val="cust"/>
            <c:plus>
              <c:numRef>
                <c:f>Graph!$B$45:$G$45</c:f>
                <c:numCache>
                  <c:formatCode>General</c:formatCode>
                  <c:ptCount val="6"/>
                  <c:pt idx="0">
                    <c:v>0.16830217740783276</c:v>
                  </c:pt>
                  <c:pt idx="1">
                    <c:v>0.15208957672192921</c:v>
                  </c:pt>
                  <c:pt idx="2">
                    <c:v>0.15473481114700649</c:v>
                  </c:pt>
                  <c:pt idx="3">
                    <c:v>0.18230726436800054</c:v>
                  </c:pt>
                  <c:pt idx="4">
                    <c:v>0.18768168158558249</c:v>
                  </c:pt>
                  <c:pt idx="5">
                    <c:v>0.24240764048781513</c:v>
                  </c:pt>
                </c:numCache>
              </c:numRef>
            </c:plus>
            <c:minus>
              <c:numRef>
                <c:f>Graph!$B$45:$G$45</c:f>
                <c:numCache>
                  <c:formatCode>General</c:formatCode>
                  <c:ptCount val="6"/>
                  <c:pt idx="0">
                    <c:v>0.16830217740783276</c:v>
                  </c:pt>
                  <c:pt idx="1">
                    <c:v>0.15208957672192921</c:v>
                  </c:pt>
                  <c:pt idx="2">
                    <c:v>0.15473481114700649</c:v>
                  </c:pt>
                  <c:pt idx="3">
                    <c:v>0.18230726436800054</c:v>
                  </c:pt>
                  <c:pt idx="4">
                    <c:v>0.18768168158558249</c:v>
                  </c:pt>
                  <c:pt idx="5">
                    <c:v>0.24240764048781513</c:v>
                  </c:pt>
                </c:numCache>
              </c:numRef>
            </c:minus>
          </c:errBars>
          <c:cat>
            <c:strRef>
              <c:f>Graph!$B$41:$G$41</c:f>
              <c:strCache>
                <c:ptCount val="6"/>
                <c:pt idx="0">
                  <c:v>Writing</c:v>
                </c:pt>
                <c:pt idx="1">
                  <c:v>Measurement</c:v>
                </c:pt>
                <c:pt idx="2">
                  <c:v>Uncertainty</c:v>
                </c:pt>
                <c:pt idx="3">
                  <c:v>Proceedures</c:v>
                </c:pt>
                <c:pt idx="4">
                  <c:v>Teamwork</c:v>
                </c:pt>
                <c:pt idx="5">
                  <c:v>Experience</c:v>
                </c:pt>
              </c:strCache>
            </c:strRef>
          </c:cat>
          <c:val>
            <c:numRef>
              <c:f>Graph!$B$43:$G$43</c:f>
              <c:numCache>
                <c:formatCode>General</c:formatCode>
                <c:ptCount val="6"/>
                <c:pt idx="0">
                  <c:v>3.7027027027027075</c:v>
                </c:pt>
                <c:pt idx="1">
                  <c:v>3.2432432432432434</c:v>
                </c:pt>
                <c:pt idx="2">
                  <c:v>3.0540540540540539</c:v>
                </c:pt>
                <c:pt idx="3">
                  <c:v>3.2162162162162162</c:v>
                </c:pt>
                <c:pt idx="4">
                  <c:v>3.4054054054054004</c:v>
                </c:pt>
                <c:pt idx="5">
                  <c:v>3.2162162162162162</c:v>
                </c:pt>
              </c:numCache>
            </c:numRef>
          </c:val>
        </c:ser>
        <c:axId val="72811264"/>
        <c:axId val="72812800"/>
      </c:barChart>
      <c:catAx>
        <c:axId val="72811264"/>
        <c:scaling>
          <c:orientation val="minMax"/>
        </c:scaling>
        <c:axPos val="b"/>
        <c:tickLblPos val="nextTo"/>
        <c:txPr>
          <a:bodyPr/>
          <a:lstStyle/>
          <a:p>
            <a:pPr>
              <a:defRPr sz="2400"/>
            </a:pPr>
            <a:endParaRPr lang="en-US"/>
          </a:p>
        </c:txPr>
        <c:crossAx val="72812800"/>
        <c:crosses val="autoZero"/>
        <c:auto val="1"/>
        <c:lblAlgn val="ctr"/>
        <c:lblOffset val="100"/>
      </c:catAx>
      <c:valAx>
        <c:axId val="72812800"/>
        <c:scaling>
          <c:orientation val="minMax"/>
          <c:max val="5"/>
        </c:scaling>
        <c:axPos val="l"/>
        <c:majorGridlines/>
        <c:title>
          <c:tx>
            <c:rich>
              <a:bodyPr rot="-5400000" vert="horz"/>
              <a:lstStyle/>
              <a:p>
                <a:pPr>
                  <a:defRPr/>
                </a:pPr>
                <a:r>
                  <a:rPr lang="en-US"/>
                  <a:t>Rating (1-5)</a:t>
                </a:r>
              </a:p>
            </c:rich>
          </c:tx>
          <c:layout/>
        </c:title>
        <c:numFmt formatCode="General" sourceLinked="1"/>
        <c:tickLblPos val="nextTo"/>
        <c:crossAx val="72811264"/>
        <c:crosses val="autoZero"/>
        <c:crossBetween val="between"/>
        <c:majorUnit val="1"/>
      </c:valAx>
      <c:spPr>
        <a:ln>
          <a:solidFill>
            <a:schemeClr val="tx1"/>
          </a:solidFill>
        </a:ln>
      </c:spPr>
    </c:plotArea>
    <c:legend>
      <c:legendPos val="r"/>
      <c:layout>
        <c:manualLayout>
          <c:xMode val="edge"/>
          <c:yMode val="edge"/>
          <c:x val="0.25532283464566935"/>
          <c:y val="7.2016056816427379E-2"/>
          <c:w val="0.55772690913635781"/>
          <c:h val="9.8308096103371712E-2"/>
        </c:manualLayout>
      </c:layout>
      <c:spPr>
        <a:solidFill>
          <a:sysClr val="window" lastClr="FFFFFF"/>
        </a:solidFill>
        <a:ln>
          <a:solidFill>
            <a:sysClr val="windowText" lastClr="000000"/>
          </a:solidFill>
        </a:ln>
      </c:spPr>
    </c:legend>
    <c:plotVisOnly val="1"/>
    <c:dispBlanksAs val="gap"/>
  </c:chart>
  <c:spPr>
    <a:ln>
      <a:noFill/>
    </a:ln>
  </c:spPr>
  <c:txPr>
    <a:bodyPr/>
    <a:lstStyle/>
    <a:p>
      <a:pPr>
        <a:defRPr sz="2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591959541642669"/>
          <c:y val="0.17280907774459228"/>
          <c:w val="0.66350925036809461"/>
          <c:h val="0.58417406157563623"/>
        </c:manualLayout>
      </c:layout>
      <c:barChart>
        <c:barDir val="col"/>
        <c:grouping val="clustered"/>
        <c:ser>
          <c:idx val="0"/>
          <c:order val="0"/>
          <c:tx>
            <c:strRef>
              <c:f>Sheet5!$G$5</c:f>
              <c:strCache>
                <c:ptCount val="1"/>
                <c:pt idx="0">
                  <c:v>Experimental</c:v>
                </c:pt>
              </c:strCache>
            </c:strRef>
          </c:tx>
          <c:spPr>
            <a:solidFill>
              <a:schemeClr val="bg1"/>
            </a:solidFill>
            <a:ln>
              <a:solidFill>
                <a:sysClr val="windowText" lastClr="000000"/>
              </a:solidFill>
            </a:ln>
          </c:spPr>
          <c:errBars>
            <c:errBarType val="both"/>
            <c:errValType val="cust"/>
            <c:plus>
              <c:numRef>
                <c:f>Sheet5!$H$7:$L$7</c:f>
                <c:numCache>
                  <c:formatCode>General</c:formatCode>
                  <c:ptCount val="5"/>
                  <c:pt idx="0">
                    <c:v>3.6344694923159886E-2</c:v>
                  </c:pt>
                  <c:pt idx="1">
                    <c:v>9.456070200062601E-2</c:v>
                  </c:pt>
                  <c:pt idx="2">
                    <c:v>3.6344694923159886E-2</c:v>
                  </c:pt>
                  <c:pt idx="3">
                    <c:v>9.5629218424874513E-2</c:v>
                  </c:pt>
                  <c:pt idx="4">
                    <c:v>5.0401023514057168E-2</c:v>
                  </c:pt>
                </c:numCache>
              </c:numRef>
            </c:plus>
            <c:minus>
              <c:numRef>
                <c:f>Sheet5!$H$7:$L$7</c:f>
                <c:numCache>
                  <c:formatCode>General</c:formatCode>
                  <c:ptCount val="5"/>
                  <c:pt idx="0">
                    <c:v>3.6344694923159886E-2</c:v>
                  </c:pt>
                  <c:pt idx="1">
                    <c:v>9.456070200062601E-2</c:v>
                  </c:pt>
                  <c:pt idx="2">
                    <c:v>3.6344694923159886E-2</c:v>
                  </c:pt>
                  <c:pt idx="3">
                    <c:v>9.5629218424874513E-2</c:v>
                  </c:pt>
                  <c:pt idx="4">
                    <c:v>5.0401023514057168E-2</c:v>
                  </c:pt>
                </c:numCache>
              </c:numRef>
            </c:minus>
          </c:errBars>
          <c:cat>
            <c:strRef>
              <c:f>Sheet5!$H$4:$L$4</c:f>
              <c:strCache>
                <c:ptCount val="5"/>
                <c:pt idx="0">
                  <c:v>Purpose</c:v>
                </c:pt>
                <c:pt idx="1">
                  <c:v>Procedure</c:v>
                </c:pt>
                <c:pt idx="2">
                  <c:v>Results</c:v>
                </c:pt>
                <c:pt idx="3">
                  <c:v>All (P/P/R)</c:v>
                </c:pt>
                <c:pt idx="4">
                  <c:v>Voice used</c:v>
                </c:pt>
              </c:strCache>
            </c:strRef>
          </c:cat>
          <c:val>
            <c:numRef>
              <c:f>Sheet5!$H$5:$L$5</c:f>
              <c:numCache>
                <c:formatCode>0%</c:formatCode>
                <c:ptCount val="5"/>
                <c:pt idx="0">
                  <c:v>0.96296296296296269</c:v>
                </c:pt>
                <c:pt idx="1">
                  <c:v>0.59259259259259267</c:v>
                </c:pt>
                <c:pt idx="2">
                  <c:v>0.96296296296296269</c:v>
                </c:pt>
                <c:pt idx="3">
                  <c:v>0.55555555555555569</c:v>
                </c:pt>
                <c:pt idx="4">
                  <c:v>0.92592592592592582</c:v>
                </c:pt>
              </c:numCache>
            </c:numRef>
          </c:val>
        </c:ser>
        <c:ser>
          <c:idx val="1"/>
          <c:order val="1"/>
          <c:tx>
            <c:strRef>
              <c:f>Sheet5!$G$6</c:f>
              <c:strCache>
                <c:ptCount val="1"/>
                <c:pt idx="0">
                  <c:v>Control</c:v>
                </c:pt>
              </c:strCache>
            </c:strRef>
          </c:tx>
          <c:spPr>
            <a:solidFill>
              <a:schemeClr val="tx1">
                <a:lumMod val="50000"/>
                <a:lumOff val="50000"/>
              </a:schemeClr>
            </a:solidFill>
            <a:ln>
              <a:solidFill>
                <a:sysClr val="windowText" lastClr="000000"/>
              </a:solidFill>
            </a:ln>
          </c:spPr>
          <c:errBars>
            <c:errBarType val="both"/>
            <c:errValType val="cust"/>
            <c:plus>
              <c:numRef>
                <c:f>Sheet5!$H$8:$L$8</c:f>
                <c:numCache>
                  <c:formatCode>General</c:formatCode>
                  <c:ptCount val="5"/>
                  <c:pt idx="0">
                    <c:v>8.8263227395460817E-2</c:v>
                  </c:pt>
                  <c:pt idx="1">
                    <c:v>8.8263227395460817E-2</c:v>
                  </c:pt>
                  <c:pt idx="2">
                    <c:v>6.4032875233466194E-2</c:v>
                  </c:pt>
                  <c:pt idx="3">
                    <c:v>7.9462708426176573E-2</c:v>
                  </c:pt>
                  <c:pt idx="4">
                    <c:v>7.1120023241285274E-2</c:v>
                  </c:pt>
                </c:numCache>
              </c:numRef>
            </c:plus>
            <c:minus>
              <c:numRef>
                <c:f>Sheet5!$H$8:$L$8</c:f>
                <c:numCache>
                  <c:formatCode>General</c:formatCode>
                  <c:ptCount val="5"/>
                  <c:pt idx="0">
                    <c:v>8.8263227395460817E-2</c:v>
                  </c:pt>
                  <c:pt idx="1">
                    <c:v>8.8263227395460817E-2</c:v>
                  </c:pt>
                  <c:pt idx="2">
                    <c:v>6.4032875233466194E-2</c:v>
                  </c:pt>
                  <c:pt idx="3">
                    <c:v>7.9462708426176573E-2</c:v>
                  </c:pt>
                  <c:pt idx="4">
                    <c:v>7.1120023241285274E-2</c:v>
                  </c:pt>
                </c:numCache>
              </c:numRef>
            </c:minus>
          </c:errBars>
          <c:cat>
            <c:strRef>
              <c:f>Sheet5!$H$4:$L$4</c:f>
              <c:strCache>
                <c:ptCount val="5"/>
                <c:pt idx="0">
                  <c:v>Purpose</c:v>
                </c:pt>
                <c:pt idx="1">
                  <c:v>Procedure</c:v>
                </c:pt>
                <c:pt idx="2">
                  <c:v>Results</c:v>
                </c:pt>
                <c:pt idx="3">
                  <c:v>All (P/P/R)</c:v>
                </c:pt>
                <c:pt idx="4">
                  <c:v>Voice used</c:v>
                </c:pt>
              </c:strCache>
            </c:strRef>
          </c:cat>
          <c:val>
            <c:numRef>
              <c:f>Sheet5!$H$6:$L$6</c:f>
              <c:numCache>
                <c:formatCode>0%</c:formatCode>
                <c:ptCount val="5"/>
                <c:pt idx="0">
                  <c:v>0.65517241379310365</c:v>
                </c:pt>
                <c:pt idx="1">
                  <c:v>0.34482758620689663</c:v>
                </c:pt>
                <c:pt idx="2">
                  <c:v>0.86206896551724121</c:v>
                </c:pt>
                <c:pt idx="3">
                  <c:v>0.24137931034482762</c:v>
                </c:pt>
                <c:pt idx="4">
                  <c:v>0.82142857142857162</c:v>
                </c:pt>
              </c:numCache>
            </c:numRef>
          </c:val>
        </c:ser>
        <c:axId val="101339136"/>
        <c:axId val="101341056"/>
      </c:barChart>
      <c:catAx>
        <c:axId val="101339136"/>
        <c:scaling>
          <c:orientation val="minMax"/>
        </c:scaling>
        <c:axPos val="b"/>
        <c:title>
          <c:tx>
            <c:rich>
              <a:bodyPr/>
              <a:lstStyle/>
              <a:p>
                <a:pPr>
                  <a:defRPr/>
                </a:pPr>
                <a:r>
                  <a:rPr lang="en-US" dirty="0" smtClean="0"/>
                  <a:t>Component of Lab Final Abstract</a:t>
                </a:r>
                <a:endParaRPr lang="en-US" dirty="0"/>
              </a:p>
            </c:rich>
          </c:tx>
          <c:layout/>
        </c:title>
        <c:tickLblPos val="nextTo"/>
        <c:crossAx val="101341056"/>
        <c:crosses val="autoZero"/>
        <c:auto val="1"/>
        <c:lblAlgn val="ctr"/>
        <c:lblOffset val="100"/>
      </c:catAx>
      <c:valAx>
        <c:axId val="101341056"/>
        <c:scaling>
          <c:orientation val="minMax"/>
          <c:max val="1"/>
        </c:scaling>
        <c:axPos val="l"/>
        <c:majorGridlines/>
        <c:title>
          <c:tx>
            <c:rich>
              <a:bodyPr rot="-5400000" vert="horz"/>
              <a:lstStyle/>
              <a:p>
                <a:pPr>
                  <a:defRPr/>
                </a:pPr>
                <a:r>
                  <a:rPr lang="en-US"/>
                  <a:t>% complete</a:t>
                </a:r>
              </a:p>
              <a:p>
                <a:pPr>
                  <a:defRPr/>
                </a:pPr>
                <a:r>
                  <a:rPr lang="en-US"/>
                  <a:t>(consistant)</a:t>
                </a:r>
              </a:p>
            </c:rich>
          </c:tx>
          <c:layout>
            <c:manualLayout>
              <c:xMode val="edge"/>
              <c:yMode val="edge"/>
              <c:x val="1.3114754098360671E-2"/>
              <c:y val="0.2633934413092634"/>
            </c:manualLayout>
          </c:layout>
        </c:title>
        <c:numFmt formatCode="0%" sourceLinked="1"/>
        <c:tickLblPos val="nextTo"/>
        <c:crossAx val="101339136"/>
        <c:crosses val="autoZero"/>
        <c:crossBetween val="between"/>
      </c:valAx>
      <c:spPr>
        <a:ln>
          <a:solidFill>
            <a:schemeClr val="tx1"/>
          </a:solidFill>
        </a:ln>
      </c:spPr>
    </c:plotArea>
    <c:legend>
      <c:legendPos val="b"/>
      <c:layout>
        <c:manualLayout>
          <c:xMode val="edge"/>
          <c:yMode val="edge"/>
          <c:x val="0.81772965879265092"/>
          <c:y val="0.29264413069056022"/>
          <c:w val="0.18227034120734911"/>
          <c:h val="0.25797877635985172"/>
        </c:manualLayout>
      </c:layout>
    </c:legend>
    <c:plotVisOnly val="1"/>
  </c:chart>
  <c:txPr>
    <a:bodyPr/>
    <a:lstStyle/>
    <a:p>
      <a:pPr>
        <a:defRPr sz="2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0.82439</cdr:x>
      <cdr:y>0.18966</cdr:y>
    </cdr:from>
    <cdr:to>
      <cdr:x>0.98537</cdr:x>
      <cdr:y>0.27586</cdr:y>
    </cdr:to>
    <cdr:sp macro="" textlink="">
      <cdr:nvSpPr>
        <cdr:cNvPr id="2" name="TextBox 1"/>
        <cdr:cNvSpPr txBox="1"/>
      </cdr:nvSpPr>
      <cdr:spPr>
        <a:xfrm xmlns:a="http://schemas.openxmlformats.org/drawingml/2006/main">
          <a:off x="12877800" y="838200"/>
          <a:ext cx="2514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t>Group</a:t>
          </a:r>
          <a:endParaRPr lang="en-US" sz="28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10226042"/>
            <a:ext cx="357530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360" y="18653760"/>
            <a:ext cx="29443680" cy="8412480"/>
          </a:xfrm>
        </p:spPr>
        <p:txBody>
          <a:bodyPr/>
          <a:lstStyle>
            <a:lvl1pPr marL="0" indent="0" algn="ctr">
              <a:buNone/>
              <a:defRPr>
                <a:solidFill>
                  <a:schemeClr val="tx1">
                    <a:tint val="75000"/>
                  </a:schemeClr>
                </a:solidFill>
              </a:defRPr>
            </a:lvl1pPr>
            <a:lvl2pPr marL="2142302" indent="0" algn="ctr">
              <a:buNone/>
              <a:defRPr>
                <a:solidFill>
                  <a:schemeClr val="tx1">
                    <a:tint val="75000"/>
                  </a:schemeClr>
                </a:solidFill>
              </a:defRPr>
            </a:lvl2pPr>
            <a:lvl3pPr marL="4284604" indent="0" algn="ctr">
              <a:buNone/>
              <a:defRPr>
                <a:solidFill>
                  <a:schemeClr val="tx1">
                    <a:tint val="75000"/>
                  </a:schemeClr>
                </a:solidFill>
              </a:defRPr>
            </a:lvl3pPr>
            <a:lvl4pPr marL="6426906" indent="0" algn="ctr">
              <a:buNone/>
              <a:defRPr>
                <a:solidFill>
                  <a:schemeClr val="tx1">
                    <a:tint val="75000"/>
                  </a:schemeClr>
                </a:solidFill>
              </a:defRPr>
            </a:lvl4pPr>
            <a:lvl5pPr marL="8569208" indent="0" algn="ctr">
              <a:buNone/>
              <a:defRPr>
                <a:solidFill>
                  <a:schemeClr val="tx1">
                    <a:tint val="75000"/>
                  </a:schemeClr>
                </a:solidFill>
              </a:defRPr>
            </a:lvl5pPr>
            <a:lvl6pPr marL="10711510" indent="0" algn="ctr">
              <a:buNone/>
              <a:defRPr>
                <a:solidFill>
                  <a:schemeClr val="tx1">
                    <a:tint val="75000"/>
                  </a:schemeClr>
                </a:solidFill>
              </a:defRPr>
            </a:lvl6pPr>
            <a:lvl7pPr marL="12853812" indent="0" algn="ctr">
              <a:buNone/>
              <a:defRPr>
                <a:solidFill>
                  <a:schemeClr val="tx1">
                    <a:tint val="75000"/>
                  </a:schemeClr>
                </a:solidFill>
              </a:defRPr>
            </a:lvl7pPr>
            <a:lvl8pPr marL="14996114" indent="0" algn="ctr">
              <a:buNone/>
              <a:defRPr>
                <a:solidFill>
                  <a:schemeClr val="tx1">
                    <a:tint val="75000"/>
                  </a:schemeClr>
                </a:solidFill>
              </a:defRPr>
            </a:lvl8pPr>
            <a:lvl9pPr marL="171384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896C35-E4DD-4622-BA72-6FA77EB05643}" type="datetimeFigureOut">
              <a:rPr lang="en-US" smtClean="0"/>
              <a:pPr/>
              <a:t>7/25/2012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62D14-FD4B-43FB-BE8A-E10333D66E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96C35-E4DD-4622-BA72-6FA77EB05643}" type="datetimeFigureOut">
              <a:rPr lang="en-US" smtClean="0"/>
              <a:pPr/>
              <a:t>7/25/2012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62D14-FD4B-43FB-BE8A-E10333D66E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0281025" y="6324600"/>
            <a:ext cx="43530205"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75817" y="6324600"/>
            <a:ext cx="129904170"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96C35-E4DD-4622-BA72-6FA77EB05643}" type="datetimeFigureOut">
              <a:rPr lang="en-US" smtClean="0"/>
              <a:pPr/>
              <a:t>7/25/2012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62D14-FD4B-43FB-BE8A-E10333D66E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96C35-E4DD-4622-BA72-6FA77EB05643}" type="datetimeFigureOut">
              <a:rPr lang="en-US" smtClean="0"/>
              <a:pPr/>
              <a:t>7/25/2012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62D14-FD4B-43FB-BE8A-E10333D66E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1153122"/>
            <a:ext cx="35753040" cy="6537960"/>
          </a:xfrm>
        </p:spPr>
        <p:txBody>
          <a:bodyPr anchor="t"/>
          <a:lstStyle>
            <a:lvl1pPr algn="l">
              <a:defRPr sz="187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3952225"/>
            <a:ext cx="35753040" cy="7200898"/>
          </a:xfrm>
        </p:spPr>
        <p:txBody>
          <a:bodyPr anchor="b"/>
          <a:lstStyle>
            <a:lvl1pPr marL="0" indent="0">
              <a:buNone/>
              <a:defRPr sz="9400">
                <a:solidFill>
                  <a:schemeClr val="tx1">
                    <a:tint val="75000"/>
                  </a:schemeClr>
                </a:solidFill>
              </a:defRPr>
            </a:lvl1pPr>
            <a:lvl2pPr marL="2142302" indent="0">
              <a:buNone/>
              <a:defRPr sz="8400">
                <a:solidFill>
                  <a:schemeClr val="tx1">
                    <a:tint val="75000"/>
                  </a:schemeClr>
                </a:solidFill>
              </a:defRPr>
            </a:lvl2pPr>
            <a:lvl3pPr marL="4284604" indent="0">
              <a:buNone/>
              <a:defRPr sz="7500">
                <a:solidFill>
                  <a:schemeClr val="tx1">
                    <a:tint val="75000"/>
                  </a:schemeClr>
                </a:solidFill>
              </a:defRPr>
            </a:lvl3pPr>
            <a:lvl4pPr marL="6426906" indent="0">
              <a:buNone/>
              <a:defRPr sz="6600">
                <a:solidFill>
                  <a:schemeClr val="tx1">
                    <a:tint val="75000"/>
                  </a:schemeClr>
                </a:solidFill>
              </a:defRPr>
            </a:lvl4pPr>
            <a:lvl5pPr marL="8569208" indent="0">
              <a:buNone/>
              <a:defRPr sz="6600">
                <a:solidFill>
                  <a:schemeClr val="tx1">
                    <a:tint val="75000"/>
                  </a:schemeClr>
                </a:solidFill>
              </a:defRPr>
            </a:lvl5pPr>
            <a:lvl6pPr marL="10711510" indent="0">
              <a:buNone/>
              <a:defRPr sz="6600">
                <a:solidFill>
                  <a:schemeClr val="tx1">
                    <a:tint val="75000"/>
                  </a:schemeClr>
                </a:solidFill>
              </a:defRPr>
            </a:lvl6pPr>
            <a:lvl7pPr marL="12853812" indent="0">
              <a:buNone/>
              <a:defRPr sz="6600">
                <a:solidFill>
                  <a:schemeClr val="tx1">
                    <a:tint val="75000"/>
                  </a:schemeClr>
                </a:solidFill>
              </a:defRPr>
            </a:lvl7pPr>
            <a:lvl8pPr marL="14996114" indent="0">
              <a:buNone/>
              <a:defRPr sz="6600">
                <a:solidFill>
                  <a:schemeClr val="tx1">
                    <a:tint val="75000"/>
                  </a:schemeClr>
                </a:solidFill>
              </a:defRPr>
            </a:lvl8pPr>
            <a:lvl9pPr marL="17138416"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96C35-E4DD-4622-BA72-6FA77EB05643}" type="datetimeFigureOut">
              <a:rPr lang="en-US" smtClean="0"/>
              <a:pPr/>
              <a:t>7/25/2012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62D14-FD4B-43FB-BE8A-E10333D66E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75815" y="36865560"/>
            <a:ext cx="86717185" cy="10427970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094042" y="36865560"/>
            <a:ext cx="86717190" cy="10427970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896C35-E4DD-4622-BA72-6FA77EB05643}" type="datetimeFigureOut">
              <a:rPr lang="en-US" smtClean="0"/>
              <a:pPr/>
              <a:t>7/25/2012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62D14-FD4B-43FB-BE8A-E10333D66E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3120" y="1318262"/>
            <a:ext cx="378561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120" y="7368542"/>
            <a:ext cx="18584865" cy="3070858"/>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2103120" y="10439400"/>
            <a:ext cx="18584865"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117" y="7368542"/>
            <a:ext cx="18592165" cy="3070858"/>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21367117" y="10439400"/>
            <a:ext cx="18592165"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896C35-E4DD-4622-BA72-6FA77EB05643}" type="datetimeFigureOut">
              <a:rPr lang="en-US" smtClean="0"/>
              <a:pPr/>
              <a:t>7/25/2012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62D14-FD4B-43FB-BE8A-E10333D66E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896C35-E4DD-4622-BA72-6FA77EB05643}" type="datetimeFigureOut">
              <a:rPr lang="en-US" smtClean="0"/>
              <a:pPr/>
              <a:t>7/25/2012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62D14-FD4B-43FB-BE8A-E10333D66E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96C35-E4DD-4622-BA72-6FA77EB05643}" type="datetimeFigureOut">
              <a:rPr lang="en-US" smtClean="0"/>
              <a:pPr/>
              <a:t>7/25/2012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62D14-FD4B-43FB-BE8A-E10333D66E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22" y="1310640"/>
            <a:ext cx="13838240" cy="5577840"/>
          </a:xfrm>
        </p:spPr>
        <p:txBody>
          <a:bodyPr anchor="b"/>
          <a:lstStyle>
            <a:lvl1pPr algn="l">
              <a:defRPr sz="9400" b="1"/>
            </a:lvl1pPr>
          </a:lstStyle>
          <a:p>
            <a:r>
              <a:rPr lang="en-US" smtClean="0"/>
              <a:t>Click to edit Master title style</a:t>
            </a:r>
            <a:endParaRPr lang="en-US"/>
          </a:p>
        </p:txBody>
      </p:sp>
      <p:sp>
        <p:nvSpPr>
          <p:cNvPr id="3" name="Content Placeholder 2"/>
          <p:cNvSpPr>
            <a:spLocks noGrp="1"/>
          </p:cNvSpPr>
          <p:nvPr>
            <p:ph idx="1"/>
          </p:nvPr>
        </p:nvSpPr>
        <p:spPr>
          <a:xfrm>
            <a:off x="16445230" y="1310643"/>
            <a:ext cx="23514050" cy="28094942"/>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122" y="6888483"/>
            <a:ext cx="13838240" cy="22517102"/>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96C35-E4DD-4622-BA72-6FA77EB05643}" type="datetimeFigureOut">
              <a:rPr lang="en-US" smtClean="0"/>
              <a:pPr/>
              <a:t>7/25/2012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62D14-FD4B-43FB-BE8A-E10333D66E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525" y="23042880"/>
            <a:ext cx="25237440" cy="2720342"/>
          </a:xfrm>
        </p:spPr>
        <p:txBody>
          <a:bodyPr anchor="b"/>
          <a:lstStyle>
            <a:lvl1pPr algn="l">
              <a:defRPr sz="9400" b="1"/>
            </a:lvl1pPr>
          </a:lstStyle>
          <a:p>
            <a:r>
              <a:rPr lang="en-US" smtClean="0"/>
              <a:t>Click to edit Master title style</a:t>
            </a:r>
            <a:endParaRPr lang="en-US"/>
          </a:p>
        </p:txBody>
      </p:sp>
      <p:sp>
        <p:nvSpPr>
          <p:cNvPr id="3" name="Picture Placeholder 2"/>
          <p:cNvSpPr>
            <a:spLocks noGrp="1"/>
          </p:cNvSpPr>
          <p:nvPr>
            <p:ph type="pic" idx="1"/>
          </p:nvPr>
        </p:nvSpPr>
        <p:spPr>
          <a:xfrm>
            <a:off x="8244525" y="2941320"/>
            <a:ext cx="25237440" cy="19751040"/>
          </a:xfrm>
        </p:spPr>
        <p:txBody>
          <a:bodyPr/>
          <a:lstStyle>
            <a:lvl1pPr marL="0" indent="0">
              <a:buNone/>
              <a:defRPr sz="15000"/>
            </a:lvl1pPr>
            <a:lvl2pPr marL="2142302" indent="0">
              <a:buNone/>
              <a:defRPr sz="13100"/>
            </a:lvl2pPr>
            <a:lvl3pPr marL="4284604" indent="0">
              <a:buNone/>
              <a:defRPr sz="11200"/>
            </a:lvl3pPr>
            <a:lvl4pPr marL="6426906" indent="0">
              <a:buNone/>
              <a:defRPr sz="9400"/>
            </a:lvl4pPr>
            <a:lvl5pPr marL="8569208" indent="0">
              <a:buNone/>
              <a:defRPr sz="9400"/>
            </a:lvl5pPr>
            <a:lvl6pPr marL="10711510" indent="0">
              <a:buNone/>
              <a:defRPr sz="9400"/>
            </a:lvl6pPr>
            <a:lvl7pPr marL="12853812" indent="0">
              <a:buNone/>
              <a:defRPr sz="9400"/>
            </a:lvl7pPr>
            <a:lvl8pPr marL="14996114" indent="0">
              <a:buNone/>
              <a:defRPr sz="9400"/>
            </a:lvl8pPr>
            <a:lvl9pPr marL="17138416" indent="0">
              <a:buNone/>
              <a:defRPr sz="9400"/>
            </a:lvl9pPr>
          </a:lstStyle>
          <a:p>
            <a:endParaRPr lang="en-US"/>
          </a:p>
        </p:txBody>
      </p:sp>
      <p:sp>
        <p:nvSpPr>
          <p:cNvPr id="4" name="Text Placeholder 3"/>
          <p:cNvSpPr>
            <a:spLocks noGrp="1"/>
          </p:cNvSpPr>
          <p:nvPr>
            <p:ph type="body" sz="half" idx="2"/>
          </p:nvPr>
        </p:nvSpPr>
        <p:spPr>
          <a:xfrm>
            <a:off x="8244525" y="25763222"/>
            <a:ext cx="25237440" cy="3863338"/>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96C35-E4DD-4622-BA72-6FA77EB05643}" type="datetimeFigureOut">
              <a:rPr lang="en-US" smtClean="0"/>
              <a:pPr/>
              <a:t>7/25/2012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62D14-FD4B-43FB-BE8A-E10333D66E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0" y="1318262"/>
            <a:ext cx="37856160" cy="5486400"/>
          </a:xfrm>
          <a:prstGeom prst="rect">
            <a:avLst/>
          </a:prstGeom>
        </p:spPr>
        <p:txBody>
          <a:bodyPr vert="horz" lIns="428460" tIns="214230" rIns="428460" bIns="21423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03120" y="7680963"/>
            <a:ext cx="37856160" cy="21724622"/>
          </a:xfrm>
          <a:prstGeom prst="rect">
            <a:avLst/>
          </a:prstGeom>
        </p:spPr>
        <p:txBody>
          <a:bodyPr vert="horz" lIns="428460" tIns="214230" rIns="428460" bIns="2142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03120" y="30510482"/>
            <a:ext cx="9814560" cy="1752600"/>
          </a:xfrm>
          <a:prstGeom prst="rect">
            <a:avLst/>
          </a:prstGeom>
        </p:spPr>
        <p:txBody>
          <a:bodyPr vert="horz" lIns="428460" tIns="214230" rIns="428460" bIns="214230" rtlCol="0" anchor="ctr"/>
          <a:lstStyle>
            <a:lvl1pPr algn="l">
              <a:defRPr sz="5600">
                <a:solidFill>
                  <a:schemeClr val="tx1">
                    <a:tint val="75000"/>
                  </a:schemeClr>
                </a:solidFill>
              </a:defRPr>
            </a:lvl1pPr>
          </a:lstStyle>
          <a:p>
            <a:fld id="{C7896C35-E4DD-4622-BA72-6FA77EB05643}" type="datetimeFigureOut">
              <a:rPr lang="en-US" smtClean="0"/>
              <a:pPr/>
              <a:t>7/25/2012</a:t>
            </a:fld>
            <a:endParaRPr lang="en-US"/>
          </a:p>
        </p:txBody>
      </p:sp>
      <p:sp>
        <p:nvSpPr>
          <p:cNvPr id="5" name="Footer Placeholder 4"/>
          <p:cNvSpPr>
            <a:spLocks noGrp="1"/>
          </p:cNvSpPr>
          <p:nvPr>
            <p:ph type="ftr" sz="quarter" idx="3"/>
          </p:nvPr>
        </p:nvSpPr>
        <p:spPr>
          <a:xfrm>
            <a:off x="14371320" y="30510482"/>
            <a:ext cx="13319760" cy="1752600"/>
          </a:xfrm>
          <a:prstGeom prst="rect">
            <a:avLst/>
          </a:prstGeom>
        </p:spPr>
        <p:txBody>
          <a:bodyPr vert="horz" lIns="428460" tIns="214230" rIns="428460" bIns="214230" rtlCol="0" anchor="ctr"/>
          <a:lstStyle>
            <a:lvl1pPr algn="ctr">
              <a:defRPr sz="5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144720" y="30510482"/>
            <a:ext cx="9814560" cy="1752600"/>
          </a:xfrm>
          <a:prstGeom prst="rect">
            <a:avLst/>
          </a:prstGeom>
        </p:spPr>
        <p:txBody>
          <a:bodyPr vert="horz" lIns="428460" tIns="214230" rIns="428460" bIns="214230" rtlCol="0" anchor="ctr"/>
          <a:lstStyle>
            <a:lvl1pPr algn="r">
              <a:defRPr sz="5600">
                <a:solidFill>
                  <a:schemeClr val="tx1">
                    <a:tint val="75000"/>
                  </a:schemeClr>
                </a:solidFill>
              </a:defRPr>
            </a:lvl1pPr>
          </a:lstStyle>
          <a:p>
            <a:fld id="{8B762D14-FD4B-43FB-BE8A-E10333D66E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84604" rtl="0" eaLnBrk="1" latinLnBrk="0" hangingPunct="1">
        <a:spcBef>
          <a:spcPct val="0"/>
        </a:spcBef>
        <a:buNone/>
        <a:defRPr sz="20600" kern="1200">
          <a:solidFill>
            <a:schemeClr val="tx1"/>
          </a:solidFill>
          <a:latin typeface="+mj-lt"/>
          <a:ea typeface="+mj-ea"/>
          <a:cs typeface="+mj-cs"/>
        </a:defRPr>
      </a:lvl1pPr>
    </p:titleStyle>
    <p:bodyStyle>
      <a:lvl1pPr marL="1606727" indent="-1606727" algn="l" defTabSz="4284604" rtl="0" eaLnBrk="1" latinLnBrk="0" hangingPunct="1">
        <a:spcBef>
          <a:spcPct val="20000"/>
        </a:spcBef>
        <a:buFont typeface="Arial" pitchFamily="34" charset="0"/>
        <a:buChar char="•"/>
        <a:defRPr sz="15000" kern="1200">
          <a:solidFill>
            <a:schemeClr val="tx1"/>
          </a:solidFill>
          <a:latin typeface="+mn-lt"/>
          <a:ea typeface="+mn-ea"/>
          <a:cs typeface="+mn-cs"/>
        </a:defRPr>
      </a:lvl1pPr>
      <a:lvl2pPr marL="3481241" indent="-1338939" algn="l" defTabSz="4284604"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55755" indent="-1071151" algn="l" defTabSz="4284604" rtl="0" eaLnBrk="1" latinLnBrk="0" hangingPunct="1">
        <a:spcBef>
          <a:spcPct val="20000"/>
        </a:spcBef>
        <a:buFont typeface="Arial" pitchFamily="34" charset="0"/>
        <a:buChar char="•"/>
        <a:defRPr sz="11200" kern="1200">
          <a:solidFill>
            <a:schemeClr val="tx1"/>
          </a:solidFill>
          <a:latin typeface="+mn-lt"/>
          <a:ea typeface="+mn-ea"/>
          <a:cs typeface="+mn-cs"/>
        </a:defRPr>
      </a:lvl3pPr>
      <a:lvl4pPr marL="749805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640359"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782661"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24963"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67265"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0956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84604" rtl="0" eaLnBrk="1" latinLnBrk="0" hangingPunct="1">
        <a:defRPr sz="8400" kern="1200">
          <a:solidFill>
            <a:schemeClr val="tx1"/>
          </a:solidFill>
          <a:latin typeface="+mn-lt"/>
          <a:ea typeface="+mn-ea"/>
          <a:cs typeface="+mn-cs"/>
        </a:defRPr>
      </a:lvl1pPr>
      <a:lvl2pPr marL="2142302" algn="l" defTabSz="4284604" rtl="0" eaLnBrk="1" latinLnBrk="0" hangingPunct="1">
        <a:defRPr sz="8400" kern="1200">
          <a:solidFill>
            <a:schemeClr val="tx1"/>
          </a:solidFill>
          <a:latin typeface="+mn-lt"/>
          <a:ea typeface="+mn-ea"/>
          <a:cs typeface="+mn-cs"/>
        </a:defRPr>
      </a:lvl2pPr>
      <a:lvl3pPr marL="4284604" algn="l" defTabSz="4284604" rtl="0" eaLnBrk="1" latinLnBrk="0" hangingPunct="1">
        <a:defRPr sz="8400" kern="1200">
          <a:solidFill>
            <a:schemeClr val="tx1"/>
          </a:solidFill>
          <a:latin typeface="+mn-lt"/>
          <a:ea typeface="+mn-ea"/>
          <a:cs typeface="+mn-cs"/>
        </a:defRPr>
      </a:lvl3pPr>
      <a:lvl4pPr marL="6426906" algn="l" defTabSz="4284604" rtl="0" eaLnBrk="1" latinLnBrk="0" hangingPunct="1">
        <a:defRPr sz="8400" kern="1200">
          <a:solidFill>
            <a:schemeClr val="tx1"/>
          </a:solidFill>
          <a:latin typeface="+mn-lt"/>
          <a:ea typeface="+mn-ea"/>
          <a:cs typeface="+mn-cs"/>
        </a:defRPr>
      </a:lvl4pPr>
      <a:lvl5pPr marL="8569208" algn="l" defTabSz="4284604" rtl="0" eaLnBrk="1" latinLnBrk="0" hangingPunct="1">
        <a:defRPr sz="8400" kern="1200">
          <a:solidFill>
            <a:schemeClr val="tx1"/>
          </a:solidFill>
          <a:latin typeface="+mn-lt"/>
          <a:ea typeface="+mn-ea"/>
          <a:cs typeface="+mn-cs"/>
        </a:defRPr>
      </a:lvl5pPr>
      <a:lvl6pPr marL="10711510" algn="l" defTabSz="4284604" rtl="0" eaLnBrk="1" latinLnBrk="0" hangingPunct="1">
        <a:defRPr sz="8400" kern="1200">
          <a:solidFill>
            <a:schemeClr val="tx1"/>
          </a:solidFill>
          <a:latin typeface="+mn-lt"/>
          <a:ea typeface="+mn-ea"/>
          <a:cs typeface="+mn-cs"/>
        </a:defRPr>
      </a:lvl6pPr>
      <a:lvl7pPr marL="12853812" algn="l" defTabSz="4284604" rtl="0" eaLnBrk="1" latinLnBrk="0" hangingPunct="1">
        <a:defRPr sz="8400" kern="1200">
          <a:solidFill>
            <a:schemeClr val="tx1"/>
          </a:solidFill>
          <a:latin typeface="+mn-lt"/>
          <a:ea typeface="+mn-ea"/>
          <a:cs typeface="+mn-cs"/>
        </a:defRPr>
      </a:lvl7pPr>
      <a:lvl8pPr marL="14996114" algn="l" defTabSz="4284604" rtl="0" eaLnBrk="1" latinLnBrk="0" hangingPunct="1">
        <a:defRPr sz="8400" kern="1200">
          <a:solidFill>
            <a:schemeClr val="tx1"/>
          </a:solidFill>
          <a:latin typeface="+mn-lt"/>
          <a:ea typeface="+mn-ea"/>
          <a:cs typeface="+mn-cs"/>
        </a:defRPr>
      </a:lvl8pPr>
      <a:lvl9pPr marL="17138416" algn="l" defTabSz="4284604"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chart" Target="../charts/chart1.xml"/><Relationship Id="rId7" Type="http://schemas.openxmlformats.org/officeDocument/2006/relationships/chart" Target="../charts/chart2.xml"/><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image" Target="../media/image8.gif"/><Relationship Id="rId5" Type="http://schemas.openxmlformats.org/officeDocument/2006/relationships/image" Target="../media/image3.jpeg"/><Relationship Id="rId10" Type="http://schemas.openxmlformats.org/officeDocument/2006/relationships/image" Target="../media/image7.emf"/><Relationship Id="rId4" Type="http://schemas.openxmlformats.org/officeDocument/2006/relationships/image" Target="../media/image2.png"/><Relationship Id="rId9" Type="http://schemas.openxmlformats.org/officeDocument/2006/relationships/image" Target="../media/image6.em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31546800" cy="2286000"/>
          </a:xfrm>
        </p:spPr>
        <p:txBody>
          <a:bodyPr>
            <a:normAutofit fontScale="90000"/>
          </a:bodyPr>
          <a:lstStyle/>
          <a:p>
            <a:pPr algn="l">
              <a:tabLst>
                <a:tab pos="27009725" algn="l"/>
              </a:tabLst>
            </a:pPr>
            <a:r>
              <a:rPr lang="en-US" sz="9600" b="1" dirty="0" smtClean="0">
                <a:solidFill>
                  <a:srgbClr val="C00000"/>
                </a:solidFill>
                <a:effectLst>
                  <a:outerShdw blurRad="38100" dist="38100" dir="2700000" algn="tl">
                    <a:srgbClr val="000000">
                      <a:alpha val="43137"/>
                    </a:srgbClr>
                  </a:outerShdw>
                </a:effectLst>
              </a:rPr>
              <a:t>Evaluation of a Multiple Goal Revision of a Physics Laboratory</a:t>
            </a:r>
            <a:r>
              <a:rPr lang="en-US" sz="9600" b="1" dirty="0" smtClean="0">
                <a:solidFill>
                  <a:srgbClr val="C00000"/>
                </a:solidFill>
              </a:rPr>
              <a:t>	</a:t>
            </a:r>
            <a:endParaRPr lang="en-US" sz="6000" dirty="0"/>
          </a:p>
        </p:txBody>
      </p:sp>
      <p:sp>
        <p:nvSpPr>
          <p:cNvPr id="50" name="TextBox 49"/>
          <p:cNvSpPr txBox="1"/>
          <p:nvPr/>
        </p:nvSpPr>
        <p:spPr>
          <a:xfrm>
            <a:off x="914400" y="4493925"/>
            <a:ext cx="7680960" cy="17527875"/>
          </a:xfrm>
          <a:prstGeom prst="rect">
            <a:avLst/>
          </a:prstGeom>
          <a:noFill/>
        </p:spPr>
        <p:txBody>
          <a:bodyPr wrap="square" rtlCol="0">
            <a:spAutoFit/>
          </a:bodyPr>
          <a:lstStyle/>
          <a:p>
            <a:r>
              <a:rPr lang="en-US" sz="6600" b="1" dirty="0" smtClean="0"/>
              <a:t>Learning Objectives:</a:t>
            </a:r>
          </a:p>
          <a:p>
            <a:pPr lvl="0">
              <a:spcBef>
                <a:spcPts val="1800"/>
              </a:spcBef>
              <a:spcAft>
                <a:spcPts val="1800"/>
              </a:spcAft>
            </a:pPr>
            <a:r>
              <a:rPr lang="en-US" sz="2800" dirty="0" smtClean="0"/>
              <a:t>A taskforce consisting of four faculty members and an instructor who regularly teach the first semester lecture and/or laboratory sections of first semester physics meet and came up with the following learning objectives.</a:t>
            </a:r>
          </a:p>
          <a:p>
            <a:pPr marL="514350" lvl="0" indent="-514350" algn="just">
              <a:spcBef>
                <a:spcPts val="1800"/>
              </a:spcBef>
              <a:spcAft>
                <a:spcPts val="1800"/>
              </a:spcAft>
              <a:buFont typeface="+mj-lt"/>
              <a:buAutoNum type="arabicPeriod"/>
            </a:pPr>
            <a:r>
              <a:rPr lang="en-US" sz="2800" dirty="0" smtClean="0"/>
              <a:t>Measure physical quantities using tools from simple scales to sophisticated data acquisition (</a:t>
            </a:r>
            <a:r>
              <a:rPr lang="en-US" sz="2800" dirty="0" err="1" smtClean="0"/>
              <a:t>LabVIEW</a:t>
            </a:r>
            <a:r>
              <a:rPr lang="en-US" sz="2800" dirty="0" smtClean="0"/>
              <a:t>) employing proper procedures for the given tool and keeping good records.</a:t>
            </a:r>
          </a:p>
          <a:p>
            <a:pPr marL="514350" lvl="0" indent="-514350" algn="just">
              <a:spcBef>
                <a:spcPts val="1800"/>
              </a:spcBef>
              <a:spcAft>
                <a:spcPts val="1800"/>
              </a:spcAft>
              <a:buFont typeface="+mj-lt"/>
              <a:buAutoNum type="arabicPeriod"/>
            </a:pPr>
            <a:r>
              <a:rPr lang="en-US" sz="2800" dirty="0" smtClean="0"/>
              <a:t>Develop experimental procedures to carry out an investigation to test a hypothesis.</a:t>
            </a:r>
          </a:p>
          <a:p>
            <a:pPr marL="514350" lvl="0" indent="-514350" algn="just">
              <a:spcBef>
                <a:spcPts val="1800"/>
              </a:spcBef>
              <a:spcAft>
                <a:spcPts val="1800"/>
              </a:spcAft>
              <a:buFont typeface="+mj-lt"/>
              <a:buAutoNum type="arabicPeriod"/>
            </a:pPr>
            <a:r>
              <a:rPr lang="en-US" sz="2800" dirty="0" smtClean="0"/>
              <a:t>Identify the appropriate methods (e.g. equations, diagrams) for analyzing data and carry it out correctly, including producing and fitting graphs.</a:t>
            </a:r>
          </a:p>
          <a:p>
            <a:pPr marL="514350" lvl="0" indent="-514350" algn="just">
              <a:spcBef>
                <a:spcPts val="1800"/>
              </a:spcBef>
              <a:spcAft>
                <a:spcPts val="1800"/>
              </a:spcAft>
              <a:buFont typeface="+mj-lt"/>
              <a:buAutoNum type="arabicPeriod"/>
            </a:pPr>
            <a:r>
              <a:rPr lang="en-US" sz="2800" dirty="0" smtClean="0"/>
              <a:t>Write technical reports that use appropriate language and are structured in typical format, such as including an abstract, introduction, experiment/procedures, data/results and conclusion.</a:t>
            </a:r>
          </a:p>
          <a:p>
            <a:pPr marL="514350" lvl="0" indent="-514350" algn="just">
              <a:spcBef>
                <a:spcPts val="1800"/>
              </a:spcBef>
              <a:spcAft>
                <a:spcPts val="1800"/>
              </a:spcAft>
              <a:buFont typeface="+mj-lt"/>
              <a:buAutoNum type="arabicPeriod"/>
            </a:pPr>
            <a:r>
              <a:rPr lang="en-US" sz="2800" dirty="0" smtClean="0"/>
              <a:t>Demonstrate improved conceptual under-standing of foundational physics concepts.</a:t>
            </a:r>
          </a:p>
          <a:p>
            <a:pPr marL="514350" lvl="0" indent="-514350" algn="just">
              <a:spcBef>
                <a:spcPts val="1800"/>
              </a:spcBef>
              <a:spcAft>
                <a:spcPts val="1800"/>
              </a:spcAft>
              <a:buFont typeface="+mj-lt"/>
              <a:buAutoNum type="arabicPeriod"/>
            </a:pPr>
            <a:r>
              <a:rPr lang="en-US" sz="2800" dirty="0" smtClean="0"/>
              <a:t>Identify, minimize and quantify uncertainty in measurements, estimate uncertainties in cal-</a:t>
            </a:r>
            <a:r>
              <a:rPr lang="en-US" sz="2800" dirty="0" err="1" smtClean="0"/>
              <a:t>culated</a:t>
            </a:r>
            <a:r>
              <a:rPr lang="en-US" sz="2800" dirty="0" smtClean="0"/>
              <a:t> results, and compare with other results.</a:t>
            </a:r>
          </a:p>
          <a:p>
            <a:pPr marL="514350" lvl="0" indent="-514350" algn="just">
              <a:spcBef>
                <a:spcPts val="1800"/>
              </a:spcBef>
              <a:spcAft>
                <a:spcPts val="1800"/>
              </a:spcAft>
              <a:buFont typeface="+mj-lt"/>
              <a:buAutoNum type="arabicPeriod"/>
            </a:pPr>
            <a:r>
              <a:rPr lang="en-US" sz="2800" dirty="0" smtClean="0"/>
              <a:t>Effectively function in teams to accomplish different tasks.</a:t>
            </a:r>
          </a:p>
          <a:p>
            <a:pPr marL="514350" lvl="0" indent="-514350" algn="just">
              <a:spcBef>
                <a:spcPts val="1800"/>
              </a:spcBef>
              <a:spcAft>
                <a:spcPts val="1800"/>
              </a:spcAft>
              <a:buFont typeface="+mj-lt"/>
              <a:buAutoNum type="arabicPeriod"/>
            </a:pPr>
            <a:r>
              <a:rPr lang="en-US" sz="2800" dirty="0" smtClean="0"/>
              <a:t>Report having a positive learning experience in the course.</a:t>
            </a:r>
          </a:p>
        </p:txBody>
      </p:sp>
      <p:sp>
        <p:nvSpPr>
          <p:cNvPr id="16" name="Rectangle 28"/>
          <p:cNvSpPr>
            <a:spLocks noChangeArrowheads="1"/>
          </p:cNvSpPr>
          <p:nvPr/>
        </p:nvSpPr>
        <p:spPr bwMode="auto">
          <a:xfrm>
            <a:off x="0" y="0"/>
            <a:ext cx="42062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 name="TextBox 85"/>
          <p:cNvSpPr txBox="1"/>
          <p:nvPr/>
        </p:nvSpPr>
        <p:spPr>
          <a:xfrm>
            <a:off x="25328880" y="6560403"/>
            <a:ext cx="15590520" cy="830997"/>
          </a:xfrm>
          <a:prstGeom prst="rect">
            <a:avLst/>
          </a:prstGeom>
          <a:noFill/>
        </p:spPr>
        <p:txBody>
          <a:bodyPr wrap="square" rtlCol="0">
            <a:spAutoFit/>
          </a:bodyPr>
          <a:lstStyle/>
          <a:p>
            <a:pPr algn="ctr"/>
            <a:r>
              <a:rPr lang="en-US" sz="4800" dirty="0" smtClean="0">
                <a:solidFill>
                  <a:srgbClr val="C00000"/>
                </a:solidFill>
                <a:effectLst>
                  <a:outerShdw blurRad="38100" dist="38100" dir="2700000" algn="tl">
                    <a:srgbClr val="000000">
                      <a:alpha val="43137"/>
                    </a:srgbClr>
                  </a:outerShdw>
                </a:effectLst>
              </a:rPr>
              <a:t>Pre/post conceptual gains on FMCE assessment</a:t>
            </a:r>
            <a:endParaRPr lang="en-US" sz="4800" dirty="0">
              <a:solidFill>
                <a:srgbClr val="C00000"/>
              </a:solidFill>
              <a:effectLst>
                <a:outerShdw blurRad="38100" dist="38100" dir="2700000" algn="tl">
                  <a:srgbClr val="000000">
                    <a:alpha val="43137"/>
                  </a:srgbClr>
                </a:outerShdw>
              </a:effectLst>
            </a:endParaRPr>
          </a:p>
        </p:txBody>
      </p:sp>
      <p:sp>
        <p:nvSpPr>
          <p:cNvPr id="1060" name="Rectangle 36"/>
          <p:cNvSpPr>
            <a:spLocks noChangeArrowheads="1"/>
          </p:cNvSpPr>
          <p:nvPr/>
        </p:nvSpPr>
        <p:spPr bwMode="auto">
          <a:xfrm>
            <a:off x="30480000" y="1446074"/>
            <a:ext cx="10591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dirty="0" smtClean="0"/>
              <a:t>Scott W. Bonham,  Doug L. Harper,, Lance Pauley </a:t>
            </a:r>
          </a:p>
          <a:p>
            <a:r>
              <a:rPr lang="en-US" sz="3600" dirty="0" smtClean="0"/>
              <a:t>Physics and Astronomy,, Western Kentucky University </a:t>
            </a:r>
          </a:p>
          <a:p>
            <a:r>
              <a:rPr lang="en-US" sz="3600" dirty="0" smtClean="0"/>
              <a:t>Contact: Scott.Bonham@wku.edu</a:t>
            </a:r>
            <a:endParaRPr lang="en-US" sz="3600" dirty="0"/>
          </a:p>
        </p:txBody>
      </p:sp>
      <p:sp>
        <p:nvSpPr>
          <p:cNvPr id="120" name="TextBox 119"/>
          <p:cNvSpPr txBox="1"/>
          <p:nvPr/>
        </p:nvSpPr>
        <p:spPr>
          <a:xfrm>
            <a:off x="838200" y="2133600"/>
            <a:ext cx="29032200" cy="1938992"/>
          </a:xfrm>
          <a:prstGeom prst="rect">
            <a:avLst/>
          </a:prstGeom>
          <a:noFill/>
        </p:spPr>
        <p:txBody>
          <a:bodyPr wrap="square" rtlCol="0">
            <a:spAutoFit/>
          </a:bodyPr>
          <a:lstStyle/>
          <a:p>
            <a:pPr algn="just"/>
            <a:r>
              <a:rPr lang="en-US" sz="2400" b="1" dirty="0" smtClean="0"/>
              <a:t>Abstract:</a:t>
            </a:r>
            <a:r>
              <a:rPr lang="en-US" sz="2400" dirty="0" smtClean="0"/>
              <a:t> Physics laboratories can address a variety of goals, such as learning measurement techniques, developing conceptual understanding, designing experiments, analyzing data, reporting results, and others.  As our department began revision of our university physics laboratory, we formed a taskforce representing a cross-section of the department to define learning outcomes for the new curriculum.  This resulted in a list of eight general learning outcomes: measurement (using both low- and high-tech tools), developing experimental procedures, analyzing data, technical writing, conceptual understanding, uncertainty and error, team work, and a positive experience.  A full pilot was run in Spring 2012 with three experimental sections and two control sections.  Data was collected using the Force and Motion Conceptual Evaluation, a self-efficacy survey, and performance on the laboratory final.  Data from the pilot shows possible gains in conceptual understanding, differences in a few skills directly related to certain laboratory activities, and improvement in technical writing ability as measured by both a writing sample and student perception. </a:t>
            </a:r>
            <a:endParaRPr lang="en-US" sz="2400" dirty="0"/>
          </a:p>
        </p:txBody>
      </p:sp>
      <p:pic>
        <p:nvPicPr>
          <p:cNvPr id="109" name="Picture 108" descr="Hovercraft2.jpg"/>
          <p:cNvPicPr>
            <a:picLocks noChangeAspect="1"/>
          </p:cNvPicPr>
          <p:nvPr/>
        </p:nvPicPr>
        <p:blipFill>
          <a:blip r:embed="rId2" cstate="print">
            <a:lum bright="20000" contrast="20000"/>
          </a:blip>
          <a:srcRect l="16190" t="10159" r="12381"/>
          <a:stretch>
            <a:fillRect/>
          </a:stretch>
        </p:blipFill>
        <p:spPr>
          <a:xfrm>
            <a:off x="4724400" y="21717000"/>
            <a:ext cx="3796537" cy="3581400"/>
          </a:xfrm>
          <a:prstGeom prst="rect">
            <a:avLst/>
          </a:prstGeom>
        </p:spPr>
      </p:pic>
      <p:graphicFrame>
        <p:nvGraphicFramePr>
          <p:cNvPr id="116" name="Table 115"/>
          <p:cNvGraphicFramePr>
            <a:graphicFrameLocks noGrp="1"/>
          </p:cNvGraphicFramePr>
          <p:nvPr/>
        </p:nvGraphicFramePr>
        <p:xfrm>
          <a:off x="25450800" y="6895683"/>
          <a:ext cx="7543800" cy="4693920"/>
        </p:xfrm>
        <a:graphic>
          <a:graphicData uri="http://schemas.openxmlformats.org/drawingml/2006/table">
            <a:tbl>
              <a:tblPr/>
              <a:tblGrid>
                <a:gridCol w="1765570"/>
                <a:gridCol w="2166836"/>
                <a:gridCol w="1685317"/>
                <a:gridCol w="1827098"/>
                <a:gridCol w="98979"/>
              </a:tblGrid>
              <a:tr h="420875">
                <a:tc gridSpan="5">
                  <a:txBody>
                    <a:bodyPr/>
                    <a:lstStyle/>
                    <a:p>
                      <a:pPr marL="0" marR="0">
                        <a:spcBef>
                          <a:spcPts val="0"/>
                        </a:spcBef>
                        <a:spcAft>
                          <a:spcPts val="0"/>
                        </a:spcAft>
                      </a:pPr>
                      <a:endParaRPr lang="en-US" sz="4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1374">
                <a:tc>
                  <a:txBody>
                    <a:bodyPr/>
                    <a:lstStyle/>
                    <a:p>
                      <a:pPr marL="0" marR="0" algn="ctr">
                        <a:spcBef>
                          <a:spcPts val="0"/>
                        </a:spcBef>
                        <a:spcAft>
                          <a:spcPts val="0"/>
                        </a:spcAft>
                      </a:pPr>
                      <a:r>
                        <a:rPr lang="en-US" sz="2800" b="1" dirty="0">
                          <a:latin typeface="Times New Roman"/>
                          <a:ea typeface="Times New Roman"/>
                        </a:rPr>
                        <a:t>Measure</a:t>
                      </a:r>
                      <a:endParaRPr lang="en-US" sz="28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latin typeface="Times New Roman"/>
                          <a:ea typeface="Times New Roman"/>
                        </a:rPr>
                        <a:t>Experiment</a:t>
                      </a:r>
                      <a:endParaRPr lang="en-US" sz="28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latin typeface="Times New Roman"/>
                          <a:ea typeface="Times New Roman"/>
                        </a:rPr>
                        <a:t>Control</a:t>
                      </a:r>
                      <a:endParaRPr lang="en-US" sz="280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smtClean="0">
                          <a:latin typeface="Times New Roman"/>
                          <a:ea typeface="Times New Roman"/>
                        </a:rPr>
                        <a:t>Historical</a:t>
                      </a:r>
                      <a:endParaRPr lang="en-US" sz="28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400">
                          <a:latin typeface="Times New Roman"/>
                          <a:ea typeface="Times New Roman"/>
                        </a:rPr>
                        <a:t> </a:t>
                      </a:r>
                    </a:p>
                  </a:txBody>
                  <a:tcPr marL="0" marR="0" marT="0" marB="0" anchor="ctr">
                    <a:lnL>
                      <a:noFill/>
                    </a:lnL>
                    <a:lnR>
                      <a:noFill/>
                    </a:lnR>
                    <a:lnT>
                      <a:noFill/>
                    </a:lnT>
                    <a:lnB>
                      <a:noFill/>
                    </a:lnB>
                  </a:tcPr>
                </a:tc>
              </a:tr>
              <a:tr h="661374">
                <a:tc>
                  <a:txBody>
                    <a:bodyPr/>
                    <a:lstStyle/>
                    <a:p>
                      <a:pPr marL="0" marR="0">
                        <a:spcBef>
                          <a:spcPts val="0"/>
                        </a:spcBef>
                        <a:spcAft>
                          <a:spcPts val="0"/>
                        </a:spcAft>
                      </a:pPr>
                      <a:r>
                        <a:rPr lang="en-US" sz="2800" dirty="0">
                          <a:latin typeface="Times New Roman"/>
                          <a:ea typeface="Times New Roman"/>
                        </a:rPr>
                        <a:t>Pretest</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800" dirty="0">
                          <a:latin typeface="Times New Roman"/>
                          <a:ea typeface="Times New Roman"/>
                        </a:rPr>
                        <a:t>14.6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800">
                          <a:latin typeface="Times New Roman"/>
                          <a:ea typeface="Times New Roman"/>
                        </a:rPr>
                        <a:t>11.3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800">
                          <a:latin typeface="Times New Roman"/>
                          <a:ea typeface="Times New Roman"/>
                        </a:rPr>
                        <a:t>13.7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4400">
                          <a:latin typeface="Times New Roman"/>
                          <a:ea typeface="Times New Roman"/>
                        </a:rPr>
                        <a:t> </a:t>
                      </a:r>
                    </a:p>
                  </a:txBody>
                  <a:tcPr marL="0" marR="0" marT="0" marB="0" anchor="ctr">
                    <a:lnL>
                      <a:noFill/>
                    </a:lnL>
                    <a:lnR>
                      <a:noFill/>
                    </a:lnR>
                    <a:lnT>
                      <a:noFill/>
                    </a:lnT>
                    <a:lnB>
                      <a:noFill/>
                    </a:lnB>
                  </a:tcPr>
                </a:tc>
              </a:tr>
              <a:tr h="661374">
                <a:tc>
                  <a:txBody>
                    <a:bodyPr/>
                    <a:lstStyle/>
                    <a:p>
                      <a:pPr marL="0" marR="0">
                        <a:spcBef>
                          <a:spcPts val="0"/>
                        </a:spcBef>
                        <a:spcAft>
                          <a:spcPts val="0"/>
                        </a:spcAft>
                      </a:pPr>
                      <a:r>
                        <a:rPr lang="en-US" sz="2800" dirty="0">
                          <a:latin typeface="Times New Roman"/>
                          <a:ea typeface="Times New Roman"/>
                        </a:rPr>
                        <a:t>Posttest</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800" dirty="0">
                          <a:latin typeface="Times New Roman"/>
                          <a:ea typeface="Times New Roman"/>
                        </a:rPr>
                        <a:t>22.3</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800" dirty="0">
                          <a:latin typeface="Times New Roman"/>
                          <a:ea typeface="Times New Roman"/>
                        </a:rPr>
                        <a:t>16.6</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800">
                          <a:latin typeface="Times New Roman"/>
                          <a:ea typeface="Times New Roman"/>
                        </a:rPr>
                        <a:t>21.3</a:t>
                      </a:r>
                    </a:p>
                  </a:txBody>
                  <a:tcPr marL="68580" marR="68580" marT="0" marB="0" anchor="ctr">
                    <a:lnL>
                      <a:noFill/>
                    </a:lnL>
                    <a:lnR>
                      <a:noFill/>
                    </a:lnR>
                    <a:lnT>
                      <a:noFill/>
                    </a:lnT>
                    <a:lnB>
                      <a:noFill/>
                    </a:lnB>
                  </a:tcPr>
                </a:tc>
                <a:tc>
                  <a:txBody>
                    <a:bodyPr/>
                    <a:lstStyle/>
                    <a:p>
                      <a:pPr marL="0" marR="0">
                        <a:spcBef>
                          <a:spcPts val="0"/>
                        </a:spcBef>
                        <a:spcAft>
                          <a:spcPts val="0"/>
                        </a:spcAft>
                      </a:pPr>
                      <a:r>
                        <a:rPr lang="en-US" sz="4400">
                          <a:latin typeface="Times New Roman"/>
                          <a:ea typeface="Times New Roman"/>
                        </a:rPr>
                        <a:t> </a:t>
                      </a:r>
                    </a:p>
                  </a:txBody>
                  <a:tcPr marL="0" marR="0" marT="0" marB="0" anchor="ctr">
                    <a:lnL>
                      <a:noFill/>
                    </a:lnL>
                    <a:lnR>
                      <a:noFill/>
                    </a:lnR>
                    <a:lnT>
                      <a:noFill/>
                    </a:lnT>
                    <a:lnB>
                      <a:noFill/>
                    </a:lnB>
                  </a:tcPr>
                </a:tc>
              </a:tr>
              <a:tr h="661374">
                <a:tc>
                  <a:txBody>
                    <a:bodyPr/>
                    <a:lstStyle/>
                    <a:p>
                      <a:pPr marL="0" marR="0">
                        <a:spcBef>
                          <a:spcPts val="0"/>
                        </a:spcBef>
                        <a:spcAft>
                          <a:spcPts val="0"/>
                        </a:spcAft>
                      </a:pPr>
                      <a:r>
                        <a:rPr lang="en-US" sz="2800">
                          <a:latin typeface="Times New Roman"/>
                          <a:ea typeface="Times New Roman"/>
                        </a:rPr>
                        <a:t>Hake gain</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800" dirty="0">
                          <a:latin typeface="Times New Roman"/>
                          <a:ea typeface="Times New Roman"/>
                        </a:rPr>
                        <a:t>24%</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800" dirty="0">
                          <a:latin typeface="Times New Roman"/>
                          <a:ea typeface="Times New Roman"/>
                        </a:rPr>
                        <a:t>15%</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800" dirty="0">
                          <a:latin typeface="Times New Roman"/>
                          <a:ea typeface="Times New Roman"/>
                        </a:rPr>
                        <a:t>23%</a:t>
                      </a:r>
                    </a:p>
                  </a:txBody>
                  <a:tcPr marL="68580" marR="68580" marT="0" marB="0" anchor="ctr">
                    <a:lnL>
                      <a:noFill/>
                    </a:lnL>
                    <a:lnR>
                      <a:noFill/>
                    </a:lnR>
                    <a:lnT>
                      <a:noFill/>
                    </a:lnT>
                    <a:lnB>
                      <a:noFill/>
                    </a:lnB>
                  </a:tcPr>
                </a:tc>
                <a:tc>
                  <a:txBody>
                    <a:bodyPr/>
                    <a:lstStyle/>
                    <a:p>
                      <a:pPr marL="0" marR="0">
                        <a:spcBef>
                          <a:spcPts val="0"/>
                        </a:spcBef>
                        <a:spcAft>
                          <a:spcPts val="0"/>
                        </a:spcAft>
                      </a:pPr>
                      <a:r>
                        <a:rPr lang="en-US" sz="4400">
                          <a:latin typeface="Times New Roman"/>
                          <a:ea typeface="Times New Roman"/>
                        </a:rPr>
                        <a:t> </a:t>
                      </a:r>
                    </a:p>
                  </a:txBody>
                  <a:tcPr marL="0" marR="0" marT="0" marB="0" anchor="ctr">
                    <a:lnL>
                      <a:noFill/>
                    </a:lnL>
                    <a:lnR>
                      <a:noFill/>
                    </a:lnR>
                    <a:lnT>
                      <a:noFill/>
                    </a:lnT>
                    <a:lnB>
                      <a:noFill/>
                    </a:lnB>
                  </a:tcPr>
                </a:tc>
              </a:tr>
              <a:tr h="661374">
                <a:tc>
                  <a:txBody>
                    <a:bodyPr/>
                    <a:lstStyle/>
                    <a:p>
                      <a:pPr marL="0" marR="0">
                        <a:spcBef>
                          <a:spcPts val="0"/>
                        </a:spcBef>
                        <a:spcAft>
                          <a:spcPts val="0"/>
                        </a:spcAft>
                      </a:pPr>
                      <a:r>
                        <a:rPr lang="en-US" sz="2800" dirty="0">
                          <a:latin typeface="Times New Roman"/>
                          <a:ea typeface="Times New Roman"/>
                        </a:rPr>
                        <a:t>Effect size</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800" dirty="0">
                          <a:latin typeface="Times New Roman"/>
                          <a:ea typeface="Times New Roman"/>
                        </a:rPr>
                        <a:t>0.64</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800" dirty="0">
                          <a:latin typeface="Times New Roman"/>
                          <a:ea typeface="Times New Roman"/>
                        </a:rPr>
                        <a:t>0.70</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800" dirty="0">
                          <a:latin typeface="Times New Roman"/>
                          <a:ea typeface="Times New Roman"/>
                        </a:rPr>
                        <a:t>0.63</a:t>
                      </a:r>
                    </a:p>
                  </a:txBody>
                  <a:tcPr marL="68580" marR="68580" marT="0" marB="0" anchor="ctr">
                    <a:lnL>
                      <a:noFill/>
                    </a:lnL>
                    <a:lnR>
                      <a:noFill/>
                    </a:lnR>
                    <a:lnT>
                      <a:noFill/>
                    </a:lnT>
                    <a:lnB>
                      <a:noFill/>
                    </a:lnB>
                  </a:tcPr>
                </a:tc>
                <a:tc>
                  <a:txBody>
                    <a:bodyPr/>
                    <a:lstStyle/>
                    <a:p>
                      <a:pPr marL="0" marR="0">
                        <a:spcBef>
                          <a:spcPts val="0"/>
                        </a:spcBef>
                        <a:spcAft>
                          <a:spcPts val="0"/>
                        </a:spcAft>
                      </a:pPr>
                      <a:r>
                        <a:rPr lang="en-US" sz="4400">
                          <a:latin typeface="Times New Roman"/>
                          <a:ea typeface="Times New Roman"/>
                        </a:rPr>
                        <a:t> </a:t>
                      </a:r>
                    </a:p>
                  </a:txBody>
                  <a:tcPr marL="0" marR="0" marT="0" marB="0" anchor="ctr">
                    <a:lnL>
                      <a:noFill/>
                    </a:lnL>
                    <a:lnR>
                      <a:noFill/>
                    </a:lnR>
                    <a:lnT>
                      <a:noFill/>
                    </a:lnT>
                    <a:lnB>
                      <a:noFill/>
                    </a:lnB>
                  </a:tcPr>
                </a:tc>
              </a:tr>
              <a:tr h="661374">
                <a:tc>
                  <a:txBody>
                    <a:bodyPr/>
                    <a:lstStyle/>
                    <a:p>
                      <a:pPr marL="0" marR="0">
                        <a:spcBef>
                          <a:spcPts val="0"/>
                        </a:spcBef>
                        <a:spcAft>
                          <a:spcPts val="0"/>
                        </a:spcAft>
                      </a:pPr>
                      <a:r>
                        <a:rPr lang="en-US" sz="2800" dirty="0">
                          <a:latin typeface="Times New Roman"/>
                          <a:ea typeface="Times New Roman"/>
                        </a:rPr>
                        <a:t>N</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Times New Roman"/>
                          <a:ea typeface="Times New Roman"/>
                        </a:rPr>
                        <a:t>29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Times New Roman"/>
                          <a:ea typeface="Times New Roman"/>
                        </a:rPr>
                        <a:t>16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Times New Roman"/>
                          <a:ea typeface="Times New Roman"/>
                        </a:rPr>
                        <a:t>115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400" dirty="0">
                          <a:latin typeface="Times New Roman"/>
                          <a:ea typeface="Times New Roman"/>
                        </a:rPr>
                        <a:t> </a:t>
                      </a:r>
                    </a:p>
                  </a:txBody>
                  <a:tcPr marL="0" marR="0" marT="0" marB="0" anchor="ctr">
                    <a:lnL>
                      <a:noFill/>
                    </a:lnL>
                    <a:lnR>
                      <a:noFill/>
                    </a:lnR>
                    <a:lnT>
                      <a:noFill/>
                    </a:lnT>
                    <a:lnB>
                      <a:noFill/>
                    </a:lnB>
                  </a:tcPr>
                </a:tc>
              </a:tr>
            </a:tbl>
          </a:graphicData>
        </a:graphic>
      </p:graphicFrame>
      <p:graphicFrame>
        <p:nvGraphicFramePr>
          <p:cNvPr id="117" name="Chart 116"/>
          <p:cNvGraphicFramePr/>
          <p:nvPr/>
        </p:nvGraphicFramePr>
        <p:xfrm>
          <a:off x="33451800" y="16459200"/>
          <a:ext cx="8229600" cy="601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3" name="Table 122"/>
          <p:cNvGraphicFramePr>
            <a:graphicFrameLocks noGrp="1"/>
          </p:cNvGraphicFramePr>
          <p:nvPr/>
        </p:nvGraphicFramePr>
        <p:xfrm>
          <a:off x="33451800" y="23183172"/>
          <a:ext cx="7696200" cy="3944028"/>
        </p:xfrm>
        <a:graphic>
          <a:graphicData uri="http://schemas.openxmlformats.org/drawingml/2006/table">
            <a:tbl>
              <a:tblPr/>
              <a:tblGrid>
                <a:gridCol w="4419600"/>
                <a:gridCol w="1865630"/>
                <a:gridCol w="1410970"/>
              </a:tblGrid>
              <a:tr h="420875">
                <a:tc gridSpan="3">
                  <a:txBody>
                    <a:bodyPr/>
                    <a:lstStyle/>
                    <a:p>
                      <a:pPr marL="0" marR="0">
                        <a:spcBef>
                          <a:spcPts val="0"/>
                        </a:spcBef>
                        <a:spcAft>
                          <a:spcPts val="0"/>
                        </a:spcAft>
                      </a:pPr>
                      <a:r>
                        <a:rPr lang="en-US" sz="2800" dirty="0" smtClean="0">
                          <a:latin typeface="+mn-lt"/>
                          <a:ea typeface="Times New Roman"/>
                        </a:rPr>
                        <a:t>Performance</a:t>
                      </a:r>
                      <a:r>
                        <a:rPr lang="en-US" sz="2800" baseline="0" dirty="0" smtClean="0">
                          <a:latin typeface="+mn-lt"/>
                          <a:ea typeface="Times New Roman"/>
                        </a:rPr>
                        <a:t> on selected lab final tasks</a:t>
                      </a:r>
                      <a:endParaRPr lang="en-US" sz="4400" dirty="0">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61374">
                <a:tc>
                  <a:txBody>
                    <a:bodyPr/>
                    <a:lstStyle/>
                    <a:p>
                      <a:pPr marL="0" marR="0" algn="ctr">
                        <a:spcBef>
                          <a:spcPts val="0"/>
                        </a:spcBef>
                        <a:spcAft>
                          <a:spcPts val="0"/>
                        </a:spcAft>
                      </a:pPr>
                      <a:r>
                        <a:rPr lang="en-US" sz="2800" b="1" dirty="0">
                          <a:latin typeface="+mn-lt"/>
                          <a:ea typeface="Times New Roman"/>
                        </a:rPr>
                        <a:t>Measure</a:t>
                      </a:r>
                      <a:endParaRPr lang="en-US" sz="4400" dirty="0">
                        <a:latin typeface="+mn-lt"/>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latin typeface="+mn-lt"/>
                          <a:ea typeface="Times New Roman"/>
                        </a:rPr>
                        <a:t>Experiment</a:t>
                      </a:r>
                      <a:endParaRPr lang="en-US" sz="4400" dirty="0">
                        <a:latin typeface="+mn-lt"/>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latin typeface="+mn-lt"/>
                          <a:ea typeface="Times New Roman"/>
                        </a:rPr>
                        <a:t>Control</a:t>
                      </a:r>
                      <a:endParaRPr lang="en-US" sz="4400">
                        <a:latin typeface="+mn-lt"/>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374">
                <a:tc>
                  <a:txBody>
                    <a:bodyPr/>
                    <a:lstStyle/>
                    <a:p>
                      <a:pPr marL="0" marR="0">
                        <a:spcBef>
                          <a:spcPts val="0"/>
                        </a:spcBef>
                        <a:spcAft>
                          <a:spcPts val="0"/>
                        </a:spcAft>
                      </a:pPr>
                      <a:r>
                        <a:rPr lang="en-US" sz="2400" dirty="0" smtClean="0">
                          <a:latin typeface="+mn-lt"/>
                          <a:ea typeface="Times New Roman"/>
                        </a:rPr>
                        <a:t>Average precision</a:t>
                      </a:r>
                      <a:r>
                        <a:rPr lang="en-US" sz="2400" baseline="0" dirty="0" smtClean="0">
                          <a:latin typeface="+mn-lt"/>
                          <a:ea typeface="Times New Roman"/>
                        </a:rPr>
                        <a:t> measured with </a:t>
                      </a:r>
                      <a:r>
                        <a:rPr lang="en-US" sz="2400" baseline="0" dirty="0" err="1" smtClean="0">
                          <a:latin typeface="+mn-lt"/>
                          <a:ea typeface="Times New Roman"/>
                        </a:rPr>
                        <a:t>Vernier</a:t>
                      </a:r>
                      <a:r>
                        <a:rPr lang="en-US" sz="2400" baseline="0" dirty="0" smtClean="0">
                          <a:latin typeface="+mn-lt"/>
                          <a:ea typeface="Times New Roman"/>
                        </a:rPr>
                        <a:t> calipers (log)</a:t>
                      </a:r>
                      <a:endParaRPr lang="en-US" sz="2400" dirty="0">
                        <a:latin typeface="+mn-lt"/>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400" dirty="0" smtClean="0">
                          <a:latin typeface="+mn-lt"/>
                          <a:ea typeface="Times New Roman"/>
                        </a:rPr>
                        <a:t>0.007</a:t>
                      </a:r>
                      <a:endParaRPr lang="en-US" sz="2400" dirty="0">
                        <a:latin typeface="+mn-lt"/>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400" dirty="0" smtClean="0">
                          <a:latin typeface="+mn-lt"/>
                          <a:ea typeface="Times New Roman"/>
                        </a:rPr>
                        <a:t>0.03</a:t>
                      </a:r>
                      <a:endParaRPr lang="en-US" sz="2400" dirty="0">
                        <a:latin typeface="+mn-lt"/>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661374">
                <a:tc>
                  <a:txBody>
                    <a:bodyPr/>
                    <a:lstStyle/>
                    <a:p>
                      <a:pPr marL="0" marR="0">
                        <a:spcBef>
                          <a:spcPts val="0"/>
                        </a:spcBef>
                        <a:spcAft>
                          <a:spcPts val="0"/>
                        </a:spcAft>
                      </a:pPr>
                      <a:r>
                        <a:rPr lang="en-US" sz="2400" dirty="0" smtClean="0">
                          <a:latin typeface="+mn-lt"/>
                          <a:ea typeface="Times New Roman"/>
                        </a:rPr>
                        <a:t>% completely labeled graphs</a:t>
                      </a:r>
                    </a:p>
                    <a:p>
                      <a:pPr marL="0" marR="0">
                        <a:spcBef>
                          <a:spcPts val="0"/>
                        </a:spcBef>
                        <a:spcAft>
                          <a:spcPts val="0"/>
                        </a:spcAft>
                      </a:pPr>
                      <a:r>
                        <a:rPr lang="en-US" sz="2400" dirty="0" smtClean="0">
                          <a:latin typeface="+mn-lt"/>
                          <a:ea typeface="Times New Roman"/>
                        </a:rPr>
                        <a:t>(% including missing graph title)</a:t>
                      </a:r>
                      <a:endParaRPr lang="en-US" sz="2400" dirty="0">
                        <a:latin typeface="+mn-lt"/>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400" dirty="0" smtClean="0">
                          <a:latin typeface="+mn-lt"/>
                          <a:ea typeface="Times New Roman"/>
                        </a:rPr>
                        <a:t>38%  </a:t>
                      </a:r>
                    </a:p>
                    <a:p>
                      <a:pPr marL="0" marR="0" algn="ctr">
                        <a:spcBef>
                          <a:spcPts val="0"/>
                        </a:spcBef>
                        <a:spcAft>
                          <a:spcPts val="0"/>
                        </a:spcAft>
                      </a:pPr>
                      <a:r>
                        <a:rPr lang="en-US" sz="2400" dirty="0" smtClean="0">
                          <a:latin typeface="+mn-lt"/>
                          <a:ea typeface="Times New Roman"/>
                        </a:rPr>
                        <a:t>(93%)</a:t>
                      </a:r>
                      <a:endParaRPr lang="en-US" sz="2400" dirty="0">
                        <a:latin typeface="+mn-lt"/>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400" dirty="0" smtClean="0">
                          <a:latin typeface="+mn-lt"/>
                          <a:ea typeface="Times New Roman"/>
                        </a:rPr>
                        <a:t>78% </a:t>
                      </a:r>
                    </a:p>
                    <a:p>
                      <a:pPr marL="0" marR="0" algn="ctr">
                        <a:spcBef>
                          <a:spcPts val="0"/>
                        </a:spcBef>
                        <a:spcAft>
                          <a:spcPts val="0"/>
                        </a:spcAft>
                      </a:pPr>
                      <a:r>
                        <a:rPr lang="en-US" sz="2400" dirty="0" smtClean="0">
                          <a:latin typeface="+mn-lt"/>
                          <a:ea typeface="Times New Roman"/>
                        </a:rPr>
                        <a:t>(81%)</a:t>
                      </a:r>
                      <a:endParaRPr lang="en-US" sz="2400" dirty="0">
                        <a:latin typeface="+mn-lt"/>
                        <a:ea typeface="Times New Roman"/>
                      </a:endParaRPr>
                    </a:p>
                  </a:txBody>
                  <a:tcPr marL="68580" marR="68580" marT="0" marB="0" anchor="ctr">
                    <a:lnL>
                      <a:noFill/>
                    </a:lnL>
                    <a:lnR>
                      <a:noFill/>
                    </a:lnR>
                    <a:lnT>
                      <a:noFill/>
                    </a:lnT>
                    <a:lnB>
                      <a:noFill/>
                    </a:lnB>
                  </a:tcPr>
                </a:tc>
              </a:tr>
              <a:tr h="661374">
                <a:tc>
                  <a:txBody>
                    <a:bodyPr/>
                    <a:lstStyle/>
                    <a:p>
                      <a:pPr marL="0" marR="0">
                        <a:spcBef>
                          <a:spcPts val="0"/>
                        </a:spcBef>
                        <a:spcAft>
                          <a:spcPts val="0"/>
                        </a:spcAft>
                      </a:pPr>
                      <a:r>
                        <a:rPr lang="en-US" sz="2400" dirty="0" smtClean="0">
                          <a:latin typeface="+mn-lt"/>
                          <a:ea typeface="Times New Roman"/>
                        </a:rPr>
                        <a:t>Length of abstract (lines)</a:t>
                      </a:r>
                      <a:endParaRPr lang="en-US" sz="2400" dirty="0">
                        <a:latin typeface="+mn-lt"/>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400" dirty="0" smtClean="0">
                          <a:latin typeface="+mn-lt"/>
                          <a:ea typeface="Times New Roman"/>
                        </a:rPr>
                        <a:t>7.6</a:t>
                      </a:r>
                      <a:endParaRPr lang="en-US" sz="2400" dirty="0">
                        <a:latin typeface="+mn-lt"/>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400" dirty="0" smtClean="0">
                          <a:latin typeface="+mn-lt"/>
                          <a:ea typeface="Times New Roman"/>
                        </a:rPr>
                        <a:t>7.7</a:t>
                      </a:r>
                      <a:endParaRPr lang="en-US" sz="2400" dirty="0">
                        <a:latin typeface="+mn-lt"/>
                        <a:ea typeface="Times New Roman"/>
                      </a:endParaRPr>
                    </a:p>
                  </a:txBody>
                  <a:tcPr marL="68580" marR="68580" marT="0" marB="0" anchor="ctr">
                    <a:lnL>
                      <a:noFill/>
                    </a:lnL>
                    <a:lnR>
                      <a:noFill/>
                    </a:lnR>
                    <a:lnT>
                      <a:noFill/>
                    </a:lnT>
                    <a:lnB>
                      <a:noFill/>
                    </a:lnB>
                  </a:tcPr>
                </a:tc>
              </a:tr>
              <a:tr h="661374">
                <a:tc>
                  <a:txBody>
                    <a:bodyPr/>
                    <a:lstStyle/>
                    <a:p>
                      <a:pPr marL="0" marR="0">
                        <a:spcBef>
                          <a:spcPts val="0"/>
                        </a:spcBef>
                        <a:spcAft>
                          <a:spcPts val="0"/>
                        </a:spcAft>
                      </a:pPr>
                      <a:r>
                        <a:rPr lang="en-US" sz="2400" dirty="0" smtClean="0">
                          <a:latin typeface="+mn-lt"/>
                          <a:ea typeface="Times New Roman"/>
                        </a:rPr>
                        <a:t>Log-average of error motion</a:t>
                      </a:r>
                      <a:r>
                        <a:rPr lang="en-US" sz="2400" baseline="0" dirty="0" smtClean="0">
                          <a:latin typeface="+mn-lt"/>
                          <a:ea typeface="Times New Roman"/>
                        </a:rPr>
                        <a:t> sensor calibration task (cm)</a:t>
                      </a:r>
                      <a:endParaRPr lang="en-US" sz="2400" dirty="0">
                        <a:latin typeface="+mn-lt"/>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400" dirty="0" smtClean="0">
                          <a:latin typeface="+mn-lt"/>
                          <a:ea typeface="Times New Roman"/>
                        </a:rPr>
                        <a:t>0.23</a:t>
                      </a:r>
                      <a:endParaRPr lang="en-US" sz="2400" dirty="0">
                        <a:latin typeface="+mn-lt"/>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400" dirty="0" smtClean="0">
                          <a:latin typeface="+mn-lt"/>
                          <a:ea typeface="Times New Roman"/>
                        </a:rPr>
                        <a:t>0.23</a:t>
                      </a:r>
                      <a:endParaRPr lang="en-US" sz="2400" dirty="0">
                        <a:latin typeface="+mn-lt"/>
                        <a:ea typeface="Times New Roman"/>
                      </a:endParaRPr>
                    </a:p>
                  </a:txBody>
                  <a:tcPr marL="68580" marR="68580" marT="0" marB="0" anchor="ctr">
                    <a:lnL>
                      <a:noFill/>
                    </a:lnL>
                    <a:lnR>
                      <a:noFill/>
                    </a:lnR>
                    <a:lnT>
                      <a:noFill/>
                    </a:lnT>
                    <a:lnB>
                      <a:noFill/>
                    </a:lnB>
                  </a:tcPr>
                </a:tc>
              </a:tr>
            </a:tbl>
          </a:graphicData>
        </a:graphic>
      </p:graphicFrame>
      <p:sp>
        <p:nvSpPr>
          <p:cNvPr id="124" name="TextBox 123"/>
          <p:cNvSpPr txBox="1"/>
          <p:nvPr/>
        </p:nvSpPr>
        <p:spPr>
          <a:xfrm>
            <a:off x="33467040" y="7467600"/>
            <a:ext cx="7680960" cy="3970318"/>
          </a:xfrm>
          <a:prstGeom prst="rect">
            <a:avLst/>
          </a:prstGeom>
          <a:noFill/>
        </p:spPr>
        <p:txBody>
          <a:bodyPr wrap="square" rtlCol="0">
            <a:spAutoFit/>
          </a:bodyPr>
          <a:lstStyle/>
          <a:p>
            <a:pPr algn="just"/>
            <a:r>
              <a:rPr lang="en-US" sz="2800" dirty="0" smtClean="0"/>
              <a:t>Force and Motion Conceptual Evaluation taken first meeting of course and last or next to last meeting.  Did not count toward grade.  Results hint that there might be a difference, but not large enough to be sure.  Not surprising, as lecture is where conceptual learning is  primarily expected to be learned.  Historical includes the previous two years.  Some of the historical sections included approaches such as Peer Instruction.</a:t>
            </a:r>
            <a:endParaRPr lang="en-US" sz="2800" dirty="0"/>
          </a:p>
        </p:txBody>
      </p:sp>
      <p:sp>
        <p:nvSpPr>
          <p:cNvPr id="125" name="TextBox 124"/>
          <p:cNvSpPr txBox="1"/>
          <p:nvPr/>
        </p:nvSpPr>
        <p:spPr>
          <a:xfrm>
            <a:off x="25328880" y="12046803"/>
            <a:ext cx="15438120" cy="830997"/>
          </a:xfrm>
          <a:prstGeom prst="rect">
            <a:avLst/>
          </a:prstGeom>
          <a:noFill/>
        </p:spPr>
        <p:txBody>
          <a:bodyPr wrap="square" rtlCol="0">
            <a:spAutoFit/>
          </a:bodyPr>
          <a:lstStyle/>
          <a:p>
            <a:pPr algn="ctr"/>
            <a:r>
              <a:rPr lang="en-US" sz="4800" dirty="0" smtClean="0">
                <a:solidFill>
                  <a:srgbClr val="C00000"/>
                </a:solidFill>
                <a:effectLst>
                  <a:outerShdw blurRad="38100" dist="38100" dir="2700000" algn="tl">
                    <a:srgbClr val="000000">
                      <a:alpha val="43137"/>
                    </a:srgbClr>
                  </a:outerShdw>
                </a:effectLst>
              </a:rPr>
              <a:t>Self </a:t>
            </a:r>
            <a:r>
              <a:rPr lang="en-US" sz="4800" dirty="0" smtClean="0">
                <a:solidFill>
                  <a:srgbClr val="C00000"/>
                </a:solidFill>
                <a:effectLst>
                  <a:outerShdw blurRad="38100" dist="38100" dir="2700000" algn="tl">
                    <a:srgbClr val="000000">
                      <a:alpha val="43137"/>
                    </a:srgbClr>
                  </a:outerShdw>
                </a:effectLst>
              </a:rPr>
              <a:t>efficacy </a:t>
            </a:r>
            <a:r>
              <a:rPr lang="en-US" sz="4800" dirty="0" smtClean="0">
                <a:solidFill>
                  <a:srgbClr val="C00000"/>
                </a:solidFill>
                <a:effectLst>
                  <a:outerShdw blurRad="38100" dist="38100" dir="2700000" algn="tl">
                    <a:srgbClr val="000000">
                      <a:alpha val="43137"/>
                    </a:srgbClr>
                  </a:outerShdw>
                </a:effectLst>
              </a:rPr>
              <a:t>survey</a:t>
            </a:r>
            <a:endParaRPr lang="en-US" sz="4800" dirty="0">
              <a:solidFill>
                <a:srgbClr val="C00000"/>
              </a:solidFill>
              <a:effectLst>
                <a:outerShdw blurRad="38100" dist="38100" dir="2700000" algn="tl">
                  <a:srgbClr val="000000">
                    <a:alpha val="43137"/>
                  </a:srgbClr>
                </a:outerShdw>
              </a:effectLst>
            </a:endParaRPr>
          </a:p>
        </p:txBody>
      </p:sp>
      <p:sp>
        <p:nvSpPr>
          <p:cNvPr id="126" name="TextBox 125"/>
          <p:cNvSpPr txBox="1"/>
          <p:nvPr/>
        </p:nvSpPr>
        <p:spPr>
          <a:xfrm>
            <a:off x="10058400" y="4454604"/>
            <a:ext cx="13792200" cy="1107996"/>
          </a:xfrm>
          <a:prstGeom prst="rect">
            <a:avLst/>
          </a:prstGeom>
          <a:noFill/>
        </p:spPr>
        <p:txBody>
          <a:bodyPr wrap="square" rtlCol="0">
            <a:spAutoFit/>
          </a:bodyPr>
          <a:lstStyle/>
          <a:p>
            <a:pPr algn="ctr"/>
            <a:r>
              <a:rPr lang="en-US" sz="6600" b="1" dirty="0" smtClean="0"/>
              <a:t>Elements of </a:t>
            </a:r>
            <a:r>
              <a:rPr lang="en-US" sz="6600" b="1" dirty="0" smtClean="0"/>
              <a:t>Revised Curriculum</a:t>
            </a:r>
            <a:endParaRPr lang="en-US" sz="6600" b="1" dirty="0"/>
          </a:p>
        </p:txBody>
      </p:sp>
      <p:pic>
        <p:nvPicPr>
          <p:cNvPr id="6" name="Picture 4"/>
          <p:cNvPicPr>
            <a:picLocks noChangeAspect="1" noChangeArrowheads="1"/>
          </p:cNvPicPr>
          <p:nvPr/>
        </p:nvPicPr>
        <p:blipFill>
          <a:blip r:embed="rId4" cstate="print"/>
          <a:srcRect/>
          <a:stretch>
            <a:fillRect/>
          </a:stretch>
        </p:blipFill>
        <p:spPr bwMode="auto">
          <a:xfrm>
            <a:off x="25786080" y="13030200"/>
            <a:ext cx="6858000" cy="8895121"/>
          </a:xfrm>
          <a:prstGeom prst="rect">
            <a:avLst/>
          </a:prstGeom>
          <a:noFill/>
          <a:ln w="9525">
            <a:noFill/>
            <a:miter lim="800000"/>
            <a:headEnd/>
            <a:tailEnd/>
          </a:ln>
        </p:spPr>
      </p:pic>
      <p:sp>
        <p:nvSpPr>
          <p:cNvPr id="127" name="Rectangle 126"/>
          <p:cNvSpPr/>
          <p:nvPr/>
        </p:nvSpPr>
        <p:spPr>
          <a:xfrm>
            <a:off x="33467040" y="13072170"/>
            <a:ext cx="7680960" cy="3539430"/>
          </a:xfrm>
          <a:prstGeom prst="rect">
            <a:avLst/>
          </a:prstGeom>
        </p:spPr>
        <p:txBody>
          <a:bodyPr wrap="square">
            <a:spAutoFit/>
          </a:bodyPr>
          <a:lstStyle/>
          <a:p>
            <a:pPr marL="171450" indent="-171450" algn="just">
              <a:buFont typeface="Arial" pitchFamily="34" charset="0"/>
              <a:buChar char="•"/>
            </a:pPr>
            <a:r>
              <a:rPr lang="en-US" sz="2800" dirty="0" smtClean="0"/>
              <a:t>Given in class at beginning of period during the 10</a:t>
            </a:r>
            <a:r>
              <a:rPr lang="en-US" sz="2800" baseline="30000" dirty="0" smtClean="0"/>
              <a:t>th</a:t>
            </a:r>
            <a:r>
              <a:rPr lang="en-US" sz="2800" dirty="0" smtClean="0"/>
              <a:t> week of semester.</a:t>
            </a:r>
          </a:p>
          <a:p>
            <a:pPr marL="171450" indent="-171450" algn="just">
              <a:buFont typeface="Arial" pitchFamily="34" charset="0"/>
              <a:buChar char="•"/>
            </a:pPr>
            <a:r>
              <a:rPr lang="en-US" sz="2800" dirty="0" smtClean="0"/>
              <a:t>No differences observed by gender or major.  </a:t>
            </a:r>
          </a:p>
          <a:p>
            <a:pPr marL="171450" indent="-171450" algn="just">
              <a:buFont typeface="Arial" pitchFamily="34" charset="0"/>
              <a:buChar char="•"/>
            </a:pPr>
            <a:r>
              <a:rPr lang="en-US" sz="2800" dirty="0" smtClean="0"/>
              <a:t>Average number of previous science labs taken was greater in control sections (2.4 </a:t>
            </a:r>
            <a:r>
              <a:rPr lang="en-US" sz="2800" dirty="0" err="1" smtClean="0"/>
              <a:t>vs</a:t>
            </a:r>
            <a:r>
              <a:rPr lang="en-US" sz="2800" dirty="0" smtClean="0"/>
              <a:t> 1.7).  When controlled for by using linear regression, only question with significant difference was that on writing; coefficient significant with </a:t>
            </a:r>
            <a:r>
              <a:rPr lang="en-US" sz="2800" i="1" dirty="0" smtClean="0"/>
              <a:t>p</a:t>
            </a:r>
            <a:r>
              <a:rPr lang="en-US" sz="2800" dirty="0" smtClean="0"/>
              <a:t> &lt; 0.005.</a:t>
            </a:r>
            <a:endParaRPr lang="en-US" sz="2800" dirty="0"/>
          </a:p>
        </p:txBody>
      </p:sp>
      <p:sp>
        <p:nvSpPr>
          <p:cNvPr id="128" name="TextBox 127"/>
          <p:cNvSpPr txBox="1"/>
          <p:nvPr/>
        </p:nvSpPr>
        <p:spPr>
          <a:xfrm>
            <a:off x="26670000" y="22181403"/>
            <a:ext cx="14554200" cy="830997"/>
          </a:xfrm>
          <a:prstGeom prst="rect">
            <a:avLst/>
          </a:prstGeom>
          <a:noFill/>
        </p:spPr>
        <p:txBody>
          <a:bodyPr wrap="square" rtlCol="0">
            <a:spAutoFit/>
          </a:bodyPr>
          <a:lstStyle/>
          <a:p>
            <a:r>
              <a:rPr lang="en-US" sz="4800" dirty="0" smtClean="0">
                <a:solidFill>
                  <a:srgbClr val="C00000"/>
                </a:solidFill>
                <a:effectLst>
                  <a:outerShdw blurRad="38100" dist="38100" dir="2700000" algn="tl">
                    <a:srgbClr val="000000">
                      <a:alpha val="43137"/>
                    </a:srgbClr>
                  </a:outerShdw>
                </a:effectLst>
              </a:rPr>
              <a:t>Performance on common  laboratory final exam</a:t>
            </a:r>
            <a:endParaRPr lang="en-US" sz="4800" dirty="0">
              <a:solidFill>
                <a:srgbClr val="C00000"/>
              </a:solidFill>
              <a:effectLst>
                <a:outerShdw blurRad="38100" dist="38100" dir="2700000" algn="tl">
                  <a:srgbClr val="000000">
                    <a:alpha val="43137"/>
                  </a:srgbClr>
                </a:outerShdw>
              </a:effectLst>
            </a:endParaRPr>
          </a:p>
        </p:txBody>
      </p:sp>
      <p:sp>
        <p:nvSpPr>
          <p:cNvPr id="129" name="Rectangle 128"/>
          <p:cNvSpPr/>
          <p:nvPr/>
        </p:nvSpPr>
        <p:spPr>
          <a:xfrm>
            <a:off x="25298400" y="23121640"/>
            <a:ext cx="7680960" cy="4462760"/>
          </a:xfrm>
          <a:prstGeom prst="rect">
            <a:avLst/>
          </a:prstGeom>
        </p:spPr>
        <p:txBody>
          <a:bodyPr wrap="square">
            <a:spAutoFit/>
          </a:bodyPr>
          <a:lstStyle/>
          <a:p>
            <a:r>
              <a:rPr lang="en-US" sz="3200" b="1" dirty="0" smtClean="0"/>
              <a:t>Tasks:</a:t>
            </a:r>
          </a:p>
          <a:p>
            <a:pPr marL="285750" indent="-285750" algn="just">
              <a:buFont typeface="Arial" pitchFamily="34" charset="0"/>
              <a:buChar char="•"/>
            </a:pPr>
            <a:r>
              <a:rPr lang="en-US" sz="2800" dirty="0" smtClean="0"/>
              <a:t>Perform a calibration of a motion sensor.</a:t>
            </a:r>
          </a:p>
          <a:p>
            <a:pPr marL="285750" indent="-285750" algn="just">
              <a:buFont typeface="Arial" pitchFamily="34" charset="0"/>
              <a:buChar char="•"/>
            </a:pPr>
            <a:r>
              <a:rPr lang="en-US" sz="2800" dirty="0" smtClean="0"/>
              <a:t>Measure the lengths of a set of rods with </a:t>
            </a:r>
            <a:r>
              <a:rPr lang="en-US" sz="2800" dirty="0" err="1" smtClean="0"/>
              <a:t>Vernier</a:t>
            </a:r>
            <a:r>
              <a:rPr lang="en-US" sz="2800" dirty="0" smtClean="0"/>
              <a:t> calipers and determining the average and standard error.</a:t>
            </a:r>
          </a:p>
          <a:p>
            <a:pPr marL="285750" indent="-285750" algn="just">
              <a:buFont typeface="Arial" pitchFamily="34" charset="0"/>
              <a:buChar char="•"/>
            </a:pPr>
            <a:r>
              <a:rPr lang="en-US" sz="2800" dirty="0" smtClean="0"/>
              <a:t>Graph, properly format and perform linear fit on supplied position and velocity data </a:t>
            </a:r>
          </a:p>
          <a:p>
            <a:pPr marL="285750" indent="-285750" algn="just">
              <a:buFont typeface="Arial" pitchFamily="34" charset="0"/>
              <a:buChar char="•"/>
            </a:pPr>
            <a:r>
              <a:rPr lang="en-US" sz="2800" dirty="0" smtClean="0"/>
              <a:t>Determine the spring constant of a spring and predict the stretch with a untested weight.</a:t>
            </a:r>
          </a:p>
          <a:p>
            <a:pPr marL="285750" indent="-285750" algn="just">
              <a:buFont typeface="Arial" pitchFamily="34" charset="0"/>
              <a:buChar char="•"/>
            </a:pPr>
            <a:r>
              <a:rPr lang="en-US" sz="2800" dirty="0" smtClean="0"/>
              <a:t> Write an abstract for a provided sample report</a:t>
            </a:r>
            <a:endParaRPr lang="en-US" sz="2800" dirty="0"/>
          </a:p>
        </p:txBody>
      </p:sp>
      <p:sp>
        <p:nvSpPr>
          <p:cNvPr id="130" name="Rectangle 129"/>
          <p:cNvSpPr/>
          <p:nvPr/>
        </p:nvSpPr>
        <p:spPr>
          <a:xfrm>
            <a:off x="9052560" y="5486400"/>
            <a:ext cx="7680960" cy="6894195"/>
          </a:xfrm>
          <a:prstGeom prst="rect">
            <a:avLst/>
          </a:prstGeom>
        </p:spPr>
        <p:txBody>
          <a:bodyPr wrap="square">
            <a:spAutoFit/>
          </a:bodyPr>
          <a:lstStyle/>
          <a:p>
            <a:r>
              <a:rPr lang="en-US" sz="4800" dirty="0" smtClean="0">
                <a:solidFill>
                  <a:srgbClr val="C00000"/>
                </a:solidFill>
                <a:effectLst>
                  <a:outerShdw blurRad="38100" dist="38100" dir="2700000" algn="tl">
                    <a:srgbClr val="000000">
                      <a:alpha val="43137"/>
                    </a:srgbClr>
                  </a:outerShdw>
                </a:effectLst>
              </a:rPr>
              <a:t>Measurement </a:t>
            </a:r>
            <a:r>
              <a:rPr lang="en-US" sz="4800" dirty="0" smtClean="0">
                <a:solidFill>
                  <a:srgbClr val="C00000"/>
                </a:solidFill>
                <a:effectLst>
                  <a:outerShdw blurRad="38100" dist="38100" dir="2700000" algn="tl">
                    <a:srgbClr val="000000">
                      <a:alpha val="43137"/>
                    </a:srgbClr>
                  </a:outerShdw>
                </a:effectLst>
              </a:rPr>
              <a:t>skills</a:t>
            </a:r>
            <a:endParaRPr lang="en-US" sz="4800" dirty="0" smtClean="0">
              <a:solidFill>
                <a:srgbClr val="C00000"/>
              </a:solidFill>
              <a:effectLst>
                <a:outerShdw blurRad="38100" dist="38100" dir="2700000" algn="tl">
                  <a:srgbClr val="000000">
                    <a:alpha val="43137"/>
                  </a:srgbClr>
                </a:outerShdw>
              </a:effectLst>
            </a:endParaRPr>
          </a:p>
          <a:p>
            <a:pPr marL="228600" indent="-228600" algn="just">
              <a:spcAft>
                <a:spcPts val="600"/>
              </a:spcAft>
              <a:buFont typeface="Arial" pitchFamily="34" charset="0"/>
              <a:buChar char="•"/>
            </a:pPr>
            <a:r>
              <a:rPr lang="en-US" sz="2800" dirty="0" smtClean="0"/>
              <a:t>Both computerized and non-computerized measurements</a:t>
            </a:r>
          </a:p>
          <a:p>
            <a:pPr marL="228600" indent="-228600" algn="just">
              <a:spcAft>
                <a:spcPts val="600"/>
              </a:spcAft>
              <a:buFont typeface="Arial" pitchFamily="34" charset="0"/>
              <a:buChar char="•"/>
            </a:pPr>
            <a:r>
              <a:rPr lang="en-US" sz="2800" dirty="0" smtClean="0"/>
              <a:t>Data acquisition uses program written using </a:t>
            </a:r>
            <a:r>
              <a:rPr lang="en-US" sz="2800" dirty="0" err="1" smtClean="0"/>
              <a:t>LabVIEW</a:t>
            </a:r>
            <a:r>
              <a:rPr lang="en-US" sz="2800" dirty="0" smtClean="0"/>
              <a:t>.</a:t>
            </a:r>
          </a:p>
          <a:p>
            <a:pPr marL="628650" lvl="1" indent="-285750" algn="just">
              <a:spcAft>
                <a:spcPts val="600"/>
              </a:spcAft>
              <a:buFont typeface="Arial" pitchFamily="34" charset="0"/>
              <a:buChar char="•"/>
            </a:pPr>
            <a:r>
              <a:rPr lang="en-US" sz="2800" dirty="0" smtClean="0"/>
              <a:t>Define and calibrate each sensor  channel used.</a:t>
            </a:r>
          </a:p>
          <a:p>
            <a:pPr marL="628650" lvl="1" indent="-285750" algn="just">
              <a:spcAft>
                <a:spcPts val="600"/>
              </a:spcAft>
              <a:buFont typeface="Arial" pitchFamily="34" charset="0"/>
              <a:buChar char="•"/>
            </a:pPr>
            <a:r>
              <a:rPr lang="en-US" sz="2800" dirty="0" smtClean="0"/>
              <a:t>Define derived and calculated channels (e.g. velocity and kinetic energy).</a:t>
            </a:r>
          </a:p>
          <a:p>
            <a:pPr marL="628650" lvl="1" indent="-285750" algn="just">
              <a:spcAft>
                <a:spcPts val="600"/>
              </a:spcAft>
              <a:buFont typeface="Arial" pitchFamily="34" charset="0"/>
              <a:buChar char="•"/>
            </a:pPr>
            <a:r>
              <a:rPr lang="en-US" sz="2800" dirty="0" smtClean="0"/>
              <a:t>Define statistical values to collect for different channels.</a:t>
            </a:r>
          </a:p>
          <a:p>
            <a:pPr marL="628650" lvl="1" indent="-285750" algn="just">
              <a:spcAft>
                <a:spcPts val="600"/>
              </a:spcAft>
              <a:buFont typeface="Arial" pitchFamily="34" charset="0"/>
              <a:buChar char="•"/>
            </a:pPr>
            <a:r>
              <a:rPr lang="en-US" sz="2800" dirty="0" smtClean="0"/>
              <a:t>Uses custom designed interface box.</a:t>
            </a:r>
          </a:p>
          <a:p>
            <a:pPr marL="228600" indent="-228600">
              <a:spcAft>
                <a:spcPts val="600"/>
              </a:spcAft>
              <a:buFont typeface="Arial" pitchFamily="34" charset="0"/>
              <a:buChar char="•"/>
            </a:pPr>
            <a:r>
              <a:rPr lang="en-US" sz="2800" dirty="0" smtClean="0"/>
              <a:t>Learning of skills </a:t>
            </a:r>
            <a:r>
              <a:rPr lang="en-US" sz="2800" dirty="0" err="1" smtClean="0"/>
              <a:t>scaffolded</a:t>
            </a:r>
            <a:r>
              <a:rPr lang="en-US" sz="2800" dirty="0" smtClean="0"/>
              <a:t> by using configuration files that initially carried out many of steps, progressively reduced until students carry out all.</a:t>
            </a:r>
          </a:p>
        </p:txBody>
      </p:sp>
      <p:sp>
        <p:nvSpPr>
          <p:cNvPr id="131" name="TextBox 130"/>
          <p:cNvSpPr txBox="1"/>
          <p:nvPr/>
        </p:nvSpPr>
        <p:spPr>
          <a:xfrm>
            <a:off x="25146000" y="4426803"/>
            <a:ext cx="15849600" cy="1969770"/>
          </a:xfrm>
          <a:prstGeom prst="rect">
            <a:avLst/>
          </a:prstGeom>
          <a:noFill/>
        </p:spPr>
        <p:txBody>
          <a:bodyPr wrap="square" rtlCol="0">
            <a:spAutoFit/>
          </a:bodyPr>
          <a:lstStyle/>
          <a:p>
            <a:pPr algn="ctr"/>
            <a:r>
              <a:rPr lang="en-US" sz="6600" b="1" dirty="0" smtClean="0"/>
              <a:t>Evaluation of the Spring 2012 Pilot</a:t>
            </a:r>
          </a:p>
          <a:p>
            <a:r>
              <a:rPr lang="en-US" sz="2800" dirty="0" smtClean="0"/>
              <a:t>Three sections were run using the revised curriculum, and two sections using the previous curriculum.  Each section had a different instructor, all with previous experience teaching the laboratory.</a:t>
            </a:r>
            <a:endParaRPr lang="en-US" sz="2800" dirty="0"/>
          </a:p>
        </p:txBody>
      </p:sp>
      <p:sp>
        <p:nvSpPr>
          <p:cNvPr id="132" name="Rectangle 131"/>
          <p:cNvSpPr/>
          <p:nvPr/>
        </p:nvSpPr>
        <p:spPr>
          <a:xfrm>
            <a:off x="17190720" y="5486400"/>
            <a:ext cx="7680960" cy="5878532"/>
          </a:xfrm>
          <a:prstGeom prst="rect">
            <a:avLst/>
          </a:prstGeom>
        </p:spPr>
        <p:txBody>
          <a:bodyPr wrap="square">
            <a:spAutoFit/>
          </a:bodyPr>
          <a:lstStyle/>
          <a:p>
            <a:r>
              <a:rPr lang="en-US" sz="4800" dirty="0" smtClean="0">
                <a:solidFill>
                  <a:srgbClr val="C00000"/>
                </a:solidFill>
                <a:effectLst>
                  <a:outerShdw blurRad="38100" dist="38100" dir="2700000" algn="tl">
                    <a:srgbClr val="000000">
                      <a:alpha val="43137"/>
                    </a:srgbClr>
                  </a:outerShdw>
                </a:effectLst>
              </a:rPr>
              <a:t>Experimental procedures</a:t>
            </a:r>
          </a:p>
          <a:p>
            <a:pPr marL="285750" indent="-285750" algn="just">
              <a:spcAft>
                <a:spcPts val="600"/>
              </a:spcAft>
              <a:buFont typeface="Arial" pitchFamily="34" charset="0"/>
              <a:buChar char="•"/>
            </a:pPr>
            <a:r>
              <a:rPr lang="en-US" sz="2800" dirty="0" smtClean="0"/>
              <a:t>Students provided general goals, guiding questions, but not step-by-step instructions.</a:t>
            </a:r>
          </a:p>
          <a:p>
            <a:pPr marL="285750" indent="-285750" algn="just">
              <a:spcAft>
                <a:spcPts val="600"/>
              </a:spcAft>
              <a:buFont typeface="Arial" pitchFamily="34" charset="0"/>
              <a:buChar char="•"/>
            </a:pPr>
            <a:r>
              <a:rPr lang="en-US" sz="2800" dirty="0" smtClean="0"/>
              <a:t>Pre-lab questions ensure students are familiar with basic </a:t>
            </a:r>
            <a:r>
              <a:rPr lang="en-US" sz="2800" dirty="0" smtClean="0"/>
              <a:t>concepts and </a:t>
            </a:r>
            <a:r>
              <a:rPr lang="en-US" sz="2800" dirty="0" smtClean="0"/>
              <a:t>think about design questions before coming to lab session.</a:t>
            </a:r>
          </a:p>
          <a:p>
            <a:pPr marL="285750" indent="-285750" algn="just">
              <a:spcAft>
                <a:spcPts val="600"/>
              </a:spcAft>
              <a:buFont typeface="Arial" pitchFamily="34" charset="0"/>
              <a:buChar char="•"/>
            </a:pPr>
            <a:r>
              <a:rPr lang="en-US" sz="2800" dirty="0" smtClean="0"/>
              <a:t>Many labs designed to have more than one way to set up experiment/collect data.</a:t>
            </a:r>
          </a:p>
          <a:p>
            <a:pPr marL="285750" indent="-285750" algn="just">
              <a:spcAft>
                <a:spcPts val="600"/>
              </a:spcAft>
              <a:buFont typeface="Arial" pitchFamily="34" charset="0"/>
              <a:buChar char="•"/>
            </a:pPr>
            <a:r>
              <a:rPr lang="en-US" sz="2800" dirty="0" smtClean="0"/>
              <a:t>Amount of guidance progressively reduced  as semester progresses.</a:t>
            </a:r>
          </a:p>
          <a:p>
            <a:pPr marL="285750" indent="-285750" algn="just">
              <a:spcAft>
                <a:spcPts val="600"/>
              </a:spcAft>
              <a:buFont typeface="Arial" pitchFamily="34" charset="0"/>
              <a:buChar char="•"/>
            </a:pPr>
            <a:r>
              <a:rPr lang="en-US" sz="2800" dirty="0" smtClean="0"/>
              <a:t>Instructor and undergraduate Learning Assistant provide guidance  as needed.</a:t>
            </a:r>
          </a:p>
        </p:txBody>
      </p:sp>
      <p:sp>
        <p:nvSpPr>
          <p:cNvPr id="134" name="Rectangle 133"/>
          <p:cNvSpPr/>
          <p:nvPr/>
        </p:nvSpPr>
        <p:spPr>
          <a:xfrm>
            <a:off x="17221200" y="18516600"/>
            <a:ext cx="7680960" cy="3647152"/>
          </a:xfrm>
          <a:prstGeom prst="rect">
            <a:avLst/>
          </a:prstGeom>
        </p:spPr>
        <p:txBody>
          <a:bodyPr wrap="square">
            <a:spAutoFit/>
          </a:bodyPr>
          <a:lstStyle/>
          <a:p>
            <a:r>
              <a:rPr lang="en-US" sz="4800" dirty="0" smtClean="0">
                <a:solidFill>
                  <a:srgbClr val="C00000"/>
                </a:solidFill>
                <a:effectLst>
                  <a:outerShdw blurRad="38100" dist="38100" dir="2700000" algn="tl">
                    <a:srgbClr val="000000">
                      <a:alpha val="43137"/>
                    </a:srgbClr>
                  </a:outerShdw>
                </a:effectLst>
              </a:rPr>
              <a:t>Technical writing</a:t>
            </a:r>
          </a:p>
          <a:p>
            <a:pPr marL="285750" indent="-285750" algn="just">
              <a:spcAft>
                <a:spcPts val="600"/>
              </a:spcAft>
              <a:buFont typeface="Arial" pitchFamily="34" charset="0"/>
              <a:buChar char="•"/>
            </a:pPr>
            <a:r>
              <a:rPr lang="en-US" sz="2800" dirty="0" smtClean="0"/>
              <a:t>Subtractive grading rubric provided to students.</a:t>
            </a:r>
          </a:p>
          <a:p>
            <a:pPr marL="285750" indent="-285750" algn="just">
              <a:spcAft>
                <a:spcPts val="600"/>
              </a:spcAft>
              <a:buFont typeface="Arial" pitchFamily="34" charset="0"/>
              <a:buChar char="•"/>
            </a:pPr>
            <a:r>
              <a:rPr lang="en-US" sz="2800" dirty="0" smtClean="0"/>
              <a:t>First week students use course grading rubric to grade a good example and a poor example report.</a:t>
            </a:r>
          </a:p>
          <a:p>
            <a:pPr marL="285750" indent="-285750" algn="just">
              <a:spcAft>
                <a:spcPts val="600"/>
              </a:spcAft>
              <a:buFont typeface="Arial" pitchFamily="34" charset="0"/>
              <a:buChar char="•"/>
            </a:pPr>
            <a:r>
              <a:rPr lang="en-US" sz="2800" dirty="0" smtClean="0"/>
              <a:t>Each week a different section of report discussed.</a:t>
            </a:r>
          </a:p>
          <a:p>
            <a:pPr marL="285750" indent="-285750" algn="just">
              <a:spcAft>
                <a:spcPts val="600"/>
              </a:spcAft>
              <a:buFont typeface="Arial" pitchFamily="34" charset="0"/>
              <a:buChar char="•"/>
            </a:pPr>
            <a:r>
              <a:rPr lang="en-US" sz="2800" dirty="0" smtClean="0"/>
              <a:t>Students </a:t>
            </a:r>
            <a:r>
              <a:rPr lang="en-US" sz="2800" dirty="0" smtClean="0"/>
              <a:t>add one section to their reports each week.</a:t>
            </a:r>
            <a:endParaRPr lang="en-US" sz="2400" dirty="0" smtClean="0"/>
          </a:p>
        </p:txBody>
      </p:sp>
      <p:sp>
        <p:nvSpPr>
          <p:cNvPr id="135" name="Rectangle 134"/>
          <p:cNvSpPr/>
          <p:nvPr/>
        </p:nvSpPr>
        <p:spPr>
          <a:xfrm>
            <a:off x="9144000" y="17145000"/>
            <a:ext cx="7680960" cy="5370701"/>
          </a:xfrm>
          <a:prstGeom prst="rect">
            <a:avLst/>
          </a:prstGeom>
        </p:spPr>
        <p:txBody>
          <a:bodyPr wrap="square">
            <a:spAutoFit/>
          </a:bodyPr>
          <a:lstStyle/>
          <a:p>
            <a:r>
              <a:rPr lang="en-US" sz="4800" dirty="0" smtClean="0">
                <a:solidFill>
                  <a:srgbClr val="C00000"/>
                </a:solidFill>
                <a:effectLst>
                  <a:outerShdw blurRad="38100" dist="38100" dir="2700000" algn="tl">
                    <a:srgbClr val="000000">
                      <a:alpha val="43137"/>
                    </a:srgbClr>
                  </a:outerShdw>
                </a:effectLst>
              </a:rPr>
              <a:t>Conceptual understanding</a:t>
            </a:r>
          </a:p>
          <a:p>
            <a:pPr marL="285750" indent="-285750" algn="just">
              <a:spcAft>
                <a:spcPts val="600"/>
              </a:spcAft>
              <a:buFont typeface="Arial" pitchFamily="34" charset="0"/>
              <a:buChar char="•"/>
            </a:pPr>
            <a:r>
              <a:rPr lang="en-US" sz="2800" dirty="0" smtClean="0"/>
              <a:t>Some pre-lab questions focus on conceptual understanding.</a:t>
            </a:r>
          </a:p>
          <a:p>
            <a:pPr marL="285750" indent="-285750" algn="just">
              <a:spcAft>
                <a:spcPts val="600"/>
              </a:spcAft>
              <a:buFont typeface="Arial" pitchFamily="34" charset="0"/>
              <a:buChar char="•"/>
            </a:pPr>
            <a:r>
              <a:rPr lang="en-US" sz="2800" dirty="0" smtClean="0"/>
              <a:t>Part of the force and motion labs have students make predictions and qualitatively interpreting graphs and motion diagrams.</a:t>
            </a:r>
          </a:p>
          <a:p>
            <a:pPr marL="742950" lvl="1" indent="-342900" algn="just">
              <a:spcAft>
                <a:spcPts val="600"/>
              </a:spcAft>
              <a:buFont typeface="Arial" pitchFamily="34" charset="0"/>
              <a:buChar char="•"/>
            </a:pPr>
            <a:r>
              <a:rPr lang="en-US" sz="2800" dirty="0" smtClean="0"/>
              <a:t>Position and velocity graphs walking in front of motion sensor.</a:t>
            </a:r>
          </a:p>
          <a:p>
            <a:pPr marL="742950" lvl="1" indent="-342900" algn="just">
              <a:spcAft>
                <a:spcPts val="600"/>
              </a:spcAft>
              <a:buFont typeface="Arial" pitchFamily="34" charset="0"/>
              <a:buChar char="•"/>
            </a:pPr>
            <a:r>
              <a:rPr lang="en-US" sz="2800" dirty="0" smtClean="0"/>
              <a:t>Compare velocity and acceleration graphs speeding up/slowing down in different  </a:t>
            </a:r>
            <a:r>
              <a:rPr lang="en-US" sz="2800" dirty="0" smtClean="0"/>
              <a:t>directions</a:t>
            </a:r>
          </a:p>
        </p:txBody>
      </p:sp>
      <p:sp>
        <p:nvSpPr>
          <p:cNvPr id="136" name="Rectangle 135"/>
          <p:cNvSpPr/>
          <p:nvPr/>
        </p:nvSpPr>
        <p:spPr>
          <a:xfrm>
            <a:off x="17190720" y="14412992"/>
            <a:ext cx="7680960" cy="3570208"/>
          </a:xfrm>
          <a:prstGeom prst="rect">
            <a:avLst/>
          </a:prstGeom>
        </p:spPr>
        <p:txBody>
          <a:bodyPr wrap="square">
            <a:spAutoFit/>
          </a:bodyPr>
          <a:lstStyle/>
          <a:p>
            <a:r>
              <a:rPr lang="en-US" sz="4800" dirty="0" smtClean="0">
                <a:solidFill>
                  <a:srgbClr val="C00000"/>
                </a:solidFill>
                <a:effectLst>
                  <a:outerShdw blurRad="38100" dist="38100" dir="2700000" algn="tl">
                    <a:srgbClr val="000000">
                      <a:alpha val="43137"/>
                    </a:srgbClr>
                  </a:outerShdw>
                </a:effectLst>
              </a:rPr>
              <a:t>Data </a:t>
            </a:r>
            <a:r>
              <a:rPr lang="en-US" sz="4800" dirty="0" smtClean="0">
                <a:solidFill>
                  <a:srgbClr val="C00000"/>
                </a:solidFill>
                <a:effectLst>
                  <a:outerShdw blurRad="38100" dist="38100" dir="2700000" algn="tl">
                    <a:srgbClr val="000000">
                      <a:alpha val="43137"/>
                    </a:srgbClr>
                  </a:outerShdw>
                </a:effectLst>
              </a:rPr>
              <a:t>analysis</a:t>
            </a:r>
            <a:endParaRPr lang="en-US" sz="4800" dirty="0" smtClean="0">
              <a:solidFill>
                <a:srgbClr val="C00000"/>
              </a:solidFill>
              <a:effectLst>
                <a:outerShdw blurRad="38100" dist="38100" dir="2700000" algn="tl">
                  <a:srgbClr val="000000">
                    <a:alpha val="43137"/>
                  </a:srgbClr>
                </a:outerShdw>
              </a:effectLst>
            </a:endParaRPr>
          </a:p>
          <a:p>
            <a:pPr marL="285750" indent="-285750" algn="just">
              <a:spcAft>
                <a:spcPts val="600"/>
              </a:spcAft>
              <a:buFont typeface="Arial" pitchFamily="34" charset="0"/>
              <a:buChar char="•"/>
            </a:pPr>
            <a:r>
              <a:rPr lang="en-US" sz="2800" dirty="0" smtClean="0"/>
              <a:t>Learn to use Igor Pro for plotting data and carrying out fitting.</a:t>
            </a:r>
          </a:p>
          <a:p>
            <a:pPr marL="285750" indent="-285750" algn="just">
              <a:spcAft>
                <a:spcPts val="600"/>
              </a:spcAft>
              <a:buFont typeface="Arial" pitchFamily="34" charset="0"/>
              <a:buChar char="•"/>
            </a:pPr>
            <a:r>
              <a:rPr lang="en-US" sz="2800" dirty="0" smtClean="0"/>
              <a:t>Amount of </a:t>
            </a:r>
            <a:r>
              <a:rPr lang="en-US" sz="2800" dirty="0" smtClean="0"/>
              <a:t>pre-programmed script and guidance </a:t>
            </a:r>
            <a:r>
              <a:rPr lang="en-US" sz="2800" dirty="0" smtClean="0"/>
              <a:t>progressively reduced  as semester progresses.</a:t>
            </a:r>
          </a:p>
          <a:p>
            <a:pPr marL="285750" indent="-285750" algn="just">
              <a:spcAft>
                <a:spcPts val="600"/>
              </a:spcAft>
              <a:buFont typeface="Arial" pitchFamily="34" charset="0"/>
              <a:buChar char="•"/>
            </a:pPr>
            <a:r>
              <a:rPr lang="en-US" sz="2800" dirty="0" smtClean="0"/>
              <a:t>Instructor and undergraduate Learning Assistant provide guidance  as needed</a:t>
            </a:r>
            <a:r>
              <a:rPr lang="en-US" sz="2400" dirty="0" smtClean="0"/>
              <a:t>.</a:t>
            </a:r>
          </a:p>
        </p:txBody>
      </p:sp>
      <p:pic>
        <p:nvPicPr>
          <p:cNvPr id="26" name="Picture 6" descr="C:\Documents and Settings\wkuuser\My Documents\Dropbox\PHYS 256 Redo\Lab Setup Photos\Lab7_Friction\Friction2.JPG"/>
          <p:cNvPicPr>
            <a:picLocks noChangeAspect="1" noChangeArrowheads="1"/>
          </p:cNvPicPr>
          <p:nvPr/>
        </p:nvPicPr>
        <p:blipFill>
          <a:blip r:embed="rId5" cstate="print">
            <a:lum bright="20000" contrast="20000"/>
          </a:blip>
          <a:srcRect r="31250"/>
          <a:stretch>
            <a:fillRect/>
          </a:stretch>
        </p:blipFill>
        <p:spPr bwMode="auto">
          <a:xfrm>
            <a:off x="20497800" y="11430000"/>
            <a:ext cx="2095500" cy="2286000"/>
          </a:xfrm>
          <a:prstGeom prst="rect">
            <a:avLst/>
          </a:prstGeom>
          <a:noFill/>
        </p:spPr>
      </p:pic>
      <p:pic>
        <p:nvPicPr>
          <p:cNvPr id="29" name="Picture 7" descr="C:\Documents and Settings\wkuuser\My Documents\Dropbox\PHYS 256 Redo\Lab Setup Photos\Lab7_Friction\LabJack.JPG"/>
          <p:cNvPicPr>
            <a:picLocks noChangeAspect="1" noChangeArrowheads="1"/>
          </p:cNvPicPr>
          <p:nvPr/>
        </p:nvPicPr>
        <p:blipFill>
          <a:blip r:embed="rId6" cstate="print"/>
          <a:srcRect/>
          <a:stretch>
            <a:fillRect/>
          </a:stretch>
        </p:blipFill>
        <p:spPr bwMode="auto">
          <a:xfrm>
            <a:off x="17373600" y="11430000"/>
            <a:ext cx="3048000" cy="2286000"/>
          </a:xfrm>
          <a:prstGeom prst="rect">
            <a:avLst/>
          </a:prstGeom>
          <a:noFill/>
        </p:spPr>
      </p:pic>
      <p:sp>
        <p:nvSpPr>
          <p:cNvPr id="137" name="TextBox 136"/>
          <p:cNvSpPr txBox="1"/>
          <p:nvPr/>
        </p:nvSpPr>
        <p:spPr>
          <a:xfrm>
            <a:off x="22707600" y="11506200"/>
            <a:ext cx="2362200" cy="1938992"/>
          </a:xfrm>
          <a:prstGeom prst="rect">
            <a:avLst/>
          </a:prstGeom>
          <a:noFill/>
        </p:spPr>
        <p:txBody>
          <a:bodyPr wrap="square" rtlCol="0">
            <a:spAutoFit/>
          </a:bodyPr>
          <a:lstStyle/>
          <a:p>
            <a:r>
              <a:rPr lang="en-US" sz="2400" b="1" dirty="0" smtClean="0"/>
              <a:t>Friction apparatus in  inclined and in horizontal configurations</a:t>
            </a:r>
            <a:endParaRPr lang="en-US" sz="2400" b="1" dirty="0"/>
          </a:p>
        </p:txBody>
      </p:sp>
      <p:graphicFrame>
        <p:nvGraphicFramePr>
          <p:cNvPr id="138" name="Chart 137"/>
          <p:cNvGraphicFramePr/>
          <p:nvPr/>
        </p:nvGraphicFramePr>
        <p:xfrm>
          <a:off x="25527000" y="27279600"/>
          <a:ext cx="15621000" cy="4419600"/>
        </p:xfrm>
        <a:graphic>
          <a:graphicData uri="http://schemas.openxmlformats.org/drawingml/2006/chart">
            <c:chart xmlns:c="http://schemas.openxmlformats.org/drawingml/2006/chart" xmlns:r="http://schemas.openxmlformats.org/officeDocument/2006/relationships" r:id="rId7"/>
          </a:graphicData>
        </a:graphic>
      </p:graphicFrame>
      <p:pic>
        <p:nvPicPr>
          <p:cNvPr id="30" name="Picture 8"/>
          <p:cNvPicPr>
            <a:picLocks noChangeAspect="1" noChangeArrowheads="1"/>
          </p:cNvPicPr>
          <p:nvPr/>
        </p:nvPicPr>
        <p:blipFill>
          <a:blip r:embed="rId8" cstate="print"/>
          <a:srcRect/>
          <a:stretch>
            <a:fillRect/>
          </a:stretch>
        </p:blipFill>
        <p:spPr bwMode="auto">
          <a:xfrm>
            <a:off x="13411200" y="22021799"/>
            <a:ext cx="3429000" cy="4751863"/>
          </a:xfrm>
          <a:prstGeom prst="rect">
            <a:avLst/>
          </a:prstGeom>
          <a:noFill/>
          <a:ln w="9525">
            <a:noFill/>
            <a:miter lim="800000"/>
            <a:headEnd/>
            <a:tailEnd/>
          </a:ln>
        </p:spPr>
      </p:pic>
      <p:pic>
        <p:nvPicPr>
          <p:cNvPr id="51" name="Picture 13"/>
          <p:cNvPicPr>
            <a:picLocks noChangeAspect="1" noChangeArrowheads="1"/>
          </p:cNvPicPr>
          <p:nvPr/>
        </p:nvPicPr>
        <p:blipFill>
          <a:blip r:embed="rId9" cstate="print"/>
          <a:srcRect/>
          <a:stretch>
            <a:fillRect/>
          </a:stretch>
        </p:blipFill>
        <p:spPr bwMode="auto">
          <a:xfrm>
            <a:off x="17236440" y="22888854"/>
            <a:ext cx="3840480" cy="3171546"/>
          </a:xfrm>
          <a:prstGeom prst="rect">
            <a:avLst/>
          </a:prstGeom>
          <a:noFill/>
          <a:ln w="9525">
            <a:noFill/>
            <a:miter lim="800000"/>
            <a:headEnd/>
            <a:tailEnd/>
          </a:ln>
          <a:effectLst/>
        </p:spPr>
      </p:pic>
      <p:pic>
        <p:nvPicPr>
          <p:cNvPr id="54" name="Picture 14"/>
          <p:cNvPicPr>
            <a:picLocks noChangeAspect="1" noChangeArrowheads="1"/>
          </p:cNvPicPr>
          <p:nvPr/>
        </p:nvPicPr>
        <p:blipFill>
          <a:blip r:embed="rId10" cstate="print"/>
          <a:srcRect/>
          <a:stretch>
            <a:fillRect/>
          </a:stretch>
        </p:blipFill>
        <p:spPr bwMode="auto">
          <a:xfrm>
            <a:off x="21046440" y="22888854"/>
            <a:ext cx="3840480" cy="2066217"/>
          </a:xfrm>
          <a:prstGeom prst="rect">
            <a:avLst/>
          </a:prstGeom>
          <a:noFill/>
          <a:ln w="9525">
            <a:noFill/>
            <a:miter lim="800000"/>
            <a:headEnd/>
            <a:tailEnd/>
          </a:ln>
          <a:effectLst/>
        </p:spPr>
      </p:pic>
      <p:sp>
        <p:nvSpPr>
          <p:cNvPr id="142" name="TextBox 141"/>
          <p:cNvSpPr txBox="1"/>
          <p:nvPr/>
        </p:nvSpPr>
        <p:spPr>
          <a:xfrm>
            <a:off x="17145000" y="22402800"/>
            <a:ext cx="7772400" cy="461665"/>
          </a:xfrm>
          <a:prstGeom prst="rect">
            <a:avLst/>
          </a:prstGeom>
          <a:noFill/>
        </p:spPr>
        <p:txBody>
          <a:bodyPr wrap="square" rtlCol="0">
            <a:spAutoFit/>
          </a:bodyPr>
          <a:lstStyle/>
          <a:p>
            <a:pPr algn="ctr"/>
            <a:r>
              <a:rPr lang="en-US" sz="2400" b="1" dirty="0" smtClean="0"/>
              <a:t>Titles and abstracts of good and </a:t>
            </a:r>
            <a:r>
              <a:rPr lang="en-US" sz="2400" b="1" dirty="0" smtClean="0"/>
              <a:t>poor example </a:t>
            </a:r>
            <a:r>
              <a:rPr lang="en-US" sz="2400" b="1" dirty="0" smtClean="0"/>
              <a:t>reports.</a:t>
            </a:r>
            <a:endParaRPr lang="en-US" sz="2400" b="1" dirty="0"/>
          </a:p>
        </p:txBody>
      </p:sp>
      <p:sp>
        <p:nvSpPr>
          <p:cNvPr id="143" name="TextBox 142"/>
          <p:cNvSpPr txBox="1"/>
          <p:nvPr/>
        </p:nvSpPr>
        <p:spPr>
          <a:xfrm>
            <a:off x="10363200" y="26857404"/>
            <a:ext cx="14554200" cy="1107996"/>
          </a:xfrm>
          <a:prstGeom prst="rect">
            <a:avLst/>
          </a:prstGeom>
          <a:noFill/>
        </p:spPr>
        <p:txBody>
          <a:bodyPr wrap="square" rtlCol="0">
            <a:spAutoFit/>
          </a:bodyPr>
          <a:lstStyle/>
          <a:p>
            <a:pPr algn="ctr"/>
            <a:r>
              <a:rPr lang="en-US" sz="6600" b="1" dirty="0" smtClean="0"/>
              <a:t>Changes in Preparation for Fall 2012</a:t>
            </a:r>
            <a:endParaRPr lang="en-US" sz="6600" b="1" dirty="0"/>
          </a:p>
        </p:txBody>
      </p:sp>
      <p:sp>
        <p:nvSpPr>
          <p:cNvPr id="144" name="Rectangle 143"/>
          <p:cNvSpPr/>
          <p:nvPr/>
        </p:nvSpPr>
        <p:spPr>
          <a:xfrm>
            <a:off x="9052560" y="27849761"/>
            <a:ext cx="7680960" cy="3647152"/>
          </a:xfrm>
          <a:prstGeom prst="rect">
            <a:avLst/>
          </a:prstGeom>
        </p:spPr>
        <p:txBody>
          <a:bodyPr wrap="square">
            <a:spAutoFit/>
          </a:bodyPr>
          <a:lstStyle/>
          <a:p>
            <a:r>
              <a:rPr lang="en-US" sz="4800" dirty="0" smtClean="0">
                <a:solidFill>
                  <a:srgbClr val="C00000"/>
                </a:solidFill>
                <a:effectLst>
                  <a:outerShdw blurRad="38100" dist="38100" dir="2700000" algn="tl">
                    <a:srgbClr val="000000">
                      <a:alpha val="43137"/>
                    </a:srgbClr>
                  </a:outerShdw>
                </a:effectLst>
              </a:rPr>
              <a:t>For </a:t>
            </a:r>
            <a:r>
              <a:rPr lang="en-US" sz="4800" dirty="0" smtClean="0">
                <a:solidFill>
                  <a:srgbClr val="C00000"/>
                </a:solidFill>
                <a:effectLst>
                  <a:outerShdw blurRad="38100" dist="38100" dir="2700000" algn="tl">
                    <a:srgbClr val="000000">
                      <a:alpha val="43137"/>
                    </a:srgbClr>
                  </a:outerShdw>
                </a:effectLst>
              </a:rPr>
              <a:t>students</a:t>
            </a:r>
            <a:endParaRPr lang="en-US" sz="4800" dirty="0" smtClean="0">
              <a:solidFill>
                <a:srgbClr val="C00000"/>
              </a:solidFill>
              <a:effectLst>
                <a:outerShdw blurRad="38100" dist="38100" dir="2700000" algn="tl">
                  <a:srgbClr val="000000">
                    <a:alpha val="43137"/>
                  </a:srgbClr>
                </a:outerShdw>
              </a:effectLst>
            </a:endParaRPr>
          </a:p>
          <a:p>
            <a:pPr marL="285750" indent="-285750" algn="just">
              <a:spcAft>
                <a:spcPts val="600"/>
              </a:spcAft>
              <a:buFont typeface="Arial" pitchFamily="34" charset="0"/>
              <a:buChar char="•"/>
            </a:pPr>
            <a:r>
              <a:rPr lang="en-US" sz="2800" dirty="0" smtClean="0"/>
              <a:t>Overly long a</a:t>
            </a:r>
            <a:r>
              <a:rPr lang="en-US" sz="2800" dirty="0" smtClean="0"/>
              <a:t>ctivities revised </a:t>
            </a:r>
            <a:r>
              <a:rPr lang="en-US" sz="2800" dirty="0" smtClean="0"/>
              <a:t>to be more focused.</a:t>
            </a:r>
          </a:p>
          <a:p>
            <a:pPr marL="285750" indent="-285750" algn="just">
              <a:spcAft>
                <a:spcPts val="600"/>
              </a:spcAft>
              <a:buFont typeface="Arial" pitchFamily="34" charset="0"/>
              <a:buChar char="•"/>
            </a:pPr>
            <a:r>
              <a:rPr lang="en-US" sz="2800" dirty="0" smtClean="0"/>
              <a:t>Complete, printed lab manual with extensive reference section.</a:t>
            </a:r>
          </a:p>
          <a:p>
            <a:pPr marL="285750" indent="-285750" algn="just">
              <a:spcAft>
                <a:spcPts val="600"/>
              </a:spcAft>
              <a:buFont typeface="Arial" pitchFamily="34" charset="0"/>
              <a:buChar char="•"/>
            </a:pPr>
            <a:r>
              <a:rPr lang="en-US" sz="2800" dirty="0" smtClean="0"/>
              <a:t>Improved scaffolding of learning software and graphing procedures.</a:t>
            </a:r>
          </a:p>
          <a:p>
            <a:pPr marL="285750" indent="-285750" algn="just">
              <a:spcAft>
                <a:spcPts val="600"/>
              </a:spcAft>
              <a:buFont typeface="Arial" pitchFamily="34" charset="0"/>
              <a:buChar char="•"/>
            </a:pPr>
            <a:r>
              <a:rPr lang="en-US" sz="2800" dirty="0" smtClean="0"/>
              <a:t>Team work self-evaluation exercises.</a:t>
            </a:r>
          </a:p>
        </p:txBody>
      </p:sp>
      <p:sp>
        <p:nvSpPr>
          <p:cNvPr id="145" name="Rectangle 144"/>
          <p:cNvSpPr/>
          <p:nvPr/>
        </p:nvSpPr>
        <p:spPr>
          <a:xfrm>
            <a:off x="17190720" y="27849761"/>
            <a:ext cx="7680960" cy="3139321"/>
          </a:xfrm>
          <a:prstGeom prst="rect">
            <a:avLst/>
          </a:prstGeom>
        </p:spPr>
        <p:txBody>
          <a:bodyPr wrap="square">
            <a:spAutoFit/>
          </a:bodyPr>
          <a:lstStyle/>
          <a:p>
            <a:r>
              <a:rPr lang="en-US" sz="4800" dirty="0" smtClean="0">
                <a:solidFill>
                  <a:srgbClr val="C00000"/>
                </a:solidFill>
                <a:effectLst>
                  <a:outerShdw blurRad="38100" dist="38100" dir="2700000" algn="tl">
                    <a:srgbClr val="000000">
                      <a:alpha val="43137"/>
                    </a:srgbClr>
                  </a:outerShdw>
                </a:effectLst>
              </a:rPr>
              <a:t>For </a:t>
            </a:r>
            <a:r>
              <a:rPr lang="en-US" sz="4800" dirty="0" smtClean="0">
                <a:solidFill>
                  <a:srgbClr val="C00000"/>
                </a:solidFill>
                <a:effectLst>
                  <a:outerShdw blurRad="38100" dist="38100" dir="2700000" algn="tl">
                    <a:srgbClr val="000000">
                      <a:alpha val="43137"/>
                    </a:srgbClr>
                  </a:outerShdw>
                </a:effectLst>
              </a:rPr>
              <a:t>instructors</a:t>
            </a:r>
            <a:endParaRPr lang="en-US" sz="4800" dirty="0" smtClean="0">
              <a:solidFill>
                <a:srgbClr val="C00000"/>
              </a:solidFill>
              <a:effectLst>
                <a:outerShdw blurRad="38100" dist="38100" dir="2700000" algn="tl">
                  <a:srgbClr val="000000">
                    <a:alpha val="43137"/>
                  </a:srgbClr>
                </a:outerShdw>
              </a:effectLst>
            </a:endParaRPr>
          </a:p>
          <a:p>
            <a:pPr marL="285750" indent="-285750" algn="just">
              <a:spcAft>
                <a:spcPts val="600"/>
              </a:spcAft>
              <a:buFont typeface="Arial" pitchFamily="34" charset="0"/>
              <a:buChar char="•"/>
            </a:pPr>
            <a:r>
              <a:rPr lang="en-US" sz="2800" dirty="0" smtClean="0"/>
              <a:t>Complete set of instructor notes.</a:t>
            </a:r>
          </a:p>
          <a:p>
            <a:pPr marL="285750" indent="-285750" algn="just">
              <a:spcAft>
                <a:spcPts val="600"/>
              </a:spcAft>
              <a:buFont typeface="Arial" pitchFamily="34" charset="0"/>
              <a:buChar char="•"/>
            </a:pPr>
            <a:r>
              <a:rPr lang="en-US" sz="2800" dirty="0" smtClean="0"/>
              <a:t>More formal professional development for instructors and learning assistants.</a:t>
            </a:r>
          </a:p>
          <a:p>
            <a:pPr marL="285750" indent="-285750" algn="just">
              <a:spcAft>
                <a:spcPts val="600"/>
              </a:spcAft>
              <a:buFont typeface="Arial" pitchFamily="34" charset="0"/>
              <a:buChar char="•"/>
            </a:pPr>
            <a:r>
              <a:rPr lang="en-US" sz="2800" dirty="0" smtClean="0"/>
              <a:t>Complete Blackboard package to unpack in individual laboratory sections.</a:t>
            </a:r>
          </a:p>
        </p:txBody>
      </p:sp>
      <p:sp>
        <p:nvSpPr>
          <p:cNvPr id="146" name="TextBox 145"/>
          <p:cNvSpPr txBox="1"/>
          <p:nvPr/>
        </p:nvSpPr>
        <p:spPr>
          <a:xfrm>
            <a:off x="990600" y="25941546"/>
            <a:ext cx="7239000" cy="5863144"/>
          </a:xfrm>
          <a:prstGeom prst="rect">
            <a:avLst/>
          </a:prstGeom>
          <a:noFill/>
        </p:spPr>
        <p:txBody>
          <a:bodyPr wrap="square" rtlCol="0">
            <a:spAutoFit/>
          </a:bodyPr>
          <a:lstStyle/>
          <a:p>
            <a:r>
              <a:rPr lang="en-US" sz="4800" b="1" dirty="0" smtClean="0"/>
              <a:t>Acknowledgements</a:t>
            </a:r>
            <a:endParaRPr lang="en-US" sz="3200" b="1" dirty="0" smtClean="0"/>
          </a:p>
          <a:p>
            <a:pPr lvl="1">
              <a:spcBef>
                <a:spcPts val="2400"/>
              </a:spcBef>
              <a:spcAft>
                <a:spcPts val="6000"/>
              </a:spcAft>
            </a:pPr>
            <a:r>
              <a:rPr lang="en-US" sz="2400" dirty="0" smtClean="0"/>
              <a:t>National </a:t>
            </a:r>
            <a:r>
              <a:rPr lang="en-US" sz="2400" dirty="0" smtClean="0"/>
              <a:t>Science Foundation under grants DUE-0942293 and DUE-9850632 </a:t>
            </a:r>
          </a:p>
          <a:p>
            <a:pPr lvl="1">
              <a:spcAft>
                <a:spcPts val="6000"/>
              </a:spcAft>
            </a:pPr>
            <a:r>
              <a:rPr lang="en-US" sz="2400" dirty="0" smtClean="0"/>
              <a:t>Western Kentucky University Department of Physics and Astronomy</a:t>
            </a:r>
          </a:p>
          <a:p>
            <a:pPr marL="400050" indent="-400050">
              <a:spcAft>
                <a:spcPts val="600"/>
              </a:spcAft>
              <a:buFont typeface="Arial" pitchFamily="34" charset="0"/>
              <a:buChar char="•"/>
            </a:pPr>
            <a:r>
              <a:rPr lang="en-US" sz="2400" dirty="0" smtClean="0"/>
              <a:t>Keith Andrew</a:t>
            </a:r>
          </a:p>
          <a:p>
            <a:pPr marL="400050" indent="-400050">
              <a:spcAft>
                <a:spcPts val="600"/>
              </a:spcAft>
              <a:buFont typeface="Arial" pitchFamily="34" charset="0"/>
              <a:buChar char="•"/>
            </a:pPr>
            <a:r>
              <a:rPr lang="en-US" sz="2400" dirty="0" smtClean="0"/>
              <a:t>Thomas </a:t>
            </a:r>
            <a:r>
              <a:rPr lang="en-US" sz="2400" dirty="0" err="1" smtClean="0"/>
              <a:t>Bohuski</a:t>
            </a:r>
            <a:endParaRPr lang="en-US" sz="2400" dirty="0" smtClean="0"/>
          </a:p>
          <a:p>
            <a:pPr marL="400050" indent="-400050">
              <a:spcAft>
                <a:spcPts val="600"/>
              </a:spcAft>
              <a:buFont typeface="Arial" pitchFamily="34" charset="0"/>
              <a:buChar char="•"/>
            </a:pPr>
            <a:r>
              <a:rPr lang="en-US" sz="2400" dirty="0" smtClean="0"/>
              <a:t>Vladimir </a:t>
            </a:r>
            <a:r>
              <a:rPr lang="en-US" sz="2400" dirty="0" err="1" smtClean="0"/>
              <a:t>Dobrokhotov</a:t>
            </a:r>
            <a:endParaRPr lang="en-US" sz="2400" dirty="0" smtClean="0"/>
          </a:p>
          <a:p>
            <a:pPr marL="400050" indent="-400050">
              <a:spcAft>
                <a:spcPts val="600"/>
              </a:spcAft>
              <a:buFont typeface="Arial" pitchFamily="34" charset="0"/>
              <a:buChar char="•"/>
            </a:pPr>
            <a:r>
              <a:rPr lang="en-US" sz="2400" dirty="0" smtClean="0"/>
              <a:t>Steven Gibson</a:t>
            </a:r>
          </a:p>
        </p:txBody>
      </p:sp>
      <p:pic>
        <p:nvPicPr>
          <p:cNvPr id="57" name="Picture 20" descr="http://www.ee.psu.edu/reu/Pictures/logo-NSF-CMYK.GIF"/>
          <p:cNvPicPr>
            <a:picLocks noChangeAspect="1" noChangeArrowheads="1"/>
          </p:cNvPicPr>
          <p:nvPr/>
        </p:nvPicPr>
        <p:blipFill>
          <a:blip r:embed="rId11" cstate="print"/>
          <a:srcRect/>
          <a:stretch>
            <a:fillRect/>
          </a:stretch>
        </p:blipFill>
        <p:spPr bwMode="auto">
          <a:xfrm>
            <a:off x="1295400" y="26703545"/>
            <a:ext cx="1447800" cy="1447801"/>
          </a:xfrm>
          <a:prstGeom prst="rect">
            <a:avLst/>
          </a:prstGeom>
          <a:noFill/>
        </p:spPr>
      </p:pic>
      <p:pic>
        <p:nvPicPr>
          <p:cNvPr id="111" name="Picture 2"/>
          <p:cNvPicPr>
            <a:picLocks noChangeAspect="1" noChangeArrowheads="1"/>
          </p:cNvPicPr>
          <p:nvPr/>
        </p:nvPicPr>
        <p:blipFill>
          <a:blip r:embed="rId12" cstate="print"/>
          <a:srcRect/>
          <a:stretch>
            <a:fillRect/>
          </a:stretch>
        </p:blipFill>
        <p:spPr bwMode="auto">
          <a:xfrm>
            <a:off x="1143000" y="28288876"/>
            <a:ext cx="1828800" cy="1615070"/>
          </a:xfrm>
          <a:prstGeom prst="rect">
            <a:avLst/>
          </a:prstGeom>
          <a:noFill/>
          <a:ln w="9525">
            <a:noFill/>
            <a:miter lim="800000"/>
            <a:headEnd/>
            <a:tailEnd/>
          </a:ln>
        </p:spPr>
      </p:pic>
      <p:sp>
        <p:nvSpPr>
          <p:cNvPr id="150" name="Rectangle 149"/>
          <p:cNvSpPr/>
          <p:nvPr/>
        </p:nvSpPr>
        <p:spPr>
          <a:xfrm>
            <a:off x="4724400" y="30040183"/>
            <a:ext cx="3048000" cy="1354217"/>
          </a:xfrm>
          <a:prstGeom prst="rect">
            <a:avLst/>
          </a:prstGeom>
        </p:spPr>
        <p:txBody>
          <a:bodyPr wrap="square">
            <a:spAutoFit/>
          </a:bodyPr>
          <a:lstStyle/>
          <a:p>
            <a:pPr marL="400050" indent="-400050">
              <a:spcAft>
                <a:spcPts val="600"/>
              </a:spcAft>
              <a:buFont typeface="Arial" pitchFamily="34" charset="0"/>
              <a:buChar char="•"/>
            </a:pPr>
            <a:r>
              <a:rPr lang="en-US" sz="2400" dirty="0" smtClean="0"/>
              <a:t>William Garcia</a:t>
            </a:r>
          </a:p>
          <a:p>
            <a:pPr marL="400050" indent="-400050">
              <a:spcAft>
                <a:spcPts val="600"/>
              </a:spcAft>
              <a:buFont typeface="Arial" pitchFamily="34" charset="0"/>
              <a:buChar char="•"/>
            </a:pPr>
            <a:r>
              <a:rPr lang="en-US" sz="2400" dirty="0" smtClean="0"/>
              <a:t>Jessica Simpson</a:t>
            </a:r>
          </a:p>
          <a:p>
            <a:pPr marL="406400" indent="-406400">
              <a:spcAft>
                <a:spcPts val="600"/>
              </a:spcAft>
              <a:buFont typeface="Arial" pitchFamily="34" charset="0"/>
              <a:buChar char="•"/>
            </a:pPr>
            <a:r>
              <a:rPr lang="en-US" sz="2400" dirty="0" smtClean="0"/>
              <a:t>Samuel White</a:t>
            </a:r>
            <a:endParaRPr lang="en-US" sz="2800" dirty="0" smtClean="0"/>
          </a:p>
        </p:txBody>
      </p:sp>
      <p:pic>
        <p:nvPicPr>
          <p:cNvPr id="1026" name="Picture 2" descr="C:\Documents and Settings\wkuuser\My Documents\My Pictures\Nikon Transfer\20120725\disposablecamera_027.JPG"/>
          <p:cNvPicPr>
            <a:picLocks noChangeAspect="1" noChangeArrowheads="1"/>
          </p:cNvPicPr>
          <p:nvPr/>
        </p:nvPicPr>
        <p:blipFill>
          <a:blip r:embed="rId13" cstate="print">
            <a:lum bright="10000" contrast="10000"/>
          </a:blip>
          <a:srcRect t="24510" r="9262" b="4568"/>
          <a:stretch>
            <a:fillRect/>
          </a:stretch>
        </p:blipFill>
        <p:spPr bwMode="auto">
          <a:xfrm>
            <a:off x="12573000" y="14535806"/>
            <a:ext cx="4191000" cy="2456793"/>
          </a:xfrm>
          <a:prstGeom prst="rect">
            <a:avLst/>
          </a:prstGeom>
          <a:noFill/>
        </p:spPr>
      </p:pic>
      <p:pic>
        <p:nvPicPr>
          <p:cNvPr id="41" name="Picture 40" descr="LabAssitantScreenShot.PNG"/>
          <p:cNvPicPr>
            <a:picLocks noChangeAspect="1"/>
          </p:cNvPicPr>
          <p:nvPr/>
        </p:nvPicPr>
        <p:blipFill>
          <a:blip r:embed="rId14" cstate="print"/>
          <a:stretch>
            <a:fillRect/>
          </a:stretch>
        </p:blipFill>
        <p:spPr>
          <a:xfrm>
            <a:off x="9144000" y="12420600"/>
            <a:ext cx="4571999" cy="3312913"/>
          </a:xfrm>
          <a:prstGeom prst="rect">
            <a:avLst/>
          </a:prstGeom>
        </p:spPr>
      </p:pic>
      <p:sp>
        <p:nvSpPr>
          <p:cNvPr id="43" name="TextBox 42"/>
          <p:cNvSpPr txBox="1"/>
          <p:nvPr/>
        </p:nvSpPr>
        <p:spPr>
          <a:xfrm>
            <a:off x="13868400" y="12755940"/>
            <a:ext cx="2667000" cy="1569660"/>
          </a:xfrm>
          <a:prstGeom prst="rect">
            <a:avLst/>
          </a:prstGeom>
          <a:noFill/>
        </p:spPr>
        <p:txBody>
          <a:bodyPr wrap="square" rtlCol="0">
            <a:spAutoFit/>
          </a:bodyPr>
          <a:lstStyle/>
          <a:p>
            <a:r>
              <a:rPr lang="en-US" sz="2400" b="1" dirty="0" smtClean="0"/>
              <a:t>Screen shot, air track and interface box </a:t>
            </a:r>
            <a:r>
              <a:rPr lang="en-US" sz="2400" b="1" dirty="0" smtClean="0"/>
              <a:t>for energy on inclined plane lab.</a:t>
            </a:r>
            <a:endParaRPr lang="en-US" sz="2400" b="1" dirty="0"/>
          </a:p>
        </p:txBody>
      </p:sp>
      <p:sp>
        <p:nvSpPr>
          <p:cNvPr id="44" name="Rectangle 43"/>
          <p:cNvSpPr/>
          <p:nvPr/>
        </p:nvSpPr>
        <p:spPr>
          <a:xfrm>
            <a:off x="9144000" y="22402800"/>
            <a:ext cx="4038600" cy="3185487"/>
          </a:xfrm>
          <a:prstGeom prst="rect">
            <a:avLst/>
          </a:prstGeom>
        </p:spPr>
        <p:txBody>
          <a:bodyPr wrap="square">
            <a:spAutoFit/>
          </a:bodyPr>
          <a:lstStyle/>
          <a:p>
            <a:pPr marL="742950" lvl="1" indent="-342900">
              <a:spcAft>
                <a:spcPts val="600"/>
              </a:spcAft>
              <a:buFont typeface="Arial" pitchFamily="34" charset="0"/>
              <a:buChar char="•"/>
            </a:pPr>
            <a:r>
              <a:rPr lang="en-US" sz="2800" dirty="0" smtClean="0"/>
              <a:t>Acceleration  of basketball rising and falling.</a:t>
            </a:r>
          </a:p>
          <a:p>
            <a:pPr marL="742950" lvl="1" indent="-342900">
              <a:spcAft>
                <a:spcPts val="600"/>
              </a:spcAft>
              <a:buFont typeface="Arial" pitchFamily="34" charset="0"/>
              <a:buChar char="•"/>
            </a:pPr>
            <a:r>
              <a:rPr lang="en-US" sz="2800" dirty="0" smtClean="0"/>
              <a:t>Acceleration of a hovercraft pulled with a constant force.</a:t>
            </a:r>
            <a:endParaRPr lang="en-US" sz="2400" dirty="0" smtClean="0"/>
          </a:p>
        </p:txBody>
      </p:sp>
      <p:sp>
        <p:nvSpPr>
          <p:cNvPr id="45" name="TextBox 44"/>
          <p:cNvSpPr txBox="1"/>
          <p:nvPr/>
        </p:nvSpPr>
        <p:spPr>
          <a:xfrm>
            <a:off x="2286000" y="22479000"/>
            <a:ext cx="2362200" cy="2308324"/>
          </a:xfrm>
          <a:prstGeom prst="rect">
            <a:avLst/>
          </a:prstGeom>
          <a:noFill/>
        </p:spPr>
        <p:txBody>
          <a:bodyPr wrap="square" rtlCol="0">
            <a:spAutoFit/>
          </a:bodyPr>
          <a:lstStyle/>
          <a:p>
            <a:pPr algn="r"/>
            <a:r>
              <a:rPr lang="en-US" sz="2400" b="1" dirty="0" smtClean="0"/>
              <a:t>Qualitatively determining acceleration due to a constant net force on a hovercraft.</a:t>
            </a:r>
            <a:endParaRPr lang="en-US" sz="2400" b="1" dirty="0"/>
          </a:p>
        </p:txBody>
      </p:sp>
      <p:sp>
        <p:nvSpPr>
          <p:cNvPr id="47" name="TextBox 46"/>
          <p:cNvSpPr txBox="1"/>
          <p:nvPr/>
        </p:nvSpPr>
        <p:spPr>
          <a:xfrm>
            <a:off x="10896600" y="25527000"/>
            <a:ext cx="2362200" cy="1200329"/>
          </a:xfrm>
          <a:prstGeom prst="rect">
            <a:avLst/>
          </a:prstGeom>
          <a:noFill/>
        </p:spPr>
        <p:txBody>
          <a:bodyPr wrap="square" rtlCol="0">
            <a:spAutoFit/>
          </a:bodyPr>
          <a:lstStyle/>
          <a:p>
            <a:pPr algn="r"/>
            <a:r>
              <a:rPr lang="en-US" sz="2400" b="1" dirty="0" smtClean="0"/>
              <a:t>Prediction sheet for hovercraft activity.</a:t>
            </a:r>
            <a:endParaRPr lang="en-US" sz="2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1215</Words>
  <Application>Microsoft Office PowerPoint</Application>
  <PresentationFormat>Custom</PresentationFormat>
  <Paragraphs>140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Evaluation of a Multiple Goal Revision of a Physics Laboratory </vt:lpstr>
    </vt:vector>
  </TitlesOfParts>
  <Company>Western Kentucky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wkuuser</dc:creator>
  <cp:lastModifiedBy>wkuuser</cp:lastModifiedBy>
  <cp:revision>26</cp:revision>
  <dcterms:created xsi:type="dcterms:W3CDTF">2012-07-15T04:37:36Z</dcterms:created>
  <dcterms:modified xsi:type="dcterms:W3CDTF">2012-07-25T17:15:09Z</dcterms:modified>
</cp:coreProperties>
</file>