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6" r:id="rId2"/>
  </p:sldIdLst>
  <p:sldSz cx="43891200" cy="32918400"/>
  <p:notesSz cx="6858000" cy="91440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D6F2E7"/>
    <a:srgbClr val="CCFFFF"/>
    <a:srgbClr val="C1EDE9"/>
    <a:srgbClr val="D0E0F4"/>
    <a:srgbClr val="00FFFF"/>
    <a:srgbClr val="C9FFC9"/>
    <a:srgbClr val="99FF99"/>
    <a:srgbClr val="F2FD5F"/>
    <a:srgbClr val="FEFED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2598" autoAdjust="0"/>
    <p:restoredTop sz="98833" autoAdjust="0"/>
  </p:normalViewPr>
  <p:slideViewPr>
    <p:cSldViewPr>
      <p:cViewPr varScale="1">
        <p:scale>
          <a:sx n="15" d="100"/>
          <a:sy n="15" d="100"/>
        </p:scale>
        <p:origin x="-1722" y="-180"/>
      </p:cViewPr>
      <p:guideLst>
        <p:guide orient="horz" pos="10368"/>
        <p:guide pos="13824"/>
      </p:guideLst>
    </p:cSldViewPr>
  </p:slideViewPr>
  <p:notesTextViewPr>
    <p:cViewPr>
      <p:scale>
        <a:sx n="33" d="100"/>
        <a:sy n="33"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55B411-1EF1-4EF8-A127-62A749023312}" type="datetimeFigureOut">
              <a:rPr lang="en-US" smtClean="0"/>
              <a:pPr/>
              <a:t>7/25/2012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2F171D-F0AC-4B12-8E49-4E775D6D8802}" type="slidenum">
              <a:rPr lang="en-US" smtClean="0"/>
              <a:pPr/>
              <a:t>‹#›</a:t>
            </a:fld>
            <a:endParaRPr lang="en-US"/>
          </a:p>
        </p:txBody>
      </p:sp>
    </p:spTree>
    <p:extLst>
      <p:ext uri="{BB962C8B-B14F-4D97-AF65-F5344CB8AC3E}">
        <p14:creationId xmlns="" xmlns:p14="http://schemas.microsoft.com/office/powerpoint/2010/main" val="33455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AEB672-B4E8-413C-B077-49276F512968}" type="datetimeFigureOut">
              <a:rPr lang="en-US" smtClean="0"/>
              <a:pPr/>
              <a:t>7/25/2012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EB672-B4E8-413C-B077-49276F512968}" type="datetimeFigureOut">
              <a:rPr lang="en-US" smtClean="0"/>
              <a:pPr/>
              <a:t>7/25/2012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EB672-B4E8-413C-B077-49276F512968}" type="datetimeFigureOut">
              <a:rPr lang="en-US" smtClean="0"/>
              <a:pPr/>
              <a:t>7/25/2012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EB672-B4E8-413C-B077-49276F512968}" type="datetimeFigureOut">
              <a:rPr lang="en-US" smtClean="0"/>
              <a:pPr/>
              <a:t>7/25/2012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AEB672-B4E8-413C-B077-49276F512968}" type="datetimeFigureOut">
              <a:rPr lang="en-US" smtClean="0"/>
              <a:pPr/>
              <a:t>7/25/2012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AEB672-B4E8-413C-B077-49276F512968}" type="datetimeFigureOut">
              <a:rPr lang="en-US" smtClean="0"/>
              <a:pPr/>
              <a:t>7/25/2012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AEB672-B4E8-413C-B077-49276F512968}" type="datetimeFigureOut">
              <a:rPr lang="en-US" smtClean="0"/>
              <a:pPr/>
              <a:t>7/25/2012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AEB672-B4E8-413C-B077-49276F512968}" type="datetimeFigureOut">
              <a:rPr lang="en-US" smtClean="0"/>
              <a:pPr/>
              <a:t>7/25/2012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AEB672-B4E8-413C-B077-49276F512968}" type="datetimeFigureOut">
              <a:rPr lang="en-US" smtClean="0"/>
              <a:pPr/>
              <a:t>7/25/2012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AEB672-B4E8-413C-B077-49276F512968}" type="datetimeFigureOut">
              <a:rPr lang="en-US" smtClean="0"/>
              <a:pPr/>
              <a:t>7/25/2012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AEB672-B4E8-413C-B077-49276F512968}" type="datetimeFigureOut">
              <a:rPr lang="en-US" smtClean="0"/>
              <a:pPr/>
              <a:t>7/25/2012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3B253-A078-470E-9335-9183D82C27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73AEB672-B4E8-413C-B077-49276F512968}" type="datetimeFigureOut">
              <a:rPr lang="en-US" smtClean="0"/>
              <a:pPr/>
              <a:t>7/25/2012</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01F3B253-A078-470E-9335-9183D82C27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wmf"/><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tiff"/><Relationship Id="rId17" Type="http://schemas.openxmlformats.org/officeDocument/2006/relationships/image" Target="../media/image16.jpeg"/><Relationship Id="rId2" Type="http://schemas.openxmlformats.org/officeDocument/2006/relationships/image" Target="../media/image1.png"/><Relationship Id="rId16" Type="http://schemas.openxmlformats.org/officeDocument/2006/relationships/image" Target="../media/image15.jpeg"/><Relationship Id="rId20"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13295376" y="21145500"/>
            <a:ext cx="16157448" cy="78105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
        <p:nvSpPr>
          <p:cNvPr id="84" name="Rectangle 83"/>
          <p:cNvSpPr/>
          <p:nvPr/>
        </p:nvSpPr>
        <p:spPr>
          <a:xfrm>
            <a:off x="29946599" y="21107400"/>
            <a:ext cx="13639800" cy="7848600"/>
          </a:xfrm>
          <a:prstGeom prst="rect">
            <a:avLst/>
          </a:prstGeom>
          <a:solidFill>
            <a:srgbClr val="D0E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13298424" y="9525000"/>
            <a:ext cx="16154400" cy="11734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
        <p:nvSpPr>
          <p:cNvPr id="86" name="Rectangle 85"/>
          <p:cNvSpPr/>
          <p:nvPr/>
        </p:nvSpPr>
        <p:spPr>
          <a:xfrm>
            <a:off x="29946599" y="4267200"/>
            <a:ext cx="13636752" cy="9906000"/>
          </a:xfrm>
          <a:prstGeom prst="rect">
            <a:avLst/>
          </a:prstGeom>
          <a:solidFill>
            <a:srgbClr val="D0E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
        <p:nvSpPr>
          <p:cNvPr id="179" name="Rectangle 178"/>
          <p:cNvSpPr/>
          <p:nvPr/>
        </p:nvSpPr>
        <p:spPr>
          <a:xfrm>
            <a:off x="30099000" y="6629400"/>
            <a:ext cx="6248400" cy="6400800"/>
          </a:xfrm>
          <a:prstGeom prst="rect">
            <a:avLst/>
          </a:prstGeom>
          <a:solidFill>
            <a:schemeClr val="accent6">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57200" y="3886200"/>
            <a:ext cx="12344400" cy="11125200"/>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57200">
              <a:spcBef>
                <a:spcPts val="600"/>
              </a:spcBef>
              <a:spcAft>
                <a:spcPts val="600"/>
              </a:spcAft>
            </a:pPr>
            <a:endParaRPr lang="en-US" sz="4000" b="1" dirty="0" smtClean="0">
              <a:solidFill>
                <a:schemeClr val="tx1"/>
              </a:solidFill>
              <a:latin typeface="Helvetica Neue"/>
            </a:endParaRPr>
          </a:p>
          <a:p>
            <a:pPr marL="457200"/>
            <a:r>
              <a:rPr lang="en-US" sz="4000" b="1" dirty="0" smtClean="0">
                <a:solidFill>
                  <a:schemeClr val="tx1"/>
                </a:solidFill>
                <a:latin typeface="Helvetica Neue"/>
              </a:rPr>
              <a:t>Interest in Energy Usefulness within Energy Representations</a:t>
            </a:r>
          </a:p>
          <a:p>
            <a:pPr algn="ctr"/>
            <a:endParaRPr lang="en-US" sz="4000" b="1" dirty="0" smtClean="0">
              <a:solidFill>
                <a:schemeClr val="tx1"/>
              </a:solidFill>
              <a:latin typeface="Helvetica Neue"/>
            </a:endParaRPr>
          </a:p>
          <a:p>
            <a:pPr algn="ctr"/>
            <a:endParaRPr lang="en-US" sz="4000" b="1" dirty="0" smtClean="0">
              <a:solidFill>
                <a:schemeClr val="tx1"/>
              </a:solidFill>
              <a:latin typeface="Helvetica Neue"/>
            </a:endParaRPr>
          </a:p>
          <a:p>
            <a:pPr algn="ctr"/>
            <a:endParaRPr lang="en-US" sz="4000" b="1" dirty="0" smtClean="0">
              <a:solidFill>
                <a:schemeClr val="tx1"/>
              </a:solidFill>
              <a:latin typeface="Helvetica Neue"/>
            </a:endParaRPr>
          </a:p>
          <a:p>
            <a:pPr algn="ctr"/>
            <a:endParaRPr lang="en-US" sz="4000" b="1" dirty="0" smtClean="0">
              <a:solidFill>
                <a:schemeClr val="tx1"/>
              </a:solidFill>
              <a:latin typeface="Helvetica Neue"/>
            </a:endParaRPr>
          </a:p>
          <a:p>
            <a:pPr algn="ctr"/>
            <a:endParaRPr lang="en-US" sz="4000" b="1" dirty="0">
              <a:solidFill>
                <a:schemeClr val="tx1"/>
              </a:solidFill>
              <a:latin typeface="Helvetica Neue"/>
            </a:endParaRPr>
          </a:p>
        </p:txBody>
      </p:sp>
      <p:sp>
        <p:nvSpPr>
          <p:cNvPr id="114" name="Rectangle 113"/>
          <p:cNvSpPr/>
          <p:nvPr/>
        </p:nvSpPr>
        <p:spPr>
          <a:xfrm>
            <a:off x="14020800" y="22555200"/>
            <a:ext cx="73152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
        <p:nvSpPr>
          <p:cNvPr id="102" name="TextBox 101"/>
          <p:cNvSpPr txBox="1"/>
          <p:nvPr/>
        </p:nvSpPr>
        <p:spPr>
          <a:xfrm>
            <a:off x="723900" y="5943600"/>
            <a:ext cx="11811000" cy="7940635"/>
          </a:xfrm>
          <a:prstGeom prst="rect">
            <a:avLst/>
          </a:prstGeom>
          <a:noFill/>
        </p:spPr>
        <p:txBody>
          <a:bodyPr wrap="square" rtlCol="0">
            <a:spAutoFit/>
          </a:bodyPr>
          <a:lstStyle/>
          <a:p>
            <a:r>
              <a:rPr lang="en-US" sz="3000" dirty="0" smtClean="0">
                <a:latin typeface="Helvetica Neue"/>
              </a:rPr>
              <a:t>K-12 teachers desire to better understand the </a:t>
            </a:r>
            <a:r>
              <a:rPr lang="en-US" sz="3000" b="1" dirty="0" smtClean="0">
                <a:latin typeface="Helvetica Neue"/>
              </a:rPr>
              <a:t>connection </a:t>
            </a:r>
            <a:br>
              <a:rPr lang="en-US" sz="3000" b="1" dirty="0" smtClean="0">
                <a:latin typeface="Helvetica Neue"/>
              </a:rPr>
            </a:br>
            <a:r>
              <a:rPr lang="en-US" sz="3000" dirty="0" smtClean="0">
                <a:latin typeface="Helvetica Neue"/>
              </a:rPr>
              <a:t>between everyday </a:t>
            </a:r>
            <a:r>
              <a:rPr lang="en-US" sz="3000" b="1" dirty="0" smtClean="0">
                <a:latin typeface="Helvetica Neue"/>
              </a:rPr>
              <a:t>sociopolitical energy </a:t>
            </a:r>
            <a:r>
              <a:rPr lang="en-US" sz="3000" dirty="0" smtClean="0">
                <a:latin typeface="Helvetica Neue"/>
              </a:rPr>
              <a:t>and </a:t>
            </a:r>
            <a:r>
              <a:rPr lang="en-US" sz="3000" b="1" dirty="0" smtClean="0">
                <a:latin typeface="Helvetica Neue"/>
              </a:rPr>
              <a:t>energy </a:t>
            </a:r>
            <a:br>
              <a:rPr lang="en-US" sz="3000" b="1" dirty="0" smtClean="0">
                <a:latin typeface="Helvetica Neue"/>
              </a:rPr>
            </a:br>
            <a:r>
              <a:rPr lang="en-US" sz="3000" b="1" dirty="0" smtClean="0">
                <a:latin typeface="Helvetica Neue"/>
              </a:rPr>
              <a:t>in formal physics</a:t>
            </a:r>
            <a:r>
              <a:rPr lang="en-US" sz="3000" dirty="0" smtClean="0">
                <a:latin typeface="Helvetica Neue"/>
              </a:rPr>
              <a:t> curricula</a:t>
            </a: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r>
              <a:rPr lang="en-US" sz="3000" dirty="0" smtClean="0">
                <a:latin typeface="Helvetica Neue"/>
              </a:rPr>
              <a:t>Degradation statements and questions from teachers:</a:t>
            </a: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a:p>
            <a:endParaRPr lang="en-US" sz="3000" dirty="0" smtClean="0">
              <a:latin typeface="Helvetica Neue"/>
            </a:endParaRPr>
          </a:p>
        </p:txBody>
      </p:sp>
      <p:grpSp>
        <p:nvGrpSpPr>
          <p:cNvPr id="254" name="Group 253"/>
          <p:cNvGrpSpPr/>
          <p:nvPr/>
        </p:nvGrpSpPr>
        <p:grpSpPr>
          <a:xfrm>
            <a:off x="1181100" y="7414232"/>
            <a:ext cx="10896600" cy="2895600"/>
            <a:chOff x="1524000" y="8020050"/>
            <a:chExt cx="10515600" cy="2895600"/>
          </a:xfrm>
        </p:grpSpPr>
        <p:sp>
          <p:nvSpPr>
            <p:cNvPr id="250" name="Rectangle 249"/>
            <p:cNvSpPr/>
            <p:nvPr/>
          </p:nvSpPr>
          <p:spPr>
            <a:xfrm>
              <a:off x="1524000" y="8020050"/>
              <a:ext cx="45720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7467600" y="8020050"/>
              <a:ext cx="45720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p:nvPr/>
        </p:nvSpPr>
        <p:spPr>
          <a:xfrm>
            <a:off x="457200" y="21869400"/>
            <a:ext cx="12344400" cy="7086600"/>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57200">
              <a:spcBef>
                <a:spcPts val="600"/>
              </a:spcBef>
              <a:spcAft>
                <a:spcPts val="600"/>
              </a:spcAft>
            </a:pPr>
            <a:r>
              <a:rPr lang="en-US" sz="4000" b="1" dirty="0" smtClean="0">
                <a:solidFill>
                  <a:schemeClr val="tx1"/>
                </a:solidFill>
                <a:latin typeface="Helvetica Neue"/>
              </a:rPr>
              <a:t>Degradation of Energy </a:t>
            </a:r>
          </a:p>
          <a:p>
            <a:pPr marL="457200">
              <a:spcBef>
                <a:spcPts val="600"/>
              </a:spcBef>
              <a:spcAft>
                <a:spcPts val="600"/>
              </a:spcAft>
            </a:pPr>
            <a:endParaRPr lang="en-US" sz="5000" b="1" dirty="0" smtClean="0">
              <a:solidFill>
                <a:schemeClr val="tx1"/>
              </a:solidFill>
              <a:latin typeface="Helvetica Neue"/>
            </a:endParaRPr>
          </a:p>
          <a:p>
            <a:pPr marL="457200">
              <a:spcBef>
                <a:spcPts val="600"/>
              </a:spcBef>
              <a:spcAft>
                <a:spcPts val="600"/>
              </a:spcAft>
            </a:pPr>
            <a:endParaRPr lang="en-US" sz="4000" dirty="0" smtClean="0">
              <a:solidFill>
                <a:schemeClr val="tx1"/>
              </a:solidFill>
              <a:latin typeface="Helvetica Neue"/>
            </a:endParaRPr>
          </a:p>
          <a:p>
            <a:pPr algn="ctr"/>
            <a:endParaRPr lang="en-US" sz="4000" dirty="0" smtClean="0">
              <a:solidFill>
                <a:schemeClr val="tx1"/>
              </a:solidFill>
              <a:latin typeface="Helvetica Neue"/>
            </a:endParaRPr>
          </a:p>
          <a:p>
            <a:pPr algn="ctr"/>
            <a:endParaRPr lang="en-US" sz="4000" dirty="0" smtClean="0">
              <a:solidFill>
                <a:schemeClr val="tx1"/>
              </a:solidFill>
              <a:latin typeface="Helvetica Neue"/>
            </a:endParaRPr>
          </a:p>
          <a:p>
            <a:pPr algn="ctr"/>
            <a:endParaRPr lang="en-US" sz="4000" dirty="0">
              <a:solidFill>
                <a:schemeClr val="tx1"/>
              </a:solidFill>
              <a:latin typeface="Helvetica Neue"/>
            </a:endParaRPr>
          </a:p>
        </p:txBody>
      </p:sp>
      <p:sp>
        <p:nvSpPr>
          <p:cNvPr id="65" name="Rectangle 64"/>
          <p:cNvSpPr/>
          <p:nvPr/>
        </p:nvSpPr>
        <p:spPr>
          <a:xfrm>
            <a:off x="457200" y="15316200"/>
            <a:ext cx="12344400" cy="6248400"/>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4000" dirty="0" smtClean="0">
              <a:solidFill>
                <a:schemeClr val="tx1"/>
              </a:solidFill>
              <a:latin typeface="Helvetica Neue"/>
            </a:endParaRPr>
          </a:p>
          <a:p>
            <a:pPr algn="ctr"/>
            <a:endParaRPr lang="en-US" sz="4000" dirty="0" smtClean="0">
              <a:solidFill>
                <a:schemeClr val="tx1"/>
              </a:solidFill>
              <a:latin typeface="Helvetica Neue"/>
            </a:endParaRPr>
          </a:p>
          <a:p>
            <a:pPr algn="ctr"/>
            <a:endParaRPr lang="en-US" sz="4000" dirty="0" smtClean="0">
              <a:solidFill>
                <a:schemeClr val="tx1"/>
              </a:solidFill>
              <a:latin typeface="Helvetica Neue"/>
            </a:endParaRPr>
          </a:p>
          <a:p>
            <a:pPr algn="ctr"/>
            <a:endParaRPr lang="en-US" sz="4000" dirty="0" smtClean="0">
              <a:solidFill>
                <a:schemeClr val="tx1"/>
              </a:solidFill>
              <a:latin typeface="Helvetica Neue"/>
            </a:endParaRPr>
          </a:p>
          <a:p>
            <a:pPr algn="ctr"/>
            <a:endParaRPr lang="en-US" sz="4000" dirty="0">
              <a:solidFill>
                <a:schemeClr val="tx1"/>
              </a:solidFill>
              <a:latin typeface="Helvetica Neue"/>
            </a:endParaRPr>
          </a:p>
        </p:txBody>
      </p:sp>
      <p:sp>
        <p:nvSpPr>
          <p:cNvPr id="87" name="Rectangle 86"/>
          <p:cNvSpPr/>
          <p:nvPr/>
        </p:nvSpPr>
        <p:spPr>
          <a:xfrm>
            <a:off x="29946599" y="14478000"/>
            <a:ext cx="13633249" cy="6743700"/>
          </a:xfrm>
          <a:prstGeom prst="rect">
            <a:avLst/>
          </a:prstGeom>
          <a:solidFill>
            <a:srgbClr val="D0E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0" name="Group 69"/>
          <p:cNvGrpSpPr/>
          <p:nvPr/>
        </p:nvGrpSpPr>
        <p:grpSpPr>
          <a:xfrm>
            <a:off x="838200" y="11277600"/>
            <a:ext cx="22021799" cy="20574000"/>
            <a:chOff x="15196623" y="-2549782"/>
            <a:chExt cx="27932577" cy="24266782"/>
          </a:xfrm>
          <a:noFill/>
        </p:grpSpPr>
        <p:sp>
          <p:nvSpPr>
            <p:cNvPr id="69" name="Rounded Rectangle 68"/>
            <p:cNvSpPr/>
            <p:nvPr/>
          </p:nvSpPr>
          <p:spPr>
            <a:xfrm>
              <a:off x="29718000" y="11201400"/>
              <a:ext cx="13411200" cy="10515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60" name="Rounded Rectangular Callout 59"/>
            <p:cNvSpPr/>
            <p:nvPr/>
          </p:nvSpPr>
          <p:spPr>
            <a:xfrm>
              <a:off x="15196623" y="-1021873"/>
              <a:ext cx="4542668" cy="1527908"/>
            </a:xfrm>
            <a:prstGeom prst="wedgeRoundRectCallout">
              <a:avLst>
                <a:gd name="adj1" fmla="val -56843"/>
                <a:gd name="adj2" fmla="val -42170"/>
                <a:gd name="adj3" fmla="val 16667"/>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Helvetica Neue"/>
                </a:rPr>
                <a:t>Energy degrades </a:t>
              </a:r>
            </a:p>
            <a:p>
              <a:pPr algn="ctr"/>
              <a:r>
                <a:rPr lang="en-US" sz="2400" dirty="0" smtClean="0">
                  <a:solidFill>
                    <a:schemeClr val="tx1"/>
                  </a:solidFill>
                  <a:latin typeface="Helvetica Neue"/>
                </a:rPr>
                <a:t>into a less useful form. </a:t>
              </a:r>
              <a:endParaRPr lang="en-US" sz="2400" dirty="0">
                <a:solidFill>
                  <a:schemeClr val="tx1"/>
                </a:solidFill>
                <a:latin typeface="Helvetica Neue"/>
              </a:endParaRPr>
            </a:p>
          </p:txBody>
        </p:sp>
        <p:sp>
          <p:nvSpPr>
            <p:cNvPr id="61" name="Rounded Rectangular Callout 60"/>
            <p:cNvSpPr/>
            <p:nvPr/>
          </p:nvSpPr>
          <p:spPr>
            <a:xfrm>
              <a:off x="22638871" y="-2549782"/>
              <a:ext cx="6089105" cy="1258278"/>
            </a:xfrm>
            <a:prstGeom prst="wedgeRoundRectCallout">
              <a:avLst>
                <a:gd name="adj1" fmla="val -55589"/>
                <a:gd name="adj2" fmla="val -46849"/>
                <a:gd name="adj3" fmla="val 16667"/>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Helvetica Neue"/>
                </a:rPr>
                <a:t>Energy’s value has decreased.</a:t>
              </a:r>
              <a:endParaRPr lang="en-US" sz="2400" dirty="0">
                <a:solidFill>
                  <a:schemeClr val="tx1"/>
                </a:solidFill>
                <a:latin typeface="Helvetica Neue"/>
              </a:endParaRPr>
            </a:p>
          </p:txBody>
        </p:sp>
        <p:sp>
          <p:nvSpPr>
            <p:cNvPr id="62" name="Rounded Rectangular Callout 61"/>
            <p:cNvSpPr/>
            <p:nvPr/>
          </p:nvSpPr>
          <p:spPr>
            <a:xfrm>
              <a:off x="20464185" y="-1111750"/>
              <a:ext cx="5025931" cy="1527908"/>
            </a:xfrm>
            <a:prstGeom prst="wedgeRoundRectCallout">
              <a:avLst>
                <a:gd name="adj1" fmla="val -56843"/>
                <a:gd name="adj2" fmla="val -42170"/>
                <a:gd name="adj3" fmla="val 16667"/>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Helvetica Neue"/>
                </a:rPr>
                <a:t>Energy is used up and becomes less available. </a:t>
              </a:r>
              <a:endParaRPr lang="en-US" sz="2400" dirty="0">
                <a:solidFill>
                  <a:schemeClr val="tx1"/>
                </a:solidFill>
                <a:latin typeface="Helvetica Neue"/>
              </a:endParaRPr>
            </a:p>
          </p:txBody>
        </p:sp>
        <p:sp>
          <p:nvSpPr>
            <p:cNvPr id="57" name="Rounded Rectangular Callout 56"/>
            <p:cNvSpPr/>
            <p:nvPr/>
          </p:nvSpPr>
          <p:spPr>
            <a:xfrm>
              <a:off x="16356453" y="-2549782"/>
              <a:ext cx="5412541" cy="1289539"/>
            </a:xfrm>
            <a:prstGeom prst="wedgeRoundRectCallout">
              <a:avLst>
                <a:gd name="adj1" fmla="val -56843"/>
                <a:gd name="adj2" fmla="val -42170"/>
                <a:gd name="adj3" fmla="val 16667"/>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Helvetica Neue"/>
                </a:rPr>
                <a:t>The quality of the energy decreases as it dissipates. </a:t>
              </a:r>
              <a:endParaRPr lang="en-US" sz="2400" dirty="0">
                <a:solidFill>
                  <a:schemeClr val="tx1"/>
                </a:solidFill>
                <a:latin typeface="Helvetica Neue"/>
              </a:endParaRPr>
            </a:p>
          </p:txBody>
        </p:sp>
        <p:sp>
          <p:nvSpPr>
            <p:cNvPr id="59" name="Rounded Rectangular Callout 58"/>
            <p:cNvSpPr/>
            <p:nvPr/>
          </p:nvSpPr>
          <p:spPr>
            <a:xfrm>
              <a:off x="26215010" y="-1021874"/>
              <a:ext cx="3479491" cy="1348155"/>
            </a:xfrm>
            <a:prstGeom prst="wedgeRoundRectCallout">
              <a:avLst>
                <a:gd name="adj1" fmla="val -64446"/>
                <a:gd name="adj2" fmla="val -46386"/>
                <a:gd name="adj3" fmla="val 16667"/>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latin typeface="Helvetica Neue"/>
                </a:rPr>
                <a:t>When is energy useful? </a:t>
              </a:r>
              <a:endParaRPr lang="en-US" sz="2400" dirty="0">
                <a:solidFill>
                  <a:schemeClr val="tx1"/>
                </a:solidFill>
                <a:latin typeface="Helvetica Neue"/>
              </a:endParaRPr>
            </a:p>
          </p:txBody>
        </p:sp>
      </p:gr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240" y="0"/>
            <a:ext cx="43906440" cy="4585784"/>
          </a:xfrm>
          <a:prstGeom prst="rect">
            <a:avLst/>
          </a:prstGeom>
        </p:spPr>
      </p:pic>
      <p:sp>
        <p:nvSpPr>
          <p:cNvPr id="7" name="Title 1"/>
          <p:cNvSpPr txBox="1">
            <a:spLocks/>
          </p:cNvSpPr>
          <p:nvPr/>
        </p:nvSpPr>
        <p:spPr>
          <a:xfrm>
            <a:off x="914400" y="228600"/>
            <a:ext cx="42976800" cy="3657600"/>
          </a:xfrm>
          <a:prstGeom prst="rect">
            <a:avLst/>
          </a:prstGeom>
        </p:spPr>
        <p:txBody>
          <a:bodyPr vert="horz" lIns="91440" tIns="45720" rIns="91440" bIns="45720" rtlCol="0" anchor="ctr">
            <a:noAutofit/>
          </a:bodyPr>
          <a:lstStyle/>
          <a:p>
            <a:pPr defTabSz="914400">
              <a:spcBef>
                <a:spcPct val="0"/>
              </a:spcBef>
              <a:defRPr/>
            </a:pPr>
            <a:r>
              <a:rPr lang="en-US" sz="9000" dirty="0" smtClean="0">
                <a:latin typeface="Helvetica Neue"/>
              </a:rPr>
              <a:t>Developing a conceptual model for both entropy and energy</a:t>
            </a: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9000" b="1" i="0" u="none" strike="noStrike" kern="1200" cap="none" spc="0" normalizeH="0" baseline="0" noProof="0" dirty="0">
              <a:ln>
                <a:noFill/>
              </a:ln>
              <a:effectLst/>
              <a:uLnTx/>
              <a:uFillTx/>
              <a:latin typeface="Helvetica Neue"/>
              <a:ea typeface="+mj-ea"/>
              <a:cs typeface="Helvetica Neue"/>
            </a:endParaRPr>
          </a:p>
        </p:txBody>
      </p:sp>
      <p:sp>
        <p:nvSpPr>
          <p:cNvPr id="8" name="Content Placeholder 2"/>
          <p:cNvSpPr txBox="1">
            <a:spLocks/>
          </p:cNvSpPr>
          <p:nvPr/>
        </p:nvSpPr>
        <p:spPr>
          <a:xfrm>
            <a:off x="914400" y="2133600"/>
            <a:ext cx="40386000" cy="1752600"/>
          </a:xfrm>
          <a:prstGeom prst="rect">
            <a:avLst/>
          </a:prstGeom>
        </p:spPr>
        <p:txBody>
          <a:bodyPr vert="horz" lIns="91440" tIns="45720" rIns="91440" bIns="45720" rtlCol="0">
            <a:noAutofit/>
          </a:bodyPr>
          <a:lstStyle/>
          <a:p>
            <a:pPr lvl="0" defTabSz="914400">
              <a:spcBef>
                <a:spcPct val="20000"/>
              </a:spcBef>
              <a:defRPr/>
            </a:pPr>
            <a:r>
              <a:rPr kumimoji="0" lang="en-US" sz="5000" i="0" u="none" strike="noStrike" kern="1200" cap="none" spc="0" normalizeH="0" baseline="0" noProof="0" dirty="0" smtClean="0">
                <a:ln>
                  <a:noFill/>
                </a:ln>
                <a:effectLst/>
                <a:uLnTx/>
                <a:uFillTx/>
                <a:latin typeface="Helvetica Neue"/>
                <a:cs typeface="Helvetica Neue"/>
              </a:rPr>
              <a:t>Abigail</a:t>
            </a:r>
            <a:r>
              <a:rPr kumimoji="0" lang="en-US" sz="5000" i="0" u="none" strike="noStrike" kern="1200" cap="none" spc="0" normalizeH="0" noProof="0" dirty="0" smtClean="0">
                <a:ln>
                  <a:noFill/>
                </a:ln>
                <a:effectLst/>
                <a:uLnTx/>
                <a:uFillTx/>
                <a:latin typeface="Helvetica Neue"/>
                <a:cs typeface="Helvetica Neue"/>
              </a:rPr>
              <a:t> R. </a:t>
            </a:r>
            <a:r>
              <a:rPr kumimoji="0" lang="en-US" sz="5000" i="0" u="none" strike="noStrike" kern="1200" cap="none" spc="0" normalizeH="0" noProof="0" dirty="0" err="1" smtClean="0">
                <a:ln>
                  <a:noFill/>
                </a:ln>
                <a:effectLst/>
                <a:uLnTx/>
                <a:uFillTx/>
                <a:latin typeface="Helvetica Neue"/>
                <a:cs typeface="Helvetica Neue"/>
              </a:rPr>
              <a:t>Daane</a:t>
            </a:r>
            <a:r>
              <a:rPr kumimoji="0" lang="en-US" sz="5000" i="0" u="none" strike="noStrike" kern="1200" cap="none" spc="0" normalizeH="0" noProof="0" dirty="0" smtClean="0">
                <a:ln>
                  <a:noFill/>
                </a:ln>
                <a:effectLst/>
                <a:uLnTx/>
                <a:uFillTx/>
                <a:latin typeface="Helvetica Neue"/>
                <a:cs typeface="Helvetica Neue"/>
              </a:rPr>
              <a:t>, </a:t>
            </a:r>
            <a:r>
              <a:rPr kumimoji="0" lang="en-US" sz="5000" i="0" u="none" strike="noStrike" kern="1200" cap="none" spc="0" normalizeH="0" noProof="0" dirty="0" err="1" smtClean="0">
                <a:ln>
                  <a:noFill/>
                </a:ln>
                <a:effectLst/>
                <a:uLnTx/>
                <a:uFillTx/>
                <a:latin typeface="Helvetica Neue"/>
                <a:cs typeface="Helvetica Neue"/>
              </a:rPr>
              <a:t>Stamatis</a:t>
            </a:r>
            <a:r>
              <a:rPr kumimoji="0" lang="en-US" sz="5000" i="0" u="none" strike="noStrike" kern="1200" cap="none" spc="0" normalizeH="0" noProof="0" dirty="0" smtClean="0">
                <a:ln>
                  <a:noFill/>
                </a:ln>
                <a:effectLst/>
                <a:uLnTx/>
                <a:uFillTx/>
                <a:latin typeface="Helvetica Neue"/>
                <a:cs typeface="Helvetica Neue"/>
              </a:rPr>
              <a:t> </a:t>
            </a:r>
            <a:r>
              <a:rPr kumimoji="0" lang="en-US" sz="5000" i="0" u="none" strike="noStrike" kern="1200" cap="none" spc="0" normalizeH="0" noProof="0" dirty="0" err="1" smtClean="0">
                <a:ln>
                  <a:noFill/>
                </a:ln>
                <a:effectLst/>
                <a:uLnTx/>
                <a:uFillTx/>
                <a:latin typeface="Helvetica Neue"/>
                <a:cs typeface="Helvetica Neue"/>
              </a:rPr>
              <a:t>Vokos</a:t>
            </a:r>
            <a:r>
              <a:rPr kumimoji="0" lang="en-US" sz="5000" i="0" u="none" strike="noStrike" kern="1200" cap="none" spc="0" normalizeH="0" noProof="0" dirty="0" smtClean="0">
                <a:ln>
                  <a:noFill/>
                </a:ln>
                <a:effectLst/>
                <a:uLnTx/>
                <a:uFillTx/>
                <a:latin typeface="Helvetica Neue"/>
                <a:cs typeface="Helvetica Neue"/>
              </a:rPr>
              <a:t>, Rachel E. </a:t>
            </a:r>
            <a:r>
              <a:rPr kumimoji="0" lang="en-US" sz="5000" i="0" u="none" strike="noStrike" kern="1200" cap="none" spc="0" normalizeH="0" noProof="0" dirty="0" err="1" smtClean="0">
                <a:ln>
                  <a:noFill/>
                </a:ln>
                <a:effectLst/>
                <a:uLnTx/>
                <a:uFillTx/>
                <a:latin typeface="Helvetica Neue"/>
                <a:cs typeface="Helvetica Neue"/>
              </a:rPr>
              <a:t>Scherr</a:t>
            </a:r>
            <a:r>
              <a:rPr lang="en-US" sz="5000" dirty="0" smtClean="0">
                <a:latin typeface="Helvetica Neue"/>
                <a:cs typeface="Helvetica Neue"/>
              </a:rPr>
              <a:t> – Department of Physics, Seattle Pacific University</a:t>
            </a:r>
            <a:endParaRPr kumimoji="0" lang="en-US" sz="5000" i="0" u="none" strike="noStrike" kern="1200" cap="none" spc="0" normalizeH="0" baseline="0" noProof="0" dirty="0">
              <a:ln>
                <a:noFill/>
              </a:ln>
              <a:effectLst/>
              <a:uLnTx/>
              <a:uFillTx/>
              <a:latin typeface="Helvetica Neue"/>
              <a:cs typeface="Helvetica Neue"/>
            </a:endParaRPr>
          </a:p>
        </p:txBody>
      </p:sp>
      <p:pic>
        <p:nvPicPr>
          <p:cNvPr id="1026" name="Picture 2" descr="C:\Users\julieg\Dropbox\work\poster bottom ba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 y="29726391"/>
            <a:ext cx="43982640" cy="317023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 name="Straight Connector 2"/>
          <p:cNvCxnSpPr/>
          <p:nvPr/>
        </p:nvCxnSpPr>
        <p:spPr>
          <a:xfrm>
            <a:off x="-304800" y="29718000"/>
            <a:ext cx="44577000" cy="0"/>
          </a:xfrm>
          <a:prstGeom prst="line">
            <a:avLst/>
          </a:prstGeom>
          <a:ln w="101600">
            <a:solidFill>
              <a:srgbClr val="7D092D"/>
            </a:solidFill>
          </a:ln>
        </p:spPr>
        <p:style>
          <a:lnRef idx="1">
            <a:schemeClr val="accent1"/>
          </a:lnRef>
          <a:fillRef idx="0">
            <a:schemeClr val="accent1"/>
          </a:fillRef>
          <a:effectRef idx="0">
            <a:schemeClr val="accent1"/>
          </a:effectRef>
          <a:fontRef idx="minor">
            <a:schemeClr val="tx1"/>
          </a:fontRef>
        </p:style>
      </p:cxnSp>
      <p:pic>
        <p:nvPicPr>
          <p:cNvPr id="1027" name="Picture 3" descr="C:\Users\julieg\Dropbox\work\logo_rgb.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11882"/>
          <a:stretch/>
        </p:blipFill>
        <p:spPr bwMode="auto">
          <a:xfrm>
            <a:off x="26365200" y="30278027"/>
            <a:ext cx="7255822" cy="2194485"/>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julieg\Dropbox\work\NSFlong.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4899600" y="30180080"/>
            <a:ext cx="8607425" cy="2468224"/>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julieg\Dropbox\work\spulong.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14400" y="30328806"/>
            <a:ext cx="8839200" cy="2143708"/>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Users\julieg\Dropbox\work\SPU_PERX.pn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t="16076" r="2361" b="23215"/>
          <a:stretch/>
        </p:blipFill>
        <p:spPr bwMode="auto">
          <a:xfrm>
            <a:off x="18896959" y="29969867"/>
            <a:ext cx="6082042" cy="270156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 name="Group 8"/>
          <p:cNvGrpSpPr/>
          <p:nvPr/>
        </p:nvGrpSpPr>
        <p:grpSpPr>
          <a:xfrm>
            <a:off x="11793365" y="30053762"/>
            <a:ext cx="4762500" cy="2585158"/>
            <a:chOff x="6743700" y="22270244"/>
            <a:chExt cx="8105438" cy="4399756"/>
          </a:xfrm>
        </p:grpSpPr>
        <p:grpSp>
          <p:nvGrpSpPr>
            <p:cNvPr id="4" name="Group 3"/>
            <p:cNvGrpSpPr/>
            <p:nvPr/>
          </p:nvGrpSpPr>
          <p:grpSpPr>
            <a:xfrm>
              <a:off x="8924926" y="22270244"/>
              <a:ext cx="5924212" cy="4399756"/>
              <a:chOff x="8924925" y="11623675"/>
              <a:chExt cx="20259675" cy="15046325"/>
            </a:xfrm>
          </p:grpSpPr>
          <p:pic>
            <p:nvPicPr>
              <p:cNvPr id="1037" name="Picture 13" descr="C:\Users\julieg\Dropbox\work\ep logo long.pn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r="52408"/>
              <a:stretch/>
            </p:blipFill>
            <p:spPr bwMode="auto">
              <a:xfrm>
                <a:off x="8924925" y="11623675"/>
                <a:ext cx="20259675" cy="8799513"/>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C:\Users\julieg\Dropbox\work\ep logo long.png"/>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48043"/>
              <a:stretch/>
            </p:blipFill>
            <p:spPr bwMode="auto">
              <a:xfrm>
                <a:off x="9296400" y="17870488"/>
                <a:ext cx="19862800" cy="879951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39" name="Picture 15" descr="C:\Users\julieg\Dropbox\work\transparent lightbulb.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743700" y="22270244"/>
              <a:ext cx="1943100" cy="436086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7" name="Content Placeholder 2"/>
          <p:cNvSpPr txBox="1">
            <a:spLocks/>
          </p:cNvSpPr>
          <p:nvPr/>
        </p:nvSpPr>
        <p:spPr>
          <a:xfrm>
            <a:off x="13258800" y="9448800"/>
            <a:ext cx="16382999" cy="1133855"/>
          </a:xfrm>
          <a:prstGeom prst="rect">
            <a:avLst/>
          </a:prstGeom>
        </p:spPr>
        <p:txBody>
          <a:bodyPr vert="horz" lIns="438912" tIns="219456" rIns="438912" bIns="219456" rtlCol="0">
            <a:noAutofit/>
          </a:bodyPr>
          <a:lstStyle/>
          <a:p>
            <a:pPr marL="1645920" marR="0" lvl="0" indent="-1645920" algn="ctr" defTabSz="438912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solidFill>
                  <a:schemeClr val="tx1"/>
                </a:solidFill>
                <a:effectLst/>
                <a:uLnTx/>
                <a:uFillTx/>
                <a:latin typeface="Helvetica Neue"/>
                <a:ea typeface="+mn-ea"/>
                <a:cs typeface="Helvetica Neue"/>
              </a:rPr>
              <a:t>Energy Project </a:t>
            </a:r>
            <a:r>
              <a:rPr lang="en-US" sz="4000" b="1" dirty="0" smtClean="0">
                <a:latin typeface="Helvetica Neue"/>
                <a:cs typeface="Helvetica Neue"/>
              </a:rPr>
              <a:t>K-12</a:t>
            </a:r>
            <a:r>
              <a:rPr kumimoji="0" lang="en-US" sz="4000" b="1" i="0" u="none" strike="noStrike" kern="1200" cap="none" spc="0" normalizeH="0" baseline="0" noProof="0" dirty="0" smtClean="0">
                <a:ln>
                  <a:noFill/>
                </a:ln>
                <a:solidFill>
                  <a:schemeClr val="tx1"/>
                </a:solidFill>
                <a:effectLst/>
                <a:uLnTx/>
                <a:uFillTx/>
                <a:latin typeface="Helvetica Neue"/>
                <a:ea typeface="+mn-ea"/>
                <a:cs typeface="Helvetica Neue"/>
              </a:rPr>
              <a:t> Professional</a:t>
            </a:r>
            <a:r>
              <a:rPr kumimoji="0" lang="en-US" sz="4000" b="1" i="0" u="none" strike="noStrike" kern="1200" cap="none" spc="0" normalizeH="0" noProof="0" dirty="0" smtClean="0">
                <a:ln>
                  <a:noFill/>
                </a:ln>
                <a:solidFill>
                  <a:schemeClr val="tx1"/>
                </a:solidFill>
                <a:effectLst/>
                <a:uLnTx/>
                <a:uFillTx/>
                <a:latin typeface="Helvetica Neue"/>
                <a:ea typeface="+mn-ea"/>
                <a:cs typeface="Helvetica Neue"/>
              </a:rPr>
              <a:t> Development</a:t>
            </a:r>
            <a:endParaRPr kumimoji="0" lang="en-US" sz="4000" b="1" i="0" u="none" strike="noStrike" kern="1200" cap="none" spc="0" normalizeH="0" baseline="0" noProof="0" dirty="0" smtClean="0">
              <a:ln>
                <a:noFill/>
              </a:ln>
              <a:solidFill>
                <a:schemeClr val="tx1"/>
              </a:solidFill>
              <a:effectLst/>
              <a:uLnTx/>
              <a:uFillTx/>
              <a:latin typeface="Helvetica Neue"/>
              <a:ea typeface="+mn-ea"/>
              <a:cs typeface="Helvetica Neue"/>
            </a:endParaRPr>
          </a:p>
          <a:p>
            <a:pPr marL="1645920" marR="0" lvl="0" indent="-1645920" algn="l" defTabSz="438912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smtClean="0">
              <a:ln>
                <a:noFill/>
              </a:ln>
              <a:solidFill>
                <a:schemeClr val="tx1"/>
              </a:solidFill>
              <a:effectLst/>
              <a:uLnTx/>
              <a:uFillTx/>
              <a:latin typeface="Helvetica Neue"/>
              <a:ea typeface="+mn-ea"/>
              <a:cs typeface="Helvetica Neue"/>
            </a:endParaRPr>
          </a:p>
        </p:txBody>
      </p:sp>
      <p:sp>
        <p:nvSpPr>
          <p:cNvPr id="53" name="Content Placeholder 2"/>
          <p:cNvSpPr txBox="1">
            <a:spLocks/>
          </p:cNvSpPr>
          <p:nvPr/>
        </p:nvSpPr>
        <p:spPr>
          <a:xfrm>
            <a:off x="14478000" y="20116800"/>
            <a:ext cx="13411200" cy="10668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i="0" u="none" strike="noStrike" kern="1200" cap="none" spc="0" normalizeH="0" noProof="0" dirty="0" smtClean="0">
                <a:ln>
                  <a:noFill/>
                </a:ln>
                <a:solidFill>
                  <a:schemeClr val="tx1"/>
                </a:solidFill>
                <a:effectLst/>
                <a:uLnTx/>
                <a:uFillTx/>
                <a:latin typeface="Helvetica Neue"/>
                <a:ea typeface="+mn-ea"/>
                <a:cs typeface="Helvetica Neue"/>
              </a:rPr>
              <a:t>Energy </a:t>
            </a:r>
            <a:r>
              <a:rPr lang="en-US" sz="2800" dirty="0" smtClean="0">
                <a:latin typeface="Helvetica Neue"/>
                <a:cs typeface="Helvetica Neue"/>
              </a:rPr>
              <a:t>T</a:t>
            </a:r>
            <a:r>
              <a:rPr kumimoji="0" lang="en-US" sz="2800" i="0" u="none" strike="noStrike" kern="1200" cap="none" spc="0" normalizeH="0" noProof="0" dirty="0" smtClean="0">
                <a:ln>
                  <a:noFill/>
                </a:ln>
                <a:solidFill>
                  <a:schemeClr val="tx1"/>
                </a:solidFill>
                <a:effectLst/>
                <a:uLnTx/>
                <a:uFillTx/>
                <a:latin typeface="Helvetica Neue"/>
                <a:ea typeface="+mn-ea"/>
                <a:cs typeface="Helvetica Neue"/>
              </a:rPr>
              <a:t>heater emphasizes conservation of energy by requiring the total number </a:t>
            </a:r>
            <a:br>
              <a:rPr kumimoji="0" lang="en-US" sz="2800" i="0" u="none" strike="noStrike" kern="1200" cap="none" spc="0" normalizeH="0" noProof="0" dirty="0" smtClean="0">
                <a:ln>
                  <a:noFill/>
                </a:ln>
                <a:solidFill>
                  <a:schemeClr val="tx1"/>
                </a:solidFill>
                <a:effectLst/>
                <a:uLnTx/>
                <a:uFillTx/>
                <a:latin typeface="Helvetica Neue"/>
                <a:ea typeface="+mn-ea"/>
                <a:cs typeface="Helvetica Neue"/>
              </a:rPr>
            </a:br>
            <a:r>
              <a:rPr kumimoji="0" lang="en-US" sz="2800" i="0" u="none" strike="noStrike" kern="1200" cap="none" spc="0" normalizeH="0" noProof="0" dirty="0" smtClean="0">
                <a:ln>
                  <a:noFill/>
                </a:ln>
                <a:solidFill>
                  <a:schemeClr val="tx1"/>
                </a:solidFill>
                <a:effectLst/>
                <a:uLnTx/>
                <a:uFillTx/>
                <a:latin typeface="Helvetica Neue"/>
                <a:ea typeface="+mn-ea"/>
                <a:cs typeface="Helvetica Neue"/>
              </a:rPr>
              <a:t>of ‘chunks’ of energy to remain constant throughout the energy process.</a:t>
            </a:r>
            <a:endParaRPr kumimoji="0" lang="en-US" sz="2800" i="0" u="none" strike="noStrike" kern="1200" cap="none" spc="0" normalizeH="0" baseline="0" noProof="0" dirty="0" smtClean="0">
              <a:ln>
                <a:noFill/>
              </a:ln>
              <a:solidFill>
                <a:schemeClr val="tx1"/>
              </a:solidFill>
              <a:effectLst/>
              <a:uLnTx/>
              <a:uFillTx/>
              <a:latin typeface="Helvetica Neue"/>
              <a:ea typeface="+mn-ea"/>
              <a:cs typeface="Helvetica Neue"/>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Helvetica Neue"/>
              <a:ea typeface="+mn-ea"/>
              <a:cs typeface="Helvetica Neue"/>
            </a:endParaRPr>
          </a:p>
        </p:txBody>
      </p:sp>
      <p:sp>
        <p:nvSpPr>
          <p:cNvPr id="67" name="TextBox 66"/>
          <p:cNvSpPr txBox="1"/>
          <p:nvPr/>
        </p:nvSpPr>
        <p:spPr>
          <a:xfrm>
            <a:off x="30861000" y="4800600"/>
            <a:ext cx="10071988" cy="923330"/>
          </a:xfrm>
          <a:prstGeom prst="rect">
            <a:avLst/>
          </a:prstGeom>
          <a:noFill/>
          <a:ln w="3175">
            <a:noFill/>
          </a:ln>
        </p:spPr>
        <p:txBody>
          <a:bodyPr wrap="none" rtlCol="0">
            <a:spAutoFit/>
          </a:bodyPr>
          <a:lstStyle/>
          <a:p>
            <a:r>
              <a:rPr lang="en-US" sz="5400" b="1" dirty="0" smtClean="0">
                <a:latin typeface="Helvetica Neue"/>
              </a:rPr>
              <a:t>Principle of Energy Spreading</a:t>
            </a:r>
            <a:endParaRPr lang="en-US" sz="5400" b="1" dirty="0">
              <a:latin typeface="Helvetica Neue"/>
            </a:endParaRPr>
          </a:p>
        </p:txBody>
      </p:sp>
      <p:sp>
        <p:nvSpPr>
          <p:cNvPr id="46" name="Rounded Rectangle 45"/>
          <p:cNvSpPr/>
          <p:nvPr/>
        </p:nvSpPr>
        <p:spPr>
          <a:xfrm>
            <a:off x="14173200" y="10515600"/>
            <a:ext cx="3886200" cy="10515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Helvetica Neue"/>
              </a:rPr>
              <a:t>Energy Theater</a:t>
            </a:r>
            <a:endParaRPr lang="en-US" sz="3200" b="1" dirty="0">
              <a:solidFill>
                <a:schemeClr val="tx1"/>
              </a:solidFill>
              <a:latin typeface="Helvetica Neue"/>
            </a:endParaRPr>
          </a:p>
        </p:txBody>
      </p:sp>
      <p:sp>
        <p:nvSpPr>
          <p:cNvPr id="146" name="Rounded Rectangle 145"/>
          <p:cNvSpPr/>
          <p:nvPr/>
        </p:nvSpPr>
        <p:spPr>
          <a:xfrm>
            <a:off x="19507200" y="10515600"/>
            <a:ext cx="3886200" cy="10515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Helvetica Neue"/>
              </a:rPr>
              <a:t>Energy Cubes</a:t>
            </a:r>
            <a:endParaRPr lang="en-US" sz="3200" b="1" dirty="0">
              <a:solidFill>
                <a:schemeClr val="tx1"/>
              </a:solidFill>
              <a:latin typeface="Helvetica Neue"/>
            </a:endParaRPr>
          </a:p>
        </p:txBody>
      </p:sp>
      <p:pic>
        <p:nvPicPr>
          <p:cNvPr id="48" name="Picture 3" descr="\\physicsdata\Classes\2011 Summer\2011 E1\2011 E1 Photos\E1 110809 1205 ET3.JPG"/>
          <p:cNvPicPr>
            <a:picLocks noChangeAspect="1" noChangeArrowheads="1"/>
          </p:cNvPicPr>
          <p:nvPr/>
        </p:nvPicPr>
        <p:blipFill>
          <a:blip r:embed="rId11" cstate="print">
            <a:lum bright="10000" contrast="10000"/>
          </a:blip>
          <a:srcRect l="6330"/>
          <a:stretch>
            <a:fillRect/>
          </a:stretch>
        </p:blipFill>
        <p:spPr bwMode="auto">
          <a:xfrm>
            <a:off x="13930331" y="11658600"/>
            <a:ext cx="4510069" cy="3810000"/>
          </a:xfrm>
          <a:prstGeom prst="rect">
            <a:avLst/>
          </a:prstGeom>
          <a:noFill/>
        </p:spPr>
      </p:pic>
      <p:pic>
        <p:nvPicPr>
          <p:cNvPr id="1034" name="Picture 10" descr="C:\Users\abs\Downloads\PastedGraphic-1.tiff"/>
          <p:cNvPicPr>
            <a:picLocks noChangeAspect="1" noChangeArrowheads="1"/>
          </p:cNvPicPr>
          <p:nvPr/>
        </p:nvPicPr>
        <p:blipFill>
          <a:blip r:embed="rId12" cstate="print"/>
          <a:srcRect l="12887" t="9794" r="6976"/>
          <a:stretch>
            <a:fillRect/>
          </a:stretch>
        </p:blipFill>
        <p:spPr bwMode="auto">
          <a:xfrm>
            <a:off x="19342608" y="11658600"/>
            <a:ext cx="4507992" cy="3820332"/>
          </a:xfrm>
          <a:prstGeom prst="rect">
            <a:avLst/>
          </a:prstGeom>
          <a:noFill/>
        </p:spPr>
      </p:pic>
      <p:sp>
        <p:nvSpPr>
          <p:cNvPr id="82" name="TextBox 81"/>
          <p:cNvSpPr txBox="1"/>
          <p:nvPr/>
        </p:nvSpPr>
        <p:spPr>
          <a:xfrm>
            <a:off x="29794200" y="14502825"/>
            <a:ext cx="13639800" cy="923330"/>
          </a:xfrm>
          <a:prstGeom prst="rect">
            <a:avLst/>
          </a:prstGeom>
          <a:noFill/>
          <a:ln w="3175">
            <a:noFill/>
          </a:ln>
        </p:spPr>
        <p:txBody>
          <a:bodyPr wrap="square" rtlCol="0">
            <a:spAutoFit/>
          </a:bodyPr>
          <a:lstStyle/>
          <a:p>
            <a:pPr algn="ctr"/>
            <a:r>
              <a:rPr lang="en-US" sz="5400" b="1" dirty="0" smtClean="0">
                <a:latin typeface="Helvetica Neue"/>
              </a:rPr>
              <a:t>Energy Degradation Principles</a:t>
            </a:r>
            <a:endParaRPr lang="en-US" sz="5400" b="1" dirty="0">
              <a:latin typeface="Helvetica Neue"/>
            </a:endParaRPr>
          </a:p>
        </p:txBody>
      </p:sp>
      <p:sp>
        <p:nvSpPr>
          <p:cNvPr id="94" name="Slide Number Placeholder 3"/>
          <p:cNvSpPr>
            <a:spLocks noGrp="1"/>
          </p:cNvSpPr>
          <p:nvPr>
            <p:ph type="sldNum" sz="quarter" idx="12"/>
          </p:nvPr>
        </p:nvSpPr>
        <p:spPr>
          <a:xfrm>
            <a:off x="22402800" y="27066875"/>
            <a:ext cx="762000" cy="365125"/>
          </a:xfrm>
        </p:spPr>
        <p:txBody>
          <a:bodyPr/>
          <a:lstStyle/>
          <a:p>
            <a:fld id="{C5A2E6C7-F00D-4BA3-A9F4-707BBA513748}" type="slidenum">
              <a:rPr lang="en-US" sz="1400" smtClean="0">
                <a:latin typeface="Helvetica Neue"/>
              </a:rPr>
              <a:pPr/>
              <a:t>1</a:t>
            </a:fld>
            <a:endParaRPr lang="en-US" sz="1400" dirty="0">
              <a:latin typeface="Helvetica Neue"/>
            </a:endParaRPr>
          </a:p>
        </p:txBody>
      </p:sp>
      <p:sp>
        <p:nvSpPr>
          <p:cNvPr id="110" name="Rectangle 109"/>
          <p:cNvSpPr/>
          <p:nvPr/>
        </p:nvSpPr>
        <p:spPr>
          <a:xfrm>
            <a:off x="30175200" y="5791200"/>
            <a:ext cx="14401800" cy="707886"/>
          </a:xfrm>
          <a:prstGeom prst="rect">
            <a:avLst/>
          </a:prstGeom>
        </p:spPr>
        <p:txBody>
          <a:bodyPr wrap="square">
            <a:spAutoFit/>
          </a:bodyPr>
          <a:lstStyle/>
          <a:p>
            <a:r>
              <a:rPr lang="en-US" sz="4000" i="1" dirty="0" smtClean="0">
                <a:latin typeface="Helvetica Neue"/>
                <a:cs typeface="Helvetica Neue"/>
              </a:rPr>
              <a:t>During Physical Phenomena, Energy Tends to Spread</a:t>
            </a:r>
            <a:endParaRPr lang="en-US" sz="4000" i="1" dirty="0"/>
          </a:p>
        </p:txBody>
      </p:sp>
      <p:pic>
        <p:nvPicPr>
          <p:cNvPr id="116" name="Picture 115" descr="3.Lifting.The.Ball.Rachel.Fixed.jpg"/>
          <p:cNvPicPr>
            <a:picLocks noChangeAspect="1"/>
          </p:cNvPicPr>
          <p:nvPr/>
        </p:nvPicPr>
        <p:blipFill>
          <a:blip r:embed="rId13" cstate="print"/>
          <a:srcRect l="-2451" r="30138" b="23093"/>
          <a:stretch>
            <a:fillRect/>
          </a:stretch>
        </p:blipFill>
        <p:spPr>
          <a:xfrm>
            <a:off x="24460200" y="11654428"/>
            <a:ext cx="4267200" cy="3909534"/>
          </a:xfrm>
          <a:prstGeom prst="rect">
            <a:avLst/>
          </a:prstGeom>
        </p:spPr>
      </p:pic>
      <p:sp>
        <p:nvSpPr>
          <p:cNvPr id="115" name="Rounded Rectangle 114"/>
          <p:cNvSpPr/>
          <p:nvPr/>
        </p:nvSpPr>
        <p:spPr>
          <a:xfrm>
            <a:off x="24612600" y="10530840"/>
            <a:ext cx="3886200" cy="10515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Helvetica Neue"/>
              </a:rPr>
              <a:t>Energy Tracking </a:t>
            </a:r>
          </a:p>
          <a:p>
            <a:pPr algn="ctr"/>
            <a:r>
              <a:rPr lang="en-US" sz="3200" b="1" dirty="0" smtClean="0">
                <a:solidFill>
                  <a:schemeClr val="tx1"/>
                </a:solidFill>
                <a:latin typeface="Helvetica Neue"/>
              </a:rPr>
              <a:t>Diagrams</a:t>
            </a:r>
            <a:endParaRPr lang="en-US" sz="3200" b="1" dirty="0">
              <a:solidFill>
                <a:schemeClr val="tx1"/>
              </a:solidFill>
              <a:latin typeface="Helvetica Neue"/>
            </a:endParaRPr>
          </a:p>
        </p:txBody>
      </p:sp>
      <p:sp>
        <p:nvSpPr>
          <p:cNvPr id="155" name="TextBox 154"/>
          <p:cNvSpPr txBox="1"/>
          <p:nvPr/>
        </p:nvSpPr>
        <p:spPr>
          <a:xfrm>
            <a:off x="13563600" y="15468600"/>
            <a:ext cx="15468600" cy="4419600"/>
          </a:xfrm>
          <a:prstGeom prst="rect">
            <a:avLst/>
          </a:prstGeom>
          <a:solidFill>
            <a:schemeClr val="bg1"/>
          </a:solidFill>
          <a:ln>
            <a:solidFill>
              <a:srgbClr val="E9EFF7"/>
            </a:solidFill>
          </a:ln>
        </p:spPr>
        <p:txBody>
          <a:bodyPr wrap="square" rtlCol="0">
            <a:spAutoFit/>
          </a:bodyPr>
          <a:lstStyle/>
          <a:p>
            <a:pPr marL="114300"/>
            <a:r>
              <a:rPr lang="en-US" sz="3000" b="1" dirty="0" smtClean="0">
                <a:latin typeface="Helvetica Neue"/>
              </a:rPr>
              <a:t>Rules: </a:t>
            </a:r>
          </a:p>
          <a:p>
            <a:pPr marL="571500" indent="-400050">
              <a:buFont typeface="Arial" pitchFamily="34" charset="0"/>
              <a:buChar char="•"/>
            </a:pPr>
            <a:r>
              <a:rPr lang="en-US" sz="2300" dirty="0" smtClean="0">
                <a:latin typeface="Helvetica Neue"/>
              </a:rPr>
              <a:t>Each </a:t>
            </a:r>
            <a:r>
              <a:rPr lang="en-US" sz="2300" b="1" dirty="0" smtClean="0">
                <a:latin typeface="Helvetica Neue"/>
              </a:rPr>
              <a:t>person</a:t>
            </a:r>
            <a:r>
              <a:rPr lang="en-US" sz="2300" dirty="0" smtClean="0">
                <a:latin typeface="Helvetica Neue"/>
              </a:rPr>
              <a:t> (cube, letter) is a ‘</a:t>
            </a:r>
            <a:r>
              <a:rPr lang="en-US" sz="2300" b="1" dirty="0" smtClean="0">
                <a:latin typeface="Helvetica Neue"/>
              </a:rPr>
              <a:t>chunk</a:t>
            </a:r>
            <a:r>
              <a:rPr lang="en-US" sz="2300" dirty="0" smtClean="0">
                <a:latin typeface="Helvetica Neue"/>
              </a:rPr>
              <a:t>’ of energy</a:t>
            </a:r>
          </a:p>
          <a:p>
            <a:pPr marL="571500" indent="-400050">
              <a:buFont typeface="Arial" pitchFamily="34" charset="0"/>
              <a:buChar char="•"/>
            </a:pPr>
            <a:r>
              <a:rPr lang="en-US" sz="2300" b="1" dirty="0" smtClean="0">
                <a:latin typeface="Helvetica Neue"/>
              </a:rPr>
              <a:t>Objects</a:t>
            </a:r>
            <a:r>
              <a:rPr lang="en-US" sz="2300" dirty="0" smtClean="0">
                <a:latin typeface="Helvetica Neue"/>
              </a:rPr>
              <a:t> in the scenario correspond to </a:t>
            </a:r>
            <a:r>
              <a:rPr lang="en-US" sz="2300" b="1" dirty="0" smtClean="0">
                <a:latin typeface="Helvetica Neue"/>
              </a:rPr>
              <a:t>locations</a:t>
            </a:r>
            <a:r>
              <a:rPr lang="en-US" sz="2300" dirty="0" smtClean="0">
                <a:latin typeface="Helvetica Neue"/>
              </a:rPr>
              <a:t> on the floor (white board)</a:t>
            </a:r>
          </a:p>
          <a:p>
            <a:pPr marL="571500" indent="-400050">
              <a:buFont typeface="Arial" pitchFamily="34" charset="0"/>
              <a:buChar char="•"/>
            </a:pPr>
            <a:r>
              <a:rPr lang="en-US" sz="2300" dirty="0" smtClean="0">
                <a:latin typeface="Helvetica Neue"/>
              </a:rPr>
              <a:t>Energy </a:t>
            </a:r>
            <a:r>
              <a:rPr lang="en-US" sz="2300" b="1" dirty="0" smtClean="0">
                <a:latin typeface="Helvetica Neue"/>
              </a:rPr>
              <a:t>forms </a:t>
            </a:r>
            <a:r>
              <a:rPr lang="en-US" sz="2300" dirty="0" smtClean="0">
                <a:latin typeface="Helvetica Neue"/>
              </a:rPr>
              <a:t>are indicated with </a:t>
            </a:r>
            <a:r>
              <a:rPr lang="en-US" sz="2300" b="1" dirty="0" smtClean="0">
                <a:latin typeface="Helvetica Neue"/>
              </a:rPr>
              <a:t>hand signs, movements, or letters</a:t>
            </a:r>
          </a:p>
          <a:p>
            <a:pPr marL="571500" indent="-400050">
              <a:buFont typeface="Arial" pitchFamily="34" charset="0"/>
              <a:buChar char="•"/>
            </a:pPr>
            <a:r>
              <a:rPr lang="en-US" sz="2300" dirty="0" smtClean="0">
                <a:latin typeface="Helvetica Neue"/>
              </a:rPr>
              <a:t>As energy </a:t>
            </a:r>
            <a:r>
              <a:rPr lang="en-US" sz="2300" b="1" dirty="0" smtClean="0">
                <a:latin typeface="Helvetica Neue"/>
              </a:rPr>
              <a:t>transfers</a:t>
            </a:r>
            <a:r>
              <a:rPr lang="en-US" sz="2300" dirty="0" smtClean="0">
                <a:latin typeface="Helvetica Neue"/>
              </a:rPr>
              <a:t> </a:t>
            </a:r>
            <a:r>
              <a:rPr lang="en-US" sz="2300" b="1" dirty="0" smtClean="0">
                <a:latin typeface="Helvetica Neue"/>
              </a:rPr>
              <a:t>and</a:t>
            </a:r>
            <a:r>
              <a:rPr lang="en-US" sz="2300" dirty="0" smtClean="0">
                <a:latin typeface="Helvetica Neue"/>
              </a:rPr>
              <a:t> </a:t>
            </a:r>
            <a:r>
              <a:rPr lang="en-US" sz="2300" b="1" dirty="0" smtClean="0">
                <a:latin typeface="Helvetica Neue"/>
              </a:rPr>
              <a:t>transforms</a:t>
            </a:r>
            <a:r>
              <a:rPr lang="en-US" sz="2300" dirty="0" smtClean="0">
                <a:latin typeface="Helvetica Neue"/>
              </a:rPr>
              <a:t> among objects, people (cubes, letters) </a:t>
            </a:r>
            <a:r>
              <a:rPr lang="en-US" sz="2300" b="1" dirty="0" smtClean="0">
                <a:latin typeface="Helvetica Neue"/>
              </a:rPr>
              <a:t>move</a:t>
            </a:r>
            <a:r>
              <a:rPr lang="en-US" sz="2300" dirty="0" smtClean="0">
                <a:latin typeface="Helvetica Neue"/>
              </a:rPr>
              <a:t> and </a:t>
            </a:r>
            <a:r>
              <a:rPr lang="en-US" sz="2300" b="1" dirty="0" smtClean="0">
                <a:latin typeface="Helvetica Neue"/>
              </a:rPr>
              <a:t>change label.</a:t>
            </a:r>
          </a:p>
          <a:p>
            <a:pPr marL="571500" indent="-400050"/>
            <a:r>
              <a:rPr lang="en-US" sz="2400" dirty="0" smtClean="0">
                <a:latin typeface="Helvetica Neue"/>
                <a:ea typeface="Calibri" pitchFamily="34" charset="0"/>
                <a:cs typeface="Times New Roman" pitchFamily="18" charset="0"/>
              </a:rPr>
              <a:t>For Energy Tracking Diagrams only: </a:t>
            </a:r>
          </a:p>
          <a:p>
            <a:pPr marL="571500" lvl="0" indent="-400050">
              <a:buFont typeface="Arial" pitchFamily="34" charset="0"/>
              <a:buChar char="•"/>
            </a:pPr>
            <a:r>
              <a:rPr lang="en-US" sz="2300" b="1" dirty="0" smtClean="0">
                <a:latin typeface="Helvetica Neue"/>
                <a:ea typeface="Calibri" pitchFamily="34" charset="0"/>
                <a:cs typeface="Times New Roman" pitchFamily="18" charset="0"/>
              </a:rPr>
              <a:t>Relative amounts of energy</a:t>
            </a:r>
            <a:r>
              <a:rPr lang="en-US" sz="2300" dirty="0" smtClean="0">
                <a:latin typeface="Helvetica Neue"/>
                <a:ea typeface="Calibri" pitchFamily="34" charset="0"/>
                <a:cs typeface="Times New Roman" pitchFamily="18" charset="0"/>
              </a:rPr>
              <a:t> may be represented by adding </a:t>
            </a:r>
            <a:r>
              <a:rPr lang="en-US" sz="2300" b="1" dirty="0" smtClean="0">
                <a:latin typeface="Helvetica Neue"/>
                <a:ea typeface="Calibri" pitchFamily="34" charset="0"/>
                <a:cs typeface="Times New Roman" pitchFamily="18" charset="0"/>
              </a:rPr>
              <a:t>coefficients</a:t>
            </a:r>
            <a:r>
              <a:rPr lang="en-US" sz="2300" dirty="0" smtClean="0">
                <a:latin typeface="Helvetica Neue"/>
                <a:ea typeface="Calibri" pitchFamily="34" charset="0"/>
                <a:cs typeface="Times New Roman" pitchFamily="18" charset="0"/>
              </a:rPr>
              <a:t> to the letters representing energy.</a:t>
            </a:r>
          </a:p>
          <a:p>
            <a:pPr marL="571500" indent="-400050">
              <a:buFont typeface="Arial" pitchFamily="34" charset="0"/>
              <a:buChar char="•"/>
            </a:pPr>
            <a:r>
              <a:rPr lang="en-US" sz="2300" b="1" dirty="0" smtClean="0">
                <a:latin typeface="Helvetica Neue"/>
                <a:ea typeface="Calibri" pitchFamily="34" charset="0"/>
                <a:cs typeface="Times New Roman" pitchFamily="18" charset="0"/>
              </a:rPr>
              <a:t>Energy transfers and transformations</a:t>
            </a:r>
            <a:r>
              <a:rPr lang="en-US" sz="2300" dirty="0" smtClean="0">
                <a:latin typeface="Helvetica Neue"/>
                <a:ea typeface="Calibri" pitchFamily="34" charset="0"/>
                <a:cs typeface="Times New Roman" pitchFamily="18" charset="0"/>
              </a:rPr>
              <a:t> are represented with </a:t>
            </a:r>
            <a:r>
              <a:rPr lang="en-US" sz="2300" b="1" dirty="0" smtClean="0">
                <a:latin typeface="Helvetica Neue"/>
                <a:ea typeface="Calibri" pitchFamily="34" charset="0"/>
                <a:cs typeface="Times New Roman" pitchFamily="18" charset="0"/>
              </a:rPr>
              <a:t>arrows</a:t>
            </a:r>
            <a:r>
              <a:rPr lang="en-US" sz="2300" dirty="0" smtClean="0">
                <a:latin typeface="Helvetica Neue"/>
                <a:ea typeface="Calibri" pitchFamily="34" charset="0"/>
                <a:cs typeface="Times New Roman" pitchFamily="18" charset="0"/>
              </a:rPr>
              <a:t>. All arrows have a letter at the head and the tail. Arrows that </a:t>
            </a:r>
            <a:r>
              <a:rPr lang="en-US" sz="2300" b="1" dirty="0" smtClean="0">
                <a:latin typeface="Helvetica Neue"/>
                <a:ea typeface="Calibri" pitchFamily="34" charset="0"/>
                <a:cs typeface="Times New Roman" pitchFamily="18" charset="0"/>
              </a:rPr>
              <a:t>have different letters</a:t>
            </a:r>
            <a:r>
              <a:rPr lang="en-US" sz="2300" dirty="0" smtClean="0">
                <a:latin typeface="Helvetica Neue"/>
                <a:ea typeface="Calibri" pitchFamily="34" charset="0"/>
                <a:cs typeface="Times New Roman" pitchFamily="18" charset="0"/>
              </a:rPr>
              <a:t> at the head and the tail </a:t>
            </a:r>
            <a:r>
              <a:rPr lang="en-US" sz="2300" b="1" dirty="0" smtClean="0">
                <a:latin typeface="Helvetica Neue"/>
                <a:ea typeface="Calibri" pitchFamily="34" charset="0"/>
                <a:cs typeface="Times New Roman" pitchFamily="18" charset="0"/>
              </a:rPr>
              <a:t>indicate transformations</a:t>
            </a:r>
            <a:r>
              <a:rPr lang="en-US" sz="2300" dirty="0" smtClean="0">
                <a:latin typeface="Helvetica Neue"/>
                <a:ea typeface="Calibri" pitchFamily="34" charset="0"/>
                <a:cs typeface="Times New Roman" pitchFamily="18" charset="0"/>
              </a:rPr>
              <a:t>. Arrows that</a:t>
            </a:r>
            <a:r>
              <a:rPr lang="en-US" sz="2300" b="1" dirty="0" smtClean="0">
                <a:latin typeface="Helvetica Neue"/>
                <a:ea typeface="Calibri" pitchFamily="34" charset="0"/>
                <a:cs typeface="Times New Roman" pitchFamily="18" charset="0"/>
              </a:rPr>
              <a:t> cross the boundaries</a:t>
            </a:r>
            <a:r>
              <a:rPr lang="en-US" sz="2300" dirty="0" smtClean="0">
                <a:latin typeface="Helvetica Neue"/>
                <a:ea typeface="Calibri" pitchFamily="34" charset="0"/>
                <a:cs typeface="Times New Roman" pitchFamily="18" charset="0"/>
              </a:rPr>
              <a:t> of object-areas </a:t>
            </a:r>
            <a:r>
              <a:rPr lang="en-US" sz="2300" b="1" dirty="0" smtClean="0">
                <a:latin typeface="Helvetica Neue"/>
                <a:ea typeface="Calibri" pitchFamily="34" charset="0"/>
                <a:cs typeface="Times New Roman" pitchFamily="18" charset="0"/>
              </a:rPr>
              <a:t>indicate transfers</a:t>
            </a:r>
            <a:r>
              <a:rPr lang="en-US" sz="2300" dirty="0" smtClean="0">
                <a:latin typeface="Helvetica Neue"/>
                <a:ea typeface="Calibri" pitchFamily="34" charset="0"/>
                <a:cs typeface="Times New Roman" pitchFamily="18" charset="0"/>
              </a:rPr>
              <a:t>.</a:t>
            </a:r>
          </a:p>
          <a:p>
            <a:pPr marL="571500" lvl="0" indent="-400050">
              <a:buFont typeface="Arial" pitchFamily="34" charset="0"/>
              <a:buChar char="•"/>
            </a:pPr>
            <a:r>
              <a:rPr lang="en-US" sz="2300" b="1" dirty="0" smtClean="0">
                <a:latin typeface="Helvetica Neue"/>
                <a:ea typeface="Calibri" pitchFamily="34" charset="0"/>
                <a:cs typeface="Times New Roman" pitchFamily="18" charset="0"/>
              </a:rPr>
              <a:t>Time order </a:t>
            </a:r>
            <a:r>
              <a:rPr lang="en-US" sz="2300" dirty="0" smtClean="0">
                <a:latin typeface="Helvetica Neue"/>
                <a:ea typeface="Calibri" pitchFamily="34" charset="0"/>
                <a:cs typeface="Times New Roman" pitchFamily="18" charset="0"/>
              </a:rPr>
              <a:t>of energy processes is represented by </a:t>
            </a:r>
            <a:r>
              <a:rPr lang="en-US" sz="2300" b="1" dirty="0" smtClean="0">
                <a:latin typeface="Helvetica Neue"/>
                <a:ea typeface="Calibri" pitchFamily="34" charset="0"/>
                <a:cs typeface="Times New Roman" pitchFamily="18" charset="0"/>
              </a:rPr>
              <a:t>sequences</a:t>
            </a:r>
            <a:r>
              <a:rPr lang="en-US" sz="2300" dirty="0" smtClean="0">
                <a:latin typeface="Helvetica Neue"/>
                <a:ea typeface="Calibri" pitchFamily="34" charset="0"/>
                <a:cs typeface="Times New Roman" pitchFamily="18" charset="0"/>
              </a:rPr>
              <a:t> </a:t>
            </a:r>
            <a:r>
              <a:rPr lang="en-US" sz="2300" b="1" dirty="0" smtClean="0">
                <a:latin typeface="Helvetica Neue"/>
                <a:ea typeface="Calibri" pitchFamily="34" charset="0"/>
                <a:cs typeface="Times New Roman" pitchFamily="18" charset="0"/>
              </a:rPr>
              <a:t>of</a:t>
            </a:r>
            <a:r>
              <a:rPr lang="en-US" sz="2300" dirty="0" smtClean="0">
                <a:latin typeface="Helvetica Neue"/>
                <a:ea typeface="Calibri" pitchFamily="34" charset="0"/>
                <a:cs typeface="Times New Roman" pitchFamily="18" charset="0"/>
              </a:rPr>
              <a:t> </a:t>
            </a:r>
            <a:r>
              <a:rPr lang="en-US" sz="2300" b="1" dirty="0" smtClean="0">
                <a:latin typeface="Helvetica Neue"/>
                <a:ea typeface="Calibri" pitchFamily="34" charset="0"/>
                <a:cs typeface="Times New Roman" pitchFamily="18" charset="0"/>
              </a:rPr>
              <a:t>arrows</a:t>
            </a:r>
            <a:r>
              <a:rPr lang="en-US" sz="2300" dirty="0" smtClean="0">
                <a:latin typeface="Helvetica Neue"/>
                <a:ea typeface="Calibri" pitchFamily="34" charset="0"/>
                <a:cs typeface="Times New Roman" pitchFamily="18" charset="0"/>
              </a:rPr>
              <a:t>. (The time order of processes that occur along separate tracks is not represented.)</a:t>
            </a:r>
            <a:endParaRPr lang="en-US" sz="2300" dirty="0" smtClean="0">
              <a:latin typeface="Helvetica Neue"/>
              <a:cs typeface="Arial" pitchFamily="34" charset="0"/>
            </a:endParaRPr>
          </a:p>
        </p:txBody>
      </p:sp>
      <p:sp>
        <p:nvSpPr>
          <p:cNvPr id="133" name="Content Placeholder 2"/>
          <p:cNvSpPr>
            <a:spLocks noGrp="1"/>
          </p:cNvSpPr>
          <p:nvPr>
            <p:ph idx="1"/>
          </p:nvPr>
        </p:nvSpPr>
        <p:spPr>
          <a:xfrm>
            <a:off x="29413200" y="15697200"/>
            <a:ext cx="14478000" cy="1143000"/>
          </a:xfrm>
        </p:spPr>
        <p:txBody>
          <a:bodyPr>
            <a:noAutofit/>
          </a:bodyPr>
          <a:lstStyle/>
          <a:p>
            <a:pPr algn="ctr">
              <a:buNone/>
            </a:pPr>
            <a:r>
              <a:rPr lang="en-US" sz="4000" i="1" dirty="0" smtClean="0">
                <a:latin typeface="Helvetica Neue"/>
              </a:rPr>
              <a:t>As Energy Spreads, Thermal Energy Never Decreases</a:t>
            </a:r>
          </a:p>
          <a:p>
            <a:pPr>
              <a:buNone/>
            </a:pPr>
            <a:endParaRPr lang="en-US" sz="4000" b="1" i="1" dirty="0">
              <a:latin typeface="Helvetica Neue"/>
              <a:cs typeface="Helvetica Neue"/>
            </a:endParaRPr>
          </a:p>
        </p:txBody>
      </p:sp>
      <p:grpSp>
        <p:nvGrpSpPr>
          <p:cNvPr id="150" name="Group 149"/>
          <p:cNvGrpSpPr/>
          <p:nvPr/>
        </p:nvGrpSpPr>
        <p:grpSpPr>
          <a:xfrm>
            <a:off x="35585400" y="17332404"/>
            <a:ext cx="5739072" cy="1163598"/>
            <a:chOff x="975400" y="4575460"/>
            <a:chExt cx="5739072" cy="1163598"/>
          </a:xfrm>
        </p:grpSpPr>
        <p:sp>
          <p:nvSpPr>
            <p:cNvPr id="153" name="TextBox 152"/>
            <p:cNvSpPr txBox="1"/>
            <p:nvPr/>
          </p:nvSpPr>
          <p:spPr>
            <a:xfrm>
              <a:off x="990600" y="4575460"/>
              <a:ext cx="4690708" cy="553998"/>
            </a:xfrm>
            <a:prstGeom prst="rect">
              <a:avLst/>
            </a:prstGeom>
            <a:noFill/>
          </p:spPr>
          <p:txBody>
            <a:bodyPr wrap="none" rtlCol="0">
              <a:spAutoFit/>
            </a:bodyPr>
            <a:lstStyle/>
            <a:p>
              <a:r>
                <a:rPr lang="en-US" sz="3000" dirty="0" smtClean="0">
                  <a:latin typeface="Helvetica Neue"/>
                </a:rPr>
                <a:t>Thermal Energy Increases</a:t>
              </a:r>
              <a:endParaRPr lang="en-US" sz="3000" dirty="0">
                <a:latin typeface="Helvetica Neue"/>
              </a:endParaRPr>
            </a:p>
          </p:txBody>
        </p:sp>
        <p:sp>
          <p:nvSpPr>
            <p:cNvPr id="154" name="TextBox 153"/>
            <p:cNvSpPr txBox="1"/>
            <p:nvPr/>
          </p:nvSpPr>
          <p:spPr>
            <a:xfrm>
              <a:off x="975400" y="5185060"/>
              <a:ext cx="5739072" cy="553998"/>
            </a:xfrm>
            <a:prstGeom prst="rect">
              <a:avLst/>
            </a:prstGeom>
            <a:noFill/>
          </p:spPr>
          <p:txBody>
            <a:bodyPr wrap="none" rtlCol="0">
              <a:spAutoFit/>
            </a:bodyPr>
            <a:lstStyle/>
            <a:p>
              <a:r>
                <a:rPr lang="en-US" sz="3000" dirty="0" smtClean="0">
                  <a:latin typeface="Helvetica Neue"/>
                </a:rPr>
                <a:t>Thermal Energy Stays the Same</a:t>
              </a:r>
              <a:endParaRPr lang="en-US" sz="3000" dirty="0">
                <a:latin typeface="Helvetica Neue"/>
              </a:endParaRPr>
            </a:p>
          </p:txBody>
        </p:sp>
      </p:grpSp>
      <p:sp>
        <p:nvSpPr>
          <p:cNvPr id="158" name="Content Placeholder 2"/>
          <p:cNvSpPr txBox="1">
            <a:spLocks/>
          </p:cNvSpPr>
          <p:nvPr/>
        </p:nvSpPr>
        <p:spPr>
          <a:xfrm>
            <a:off x="29489400" y="18821400"/>
            <a:ext cx="13868400" cy="762000"/>
          </a:xfrm>
          <a:prstGeom prst="rect">
            <a:avLst/>
          </a:prstGeom>
        </p:spPr>
        <p:txBody>
          <a:bodyPr vert="horz" lIns="438912" tIns="219456" rIns="438912" bIns="219456" rtlCol="0">
            <a:noAutofit/>
          </a:bodyPr>
          <a:lstStyle/>
          <a:p>
            <a:pPr marL="1645920" marR="0" lvl="0" indent="-1645920" algn="ctr" defTabSz="4389120" rtl="0" eaLnBrk="1" fontAlgn="auto" latinLnBrk="0" hangingPunct="1">
              <a:lnSpc>
                <a:spcPct val="100000"/>
              </a:lnSpc>
              <a:spcBef>
                <a:spcPct val="20000"/>
              </a:spcBef>
              <a:spcAft>
                <a:spcPts val="0"/>
              </a:spcAft>
              <a:buClrTx/>
              <a:buSzTx/>
              <a:buFont typeface="Arial" pitchFamily="34" charset="0"/>
              <a:buNone/>
              <a:tabLst/>
              <a:defRPr/>
            </a:pPr>
            <a:r>
              <a:rPr kumimoji="0" lang="en-US" sz="4000" b="0" i="1" u="none" strike="noStrike" kern="1200" cap="none" spc="0" normalizeH="0" baseline="0" noProof="0" dirty="0" smtClean="0">
                <a:ln>
                  <a:noFill/>
                </a:ln>
                <a:solidFill>
                  <a:schemeClr val="tx1"/>
                </a:solidFill>
                <a:effectLst/>
                <a:uLnTx/>
                <a:uFillTx/>
                <a:latin typeface="Helvetica Neue"/>
                <a:ea typeface="+mn-ea"/>
                <a:cs typeface="+mn-cs"/>
              </a:rPr>
              <a:t>As Thermal Energy Increases, Other Forms Decrease </a:t>
            </a:r>
          </a:p>
          <a:p>
            <a:pPr marL="1645920" marR="0" lvl="0" indent="-1645920" algn="l" defTabSz="4389120" rtl="0" eaLnBrk="1" fontAlgn="auto" latinLnBrk="0" hangingPunct="1">
              <a:lnSpc>
                <a:spcPct val="100000"/>
              </a:lnSpc>
              <a:spcBef>
                <a:spcPct val="20000"/>
              </a:spcBef>
              <a:spcAft>
                <a:spcPts val="0"/>
              </a:spcAft>
              <a:buClrTx/>
              <a:buSzTx/>
              <a:buFont typeface="Arial" pitchFamily="34" charset="0"/>
              <a:buNone/>
              <a:tabLst/>
              <a:defRPr/>
            </a:pPr>
            <a:endParaRPr kumimoji="0" lang="en-US" sz="4000" b="1" i="1" u="none" strike="noStrike" kern="1200" cap="none" spc="0" normalizeH="0" baseline="0" noProof="0" dirty="0">
              <a:ln>
                <a:noFill/>
              </a:ln>
              <a:solidFill>
                <a:schemeClr val="tx1"/>
              </a:solidFill>
              <a:effectLst/>
              <a:uLnTx/>
              <a:uFillTx/>
              <a:latin typeface="Helvetica Neue"/>
              <a:ea typeface="+mn-ea"/>
              <a:cs typeface="Helvetica Neue"/>
            </a:endParaRPr>
          </a:p>
        </p:txBody>
      </p:sp>
      <p:sp>
        <p:nvSpPr>
          <p:cNvPr id="165" name="Content Placeholder 2"/>
          <p:cNvSpPr txBox="1">
            <a:spLocks/>
          </p:cNvSpPr>
          <p:nvPr/>
        </p:nvSpPr>
        <p:spPr>
          <a:xfrm>
            <a:off x="12877800" y="21192745"/>
            <a:ext cx="16382999" cy="1133855"/>
          </a:xfrm>
          <a:prstGeom prst="rect">
            <a:avLst/>
          </a:prstGeom>
        </p:spPr>
        <p:txBody>
          <a:bodyPr vert="horz" lIns="438912" tIns="219456" rIns="438912" bIns="219456" rtlCol="0">
            <a:noAutofit/>
          </a:bodyPr>
          <a:lstStyle/>
          <a:p>
            <a:pPr marL="1645920" marR="0" lvl="0" indent="-1645920" algn="ctr" defTabSz="438912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solidFill>
                  <a:schemeClr val="tx1"/>
                </a:solidFill>
                <a:effectLst/>
                <a:uLnTx/>
                <a:uFillTx/>
                <a:latin typeface="Helvetica Neue"/>
                <a:ea typeface="+mn-ea"/>
                <a:cs typeface="Helvetica Neue"/>
              </a:rPr>
              <a:t>Energy Tracking Diagram</a:t>
            </a:r>
          </a:p>
          <a:p>
            <a:pPr marL="1645920" marR="0" lvl="0" indent="-1645920" algn="l" defTabSz="438912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smtClean="0">
              <a:ln>
                <a:noFill/>
              </a:ln>
              <a:solidFill>
                <a:schemeClr val="tx1"/>
              </a:solidFill>
              <a:effectLst/>
              <a:uLnTx/>
              <a:uFillTx/>
              <a:latin typeface="Helvetica Neue"/>
              <a:ea typeface="+mn-ea"/>
              <a:cs typeface="Helvetica Neue"/>
            </a:endParaRPr>
          </a:p>
        </p:txBody>
      </p:sp>
      <p:sp>
        <p:nvSpPr>
          <p:cNvPr id="167" name="Rectangle 166"/>
          <p:cNvSpPr/>
          <p:nvPr/>
        </p:nvSpPr>
        <p:spPr>
          <a:xfrm>
            <a:off x="21869400" y="26670000"/>
            <a:ext cx="7315200" cy="1200329"/>
          </a:xfrm>
          <a:prstGeom prst="rect">
            <a:avLst/>
          </a:prstGeom>
        </p:spPr>
        <p:txBody>
          <a:bodyPr wrap="square">
            <a:spAutoFit/>
          </a:bodyPr>
          <a:lstStyle/>
          <a:p>
            <a:pPr lvl="0" defTabSz="914400" eaLnBrk="0" fontAlgn="base" hangingPunct="0">
              <a:spcBef>
                <a:spcPct val="0"/>
              </a:spcBef>
              <a:spcAft>
                <a:spcPct val="0"/>
              </a:spcAft>
            </a:pPr>
            <a:r>
              <a:rPr lang="en-US" sz="2400" dirty="0" smtClean="0">
                <a:latin typeface="Helvetica Neue"/>
                <a:ea typeface="Calibri" pitchFamily="34" charset="0"/>
                <a:cs typeface="Times New Roman" pitchFamily="18" charset="0"/>
              </a:rPr>
              <a:t>The process by which a transfer or transformation occurs (e.g., mechanical work, conduction) is indicated by the color or pattern of the arrow. </a:t>
            </a:r>
            <a:endParaRPr lang="en-US" sz="2400" dirty="0" smtClean="0">
              <a:latin typeface="Helvetica Neue"/>
              <a:cs typeface="Arial" pitchFamily="34" charset="0"/>
            </a:endParaRPr>
          </a:p>
        </p:txBody>
      </p:sp>
      <p:sp>
        <p:nvSpPr>
          <p:cNvPr id="5" name="Rectangle 2"/>
          <p:cNvSpPr>
            <a:spLocks noChangeArrowheads="1"/>
          </p:cNvSpPr>
          <p:nvPr/>
        </p:nvSpPr>
        <p:spPr bwMode="auto">
          <a:xfrm>
            <a:off x="30937200" y="20167938"/>
            <a:ext cx="52578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1450" defTabSz="914400" rtl="0" eaLnBrk="1" fontAlgn="base" latinLnBrk="0" hangingPunct="1">
              <a:lnSpc>
                <a:spcPct val="100000"/>
              </a:lnSpc>
              <a:spcBef>
                <a:spcPct val="0"/>
              </a:spcBef>
              <a:spcAft>
                <a:spcPct val="0"/>
              </a:spcAft>
              <a:buClrTx/>
              <a:buSzTx/>
              <a:buFontTx/>
              <a:buNone/>
              <a:tabLst/>
            </a:pPr>
            <a:r>
              <a:rPr lang="en-US" sz="3000" dirty="0" smtClean="0">
                <a:latin typeface="Helvetica Neue"/>
                <a:ea typeface="Times New Roman" pitchFamily="18" charset="0"/>
                <a:cs typeface="Arial" pitchFamily="34" charset="0"/>
              </a:rPr>
              <a:t>E</a:t>
            </a:r>
            <a:r>
              <a:rPr kumimoji="0" lang="en-US" sz="3000" b="0" i="0" u="none" strike="noStrike" cap="none" normalizeH="0" baseline="0" dirty="0" smtClean="0">
                <a:ln>
                  <a:noFill/>
                </a:ln>
                <a:solidFill>
                  <a:schemeClr val="tx1"/>
                </a:solidFill>
                <a:effectLst/>
                <a:latin typeface="Helvetica Neue"/>
                <a:ea typeface="Times New Roman" pitchFamily="18" charset="0"/>
                <a:cs typeface="Arial" pitchFamily="34" charset="0"/>
              </a:rPr>
              <a:t>nergy conservation requires</a:t>
            </a:r>
            <a:r>
              <a:rPr kumimoji="0" lang="en-US" sz="3000" b="0" i="0" u="none" strike="noStrike" cap="none" normalizeH="0" dirty="0" smtClean="0">
                <a:ln>
                  <a:noFill/>
                </a:ln>
                <a:solidFill>
                  <a:schemeClr val="tx1"/>
                </a:solidFill>
                <a:effectLst/>
                <a:latin typeface="Helvetica Neue"/>
                <a:ea typeface="Times New Roman" pitchFamily="18" charset="0"/>
                <a:cs typeface="Arial" pitchFamily="34" charset="0"/>
              </a:rPr>
              <a:t> that in a system:</a:t>
            </a:r>
          </a:p>
          <a:p>
            <a:pPr marL="0" marR="0" lvl="0" indent="171450" defTabSz="914400" rtl="0" eaLnBrk="1" fontAlgn="base" latinLnBrk="0" hangingPunct="1">
              <a:lnSpc>
                <a:spcPct val="100000"/>
              </a:lnSpc>
              <a:spcBef>
                <a:spcPct val="0"/>
              </a:spcBef>
              <a:spcAft>
                <a:spcPct val="0"/>
              </a:spcAft>
              <a:buClrTx/>
              <a:buSzTx/>
              <a:buFontTx/>
              <a:buNone/>
              <a:tabLst/>
            </a:pPr>
            <a:endParaRPr lang="en-US" sz="3000" baseline="0" dirty="0" smtClean="0">
              <a:latin typeface="Helvetica Neue"/>
              <a:ea typeface="Times New Roman" pitchFamily="18" charset="0"/>
              <a:cs typeface="Arial" pitchFamily="34" charset="0"/>
            </a:endParaRPr>
          </a:p>
          <a:p>
            <a:pPr marL="0" marR="0" lvl="0" indent="171450"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dirty="0" smtClean="0">
                <a:ln>
                  <a:noFill/>
                </a:ln>
                <a:solidFill>
                  <a:schemeClr val="tx1"/>
                </a:solidFill>
                <a:effectLst/>
                <a:latin typeface="Helvetica Neue"/>
                <a:ea typeface="Times New Roman" pitchFamily="18" charset="0"/>
                <a:cs typeface="Arial" pitchFamily="34" charset="0"/>
              </a:rPr>
              <a:t>As </a:t>
            </a:r>
            <a:r>
              <a:rPr kumimoji="0" lang="en-US" sz="3000" b="1" i="0" u="none" strike="noStrike" cap="none" normalizeH="0" dirty="0" smtClean="0">
                <a:ln>
                  <a:noFill/>
                </a:ln>
                <a:solidFill>
                  <a:schemeClr val="tx1"/>
                </a:solidFill>
                <a:effectLst/>
                <a:latin typeface="Helvetica Neue"/>
                <a:ea typeface="Times New Roman" pitchFamily="18" charset="0"/>
                <a:cs typeface="Arial" pitchFamily="34" charset="0"/>
              </a:rPr>
              <a:t>T</a:t>
            </a:r>
            <a:r>
              <a:rPr kumimoji="0" lang="en-US" sz="3000" b="0" i="0" u="none" strike="noStrike" cap="none" normalizeH="0" dirty="0" smtClean="0">
                <a:ln>
                  <a:noFill/>
                </a:ln>
                <a:solidFill>
                  <a:schemeClr val="tx1"/>
                </a:solidFill>
                <a:effectLst/>
                <a:latin typeface="Helvetica Neue"/>
                <a:ea typeface="Times New Roman" pitchFamily="18" charset="0"/>
                <a:cs typeface="Arial" pitchFamily="34" charset="0"/>
              </a:rPr>
              <a:t>’s        , Other forms  </a:t>
            </a:r>
            <a:endParaRPr kumimoji="0" lang="en-US" sz="3000" b="0" i="0" u="none" strike="noStrike" cap="none" normalizeH="0" baseline="0" dirty="0" smtClean="0">
              <a:ln>
                <a:noFill/>
              </a:ln>
              <a:solidFill>
                <a:schemeClr val="tx1"/>
              </a:solidFill>
              <a:effectLst/>
              <a:latin typeface="Helvetica Neue"/>
              <a:ea typeface="Times New Roman" pitchFamily="18" charset="0"/>
              <a:cs typeface="Arial" pitchFamily="34" charset="0"/>
            </a:endParaRPr>
          </a:p>
          <a:p>
            <a:pPr marL="0" marR="0" lvl="0" indent="171450" algn="just"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dirty="0" smtClean="0">
              <a:ln>
                <a:noFill/>
              </a:ln>
              <a:solidFill>
                <a:schemeClr val="tx1"/>
              </a:solidFill>
              <a:effectLst/>
              <a:latin typeface="Helvetica Neue"/>
              <a:ea typeface="Times New Roman" pitchFamily="18" charset="0"/>
              <a:cs typeface="Arial" pitchFamily="34" charset="0"/>
            </a:endParaRPr>
          </a:p>
          <a:p>
            <a:pPr marL="0" marR="0" lvl="0" indent="171450" algn="just"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dirty="0" smtClean="0">
              <a:ln>
                <a:noFill/>
              </a:ln>
              <a:solidFill>
                <a:schemeClr val="tx1"/>
              </a:solidFill>
              <a:effectLst/>
              <a:latin typeface="Helvetica Neue"/>
              <a:ea typeface="Times New Roman" pitchFamily="18" charset="0"/>
              <a:cs typeface="Arial" pitchFamily="34" charset="0"/>
            </a:endParaRPr>
          </a:p>
        </p:txBody>
      </p:sp>
      <p:sp>
        <p:nvSpPr>
          <p:cNvPr id="169" name="Rectangle 2"/>
          <p:cNvSpPr>
            <a:spLocks noChangeArrowheads="1"/>
          </p:cNvSpPr>
          <p:nvPr/>
        </p:nvSpPr>
        <p:spPr bwMode="auto">
          <a:xfrm>
            <a:off x="14706600" y="27708135"/>
            <a:ext cx="6096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71450" algn="just" defTabSz="914400" fontAlgn="base">
              <a:spcBef>
                <a:spcPct val="0"/>
              </a:spcBef>
              <a:spcAft>
                <a:spcPct val="0"/>
              </a:spcAft>
            </a:pPr>
            <a:r>
              <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Figure</a:t>
            </a:r>
            <a:r>
              <a:rPr kumimoji="0" lang="en-US" sz="18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a:t>
            </a:r>
            <a:r>
              <a:rPr lang="en-US" sz="1800" dirty="0" smtClean="0">
                <a:latin typeface="Arial" pitchFamily="34" charset="0"/>
                <a:ea typeface="Times New Roman" pitchFamily="18" charset="0"/>
                <a:cs typeface="Arial" pitchFamily="34" charset="0"/>
              </a:rPr>
              <a:t>The compression of a spring by a hand moving at constant velocity. </a:t>
            </a:r>
            <a:r>
              <a:rPr lang="en-US" sz="1800" dirty="0" smtClean="0">
                <a:latin typeface="Helvetica Neue"/>
              </a:rPr>
              <a:t>C, K, T, and E</a:t>
            </a:r>
            <a:r>
              <a:rPr lang="en-US" sz="1800" baseline="-25000" dirty="0" smtClean="0">
                <a:latin typeface="Helvetica Neue"/>
              </a:rPr>
              <a:t>l</a:t>
            </a:r>
            <a:r>
              <a:rPr lang="en-US" sz="1800" dirty="0" smtClean="0">
                <a:latin typeface="Helvetica Neue"/>
              </a:rPr>
              <a:t> represent chemical, kinetic, thermal, and elastic energy, respectively.</a:t>
            </a:r>
            <a:endParaRPr kumimoji="0" lang="en-US" sz="1800" b="0" i="0" u="none" strike="noStrike" cap="none" normalizeH="0" baseline="0" dirty="0" smtClean="0">
              <a:ln>
                <a:noFill/>
              </a:ln>
              <a:solidFill>
                <a:schemeClr val="tx1"/>
              </a:solidFill>
              <a:effectLst/>
              <a:latin typeface="Helvetica Neue"/>
              <a:ea typeface="Times New Roman" pitchFamily="18" charset="0"/>
              <a:cs typeface="Arial" pitchFamily="34" charset="0"/>
              <a:sym typeface="Wingdings" pitchFamily="2" charset="2"/>
            </a:endParaRPr>
          </a:p>
        </p:txBody>
      </p:sp>
      <p:sp>
        <p:nvSpPr>
          <p:cNvPr id="171" name="Rectangle 170"/>
          <p:cNvSpPr/>
          <p:nvPr/>
        </p:nvSpPr>
        <p:spPr>
          <a:xfrm>
            <a:off x="476250" y="22757249"/>
            <a:ext cx="12039600" cy="1169551"/>
          </a:xfrm>
          <a:prstGeom prst="rect">
            <a:avLst/>
          </a:prstGeom>
        </p:spPr>
        <p:txBody>
          <a:bodyPr wrap="square">
            <a:spAutoFit/>
          </a:bodyPr>
          <a:lstStyle/>
          <a:p>
            <a:pPr marL="457200">
              <a:spcBef>
                <a:spcPts val="600"/>
              </a:spcBef>
              <a:spcAft>
                <a:spcPts val="600"/>
              </a:spcAft>
            </a:pPr>
            <a:r>
              <a:rPr lang="en-US" sz="3000" b="1" dirty="0" smtClean="0">
                <a:latin typeface="Helvetica Neue"/>
              </a:rPr>
              <a:t>Textbooks define degraded energy as:</a:t>
            </a:r>
          </a:p>
          <a:p>
            <a:pPr marL="685800" indent="-228600">
              <a:spcBef>
                <a:spcPts val="600"/>
              </a:spcBef>
              <a:spcAft>
                <a:spcPts val="600"/>
              </a:spcAft>
              <a:buFont typeface="Arial" pitchFamily="34" charset="0"/>
              <a:buChar char="•"/>
            </a:pPr>
            <a:r>
              <a:rPr lang="en-US" sz="3000" dirty="0" smtClean="0">
                <a:latin typeface="Helvetica Neue"/>
              </a:rPr>
              <a:t>Energy unavailable for the performance of work</a:t>
            </a:r>
            <a:r>
              <a:rPr lang="en-US" sz="2000" dirty="0" smtClean="0">
                <a:latin typeface="Helvetica Neue"/>
              </a:rPr>
              <a:t>. (</a:t>
            </a:r>
            <a:r>
              <a:rPr lang="en-US" sz="2000" dirty="0" err="1" smtClean="0">
                <a:latin typeface="Helvetica Neue"/>
              </a:rPr>
              <a:t>Cutnell</a:t>
            </a:r>
            <a:r>
              <a:rPr lang="en-US" sz="2000" dirty="0" smtClean="0">
                <a:latin typeface="Helvetica Neue"/>
              </a:rPr>
              <a:t> &amp; Johnson, 2009)  </a:t>
            </a:r>
            <a:endParaRPr lang="en-US" sz="3000" dirty="0" smtClean="0">
              <a:latin typeface="Helvetica Neue"/>
            </a:endParaRPr>
          </a:p>
        </p:txBody>
      </p:sp>
      <p:sp>
        <p:nvSpPr>
          <p:cNvPr id="172" name="Rectangle 171"/>
          <p:cNvSpPr/>
          <p:nvPr/>
        </p:nvSpPr>
        <p:spPr>
          <a:xfrm>
            <a:off x="457200" y="24364400"/>
            <a:ext cx="12344400" cy="2477601"/>
          </a:xfrm>
          <a:prstGeom prst="rect">
            <a:avLst/>
          </a:prstGeom>
        </p:spPr>
        <p:txBody>
          <a:bodyPr wrap="square">
            <a:spAutoFit/>
          </a:bodyPr>
          <a:lstStyle/>
          <a:p>
            <a:pPr marL="457200">
              <a:spcBef>
                <a:spcPts val="600"/>
              </a:spcBef>
              <a:spcAft>
                <a:spcPts val="600"/>
              </a:spcAft>
            </a:pPr>
            <a:r>
              <a:rPr lang="en-US" sz="3000" b="1" dirty="0" smtClean="0">
                <a:latin typeface="Helvetica Neue"/>
              </a:rPr>
              <a:t>We define degraded energy as:</a:t>
            </a:r>
            <a:endParaRPr lang="en-US" sz="3000" dirty="0" smtClean="0">
              <a:latin typeface="Helvetica Neue"/>
            </a:endParaRPr>
          </a:p>
          <a:p>
            <a:pPr marL="685800" lvl="1" indent="-234950">
              <a:buFont typeface="Arial" pitchFamily="34" charset="0"/>
              <a:buChar char="•"/>
            </a:pPr>
            <a:r>
              <a:rPr lang="en-US" sz="3000" dirty="0" smtClean="0">
                <a:latin typeface="Helvetica Neue"/>
              </a:rPr>
              <a:t>Energy unavailable for the process of mechanical energy transfer</a:t>
            </a:r>
          </a:p>
          <a:p>
            <a:pPr marL="685800" lvl="1" indent="-234950">
              <a:buFont typeface="Arial" pitchFamily="34" charset="0"/>
              <a:buChar char="•"/>
            </a:pPr>
            <a:r>
              <a:rPr lang="en-US" sz="3000" dirty="0" smtClean="0">
                <a:latin typeface="Helvetica Neue"/>
              </a:rPr>
              <a:t>Energy that cannot be converted to kinetic energy without the addition of outside energy or a change in the system</a:t>
            </a:r>
          </a:p>
          <a:p>
            <a:pPr marL="685800" lvl="1" indent="-234950">
              <a:buFont typeface="Arial" pitchFamily="34" charset="0"/>
              <a:buChar char="•"/>
            </a:pPr>
            <a:r>
              <a:rPr lang="en-US" sz="3000" dirty="0" smtClean="0">
                <a:latin typeface="Helvetica Neue"/>
              </a:rPr>
              <a:t>Thermal energy at equilibrium  </a:t>
            </a:r>
          </a:p>
        </p:txBody>
      </p:sp>
      <p:sp>
        <p:nvSpPr>
          <p:cNvPr id="173" name="Rectangle 172"/>
          <p:cNvSpPr/>
          <p:nvPr/>
        </p:nvSpPr>
        <p:spPr>
          <a:xfrm>
            <a:off x="1066800" y="27279600"/>
            <a:ext cx="11734800" cy="1477328"/>
          </a:xfrm>
          <a:prstGeom prst="rect">
            <a:avLst/>
          </a:prstGeom>
        </p:spPr>
        <p:txBody>
          <a:bodyPr wrap="square">
            <a:spAutoFit/>
          </a:bodyPr>
          <a:lstStyle/>
          <a:p>
            <a:r>
              <a:rPr lang="en-US" sz="3000" i="1" dirty="0" smtClean="0">
                <a:latin typeface="Helvetica Neue"/>
              </a:rPr>
              <a:t>In Energy Tracking Diagrams, </a:t>
            </a:r>
            <a:br>
              <a:rPr lang="en-US" sz="3000" i="1" dirty="0" smtClean="0">
                <a:latin typeface="Helvetica Neue"/>
              </a:rPr>
            </a:br>
            <a:r>
              <a:rPr lang="en-US" sz="3000" i="1" dirty="0" smtClean="0">
                <a:latin typeface="Helvetica Neue"/>
              </a:rPr>
              <a:t>degraded energy is a </a:t>
            </a:r>
            <a:r>
              <a:rPr lang="en-US" sz="3000" b="1" i="1" dirty="0" smtClean="0">
                <a:latin typeface="Helvetica Neue"/>
              </a:rPr>
              <a:t>T</a:t>
            </a:r>
            <a:r>
              <a:rPr lang="en-US" sz="3000" i="1" dirty="0" smtClean="0">
                <a:latin typeface="Helvetica Neue"/>
              </a:rPr>
              <a:t> (thermal energy) at the end of a track.</a:t>
            </a:r>
          </a:p>
          <a:p>
            <a:r>
              <a:rPr lang="en-US" sz="3000" i="1" dirty="0" smtClean="0">
                <a:latin typeface="Helvetica Neue"/>
              </a:rPr>
              <a:t>If the </a:t>
            </a:r>
            <a:r>
              <a:rPr lang="en-US" sz="3000" b="1" i="1" dirty="0" smtClean="0">
                <a:latin typeface="Helvetica Neue"/>
              </a:rPr>
              <a:t>T</a:t>
            </a:r>
            <a:r>
              <a:rPr lang="en-US" sz="3000" i="1" dirty="0" smtClean="0">
                <a:latin typeface="Helvetica Neue"/>
              </a:rPr>
              <a:t> is not at the end of a track, then the energy is not degraded.</a:t>
            </a:r>
            <a:endParaRPr lang="en-US" sz="3000" i="1" dirty="0">
              <a:latin typeface="Helvetica Neue"/>
            </a:endParaRPr>
          </a:p>
        </p:txBody>
      </p:sp>
      <p:sp>
        <p:nvSpPr>
          <p:cNvPr id="90" name="Rectangle 89"/>
          <p:cNvSpPr/>
          <p:nvPr/>
        </p:nvSpPr>
        <p:spPr>
          <a:xfrm>
            <a:off x="30329923" y="6618982"/>
            <a:ext cx="5334000" cy="1077218"/>
          </a:xfrm>
          <a:prstGeom prst="rect">
            <a:avLst/>
          </a:prstGeom>
        </p:spPr>
        <p:txBody>
          <a:bodyPr wrap="square">
            <a:spAutoFit/>
          </a:bodyPr>
          <a:lstStyle/>
          <a:p>
            <a:pPr>
              <a:buNone/>
            </a:pPr>
            <a:r>
              <a:rPr lang="en-US" sz="3200" b="1" dirty="0" smtClean="0">
                <a:latin typeface="Helvetica Neue"/>
              </a:rPr>
              <a:t>Energy spreads </a:t>
            </a:r>
          </a:p>
          <a:p>
            <a:pPr>
              <a:buNone/>
            </a:pPr>
            <a:r>
              <a:rPr lang="en-US" sz="3200" dirty="0" smtClean="0">
                <a:latin typeface="Helvetica Neue"/>
              </a:rPr>
              <a:t>spatially during processes</a:t>
            </a:r>
            <a:endParaRPr lang="en-US" sz="3200" dirty="0">
              <a:latin typeface="Helvetica Neue"/>
            </a:endParaRPr>
          </a:p>
        </p:txBody>
      </p:sp>
      <p:sp>
        <p:nvSpPr>
          <p:cNvPr id="170" name="Rectangle 169"/>
          <p:cNvSpPr/>
          <p:nvPr/>
        </p:nvSpPr>
        <p:spPr>
          <a:xfrm>
            <a:off x="37109400" y="20154543"/>
            <a:ext cx="6096000" cy="544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
        <p:nvSpPr>
          <p:cNvPr id="168" name="Rectangle 2"/>
          <p:cNvSpPr>
            <a:spLocks noChangeArrowheads="1"/>
          </p:cNvSpPr>
          <p:nvPr/>
        </p:nvSpPr>
        <p:spPr bwMode="auto">
          <a:xfrm>
            <a:off x="37185600" y="24765000"/>
            <a:ext cx="60198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1450"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Figure 2. </a:t>
            </a:r>
            <a:r>
              <a:rPr lang="en-US" sz="1800" dirty="0" smtClean="0">
                <a:latin typeface="Arial" pitchFamily="34" charset="0"/>
                <a:ea typeface="Times New Roman" pitchFamily="18" charset="0"/>
                <a:cs typeface="Arial" pitchFamily="34" charset="0"/>
              </a:rPr>
              <a:t>The expansion of a spring back to its uncompressed length against the resistance of the hand. </a:t>
            </a:r>
            <a:r>
              <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Wingdings" pitchFamily="2" charset="2"/>
            </a:endParaRPr>
          </a:p>
        </p:txBody>
      </p:sp>
      <p:sp>
        <p:nvSpPr>
          <p:cNvPr id="186" name="Rectangle 185"/>
          <p:cNvSpPr/>
          <p:nvPr/>
        </p:nvSpPr>
        <p:spPr>
          <a:xfrm>
            <a:off x="34823400" y="17184469"/>
            <a:ext cx="466794" cy="646331"/>
          </a:xfrm>
          <a:prstGeom prst="rect">
            <a:avLst/>
          </a:prstGeom>
        </p:spPr>
        <p:txBody>
          <a:bodyPr wrap="none">
            <a:spAutoFit/>
          </a:bodyPr>
          <a:lstStyle/>
          <a:p>
            <a:r>
              <a:rPr lang="en-US" sz="3600" b="1" dirty="0" smtClean="0">
                <a:latin typeface="Helvetica Neue"/>
                <a:cs typeface="Helvetica Neue"/>
              </a:rPr>
              <a:t>T</a:t>
            </a:r>
            <a:endParaRPr lang="en-US" sz="3600" dirty="0"/>
          </a:p>
        </p:txBody>
      </p:sp>
      <p:sp>
        <p:nvSpPr>
          <p:cNvPr id="99" name="Rectangle 98"/>
          <p:cNvSpPr/>
          <p:nvPr/>
        </p:nvSpPr>
        <p:spPr>
          <a:xfrm>
            <a:off x="30329923" y="9691924"/>
            <a:ext cx="5943600" cy="3323987"/>
          </a:xfrm>
          <a:prstGeom prst="rect">
            <a:avLst/>
          </a:prstGeom>
          <a:solidFill>
            <a:schemeClr val="accent6">
              <a:lumMod val="20000"/>
              <a:lumOff val="80000"/>
            </a:schemeClr>
          </a:solidFill>
        </p:spPr>
        <p:txBody>
          <a:bodyPr wrap="square">
            <a:spAutoFit/>
          </a:bodyPr>
          <a:lstStyle/>
          <a:p>
            <a:r>
              <a:rPr lang="en-US" sz="3000" b="1" dirty="0" smtClean="0">
                <a:solidFill>
                  <a:srgbClr val="FF0000"/>
                </a:solidFill>
                <a:latin typeface="Helvetica Neue"/>
              </a:rPr>
              <a:t>Conduction (red arrow)  </a:t>
            </a:r>
            <a:br>
              <a:rPr lang="en-US" sz="3000" b="1" dirty="0" smtClean="0">
                <a:solidFill>
                  <a:srgbClr val="FF0000"/>
                </a:solidFill>
                <a:latin typeface="Helvetica Neue"/>
              </a:rPr>
            </a:br>
            <a:r>
              <a:rPr lang="en-US" sz="2900" dirty="0" smtClean="0">
                <a:latin typeface="Helvetica Neue"/>
              </a:rPr>
              <a:t>Energy spreads to another object and expands spatially </a:t>
            </a:r>
          </a:p>
          <a:p>
            <a:endParaRPr lang="en-US" sz="3000" dirty="0" smtClean="0">
              <a:latin typeface="Helvetica Neue"/>
            </a:endParaRPr>
          </a:p>
          <a:p>
            <a:r>
              <a:rPr lang="en-US" sz="3000" b="1" dirty="0" smtClean="0">
                <a:solidFill>
                  <a:srgbClr val="CC00CC"/>
                </a:solidFill>
                <a:latin typeface="Helvetica Neue"/>
              </a:rPr>
              <a:t>Mechanical work (purple arrow) </a:t>
            </a:r>
            <a:r>
              <a:rPr lang="en-US" sz="3000" dirty="0" smtClean="0">
                <a:latin typeface="Helvetica Neue"/>
              </a:rPr>
              <a:t> </a:t>
            </a:r>
          </a:p>
          <a:p>
            <a:r>
              <a:rPr lang="en-US" sz="2900" dirty="0" smtClean="0">
                <a:latin typeface="Helvetica Neue"/>
              </a:rPr>
              <a:t>Energy moves in bulk from the hand to the spring</a:t>
            </a:r>
          </a:p>
        </p:txBody>
      </p:sp>
      <p:sp>
        <p:nvSpPr>
          <p:cNvPr id="126" name="Rectangle 125"/>
          <p:cNvSpPr/>
          <p:nvPr/>
        </p:nvSpPr>
        <p:spPr>
          <a:xfrm>
            <a:off x="34823400" y="17870269"/>
            <a:ext cx="466794" cy="646331"/>
          </a:xfrm>
          <a:prstGeom prst="rect">
            <a:avLst/>
          </a:prstGeom>
        </p:spPr>
        <p:txBody>
          <a:bodyPr wrap="none">
            <a:spAutoFit/>
          </a:bodyPr>
          <a:lstStyle/>
          <a:p>
            <a:r>
              <a:rPr lang="en-US" sz="3600" b="1" dirty="0" smtClean="0">
                <a:latin typeface="Helvetica Neue"/>
                <a:cs typeface="Helvetica Neue"/>
              </a:rPr>
              <a:t>T</a:t>
            </a:r>
            <a:endParaRPr lang="en-US" sz="3600" dirty="0"/>
          </a:p>
        </p:txBody>
      </p:sp>
      <p:sp>
        <p:nvSpPr>
          <p:cNvPr id="127" name="Rectangle 126"/>
          <p:cNvSpPr/>
          <p:nvPr/>
        </p:nvSpPr>
        <p:spPr>
          <a:xfrm>
            <a:off x="33147000" y="17184469"/>
            <a:ext cx="518091" cy="646331"/>
          </a:xfrm>
          <a:prstGeom prst="rect">
            <a:avLst/>
          </a:prstGeom>
        </p:spPr>
        <p:txBody>
          <a:bodyPr wrap="none">
            <a:spAutoFit/>
          </a:bodyPr>
          <a:lstStyle/>
          <a:p>
            <a:r>
              <a:rPr lang="en-US" sz="3600" b="1" dirty="0" smtClean="0">
                <a:latin typeface="Helvetica Neue"/>
              </a:rPr>
              <a:t>K</a:t>
            </a:r>
            <a:endParaRPr lang="en-US" sz="3600" dirty="0"/>
          </a:p>
        </p:txBody>
      </p:sp>
      <p:sp>
        <p:nvSpPr>
          <p:cNvPr id="128" name="Rectangle 127"/>
          <p:cNvSpPr/>
          <p:nvPr/>
        </p:nvSpPr>
        <p:spPr>
          <a:xfrm>
            <a:off x="33147000" y="17870269"/>
            <a:ext cx="466794" cy="646331"/>
          </a:xfrm>
          <a:prstGeom prst="rect">
            <a:avLst/>
          </a:prstGeom>
        </p:spPr>
        <p:txBody>
          <a:bodyPr wrap="none">
            <a:spAutoFit/>
          </a:bodyPr>
          <a:lstStyle/>
          <a:p>
            <a:r>
              <a:rPr lang="en-US" sz="3600" b="1" dirty="0" smtClean="0">
                <a:latin typeface="Helvetica Neue"/>
                <a:cs typeface="Helvetica Neue"/>
              </a:rPr>
              <a:t>T</a:t>
            </a:r>
            <a:endParaRPr lang="en-US" sz="3600" dirty="0"/>
          </a:p>
        </p:txBody>
      </p:sp>
      <p:sp>
        <p:nvSpPr>
          <p:cNvPr id="134" name="Rectangle 133"/>
          <p:cNvSpPr/>
          <p:nvPr/>
        </p:nvSpPr>
        <p:spPr>
          <a:xfrm>
            <a:off x="30937200" y="22449472"/>
            <a:ext cx="5943600" cy="1477328"/>
          </a:xfrm>
          <a:prstGeom prst="rect">
            <a:avLst/>
          </a:prstGeom>
        </p:spPr>
        <p:txBody>
          <a:bodyPr wrap="square">
            <a:spAutoFit/>
          </a:bodyPr>
          <a:lstStyle/>
          <a:p>
            <a:pPr lvl="0" indent="171450" defTabSz="914400" eaLnBrk="0" fontAlgn="base" hangingPunct="0">
              <a:spcBef>
                <a:spcPct val="0"/>
              </a:spcBef>
              <a:spcAft>
                <a:spcPct val="0"/>
              </a:spcAft>
            </a:pPr>
            <a:r>
              <a:rPr lang="en-US" sz="3000" dirty="0" smtClean="0">
                <a:latin typeface="Helvetica Neue"/>
                <a:ea typeface="Times New Roman" pitchFamily="18" charset="0"/>
                <a:cs typeface="Arial" pitchFamily="34" charset="0"/>
              </a:rPr>
              <a:t>making the resulting energy configuration more and more unlike the original. </a:t>
            </a:r>
            <a:endParaRPr lang="en-US" sz="3000" dirty="0" smtClean="0">
              <a:latin typeface="Helvetica Neue"/>
              <a:ea typeface="Times New Roman" pitchFamily="18" charset="0"/>
              <a:cs typeface="Arial" pitchFamily="34" charset="0"/>
              <a:sym typeface="Wingdings" pitchFamily="2" charset="2"/>
            </a:endParaRPr>
          </a:p>
        </p:txBody>
      </p:sp>
      <p:grpSp>
        <p:nvGrpSpPr>
          <p:cNvPr id="256" name="Group 255"/>
          <p:cNvGrpSpPr/>
          <p:nvPr/>
        </p:nvGrpSpPr>
        <p:grpSpPr>
          <a:xfrm>
            <a:off x="30327600" y="7924798"/>
            <a:ext cx="5945923" cy="1447802"/>
            <a:chOff x="37183277" y="7619999"/>
            <a:chExt cx="5945923" cy="1447802"/>
          </a:xfrm>
        </p:grpSpPr>
        <p:sp>
          <p:nvSpPr>
            <p:cNvPr id="130" name="Right Brace 129"/>
            <p:cNvSpPr/>
            <p:nvPr/>
          </p:nvSpPr>
          <p:spPr>
            <a:xfrm rot="10800000">
              <a:off x="41681400" y="7619999"/>
              <a:ext cx="533400" cy="1447801"/>
            </a:xfrm>
            <a:prstGeom prst="rightBrace">
              <a:avLst>
                <a:gd name="adj1" fmla="val 39981"/>
                <a:gd name="adj2" fmla="val 34796"/>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2" name="TextBox 131"/>
            <p:cNvSpPr txBox="1"/>
            <p:nvPr/>
          </p:nvSpPr>
          <p:spPr>
            <a:xfrm>
              <a:off x="40307477" y="7772400"/>
              <a:ext cx="1373923" cy="954107"/>
            </a:xfrm>
            <a:prstGeom prst="rect">
              <a:avLst/>
            </a:prstGeom>
            <a:solidFill>
              <a:schemeClr val="bg1">
                <a:lumMod val="95000"/>
              </a:schemeClr>
            </a:solidFill>
            <a:ln>
              <a:solidFill>
                <a:schemeClr val="tx1"/>
              </a:solidFill>
            </a:ln>
          </p:spPr>
          <p:txBody>
            <a:bodyPr wrap="square" rtlCol="0">
              <a:spAutoFit/>
            </a:bodyPr>
            <a:lstStyle/>
            <a:p>
              <a:pPr algn="ctr"/>
              <a:r>
                <a:rPr lang="en-US" sz="2800" dirty="0" smtClean="0">
                  <a:latin typeface="Helvetica Neue"/>
                </a:rPr>
                <a:t> Small spread</a:t>
              </a:r>
              <a:endParaRPr lang="en-US" sz="2800" dirty="0">
                <a:latin typeface="Helvetica Neue"/>
              </a:endParaRPr>
            </a:p>
          </p:txBody>
        </p:sp>
        <p:sp>
          <p:nvSpPr>
            <p:cNvPr id="131" name="TextBox 130"/>
            <p:cNvSpPr txBox="1"/>
            <p:nvPr/>
          </p:nvSpPr>
          <p:spPr>
            <a:xfrm>
              <a:off x="37183277" y="7772400"/>
              <a:ext cx="1373923" cy="954107"/>
            </a:xfrm>
            <a:prstGeom prst="rect">
              <a:avLst/>
            </a:prstGeom>
            <a:solidFill>
              <a:schemeClr val="bg1">
                <a:lumMod val="95000"/>
              </a:schemeClr>
            </a:solidFill>
            <a:ln>
              <a:solidFill>
                <a:schemeClr val="tx1"/>
              </a:solidFill>
            </a:ln>
          </p:spPr>
          <p:txBody>
            <a:bodyPr wrap="square" rtlCol="0">
              <a:spAutoFit/>
            </a:bodyPr>
            <a:lstStyle/>
            <a:p>
              <a:pPr algn="ctr"/>
              <a:r>
                <a:rPr lang="en-US" sz="2800" dirty="0" smtClean="0">
                  <a:latin typeface="Helvetica Neue"/>
                </a:rPr>
                <a:t>Large spread</a:t>
              </a:r>
              <a:endParaRPr lang="en-US" sz="2800" dirty="0">
                <a:latin typeface="Helvetica Neue"/>
              </a:endParaRPr>
            </a:p>
          </p:txBody>
        </p:sp>
        <p:sp>
          <p:nvSpPr>
            <p:cNvPr id="176" name="Right Arrow 175"/>
            <p:cNvSpPr/>
            <p:nvPr/>
          </p:nvSpPr>
          <p:spPr>
            <a:xfrm>
              <a:off x="42367200" y="7696200"/>
              <a:ext cx="762000" cy="246888"/>
            </a:xfrm>
            <a:prstGeom prst="rightArrow">
              <a:avLst/>
            </a:prstGeom>
            <a:solidFill>
              <a:srgbClr val="FFC000"/>
            </a:solidFill>
            <a:ln w="190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ight Arrow 176"/>
            <p:cNvSpPr/>
            <p:nvPr/>
          </p:nvSpPr>
          <p:spPr>
            <a:xfrm>
              <a:off x="42367200" y="8686800"/>
              <a:ext cx="762000" cy="245745"/>
            </a:xfrm>
            <a:prstGeom prst="rightArrow">
              <a:avLst/>
            </a:prstGeom>
            <a:solidFill>
              <a:srgbClr val="CC00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ight Arrow 177"/>
            <p:cNvSpPr/>
            <p:nvPr/>
          </p:nvSpPr>
          <p:spPr>
            <a:xfrm>
              <a:off x="42367200" y="8212455"/>
              <a:ext cx="762000" cy="246888"/>
            </a:xfrm>
            <a:prstGeom prst="rightArrow">
              <a:avLst/>
            </a:prstGeom>
            <a:solidFill>
              <a:srgbClr val="00C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39090621" y="7696202"/>
              <a:ext cx="761979" cy="609598"/>
              <a:chOff x="41803310" y="8320089"/>
              <a:chExt cx="1013437" cy="1052511"/>
            </a:xfrm>
            <a:solidFill>
              <a:srgbClr val="FF0000"/>
            </a:solidFill>
          </p:grpSpPr>
          <p:sp>
            <p:nvSpPr>
              <p:cNvPr id="95" name="Trapezoid 94"/>
              <p:cNvSpPr/>
              <p:nvPr/>
            </p:nvSpPr>
            <p:spPr>
              <a:xfrm rot="16200000">
                <a:off x="41766163" y="8481062"/>
                <a:ext cx="752474" cy="678179"/>
              </a:xfrm>
              <a:prstGeom prst="trapezoid">
                <a:avLst>
                  <a:gd name="adj" fmla="val 2984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rot="5400000">
                <a:off x="42103801" y="8659655"/>
                <a:ext cx="1052511" cy="373380"/>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p:cNvGrpSpPr/>
            <p:nvPr/>
          </p:nvGrpSpPr>
          <p:grpSpPr>
            <a:xfrm>
              <a:off x="39090600" y="8382000"/>
              <a:ext cx="761979" cy="609598"/>
              <a:chOff x="41803310" y="8320089"/>
              <a:chExt cx="1013437" cy="1052511"/>
            </a:xfrm>
            <a:solidFill>
              <a:srgbClr val="0000FF"/>
            </a:solidFill>
          </p:grpSpPr>
          <p:sp>
            <p:nvSpPr>
              <p:cNvPr id="136" name="Trapezoid 135"/>
              <p:cNvSpPr/>
              <p:nvPr/>
            </p:nvSpPr>
            <p:spPr>
              <a:xfrm rot="16200000">
                <a:off x="41766163" y="8481062"/>
                <a:ext cx="752474" cy="678179"/>
              </a:xfrm>
              <a:prstGeom prst="trapezoid">
                <a:avLst>
                  <a:gd name="adj" fmla="val 29840"/>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p:nvPr/>
            </p:nvSpPr>
            <p:spPr>
              <a:xfrm rot="5400000">
                <a:off x="42103801" y="8659655"/>
                <a:ext cx="1052511" cy="373380"/>
              </a:xfrm>
              <a:prstGeom prst="triangle">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Right Brace 137"/>
            <p:cNvSpPr/>
            <p:nvPr/>
          </p:nvSpPr>
          <p:spPr>
            <a:xfrm rot="10800000">
              <a:off x="38557200" y="7620000"/>
              <a:ext cx="533400" cy="1447801"/>
            </a:xfrm>
            <a:prstGeom prst="rightBrace">
              <a:avLst>
                <a:gd name="adj1" fmla="val 39981"/>
                <a:gd name="adj2" fmla="val 34796"/>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139" name="Group 138"/>
          <p:cNvGrpSpPr/>
          <p:nvPr/>
        </p:nvGrpSpPr>
        <p:grpSpPr>
          <a:xfrm>
            <a:off x="33909021" y="17870269"/>
            <a:ext cx="761979" cy="609598"/>
            <a:chOff x="41803310" y="8320089"/>
            <a:chExt cx="1013437" cy="1052511"/>
          </a:xfrm>
          <a:solidFill>
            <a:srgbClr val="FF0000"/>
          </a:solidFill>
        </p:grpSpPr>
        <p:sp>
          <p:nvSpPr>
            <p:cNvPr id="140" name="Trapezoid 139"/>
            <p:cNvSpPr/>
            <p:nvPr/>
          </p:nvSpPr>
          <p:spPr>
            <a:xfrm rot="16200000">
              <a:off x="41766163" y="8481062"/>
              <a:ext cx="752474" cy="678179"/>
            </a:xfrm>
            <a:prstGeom prst="trapezoid">
              <a:avLst>
                <a:gd name="adj" fmla="val 2984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p:nvSpPr>
          <p:spPr>
            <a:xfrm rot="5400000">
              <a:off x="42103801" y="8659655"/>
              <a:ext cx="1052511" cy="373380"/>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33909000" y="17184469"/>
            <a:ext cx="761979" cy="609598"/>
            <a:chOff x="41803310" y="8320089"/>
            <a:chExt cx="1013437" cy="1052511"/>
          </a:xfrm>
          <a:solidFill>
            <a:srgbClr val="0000FF"/>
          </a:solidFill>
        </p:grpSpPr>
        <p:sp>
          <p:nvSpPr>
            <p:cNvPr id="143" name="Trapezoid 142"/>
            <p:cNvSpPr/>
            <p:nvPr/>
          </p:nvSpPr>
          <p:spPr>
            <a:xfrm rot="16200000">
              <a:off x="41766163" y="8481062"/>
              <a:ext cx="752474" cy="678179"/>
            </a:xfrm>
            <a:prstGeom prst="trapezoid">
              <a:avLst>
                <a:gd name="adj" fmla="val 29840"/>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p:nvSpPr>
          <p:spPr>
            <a:xfrm rot="5400000">
              <a:off x="42103801" y="8659655"/>
              <a:ext cx="1052511" cy="373380"/>
            </a:xfrm>
            <a:prstGeom prst="triangle">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5" name="Picture 144" descr="a.Final.1.png"/>
          <p:cNvPicPr>
            <a:picLocks noChangeAspect="1"/>
          </p:cNvPicPr>
          <p:nvPr/>
        </p:nvPicPr>
        <p:blipFill>
          <a:blip r:embed="rId14" cstate="print"/>
          <a:stretch>
            <a:fillRect/>
          </a:stretch>
        </p:blipFill>
        <p:spPr>
          <a:xfrm>
            <a:off x="14189011" y="22555200"/>
            <a:ext cx="6918389" cy="5077549"/>
          </a:xfrm>
          <a:prstGeom prst="rect">
            <a:avLst/>
          </a:prstGeom>
        </p:spPr>
      </p:pic>
      <p:pic>
        <p:nvPicPr>
          <p:cNvPr id="147" name="Picture 146" descr="a.Final.2.png"/>
          <p:cNvPicPr>
            <a:picLocks noChangeAspect="1"/>
          </p:cNvPicPr>
          <p:nvPr/>
        </p:nvPicPr>
        <p:blipFill>
          <a:blip r:embed="rId15" cstate="print"/>
          <a:stretch>
            <a:fillRect/>
          </a:stretch>
        </p:blipFill>
        <p:spPr>
          <a:xfrm>
            <a:off x="37180600" y="20154543"/>
            <a:ext cx="6074303" cy="4458057"/>
          </a:xfrm>
          <a:prstGeom prst="rect">
            <a:avLst/>
          </a:prstGeom>
        </p:spPr>
      </p:pic>
      <p:sp>
        <p:nvSpPr>
          <p:cNvPr id="152" name="Rectangle 151"/>
          <p:cNvSpPr/>
          <p:nvPr/>
        </p:nvSpPr>
        <p:spPr>
          <a:xfrm>
            <a:off x="36880800" y="25831800"/>
            <a:ext cx="6705600" cy="2862322"/>
          </a:xfrm>
          <a:prstGeom prst="rect">
            <a:avLst/>
          </a:prstGeom>
        </p:spPr>
        <p:txBody>
          <a:bodyPr wrap="square">
            <a:spAutoFit/>
          </a:bodyPr>
          <a:lstStyle/>
          <a:p>
            <a:pPr marL="171450" lvl="0" indent="-171450" defTabSz="914400" eaLnBrk="0" fontAlgn="base" hangingPunct="0">
              <a:spcBef>
                <a:spcPct val="0"/>
              </a:spcBef>
              <a:spcAft>
                <a:spcPct val="0"/>
              </a:spcAft>
              <a:buFont typeface="Arial" pitchFamily="34" charset="0"/>
              <a:buChar char="•"/>
            </a:pPr>
            <a:r>
              <a:rPr lang="en-US" sz="3000" dirty="0" smtClean="0">
                <a:latin typeface="Helvetica Neue"/>
                <a:ea typeface="Times New Roman" pitchFamily="18" charset="0"/>
                <a:cs typeface="Arial" pitchFamily="34" charset="0"/>
              </a:rPr>
              <a:t>All </a:t>
            </a:r>
            <a:r>
              <a:rPr lang="en-US" sz="3000" b="1" dirty="0" smtClean="0">
                <a:latin typeface="Helvetica Neue"/>
                <a:ea typeface="Times New Roman" pitchFamily="18" charset="0"/>
                <a:cs typeface="Arial" pitchFamily="34" charset="0"/>
              </a:rPr>
              <a:t>C</a:t>
            </a:r>
            <a:r>
              <a:rPr lang="en-US" sz="3000" dirty="0" smtClean="0">
                <a:latin typeface="Helvetica Neue"/>
                <a:ea typeface="Times New Roman" pitchFamily="18" charset="0"/>
                <a:cs typeface="Arial" pitchFamily="34" charset="0"/>
              </a:rPr>
              <a:t>’s have degraded to </a:t>
            </a:r>
            <a:r>
              <a:rPr lang="en-US" sz="3000" b="1" dirty="0" smtClean="0">
                <a:latin typeface="Helvetica Neue"/>
                <a:ea typeface="Times New Roman" pitchFamily="18" charset="0"/>
                <a:cs typeface="Arial" pitchFamily="34" charset="0"/>
              </a:rPr>
              <a:t>T</a:t>
            </a:r>
            <a:r>
              <a:rPr lang="en-US" sz="3000" dirty="0" smtClean="0">
                <a:latin typeface="Helvetica Neue"/>
                <a:ea typeface="Times New Roman" pitchFamily="18" charset="0"/>
                <a:cs typeface="Arial" pitchFamily="34" charset="0"/>
              </a:rPr>
              <a:t>’s </a:t>
            </a:r>
          </a:p>
          <a:p>
            <a:pPr marL="171450" lvl="0" indent="-171450" defTabSz="914400" eaLnBrk="0" fontAlgn="base" hangingPunct="0">
              <a:spcBef>
                <a:spcPct val="0"/>
              </a:spcBef>
              <a:spcAft>
                <a:spcPct val="0"/>
              </a:spcAft>
              <a:buFont typeface="Arial" pitchFamily="34" charset="0"/>
              <a:buChar char="•"/>
            </a:pPr>
            <a:r>
              <a:rPr lang="en-US" sz="3000" dirty="0" smtClean="0">
                <a:latin typeface="Helvetica Neue"/>
                <a:ea typeface="Times New Roman" pitchFamily="18" charset="0"/>
                <a:cs typeface="Arial" pitchFamily="34" charset="0"/>
              </a:rPr>
              <a:t>All </a:t>
            </a:r>
            <a:r>
              <a:rPr lang="en-US" sz="3000" b="1" dirty="0" smtClean="0">
                <a:latin typeface="Helvetica Neue"/>
                <a:ea typeface="Times New Roman" pitchFamily="18" charset="0"/>
                <a:cs typeface="Arial" pitchFamily="34" charset="0"/>
              </a:rPr>
              <a:t>T’</a:t>
            </a:r>
            <a:r>
              <a:rPr lang="en-US" sz="3000" dirty="0" smtClean="0">
                <a:latin typeface="Helvetica Neue"/>
                <a:ea typeface="Times New Roman" pitchFamily="18" charset="0"/>
                <a:cs typeface="Arial" pitchFamily="34" charset="0"/>
              </a:rPr>
              <a:t>s are spread equitably </a:t>
            </a:r>
            <a:br>
              <a:rPr lang="en-US" sz="3000" dirty="0" smtClean="0">
                <a:latin typeface="Helvetica Neue"/>
                <a:ea typeface="Times New Roman" pitchFamily="18" charset="0"/>
                <a:cs typeface="Arial" pitchFamily="34" charset="0"/>
              </a:rPr>
            </a:br>
            <a:r>
              <a:rPr lang="en-US" sz="3000" dirty="0" smtClean="0">
                <a:latin typeface="Helvetica Neue"/>
                <a:ea typeface="Times New Roman" pitchFamily="18" charset="0"/>
                <a:cs typeface="Arial" pitchFamily="34" charset="0"/>
              </a:rPr>
              <a:t>in the system</a:t>
            </a:r>
          </a:p>
          <a:p>
            <a:pPr marL="171450" lvl="0" indent="-171450" defTabSz="914400" eaLnBrk="0" fontAlgn="base" hangingPunct="0">
              <a:spcBef>
                <a:spcPct val="0"/>
              </a:spcBef>
              <a:spcAft>
                <a:spcPct val="0"/>
              </a:spcAft>
              <a:buFont typeface="Arial" pitchFamily="34" charset="0"/>
              <a:buChar char="•"/>
            </a:pPr>
            <a:r>
              <a:rPr lang="en-US" sz="3000" dirty="0" smtClean="0">
                <a:latin typeface="Helvetica Neue"/>
                <a:ea typeface="Times New Roman" pitchFamily="18" charset="0"/>
                <a:cs typeface="Arial" pitchFamily="34" charset="0"/>
              </a:rPr>
              <a:t>No more energy transformations will occur without additional energy </a:t>
            </a:r>
            <a:br>
              <a:rPr lang="en-US" sz="3000" dirty="0" smtClean="0">
                <a:latin typeface="Helvetica Neue"/>
                <a:ea typeface="Times New Roman" pitchFamily="18" charset="0"/>
                <a:cs typeface="Arial" pitchFamily="34" charset="0"/>
              </a:rPr>
            </a:br>
            <a:r>
              <a:rPr lang="en-US" sz="3000" dirty="0" smtClean="0">
                <a:latin typeface="Helvetica Neue"/>
                <a:ea typeface="Times New Roman" pitchFamily="18" charset="0"/>
                <a:cs typeface="Arial" pitchFamily="34" charset="0"/>
              </a:rPr>
              <a:t>supplied to the system </a:t>
            </a:r>
            <a:endParaRPr lang="en-US" sz="3000" dirty="0" smtClean="0">
              <a:latin typeface="Helvetica Neue"/>
              <a:ea typeface="Times New Roman" pitchFamily="18" charset="0"/>
              <a:cs typeface="Arial" pitchFamily="34" charset="0"/>
              <a:sym typeface="Wingdings" pitchFamily="2" charset="2"/>
            </a:endParaRPr>
          </a:p>
        </p:txBody>
      </p:sp>
      <p:grpSp>
        <p:nvGrpSpPr>
          <p:cNvPr id="157" name="Group 156"/>
          <p:cNvGrpSpPr/>
          <p:nvPr/>
        </p:nvGrpSpPr>
        <p:grpSpPr>
          <a:xfrm rot="16200000">
            <a:off x="32370509" y="21397165"/>
            <a:ext cx="790983" cy="609599"/>
            <a:chOff x="41764734" y="8320089"/>
            <a:chExt cx="1052013" cy="1052511"/>
          </a:xfrm>
          <a:solidFill>
            <a:srgbClr val="0000FF"/>
          </a:solidFill>
        </p:grpSpPr>
        <p:sp>
          <p:nvSpPr>
            <p:cNvPr id="161" name="Trapezoid 160"/>
            <p:cNvSpPr/>
            <p:nvPr/>
          </p:nvSpPr>
          <p:spPr>
            <a:xfrm rot="16200000">
              <a:off x="41655090" y="8479836"/>
              <a:ext cx="928687" cy="709399"/>
            </a:xfrm>
            <a:prstGeom prst="trapezoid">
              <a:avLst>
                <a:gd name="adj" fmla="val 29840"/>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p:cNvSpPr/>
            <p:nvPr/>
          </p:nvSpPr>
          <p:spPr>
            <a:xfrm rot="5400000">
              <a:off x="42103801" y="8659655"/>
              <a:ext cx="1052511" cy="373380"/>
            </a:xfrm>
            <a:prstGeom prst="triangle">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rot="5400000">
            <a:off x="35356808" y="21535059"/>
            <a:ext cx="761981" cy="457197"/>
            <a:chOff x="41803360" y="8451647"/>
            <a:chExt cx="1013441" cy="789380"/>
          </a:xfrm>
          <a:solidFill>
            <a:srgbClr val="0000FF"/>
          </a:solidFill>
        </p:grpSpPr>
        <p:sp>
          <p:nvSpPr>
            <p:cNvPr id="181" name="Trapezoid 180"/>
            <p:cNvSpPr/>
            <p:nvPr/>
          </p:nvSpPr>
          <p:spPr>
            <a:xfrm rot="5400000">
              <a:off x="41766213" y="8488798"/>
              <a:ext cx="752474" cy="678180"/>
            </a:xfrm>
            <a:prstGeom prst="trapezoid">
              <a:avLst>
                <a:gd name="adj" fmla="val 2984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Isosceles Triangle 186"/>
            <p:cNvSpPr/>
            <p:nvPr/>
          </p:nvSpPr>
          <p:spPr>
            <a:xfrm rot="5400000">
              <a:off x="42270107" y="8694332"/>
              <a:ext cx="789380" cy="3040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3" name="Picture 69" descr="C:\Users\abs\AppData\Local\Microsoft\Windows\Temporary Internet Files\Content.IE5\VJHXNQNW\MP900309617[1].jpg"/>
          <p:cNvPicPr>
            <a:picLocks noChangeAspect="1" noChangeArrowheads="1"/>
          </p:cNvPicPr>
          <p:nvPr/>
        </p:nvPicPr>
        <p:blipFill>
          <a:blip r:embed="rId16" cstate="print">
            <a:grayscl/>
          </a:blip>
          <a:srcRect/>
          <a:stretch>
            <a:fillRect/>
          </a:stretch>
        </p:blipFill>
        <p:spPr bwMode="auto">
          <a:xfrm>
            <a:off x="10896600" y="20193000"/>
            <a:ext cx="1815981" cy="1295400"/>
          </a:xfrm>
          <a:prstGeom prst="rect">
            <a:avLst/>
          </a:prstGeom>
          <a:noFill/>
        </p:spPr>
      </p:pic>
      <p:sp>
        <p:nvSpPr>
          <p:cNvPr id="216" name="Content Placeholder 2"/>
          <p:cNvSpPr txBox="1">
            <a:spLocks/>
          </p:cNvSpPr>
          <p:nvPr/>
        </p:nvSpPr>
        <p:spPr>
          <a:xfrm>
            <a:off x="762000" y="7315200"/>
            <a:ext cx="11353800" cy="1143000"/>
          </a:xfrm>
          <a:prstGeom prst="rect">
            <a:avLst/>
          </a:prstGeom>
        </p:spPr>
        <p:txBody>
          <a:bodyPr vert="horz" lIns="438912" tIns="219456" rIns="438912" bIns="219456" rtlCol="0">
            <a:noAutofit/>
          </a:bodyPr>
          <a:lstStyle/>
          <a:p>
            <a:pPr marL="1645920" marR="0" lvl="0" indent="-1645920" algn="l" defTabSz="4389120" rtl="0" eaLnBrk="1" fontAlgn="auto" latinLnBrk="0" hangingPunct="1">
              <a:lnSpc>
                <a:spcPct val="100000"/>
              </a:lnSpc>
              <a:spcBef>
                <a:spcPct val="20000"/>
              </a:spcBef>
              <a:spcAft>
                <a:spcPts val="0"/>
              </a:spcAft>
              <a:buClrTx/>
              <a:buSzTx/>
              <a:buFont typeface="Arial" pitchFamily="34" charset="0"/>
              <a:buNone/>
              <a:tabLst/>
              <a:defRPr/>
            </a:pPr>
            <a:r>
              <a:rPr lang="en-US" sz="4000" b="1" dirty="0" smtClean="0"/>
              <a:t>  </a:t>
            </a:r>
            <a:r>
              <a:rPr kumimoji="0" lang="en-US" sz="4000" b="1" i="0" u="none" strike="noStrike" kern="1200" cap="none" spc="0" normalizeH="0" baseline="0" noProof="0" dirty="0" smtClean="0">
                <a:ln>
                  <a:noFill/>
                </a:ln>
                <a:solidFill>
                  <a:schemeClr val="tx1"/>
                </a:solidFill>
                <a:effectLst/>
                <a:uLnTx/>
                <a:uFillTx/>
                <a:latin typeface="+mn-lt"/>
                <a:ea typeface="+mn-ea"/>
                <a:cs typeface="+mn-cs"/>
              </a:rPr>
              <a:t>Sociopolitical Energy</a:t>
            </a:r>
            <a:r>
              <a:rPr lang="en-US" sz="4000" b="1" noProof="0" dirty="0" smtClean="0"/>
              <a:t>                   </a:t>
            </a:r>
            <a:r>
              <a:rPr kumimoji="0" lang="en-US" sz="4000" b="1" i="0" u="none" strike="noStrike" kern="1200" cap="none" spc="0" normalizeH="0" baseline="0" noProof="0" dirty="0" smtClean="0">
                <a:ln>
                  <a:noFill/>
                </a:ln>
                <a:solidFill>
                  <a:schemeClr val="tx1"/>
                </a:solidFill>
                <a:effectLst/>
                <a:uLnTx/>
                <a:uFillTx/>
                <a:latin typeface="+mn-lt"/>
                <a:ea typeface="+mn-ea"/>
                <a:cs typeface="+mn-cs"/>
              </a:rPr>
              <a:t>Physics Energy </a:t>
            </a:r>
            <a:endParaRPr kumimoji="0" lang="en-US" sz="4000" b="1" i="0" u="none" strike="noStrike" kern="1200" cap="none" spc="0" normalizeH="0" baseline="0" noProof="0" dirty="0">
              <a:ln>
                <a:noFill/>
              </a:ln>
              <a:solidFill>
                <a:schemeClr val="tx1"/>
              </a:solidFill>
              <a:effectLst/>
              <a:uLnTx/>
              <a:uFillTx/>
              <a:latin typeface="+mn-lt"/>
              <a:ea typeface="+mn-ea"/>
              <a:cs typeface="+mn-cs"/>
            </a:endParaRPr>
          </a:p>
        </p:txBody>
      </p:sp>
      <p:sp>
        <p:nvSpPr>
          <p:cNvPr id="218" name="Isosceles Triangle 217"/>
          <p:cNvSpPr/>
          <p:nvPr/>
        </p:nvSpPr>
        <p:spPr>
          <a:xfrm>
            <a:off x="9677400" y="8919182"/>
            <a:ext cx="1828800" cy="1066800"/>
          </a:xfrm>
          <a:prstGeom prst="triangle">
            <a:avLst>
              <a:gd name="adj" fmla="val 985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1049000" y="8538182"/>
            <a:ext cx="457200" cy="4572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1" name="Picture 10" descr="C:\Users\abs\AppData\Local\Microsoft\Windows\Temporary Internet Files\Content.IE5\5D6U6B4K\MP900437297[1].jpg"/>
          <p:cNvPicPr>
            <a:picLocks noChangeAspect="1" noChangeArrowheads="1"/>
          </p:cNvPicPr>
          <p:nvPr/>
        </p:nvPicPr>
        <p:blipFill>
          <a:blip r:embed="rId17" cstate="print">
            <a:grayscl/>
          </a:blip>
          <a:srcRect/>
          <a:stretch>
            <a:fillRect/>
          </a:stretch>
        </p:blipFill>
        <p:spPr bwMode="auto">
          <a:xfrm>
            <a:off x="3657600" y="8230334"/>
            <a:ext cx="1981200" cy="1984982"/>
          </a:xfrm>
          <a:prstGeom prst="rect">
            <a:avLst/>
          </a:prstGeom>
          <a:noFill/>
        </p:spPr>
      </p:pic>
      <p:sp>
        <p:nvSpPr>
          <p:cNvPr id="234" name="Rectangle 233"/>
          <p:cNvSpPr/>
          <p:nvPr/>
        </p:nvSpPr>
        <p:spPr>
          <a:xfrm>
            <a:off x="762000" y="13962043"/>
            <a:ext cx="11734800" cy="954107"/>
          </a:xfrm>
          <a:prstGeom prst="rect">
            <a:avLst/>
          </a:prstGeom>
        </p:spPr>
        <p:txBody>
          <a:bodyPr wrap="square">
            <a:spAutoFit/>
          </a:bodyPr>
          <a:lstStyle/>
          <a:p>
            <a:r>
              <a:rPr lang="en-US" sz="2800" dirty="0" smtClean="0">
                <a:latin typeface="Helvetica Neue"/>
              </a:rPr>
              <a:t>The above are consistent with research on student ideas (Watts, 1983; Solomon, 1992; </a:t>
            </a:r>
            <a:r>
              <a:rPr lang="en-US" sz="2800" dirty="0" err="1" smtClean="0">
                <a:latin typeface="Helvetica Neue"/>
              </a:rPr>
              <a:t>Duit</a:t>
            </a:r>
            <a:r>
              <a:rPr lang="en-US" sz="2800" dirty="0" smtClean="0">
                <a:latin typeface="Helvetica Neue"/>
              </a:rPr>
              <a:t>, 1984).</a:t>
            </a:r>
            <a:endParaRPr lang="en-US" sz="2800" dirty="0">
              <a:latin typeface="Helvetica Neue"/>
            </a:endParaRPr>
          </a:p>
        </p:txBody>
      </p:sp>
      <p:sp>
        <p:nvSpPr>
          <p:cNvPr id="248" name="Rectangle 247"/>
          <p:cNvSpPr/>
          <p:nvPr/>
        </p:nvSpPr>
        <p:spPr>
          <a:xfrm>
            <a:off x="7772400" y="8425251"/>
            <a:ext cx="3048000" cy="646331"/>
          </a:xfrm>
          <a:prstGeom prst="rect">
            <a:avLst/>
          </a:prstGeom>
        </p:spPr>
        <p:txBody>
          <a:bodyPr wrap="square">
            <a:spAutoFit/>
          </a:bodyPr>
          <a:lstStyle/>
          <a:p>
            <a:pPr algn="ctr"/>
            <a:r>
              <a:rPr lang="en-US" sz="3600" dirty="0" smtClean="0">
                <a:ln w="11430"/>
                <a:solidFill>
                  <a:sysClr val="windowText" lastClr="000000"/>
                </a:solidFill>
                <a:effectLst>
                  <a:outerShdw blurRad="50800" dist="39000" dir="5460000" algn="tl">
                    <a:srgbClr val="000000">
                      <a:alpha val="38000"/>
                    </a:srgbClr>
                  </a:outerShdw>
                </a:effectLst>
                <a:latin typeface="Helvetica Neue"/>
              </a:rPr>
              <a:t>E</a:t>
            </a:r>
            <a:r>
              <a:rPr lang="en-US" sz="3600" baseline="-25000" dirty="0" smtClean="0">
                <a:ln w="11430"/>
                <a:solidFill>
                  <a:sysClr val="windowText" lastClr="000000"/>
                </a:solidFill>
                <a:effectLst>
                  <a:outerShdw blurRad="50800" dist="39000" dir="5460000" algn="tl">
                    <a:srgbClr val="000000">
                      <a:alpha val="38000"/>
                    </a:srgbClr>
                  </a:outerShdw>
                </a:effectLst>
                <a:latin typeface="Helvetica Neue"/>
              </a:rPr>
              <a:t>initial</a:t>
            </a:r>
            <a:r>
              <a:rPr lang="en-US" sz="3600" dirty="0" smtClean="0">
                <a:ln w="11430"/>
                <a:solidFill>
                  <a:sysClr val="windowText" lastClr="000000"/>
                </a:solidFill>
                <a:effectLst>
                  <a:outerShdw blurRad="50800" dist="39000" dir="5460000" algn="tl">
                    <a:srgbClr val="000000">
                      <a:alpha val="38000"/>
                    </a:srgbClr>
                  </a:outerShdw>
                </a:effectLst>
                <a:latin typeface="Helvetica Neue"/>
              </a:rPr>
              <a:t> = </a:t>
            </a:r>
            <a:r>
              <a:rPr lang="en-US" sz="3600" dirty="0" err="1" smtClean="0">
                <a:ln w="11430"/>
                <a:solidFill>
                  <a:sysClr val="windowText" lastClr="000000"/>
                </a:solidFill>
                <a:effectLst>
                  <a:outerShdw blurRad="50800" dist="39000" dir="5460000" algn="tl">
                    <a:srgbClr val="000000">
                      <a:alpha val="38000"/>
                    </a:srgbClr>
                  </a:outerShdw>
                </a:effectLst>
                <a:latin typeface="Helvetica Neue"/>
              </a:rPr>
              <a:t>E</a:t>
            </a:r>
            <a:r>
              <a:rPr lang="en-US" sz="3600" baseline="-25000" dirty="0" err="1" smtClean="0">
                <a:ln w="11430"/>
                <a:solidFill>
                  <a:sysClr val="windowText" lastClr="000000"/>
                </a:solidFill>
                <a:effectLst>
                  <a:outerShdw blurRad="50800" dist="39000" dir="5460000" algn="tl">
                    <a:srgbClr val="000000">
                      <a:alpha val="38000"/>
                    </a:srgbClr>
                  </a:outerShdw>
                </a:effectLst>
                <a:latin typeface="Helvetica Neue"/>
              </a:rPr>
              <a:t>final</a:t>
            </a:r>
            <a:endParaRPr lang="en-US" sz="3600" dirty="0">
              <a:ln w="11430"/>
              <a:solidFill>
                <a:sysClr val="windowText" lastClr="000000"/>
              </a:solidFill>
              <a:effectLst>
                <a:outerShdw blurRad="50800" dist="39000" dir="5460000" algn="tl">
                  <a:srgbClr val="000000">
                    <a:alpha val="38000"/>
                  </a:srgbClr>
                </a:outerShdw>
              </a:effectLst>
              <a:latin typeface="Helvetica Neue"/>
            </a:endParaRPr>
          </a:p>
        </p:txBody>
      </p:sp>
      <p:pic>
        <p:nvPicPr>
          <p:cNvPr id="1095" name="Picture 71" descr="C:\Users\abs\AppData\Local\Microsoft\Windows\Temporary Internet Files\Content.IE5\5D6U6B4K\MC900437835[1].wmf"/>
          <p:cNvPicPr>
            <a:picLocks noChangeAspect="1" noChangeArrowheads="1"/>
          </p:cNvPicPr>
          <p:nvPr/>
        </p:nvPicPr>
        <p:blipFill>
          <a:blip r:embed="rId18" cstate="print">
            <a:grayscl/>
          </a:blip>
          <a:srcRect/>
          <a:stretch>
            <a:fillRect/>
          </a:stretch>
        </p:blipFill>
        <p:spPr bwMode="auto">
          <a:xfrm>
            <a:off x="1981200" y="8230334"/>
            <a:ext cx="1114023" cy="1984248"/>
          </a:xfrm>
          <a:prstGeom prst="rect">
            <a:avLst/>
          </a:prstGeom>
          <a:noFill/>
          <a:ln>
            <a:noFill/>
          </a:ln>
        </p:spPr>
      </p:pic>
      <p:sp>
        <p:nvSpPr>
          <p:cNvPr id="255" name="Rectangle 254"/>
          <p:cNvSpPr/>
          <p:nvPr/>
        </p:nvSpPr>
        <p:spPr>
          <a:xfrm>
            <a:off x="30289500" y="13335000"/>
            <a:ext cx="13487400" cy="553998"/>
          </a:xfrm>
          <a:prstGeom prst="rect">
            <a:avLst/>
          </a:prstGeom>
        </p:spPr>
        <p:txBody>
          <a:bodyPr wrap="square">
            <a:spAutoFit/>
          </a:bodyPr>
          <a:lstStyle/>
          <a:p>
            <a:r>
              <a:rPr lang="en-US" sz="3000" i="1" dirty="0" smtClean="0">
                <a:latin typeface="Helvetica Neue"/>
              </a:rPr>
              <a:t>In general, tracks that end with thermal energy produce larger energy spread</a:t>
            </a:r>
            <a:endParaRPr lang="en-US" sz="3000" i="1" dirty="0">
              <a:latin typeface="Helvetica Neue"/>
            </a:endParaRPr>
          </a:p>
        </p:txBody>
      </p:sp>
      <p:sp>
        <p:nvSpPr>
          <p:cNvPr id="129" name="Rectangle 128"/>
          <p:cNvSpPr/>
          <p:nvPr/>
        </p:nvSpPr>
        <p:spPr>
          <a:xfrm>
            <a:off x="36499800" y="6553200"/>
            <a:ext cx="7086600" cy="6617196"/>
          </a:xfrm>
          <a:prstGeom prst="rect">
            <a:avLst/>
          </a:prstGeom>
        </p:spPr>
        <p:txBody>
          <a:bodyPr wrap="square">
            <a:spAutoFit/>
          </a:bodyPr>
          <a:lstStyle/>
          <a:p>
            <a:r>
              <a:rPr lang="en-US" sz="3200" b="1" dirty="0" smtClean="0">
                <a:latin typeface="Helvetica Neue"/>
                <a:cs typeface="Helvetica Neue"/>
              </a:rPr>
              <a:t>Energy spreads </a:t>
            </a:r>
          </a:p>
          <a:p>
            <a:r>
              <a:rPr lang="en-US" sz="3200" dirty="0" smtClean="0">
                <a:latin typeface="Helvetica Neue"/>
                <a:cs typeface="Helvetica Neue"/>
              </a:rPr>
              <a:t>to more and more objects</a:t>
            </a:r>
          </a:p>
          <a:p>
            <a:endParaRPr lang="en-US" sz="3200" dirty="0" smtClean="0">
              <a:latin typeface="Helvetica Neue"/>
              <a:cs typeface="Helvetica Neue"/>
            </a:endParaRPr>
          </a:p>
          <a:p>
            <a:pPr>
              <a:buFontTx/>
              <a:buChar char="-"/>
            </a:pPr>
            <a:endParaRPr lang="en-US" sz="3200" dirty="0" smtClean="0">
              <a:latin typeface="Helvetica Neue"/>
              <a:cs typeface="Helvetica Neue"/>
            </a:endParaRPr>
          </a:p>
          <a:p>
            <a:pPr>
              <a:buFontTx/>
              <a:buChar char="-"/>
            </a:pPr>
            <a:endParaRPr lang="en-US" sz="3200" dirty="0" smtClean="0">
              <a:latin typeface="Helvetica Neue"/>
              <a:cs typeface="Helvetica Neue"/>
            </a:endParaRPr>
          </a:p>
          <a:p>
            <a:pPr>
              <a:buFontTx/>
              <a:buChar char="-"/>
            </a:pPr>
            <a:endParaRPr lang="en-US" sz="3200" dirty="0" smtClean="0">
              <a:latin typeface="Helvetica Neue"/>
              <a:cs typeface="Helvetica Neue"/>
            </a:endParaRPr>
          </a:p>
          <a:p>
            <a:pPr>
              <a:buFontTx/>
              <a:buChar char="-"/>
            </a:pPr>
            <a:endParaRPr lang="en-US" sz="3200" dirty="0" smtClean="0">
              <a:latin typeface="Helvetica Neue"/>
              <a:cs typeface="Helvetica Neue"/>
            </a:endParaRPr>
          </a:p>
          <a:p>
            <a:pPr>
              <a:buFontTx/>
              <a:buChar char="-"/>
            </a:pPr>
            <a:endParaRPr lang="en-US" sz="3200" dirty="0" smtClean="0">
              <a:latin typeface="Helvetica Neue"/>
              <a:cs typeface="Helvetica Neue"/>
            </a:endParaRPr>
          </a:p>
          <a:p>
            <a:endParaRPr lang="en-US" sz="3200" dirty="0" smtClean="0">
              <a:latin typeface="Helvetica Neue"/>
            </a:endParaRPr>
          </a:p>
          <a:p>
            <a:endParaRPr lang="en-US" sz="3200" dirty="0" smtClean="0">
              <a:latin typeface="Helvetica Neue"/>
            </a:endParaRPr>
          </a:p>
          <a:p>
            <a:endParaRPr lang="en-US" sz="4000" dirty="0" smtClean="0">
              <a:latin typeface="Helvetica Neue"/>
            </a:endParaRPr>
          </a:p>
          <a:p>
            <a:r>
              <a:rPr lang="en-US" sz="3200" b="1" dirty="0" smtClean="0">
                <a:latin typeface="Helvetica Neue"/>
              </a:rPr>
              <a:t>Energy spreads </a:t>
            </a:r>
          </a:p>
          <a:p>
            <a:r>
              <a:rPr lang="en-US" sz="3200" dirty="0" smtClean="0">
                <a:latin typeface="Helvetica Neue"/>
              </a:rPr>
              <a:t>spatially within objects </a:t>
            </a:r>
            <a:r>
              <a:rPr lang="en-US" sz="3200" i="1" dirty="0" smtClean="0">
                <a:latin typeface="Helvetica Neue"/>
              </a:rPr>
              <a:t>(and in space)</a:t>
            </a:r>
          </a:p>
        </p:txBody>
      </p:sp>
      <p:sp>
        <p:nvSpPr>
          <p:cNvPr id="148" name="Rectangle 147"/>
          <p:cNvSpPr/>
          <p:nvPr/>
        </p:nvSpPr>
        <p:spPr>
          <a:xfrm>
            <a:off x="39547800" y="7779836"/>
            <a:ext cx="3733800" cy="373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3" descr="C:\1.ALL.Awesomeness\a.SPU\Presentations\Published.Papers\ETD\ETD.Tracks.Spread.3.png"/>
          <p:cNvPicPr>
            <a:picLocks noChangeAspect="1" noChangeArrowheads="1"/>
          </p:cNvPicPr>
          <p:nvPr/>
        </p:nvPicPr>
        <p:blipFill>
          <a:blip r:embed="rId19" cstate="print"/>
          <a:srcRect/>
          <a:stretch>
            <a:fillRect/>
          </a:stretch>
        </p:blipFill>
        <p:spPr bwMode="auto">
          <a:xfrm>
            <a:off x="39508789" y="7772400"/>
            <a:ext cx="3696611" cy="3606421"/>
          </a:xfrm>
          <a:prstGeom prst="rect">
            <a:avLst/>
          </a:prstGeom>
          <a:noFill/>
        </p:spPr>
      </p:pic>
      <p:sp>
        <p:nvSpPr>
          <p:cNvPr id="162" name="Rectangle 161"/>
          <p:cNvSpPr/>
          <p:nvPr/>
        </p:nvSpPr>
        <p:spPr>
          <a:xfrm>
            <a:off x="36452175" y="8001000"/>
            <a:ext cx="3048000" cy="3216265"/>
          </a:xfrm>
          <a:prstGeom prst="rect">
            <a:avLst/>
          </a:prstGeom>
        </p:spPr>
        <p:txBody>
          <a:bodyPr wrap="square">
            <a:spAutoFit/>
          </a:bodyPr>
          <a:lstStyle/>
          <a:p>
            <a:r>
              <a:rPr lang="en-US" sz="2900" dirty="0" smtClean="0">
                <a:latin typeface="Helvetica Neue"/>
              </a:rPr>
              <a:t>The energy spreads from the first object (the hand) to three objects (the hand, spring, </a:t>
            </a:r>
          </a:p>
          <a:p>
            <a:r>
              <a:rPr lang="en-US" sz="2900" dirty="0" smtClean="0">
                <a:latin typeface="Helvetica Neue"/>
              </a:rPr>
              <a:t>and environment) </a:t>
            </a:r>
            <a:endParaRPr lang="en-US" sz="2900" dirty="0">
              <a:latin typeface="Helvetica Neue"/>
            </a:endParaRPr>
          </a:p>
        </p:txBody>
      </p:sp>
      <p:sp>
        <p:nvSpPr>
          <p:cNvPr id="163" name="Right Arrow 162"/>
          <p:cNvSpPr/>
          <p:nvPr/>
        </p:nvSpPr>
        <p:spPr>
          <a:xfrm rot="16698231">
            <a:off x="23913536" y="18037582"/>
            <a:ext cx="11029254" cy="516212"/>
          </a:xfrm>
          <a:prstGeom prst="rightArrow">
            <a:avLst>
              <a:gd name="adj1" fmla="val 50000"/>
              <a:gd name="adj2" fmla="val 49095"/>
            </a:avLst>
          </a:prstGeom>
          <a:solidFill>
            <a:schemeClr val="accent6">
              <a:lumMod val="20000"/>
              <a:lumOff val="8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20000"/>
                    <a:lumOff val="80000"/>
                  </a:schemeClr>
                </a:solidFill>
              </a:ln>
            </a:endParaRPr>
          </a:p>
        </p:txBody>
      </p:sp>
      <p:sp>
        <p:nvSpPr>
          <p:cNvPr id="164" name="TextBox 163"/>
          <p:cNvSpPr txBox="1"/>
          <p:nvPr/>
        </p:nvSpPr>
        <p:spPr>
          <a:xfrm>
            <a:off x="27432000" y="23679143"/>
            <a:ext cx="1828800" cy="1815882"/>
          </a:xfrm>
          <a:prstGeom prst="rect">
            <a:avLst/>
          </a:prstGeom>
          <a:solidFill>
            <a:schemeClr val="accent6">
              <a:lumMod val="20000"/>
              <a:lumOff val="80000"/>
            </a:schemeClr>
          </a:solidFill>
          <a:ln w="19050">
            <a:solidFill>
              <a:schemeClr val="accent1">
                <a:lumMod val="40000"/>
                <a:lumOff val="60000"/>
              </a:schemeClr>
            </a:solidFill>
          </a:ln>
        </p:spPr>
        <p:txBody>
          <a:bodyPr wrap="square" rtlCol="0" anchor="ctr">
            <a:spAutoFit/>
          </a:bodyPr>
          <a:lstStyle/>
          <a:p>
            <a:pPr algn="ctr"/>
            <a:r>
              <a:rPr lang="en-US" sz="2800" dirty="0" smtClean="0">
                <a:latin typeface="Helvetica Neue"/>
              </a:rPr>
              <a:t>Why are these arrows different?</a:t>
            </a:r>
            <a:endParaRPr lang="en-US" sz="2800" dirty="0">
              <a:latin typeface="Helvetica Neue"/>
            </a:endParaRPr>
          </a:p>
        </p:txBody>
      </p:sp>
      <p:sp>
        <p:nvSpPr>
          <p:cNvPr id="149" name="Right Arrow 148"/>
          <p:cNvSpPr/>
          <p:nvPr/>
        </p:nvSpPr>
        <p:spPr>
          <a:xfrm rot="11284201">
            <a:off x="20831529" y="28147974"/>
            <a:ext cx="5059984" cy="497677"/>
          </a:xfrm>
          <a:prstGeom prst="rightArrow">
            <a:avLst/>
          </a:prstGeom>
          <a:solidFill>
            <a:schemeClr val="accent3">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28498800" y="23660100"/>
            <a:ext cx="304800" cy="152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ight Arrow 182"/>
          <p:cNvSpPr/>
          <p:nvPr/>
        </p:nvSpPr>
        <p:spPr>
          <a:xfrm rot="20633199">
            <a:off x="25695079" y="27657767"/>
            <a:ext cx="5904891" cy="536988"/>
          </a:xfrm>
          <a:prstGeom prst="rightArrow">
            <a:avLst/>
          </a:prstGeom>
          <a:solidFill>
            <a:schemeClr val="accent3">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30556200" y="24079200"/>
            <a:ext cx="5638800" cy="3429000"/>
          </a:xfrm>
          <a:prstGeom prst="rect">
            <a:avLst/>
          </a:prstGeom>
          <a:solidFill>
            <a:schemeClr val="accent3">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1051499" y="24384000"/>
            <a:ext cx="4914901" cy="2862322"/>
          </a:xfrm>
          <a:prstGeom prst="rect">
            <a:avLst/>
          </a:prstGeom>
          <a:solidFill>
            <a:schemeClr val="accent3">
              <a:lumMod val="20000"/>
              <a:lumOff val="80000"/>
            </a:schemeClr>
          </a:solidFill>
        </p:spPr>
        <p:txBody>
          <a:bodyPr wrap="square">
            <a:spAutoFit/>
          </a:bodyPr>
          <a:lstStyle/>
          <a:p>
            <a:pPr marL="114300" lvl="0" defTabSz="914400" fontAlgn="base">
              <a:spcBef>
                <a:spcPct val="0"/>
              </a:spcBef>
              <a:spcAft>
                <a:spcPct val="0"/>
              </a:spcAft>
            </a:pPr>
            <a:r>
              <a:rPr lang="en-US" sz="3000" dirty="0" smtClean="0">
                <a:latin typeface="Helvetica Neue"/>
                <a:ea typeface="Times New Roman" pitchFamily="18" charset="0"/>
                <a:cs typeface="Arial" pitchFamily="34" charset="0"/>
              </a:rPr>
              <a:t>All of the energy is initially chemical; as the scenario progresses, a smaller and smaller fraction of the energy is anything other than thermal. </a:t>
            </a:r>
            <a:endParaRPr lang="en-US" sz="3000" dirty="0" smtClean="0">
              <a:latin typeface="Helvetica Neue"/>
              <a:cs typeface="Arial" pitchFamily="34" charset="0"/>
            </a:endParaRPr>
          </a:p>
        </p:txBody>
      </p:sp>
      <p:sp>
        <p:nvSpPr>
          <p:cNvPr id="180" name="Oval 179"/>
          <p:cNvSpPr/>
          <p:nvPr/>
        </p:nvSpPr>
        <p:spPr>
          <a:xfrm>
            <a:off x="30394275" y="27270075"/>
            <a:ext cx="314323" cy="22860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13298424" y="4648200"/>
            <a:ext cx="16157448" cy="4419600"/>
          </a:xfrm>
          <a:prstGeom prst="rect">
            <a:avLst/>
          </a:prstGeom>
          <a:solidFill>
            <a:srgbClr val="FFFF66"/>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5400" b="1" dirty="0" smtClean="0">
                <a:solidFill>
                  <a:schemeClr val="tx1"/>
                </a:solidFill>
                <a:latin typeface="Helvetica Neue"/>
              </a:rPr>
              <a:t>GOAL: Create </a:t>
            </a:r>
            <a:r>
              <a:rPr lang="en-US" sz="5400" b="1" dirty="0" smtClean="0">
                <a:solidFill>
                  <a:schemeClr val="tx1"/>
                </a:solidFill>
                <a:latin typeface="Helvetica Neue"/>
              </a:rPr>
              <a:t>a K-12 conceptual model </a:t>
            </a:r>
            <a:br>
              <a:rPr lang="en-US" sz="5400" b="1" dirty="0" smtClean="0">
                <a:solidFill>
                  <a:schemeClr val="tx1"/>
                </a:solidFill>
                <a:latin typeface="Helvetica Neue"/>
              </a:rPr>
            </a:br>
            <a:r>
              <a:rPr lang="en-US" sz="5400" dirty="0" smtClean="0">
                <a:solidFill>
                  <a:schemeClr val="tx1"/>
                </a:solidFill>
                <a:latin typeface="Helvetica Neue"/>
              </a:rPr>
              <a:t>(statements, metaphors, and representations) </a:t>
            </a:r>
            <a:br>
              <a:rPr lang="en-US" sz="5400" dirty="0" smtClean="0">
                <a:solidFill>
                  <a:schemeClr val="tx1"/>
                </a:solidFill>
                <a:latin typeface="Helvetica Neue"/>
              </a:rPr>
            </a:br>
            <a:r>
              <a:rPr lang="en-US" sz="5400" b="1" dirty="0" smtClean="0">
                <a:solidFill>
                  <a:schemeClr val="tx1"/>
                </a:solidFill>
                <a:latin typeface="Helvetica Neue"/>
              </a:rPr>
              <a:t>of energy </a:t>
            </a:r>
            <a:r>
              <a:rPr lang="en-US" sz="5400" b="1" i="1" dirty="0" smtClean="0">
                <a:solidFill>
                  <a:schemeClr val="tx1"/>
                </a:solidFill>
                <a:latin typeface="Helvetica Neue"/>
              </a:rPr>
              <a:t>degradation,</a:t>
            </a:r>
            <a:r>
              <a:rPr lang="en-US" sz="5400" b="1" dirty="0" smtClean="0">
                <a:solidFill>
                  <a:schemeClr val="tx1"/>
                </a:solidFill>
                <a:latin typeface="Helvetica Neue"/>
              </a:rPr>
              <a:t> including entropy </a:t>
            </a:r>
            <a:br>
              <a:rPr lang="en-US" sz="5400" b="1" dirty="0" smtClean="0">
                <a:solidFill>
                  <a:schemeClr val="tx1"/>
                </a:solidFill>
                <a:latin typeface="Helvetica Neue"/>
              </a:rPr>
            </a:br>
            <a:r>
              <a:rPr lang="en-US" sz="5400" b="1" dirty="0" smtClean="0">
                <a:solidFill>
                  <a:schemeClr val="tx1"/>
                </a:solidFill>
                <a:latin typeface="Helvetica Neue"/>
              </a:rPr>
              <a:t>and the second law of </a:t>
            </a:r>
            <a:r>
              <a:rPr lang="en-US" sz="5400" b="1" dirty="0" smtClean="0">
                <a:solidFill>
                  <a:schemeClr val="tx1"/>
                </a:solidFill>
                <a:latin typeface="Helvetica Neue"/>
              </a:rPr>
              <a:t>thermodynamics</a:t>
            </a:r>
            <a:endParaRPr lang="en-US" sz="4800" b="1" dirty="0" smtClean="0">
              <a:solidFill>
                <a:schemeClr val="tx1"/>
              </a:solidFill>
              <a:latin typeface="Helvetica Neue"/>
            </a:endParaRPr>
          </a:p>
        </p:txBody>
      </p:sp>
      <p:sp>
        <p:nvSpPr>
          <p:cNvPr id="188" name="Oval 187"/>
          <p:cNvSpPr/>
          <p:nvPr/>
        </p:nvSpPr>
        <p:spPr>
          <a:xfrm>
            <a:off x="30489525" y="27212925"/>
            <a:ext cx="314323" cy="22860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3729972">
            <a:off x="25710101" y="28629179"/>
            <a:ext cx="237753" cy="22686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3729972">
            <a:off x="25668707" y="28624416"/>
            <a:ext cx="237753" cy="22686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p:cNvSpPr txBox="1"/>
          <p:nvPr/>
        </p:nvSpPr>
        <p:spPr>
          <a:xfrm>
            <a:off x="457200" y="15316200"/>
            <a:ext cx="12268200" cy="5940088"/>
          </a:xfrm>
          <a:prstGeom prst="rect">
            <a:avLst/>
          </a:prstGeom>
          <a:noFill/>
        </p:spPr>
        <p:txBody>
          <a:bodyPr wrap="square" rtlCol="0">
            <a:spAutoFit/>
          </a:bodyPr>
          <a:lstStyle/>
          <a:p>
            <a:pPr marL="457200"/>
            <a:r>
              <a:rPr lang="en-US" sz="4000" b="1" dirty="0" smtClean="0">
                <a:latin typeface="Helvetica Neue"/>
              </a:rPr>
              <a:t>Theory</a:t>
            </a:r>
            <a:endParaRPr lang="en-US" sz="4000" dirty="0" smtClean="0">
              <a:latin typeface="Helvetica Neue"/>
            </a:endParaRPr>
          </a:p>
          <a:p>
            <a:pPr marL="171450"/>
            <a:endParaRPr lang="en-US" sz="2400" dirty="0" smtClean="0">
              <a:latin typeface="Helvetica Neue"/>
            </a:endParaRPr>
          </a:p>
          <a:p>
            <a:pPr marL="457200"/>
            <a:r>
              <a:rPr lang="en-US" sz="3200" b="1" dirty="0" smtClean="0">
                <a:latin typeface="Helvetica Neue"/>
              </a:rPr>
              <a:t>Learners' ideas always have some seed of correctness.</a:t>
            </a:r>
            <a:endParaRPr lang="en-US" sz="3200" dirty="0" smtClean="0">
              <a:latin typeface="Helvetica Neue"/>
            </a:endParaRPr>
          </a:p>
          <a:p>
            <a:pPr marL="457200"/>
            <a:r>
              <a:rPr lang="en-US" sz="3200" b="1" dirty="0" smtClean="0">
                <a:latin typeface="Helvetica Neue"/>
              </a:rPr>
              <a:t>Existing knowledge is the material out of which new knowledge is built (constructivism).*</a:t>
            </a:r>
            <a:endParaRPr lang="en-US" sz="3200" dirty="0" smtClean="0">
              <a:latin typeface="Helvetica Neue"/>
            </a:endParaRPr>
          </a:p>
          <a:p>
            <a:pPr marL="457200"/>
            <a:endParaRPr lang="en-US" sz="1600" dirty="0" smtClean="0">
              <a:latin typeface="Helvetica Neue"/>
            </a:endParaRPr>
          </a:p>
          <a:p>
            <a:pPr marL="457200"/>
            <a:r>
              <a:rPr lang="en-US" sz="2800" dirty="0" smtClean="0">
                <a:latin typeface="Helvetica Neue"/>
              </a:rPr>
              <a:t>Teachers know that energy is not only conserved, but also in an important sense used up (made less available for human purposes). Rather than seeing these teachers as at risk for misconceptions about energy conservation, we see them as having resources from which to build</a:t>
            </a:r>
            <a:br>
              <a:rPr lang="en-US" sz="2800" dirty="0" smtClean="0">
                <a:latin typeface="Helvetica Neue"/>
              </a:rPr>
            </a:br>
            <a:r>
              <a:rPr lang="en-US" sz="2800" dirty="0" smtClean="0">
                <a:latin typeface="Helvetica Neue"/>
              </a:rPr>
              <a:t>a sophisticated understanding of entropy and the second law </a:t>
            </a:r>
            <a:br>
              <a:rPr lang="en-US" sz="2800" dirty="0" smtClean="0">
                <a:latin typeface="Helvetica Neue"/>
              </a:rPr>
            </a:br>
            <a:r>
              <a:rPr lang="en-US" sz="2800" dirty="0" smtClean="0">
                <a:latin typeface="Helvetica Neue"/>
              </a:rPr>
              <a:t>of thermodynamics.</a:t>
            </a:r>
          </a:p>
          <a:p>
            <a:pPr marL="457200"/>
            <a:endParaRPr lang="en-US" sz="1600" dirty="0" smtClean="0">
              <a:latin typeface="Helvetica Neue"/>
            </a:endParaRPr>
          </a:p>
          <a:p>
            <a:pPr marL="457200"/>
            <a:r>
              <a:rPr lang="en-US" sz="2000" dirty="0" smtClean="0">
                <a:latin typeface="Helvetica Neue"/>
              </a:rPr>
              <a:t>*(Gupta, Hammer, &amp; </a:t>
            </a:r>
            <a:r>
              <a:rPr lang="en-US" sz="2000" dirty="0" err="1" smtClean="0">
                <a:latin typeface="Helvetica Neue"/>
              </a:rPr>
              <a:t>Redish</a:t>
            </a:r>
            <a:r>
              <a:rPr lang="en-US" sz="2000" dirty="0" smtClean="0">
                <a:latin typeface="Helvetica Neue"/>
              </a:rPr>
              <a:t>, 2010; Hammer, 2000; Smith, </a:t>
            </a:r>
            <a:r>
              <a:rPr lang="en-US" sz="2000" dirty="0" err="1" smtClean="0">
                <a:latin typeface="Helvetica Neue"/>
              </a:rPr>
              <a:t>diSessa</a:t>
            </a:r>
            <a:r>
              <a:rPr lang="en-US" sz="2000" dirty="0" smtClean="0">
                <a:latin typeface="Helvetica Neue"/>
              </a:rPr>
              <a:t>, &amp; </a:t>
            </a:r>
            <a:r>
              <a:rPr lang="en-US" sz="2000" dirty="0" err="1" smtClean="0">
                <a:latin typeface="Helvetica Neue"/>
              </a:rPr>
              <a:t>Roschelle</a:t>
            </a:r>
            <a:r>
              <a:rPr lang="en-US" sz="2000" dirty="0" smtClean="0">
                <a:latin typeface="Helvetica Neue"/>
              </a:rPr>
              <a:t>, 1994)</a:t>
            </a:r>
          </a:p>
        </p:txBody>
      </p:sp>
      <p:pic>
        <p:nvPicPr>
          <p:cNvPr id="192" name="Picture 8" descr="http://www.webassign.net/walker/06-19.gif"/>
          <p:cNvPicPr>
            <a:picLocks noChangeAspect="1" noChangeArrowheads="1"/>
          </p:cNvPicPr>
          <p:nvPr/>
        </p:nvPicPr>
        <p:blipFill>
          <a:blip r:embed="rId20" cstate="print">
            <a:lum bright="-5000" contrast="33000"/>
          </a:blip>
          <a:srcRect t="30420" r="32145" b="41502"/>
          <a:stretch>
            <a:fillRect/>
          </a:stretch>
        </p:blipFill>
        <p:spPr bwMode="auto">
          <a:xfrm>
            <a:off x="15163800" y="21259800"/>
            <a:ext cx="1659359" cy="1066800"/>
          </a:xfrm>
          <a:prstGeom prst="rect">
            <a:avLst/>
          </a:prstGeom>
          <a:noFill/>
        </p:spPr>
      </p:pic>
      <p:pic>
        <p:nvPicPr>
          <p:cNvPr id="2" name="Picture 2" descr="C:\1.ALL.Awesomeness\a.SPU\Presentations\Published.Papers\ETD\a.Final.Key.png"/>
          <p:cNvPicPr>
            <a:picLocks noChangeAspect="1" noChangeArrowheads="1"/>
          </p:cNvPicPr>
          <p:nvPr/>
        </p:nvPicPr>
        <p:blipFill>
          <a:blip r:embed="rId21" cstate="print"/>
          <a:srcRect/>
          <a:stretch>
            <a:fillRect/>
          </a:stretch>
        </p:blipFill>
        <p:spPr bwMode="auto">
          <a:xfrm>
            <a:off x="21971000" y="22326600"/>
            <a:ext cx="5308600" cy="4217987"/>
          </a:xfrm>
          <a:prstGeom prst="rect">
            <a:avLst/>
          </a:prstGeom>
          <a:solidFill>
            <a:schemeClr val="bg1">
              <a:alpha val="31000"/>
            </a:schemeClr>
          </a:solidFill>
        </p:spPr>
      </p:pic>
    </p:spTree>
    <p:extLst>
      <p:ext uri="{BB962C8B-B14F-4D97-AF65-F5344CB8AC3E}">
        <p14:creationId xmlns="" xmlns:p14="http://schemas.microsoft.com/office/powerpoint/2010/main" val="2725229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17046</TotalTime>
  <Words>683</Words>
  <Application>Microsoft Office PowerPoint</Application>
  <PresentationFormat>Custom</PresentationFormat>
  <Paragraphs>117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Julie Glavic</dc:creator>
  <cp:lastModifiedBy>abs</cp:lastModifiedBy>
  <cp:revision>88</cp:revision>
  <dcterms:created xsi:type="dcterms:W3CDTF">2010-05-27T21:08:05Z</dcterms:created>
  <dcterms:modified xsi:type="dcterms:W3CDTF">2012-07-26T05:48:01Z</dcterms:modified>
</cp:coreProperties>
</file>