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6858000" cy="9144000"/>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Arial" charset="0"/>
      </a:defRPr>
    </a:lvl1pPr>
    <a:lvl2pPr marL="2193925" indent="-1736725" algn="l" defTabSz="4387850" rtl="0" fontAlgn="base">
      <a:spcBef>
        <a:spcPct val="0"/>
      </a:spcBef>
      <a:spcAft>
        <a:spcPct val="0"/>
      </a:spcAft>
      <a:defRPr sz="8600" kern="1200">
        <a:solidFill>
          <a:schemeClr val="tx1"/>
        </a:solidFill>
        <a:latin typeface="Arial" charset="0"/>
        <a:ea typeface="+mn-ea"/>
        <a:cs typeface="Arial" charset="0"/>
      </a:defRPr>
    </a:lvl2pPr>
    <a:lvl3pPr marL="4387850" indent="-3473450" algn="l" defTabSz="4387850" rtl="0" fontAlgn="base">
      <a:spcBef>
        <a:spcPct val="0"/>
      </a:spcBef>
      <a:spcAft>
        <a:spcPct val="0"/>
      </a:spcAft>
      <a:defRPr sz="8600" kern="1200">
        <a:solidFill>
          <a:schemeClr val="tx1"/>
        </a:solidFill>
        <a:latin typeface="Arial" charset="0"/>
        <a:ea typeface="+mn-ea"/>
        <a:cs typeface="Arial" charset="0"/>
      </a:defRPr>
    </a:lvl3pPr>
    <a:lvl4pPr marL="6583363" indent="-5211763" algn="l" defTabSz="4387850" rtl="0" fontAlgn="base">
      <a:spcBef>
        <a:spcPct val="0"/>
      </a:spcBef>
      <a:spcAft>
        <a:spcPct val="0"/>
      </a:spcAft>
      <a:defRPr sz="8600" kern="1200">
        <a:solidFill>
          <a:schemeClr val="tx1"/>
        </a:solidFill>
        <a:latin typeface="Arial" charset="0"/>
        <a:ea typeface="+mn-ea"/>
        <a:cs typeface="Arial" charset="0"/>
      </a:defRPr>
    </a:lvl4pPr>
    <a:lvl5pPr marL="8777288" indent="-6948488" algn="l" defTabSz="4387850" rtl="0" fontAlgn="base">
      <a:spcBef>
        <a:spcPct val="0"/>
      </a:spcBef>
      <a:spcAft>
        <a:spcPct val="0"/>
      </a:spcAft>
      <a:defRPr sz="8600" kern="1200">
        <a:solidFill>
          <a:schemeClr val="tx1"/>
        </a:solidFill>
        <a:latin typeface="Arial" charset="0"/>
        <a:ea typeface="+mn-ea"/>
        <a:cs typeface="Arial" charset="0"/>
      </a:defRPr>
    </a:lvl5pPr>
    <a:lvl6pPr marL="2286000" algn="l" defTabSz="914400" rtl="0" eaLnBrk="1" latinLnBrk="0" hangingPunct="1">
      <a:defRPr sz="8600" kern="1200">
        <a:solidFill>
          <a:schemeClr val="tx1"/>
        </a:solidFill>
        <a:latin typeface="Arial" charset="0"/>
        <a:ea typeface="+mn-ea"/>
        <a:cs typeface="Arial" charset="0"/>
      </a:defRPr>
    </a:lvl6pPr>
    <a:lvl7pPr marL="2743200" algn="l" defTabSz="914400" rtl="0" eaLnBrk="1" latinLnBrk="0" hangingPunct="1">
      <a:defRPr sz="8600" kern="1200">
        <a:solidFill>
          <a:schemeClr val="tx1"/>
        </a:solidFill>
        <a:latin typeface="Arial" charset="0"/>
        <a:ea typeface="+mn-ea"/>
        <a:cs typeface="Arial" charset="0"/>
      </a:defRPr>
    </a:lvl7pPr>
    <a:lvl8pPr marL="3200400" algn="l" defTabSz="914400" rtl="0" eaLnBrk="1" latinLnBrk="0" hangingPunct="1">
      <a:defRPr sz="8600" kern="1200">
        <a:solidFill>
          <a:schemeClr val="tx1"/>
        </a:solidFill>
        <a:latin typeface="Arial" charset="0"/>
        <a:ea typeface="+mn-ea"/>
        <a:cs typeface="Arial" charset="0"/>
      </a:defRPr>
    </a:lvl8pPr>
    <a:lvl9pPr marL="3657600" algn="l" defTabSz="914400" rtl="0" eaLnBrk="1" latinLnBrk="0" hangingPunct="1">
      <a:defRPr sz="86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C93"/>
    <a:srgbClr val="1DD3CF"/>
    <a:srgbClr val="000099"/>
    <a:srgbClr val="92D050"/>
    <a:srgbClr val="4A540C"/>
    <a:srgbClr val="333300"/>
    <a:srgbClr val="71AAFF"/>
    <a:srgbClr val="FF7C80"/>
    <a:srgbClr val="A4ED71"/>
    <a:srgbClr val="993300"/>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534" autoAdjust="0"/>
  </p:normalViewPr>
  <p:slideViewPr>
    <p:cSldViewPr>
      <p:cViewPr>
        <p:scale>
          <a:sx n="50" d="100"/>
          <a:sy n="50" d="100"/>
        </p:scale>
        <p:origin x="1872" y="-78"/>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E:\Rabindra%20folder\PER%20Research\Written%20survey%20data%20Fall%202010\Result%20analysis\New%20analysis\Q1_Recovered_detai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Rabindra%20folder\PER%20Research\Written%20survey%20data%20Fall%202010\Result%20analysis\New%20analysis\Q1_Recovered_detai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5854506753729009"/>
          <c:y val="6.3984196124420689E-2"/>
          <c:w val="0.84132882017796395"/>
          <c:h val="0.74759842519685005"/>
        </c:manualLayout>
      </c:layout>
      <c:barChart>
        <c:barDir val="col"/>
        <c:grouping val="clustered"/>
        <c:ser>
          <c:idx val="0"/>
          <c:order val="0"/>
          <c:tx>
            <c:v>PHY</c:v>
          </c:tx>
          <c:cat>
            <c:strRef>
              <c:f>Sheet2!$F$63:$F$65</c:f>
              <c:strCache>
                <c:ptCount val="3"/>
                <c:pt idx="0">
                  <c:v>Area</c:v>
                </c:pt>
                <c:pt idx="1">
                  <c:v>Position</c:v>
                </c:pt>
                <c:pt idx="2">
                  <c:v>Shape</c:v>
                </c:pt>
              </c:strCache>
            </c:strRef>
          </c:cat>
          <c:val>
            <c:numRef>
              <c:f>Sheet2!$G$63:$G$65</c:f>
              <c:numCache>
                <c:formatCode>0</c:formatCode>
                <c:ptCount val="3"/>
                <c:pt idx="0">
                  <c:v>47.435897435897068</c:v>
                </c:pt>
                <c:pt idx="1">
                  <c:v>17.948717948717722</c:v>
                </c:pt>
                <c:pt idx="2">
                  <c:v>12.820512820512819</c:v>
                </c:pt>
              </c:numCache>
            </c:numRef>
          </c:val>
        </c:ser>
        <c:ser>
          <c:idx val="1"/>
          <c:order val="1"/>
          <c:tx>
            <c:v>MAT</c:v>
          </c:tx>
          <c:spPr>
            <a:solidFill>
              <a:srgbClr val="92D050"/>
            </a:solidFill>
          </c:spPr>
          <c:cat>
            <c:strRef>
              <c:f>Sheet2!$F$63:$F$65</c:f>
              <c:strCache>
                <c:ptCount val="3"/>
                <c:pt idx="0">
                  <c:v>Area</c:v>
                </c:pt>
                <c:pt idx="1">
                  <c:v>Position</c:v>
                </c:pt>
                <c:pt idx="2">
                  <c:v>Shape</c:v>
                </c:pt>
              </c:strCache>
            </c:strRef>
          </c:cat>
          <c:val>
            <c:numRef>
              <c:f>Sheet2!$H$63:$H$65</c:f>
              <c:numCache>
                <c:formatCode>0</c:formatCode>
                <c:ptCount val="3"/>
                <c:pt idx="0">
                  <c:v>41.25</c:v>
                </c:pt>
                <c:pt idx="1">
                  <c:v>33.75</c:v>
                </c:pt>
                <c:pt idx="2">
                  <c:v>6.25</c:v>
                </c:pt>
              </c:numCache>
            </c:numRef>
          </c:val>
        </c:ser>
        <c:axId val="47776896"/>
        <c:axId val="47778432"/>
      </c:barChart>
      <c:catAx>
        <c:axId val="47776896"/>
        <c:scaling>
          <c:orientation val="minMax"/>
        </c:scaling>
        <c:axPos val="b"/>
        <c:tickLblPos val="nextTo"/>
        <c:txPr>
          <a:bodyPr/>
          <a:lstStyle/>
          <a:p>
            <a:pPr>
              <a:defRPr sz="2200"/>
            </a:pPr>
            <a:endParaRPr lang="en-US"/>
          </a:p>
        </c:txPr>
        <c:crossAx val="47778432"/>
        <c:crosses val="autoZero"/>
        <c:auto val="1"/>
        <c:lblAlgn val="ctr"/>
        <c:lblOffset val="100"/>
      </c:catAx>
      <c:valAx>
        <c:axId val="47778432"/>
        <c:scaling>
          <c:orientation val="minMax"/>
          <c:max val="50"/>
          <c:min val="0"/>
        </c:scaling>
        <c:axPos val="l"/>
        <c:majorGridlines/>
        <c:title>
          <c:tx>
            <c:rich>
              <a:bodyPr rot="-5400000" vert="horz"/>
              <a:lstStyle/>
              <a:p>
                <a:pPr>
                  <a:defRPr/>
                </a:pPr>
                <a:r>
                  <a:rPr lang="en-US" sz="2400" b="0" i="0" u="none" strike="noStrike" kern="1200" baseline="0" dirty="0">
                    <a:solidFill>
                      <a:prstClr val="black"/>
                    </a:solidFill>
                    <a:latin typeface="+mn-lt"/>
                    <a:ea typeface="+mn-ea"/>
                    <a:cs typeface="+mn-cs"/>
                  </a:rPr>
                  <a:t>Percentage</a:t>
                </a:r>
              </a:p>
            </c:rich>
          </c:tx>
          <c:layout>
            <c:manualLayout>
              <c:xMode val="edge"/>
              <c:yMode val="edge"/>
              <c:x val="0"/>
              <c:y val="0.25267060367454308"/>
            </c:manualLayout>
          </c:layout>
        </c:title>
        <c:numFmt formatCode="0" sourceLinked="1"/>
        <c:tickLblPos val="nextTo"/>
        <c:txPr>
          <a:bodyPr/>
          <a:lstStyle/>
          <a:p>
            <a:pPr>
              <a:defRPr sz="2200"/>
            </a:pPr>
            <a:endParaRPr lang="en-US"/>
          </a:p>
        </c:txPr>
        <c:crossAx val="47776896"/>
        <c:crosses val="autoZero"/>
        <c:crossBetween val="between"/>
        <c:majorUnit val="10"/>
      </c:valAx>
    </c:plotArea>
    <c:legend>
      <c:legendPos val="r"/>
      <c:layout>
        <c:manualLayout>
          <c:xMode val="edge"/>
          <c:yMode val="edge"/>
          <c:x val="0.87506945778119416"/>
          <c:y val="0.23491818841793707"/>
          <c:w val="0.10054024496937902"/>
          <c:h val="0.12218996062992099"/>
        </c:manualLayout>
      </c:layout>
      <c:txPr>
        <a:bodyPr/>
        <a:lstStyle/>
        <a:p>
          <a:pPr>
            <a:defRPr sz="1600"/>
          </a:pPr>
          <a:endParaRPr lang="en-US"/>
        </a:p>
      </c:txPr>
    </c:legend>
    <c:plotVisOnly val="1"/>
    <c:dispBlanksAs val="gap"/>
  </c:chart>
  <c:spPr>
    <a:noFill/>
    <a:ln>
      <a:solidFill>
        <a:schemeClr val="tx1"/>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6563239153929404"/>
          <c:y val="5.1400554097404495E-2"/>
          <c:w val="0.83104955998147512"/>
          <c:h val="0.73626682303010005"/>
        </c:manualLayout>
      </c:layout>
      <c:barChart>
        <c:barDir val="col"/>
        <c:grouping val="clustered"/>
        <c:ser>
          <c:idx val="0"/>
          <c:order val="0"/>
          <c:tx>
            <c:v>PHY</c:v>
          </c:tx>
          <c:dPt>
            <c:idx val="1"/>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c:spPr>
          </c:dPt>
          <c:dPt>
            <c:idx val="2"/>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c:spPr>
          </c:dPt>
          <c:cat>
            <c:strRef>
              <c:f>Response!$A$10:$A$12</c:f>
              <c:strCache>
                <c:ptCount val="3"/>
                <c:pt idx="0">
                  <c:v>Positive</c:v>
                </c:pt>
                <c:pt idx="1">
                  <c:v>Negative</c:v>
                </c:pt>
                <c:pt idx="2">
                  <c:v>Zero</c:v>
                </c:pt>
              </c:strCache>
            </c:strRef>
          </c:cat>
          <c:val>
            <c:numRef>
              <c:f>Response!$B$10:$B$12</c:f>
              <c:numCache>
                <c:formatCode>0.0</c:formatCode>
                <c:ptCount val="3"/>
                <c:pt idx="0">
                  <c:v>85.714285714285722</c:v>
                </c:pt>
                <c:pt idx="1">
                  <c:v>12.087912087912089</c:v>
                </c:pt>
                <c:pt idx="2">
                  <c:v>1.098901098901099</c:v>
                </c:pt>
              </c:numCache>
            </c:numRef>
          </c:val>
        </c:ser>
        <c:ser>
          <c:idx val="1"/>
          <c:order val="1"/>
          <c:tx>
            <c:v>MAT</c:v>
          </c:tx>
          <c:spPr>
            <a:solidFill>
              <a:srgbClr val="92D050"/>
            </a:solidFill>
          </c:spPr>
          <c:dPt>
            <c:idx val="1"/>
            <c: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c:spPr>
          </c:dPt>
          <c:cat>
            <c:strRef>
              <c:f>Response!$A$10:$A$12</c:f>
              <c:strCache>
                <c:ptCount val="3"/>
                <c:pt idx="0">
                  <c:v>Positive</c:v>
                </c:pt>
                <c:pt idx="1">
                  <c:v>Negative</c:v>
                </c:pt>
                <c:pt idx="2">
                  <c:v>Zero</c:v>
                </c:pt>
              </c:strCache>
            </c:strRef>
          </c:cat>
          <c:val>
            <c:numRef>
              <c:f>Response!$C$10:$C$12</c:f>
              <c:numCache>
                <c:formatCode>0.0</c:formatCode>
                <c:ptCount val="3"/>
                <c:pt idx="0">
                  <c:v>83.333333333333158</c:v>
                </c:pt>
                <c:pt idx="1">
                  <c:v>6.25</c:v>
                </c:pt>
                <c:pt idx="2">
                  <c:v>1.041666666666667</c:v>
                </c:pt>
              </c:numCache>
            </c:numRef>
          </c:val>
        </c:ser>
        <c:axId val="59470976"/>
        <c:axId val="59472512"/>
      </c:barChart>
      <c:catAx>
        <c:axId val="59470976"/>
        <c:scaling>
          <c:orientation val="minMax"/>
        </c:scaling>
        <c:axPos val="b"/>
        <c:tickLblPos val="nextTo"/>
        <c:txPr>
          <a:bodyPr/>
          <a:lstStyle/>
          <a:p>
            <a:pPr>
              <a:defRPr sz="2200"/>
            </a:pPr>
            <a:endParaRPr lang="en-US"/>
          </a:p>
        </c:txPr>
        <c:crossAx val="59472512"/>
        <c:crosses val="autoZero"/>
        <c:auto val="1"/>
        <c:lblAlgn val="ctr"/>
        <c:lblOffset val="100"/>
      </c:catAx>
      <c:valAx>
        <c:axId val="59472512"/>
        <c:scaling>
          <c:orientation val="minMax"/>
          <c:max val="90"/>
          <c:min val="0"/>
        </c:scaling>
        <c:axPos val="l"/>
        <c:majorGridlines/>
        <c:title>
          <c:tx>
            <c:rich>
              <a:bodyPr rot="-5400000" vert="horz"/>
              <a:lstStyle/>
              <a:p>
                <a:pPr>
                  <a:defRPr sz="2400" b="0"/>
                </a:pPr>
                <a:r>
                  <a:rPr lang="en-US" sz="2400" b="0"/>
                  <a:t>Percentage</a:t>
                </a:r>
              </a:p>
            </c:rich>
          </c:tx>
          <c:layout>
            <c:manualLayout>
              <c:xMode val="edge"/>
              <c:yMode val="edge"/>
              <c:x val="1.0722247954299801E-2"/>
              <c:y val="0.23402859217066002"/>
            </c:manualLayout>
          </c:layout>
        </c:title>
        <c:numFmt formatCode="0" sourceLinked="0"/>
        <c:tickLblPos val="nextTo"/>
        <c:txPr>
          <a:bodyPr/>
          <a:lstStyle/>
          <a:p>
            <a:pPr>
              <a:defRPr sz="2200"/>
            </a:pPr>
            <a:endParaRPr lang="en-US"/>
          </a:p>
        </c:txPr>
        <c:crossAx val="59470976"/>
        <c:crosses val="autoZero"/>
        <c:crossBetween val="between"/>
        <c:majorUnit val="20"/>
      </c:valAx>
    </c:plotArea>
    <c:legend>
      <c:legendPos val="r"/>
      <c:layout>
        <c:manualLayout>
          <c:xMode val="edge"/>
          <c:yMode val="edge"/>
          <c:x val="0.8680872317430931"/>
          <c:y val="0.15062098620651099"/>
          <c:w val="0.10054024496937902"/>
          <c:h val="0.12133523203216601"/>
        </c:manualLayout>
      </c:layout>
      <c:txPr>
        <a:bodyPr/>
        <a:lstStyle/>
        <a:p>
          <a:pPr>
            <a:defRPr sz="1600"/>
          </a:pPr>
          <a:endParaRPr lang="en-US"/>
        </a:p>
      </c:txPr>
    </c:legend>
    <c:plotVisOnly val="1"/>
    <c:dispBlanksAs val="gap"/>
  </c:chart>
  <c:spPr>
    <a:ln>
      <a:solidFill>
        <a:srgbClr val="FF0000"/>
      </a:solidFill>
    </a:ln>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6FB94D5-C1D5-4194-9BDC-2CA2D45D3ECD}" type="datetimeFigureOut">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4769A0-26F1-4B82-B1C5-A9DF155FF8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4E566E3-4CC0-47D0-BD58-8CB91626F83F}" type="datetimeFigureOut">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99C6AE-D6A4-4D03-9ABC-B2C3A1E1C13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3CF68E-3871-4C81-AEA4-33582224AF7F}" type="datetimeFigureOut">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75BC5B-298D-4F60-92BE-3C86EF1C9C7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32C5458-2216-43CA-8133-158891C64F0B}" type="datetimeFigureOut">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9C2FAD-6AE0-4ECB-913D-792BDC5307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2684FF-B652-4714-88A6-175F30B31072}" type="datetimeFigureOut">
              <a:rPr lang="en-US"/>
              <a:pPr>
                <a:defRPr/>
              </a:pPr>
              <a:t>8/16/2011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CED8C3-6291-4106-8D48-4C1B58A806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50D659E-2A98-49B8-A7C0-C1E8B07C6D65}" type="datetimeFigureOut">
              <a:rPr lang="en-US"/>
              <a:pPr>
                <a:defRPr/>
              </a:pPr>
              <a:t>8/16/2011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732762-3372-44DC-ADA8-DE1CE2C865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E54CBAD-CAE2-4296-B1E9-7B2E23D95588}" type="datetimeFigureOut">
              <a:rPr lang="en-US"/>
              <a:pPr>
                <a:defRPr/>
              </a:pPr>
              <a:t>8/16/2011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245850A-C1BF-4171-9BE1-A4C1BF7B191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995A35B-A7E6-4D98-B362-F951658C3446}" type="datetimeFigureOut">
              <a:rPr lang="en-US"/>
              <a:pPr>
                <a:defRPr/>
              </a:pPr>
              <a:t>8/16/2011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A3AB24-4F93-438D-A2C5-5DCB205213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7340E6-831A-4C2E-A1DF-1210F3B83772}" type="datetimeFigureOut">
              <a:rPr lang="en-US"/>
              <a:pPr>
                <a:defRPr/>
              </a:pPr>
              <a:t>8/16/2011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D42952-E6F0-43FA-9CEC-191EC48B3D4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8D2266-81B2-43DB-9771-8096883EEDB2}" type="datetimeFigureOut">
              <a:rPr lang="en-US"/>
              <a:pPr>
                <a:defRPr/>
              </a:pPr>
              <a:t>8/16/2011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404C0F-A982-4F80-93A9-99759012188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endParaRPr lang="en-US" noProof="0"/>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159AC7-816E-4775-BD13-E368B0785FED}" type="datetimeFigureOut">
              <a:rPr lang="en-US"/>
              <a:pPr>
                <a:defRPr/>
              </a:pPr>
              <a:t>8/16/2011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79B3FC-AD38-4ED8-A23A-D54EF7C07D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1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4"/>
            <a:ext cx="39503350" cy="21724939"/>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912" tIns="219456" rIns="438912" bIns="219456" rtlCol="0" anchor="ctr"/>
          <a:lstStyle>
            <a:lvl1pPr algn="l" defTabSz="4389120" fontAlgn="auto">
              <a:spcBef>
                <a:spcPts val="0"/>
              </a:spcBef>
              <a:spcAft>
                <a:spcPts val="0"/>
              </a:spcAft>
              <a:defRPr sz="5800" smtClean="0">
                <a:solidFill>
                  <a:schemeClr val="tx1">
                    <a:tint val="75000"/>
                  </a:schemeClr>
                </a:solidFill>
                <a:latin typeface="+mn-lt"/>
                <a:cs typeface="+mn-cs"/>
              </a:defRPr>
            </a:lvl1pPr>
          </a:lstStyle>
          <a:p>
            <a:pPr>
              <a:defRPr/>
            </a:pPr>
            <a:fld id="{6B12B285-A653-4FB4-84DE-D83C0FEEDB0C}" type="datetimeFigureOut">
              <a:rPr lang="en-US"/>
              <a:pPr>
                <a:defRPr/>
              </a:pPr>
              <a:t>8/16/2011</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912" tIns="219456" rIns="438912" bIns="219456" rtlCol="0" anchor="ctr"/>
          <a:lstStyle>
            <a:lvl1pPr algn="ctr" defTabSz="4389120" fontAlgn="auto">
              <a:spcBef>
                <a:spcPts val="0"/>
              </a:spcBef>
              <a:spcAft>
                <a:spcPts val="0"/>
              </a:spcAft>
              <a:defRPr sz="58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912" tIns="219456" rIns="438912" bIns="219456" rtlCol="0" anchor="ctr"/>
          <a:lstStyle>
            <a:lvl1pPr algn="r" defTabSz="4389120" fontAlgn="auto">
              <a:spcBef>
                <a:spcPts val="0"/>
              </a:spcBef>
              <a:spcAft>
                <a:spcPts val="0"/>
              </a:spcAft>
              <a:defRPr sz="5800" smtClean="0">
                <a:solidFill>
                  <a:schemeClr val="tx1">
                    <a:tint val="75000"/>
                  </a:schemeClr>
                </a:solidFill>
                <a:latin typeface="+mn-lt"/>
                <a:cs typeface="+mn-cs"/>
              </a:defRPr>
            </a:lvl1pPr>
          </a:lstStyle>
          <a:p>
            <a:pPr>
              <a:defRPr/>
            </a:pPr>
            <a:fld id="{1AEC801B-1663-4FCA-A924-AF2FB3CE33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7850" rtl="0" fontAlgn="base">
        <a:spcBef>
          <a:spcPct val="0"/>
        </a:spcBef>
        <a:spcAft>
          <a:spcPct val="0"/>
        </a:spcAft>
        <a:defRPr sz="21100" kern="1200">
          <a:solidFill>
            <a:schemeClr val="tx1"/>
          </a:solidFill>
          <a:latin typeface="+mj-lt"/>
          <a:ea typeface="+mj-ea"/>
          <a:cs typeface="+mj-cs"/>
        </a:defRPr>
      </a:lvl1pPr>
      <a:lvl2pPr algn="ctr" defTabSz="4387850" rtl="0" fontAlgn="base">
        <a:spcBef>
          <a:spcPct val="0"/>
        </a:spcBef>
        <a:spcAft>
          <a:spcPct val="0"/>
        </a:spcAft>
        <a:defRPr sz="21100">
          <a:solidFill>
            <a:schemeClr val="tx1"/>
          </a:solidFill>
          <a:latin typeface="Calibri" pitchFamily="34" charset="0"/>
        </a:defRPr>
      </a:lvl2pPr>
      <a:lvl3pPr algn="ctr" defTabSz="4387850" rtl="0" fontAlgn="base">
        <a:spcBef>
          <a:spcPct val="0"/>
        </a:spcBef>
        <a:spcAft>
          <a:spcPct val="0"/>
        </a:spcAft>
        <a:defRPr sz="21100">
          <a:solidFill>
            <a:schemeClr val="tx1"/>
          </a:solidFill>
          <a:latin typeface="Calibri" pitchFamily="34" charset="0"/>
        </a:defRPr>
      </a:lvl3pPr>
      <a:lvl4pPr algn="ctr" defTabSz="4387850" rtl="0" fontAlgn="base">
        <a:spcBef>
          <a:spcPct val="0"/>
        </a:spcBef>
        <a:spcAft>
          <a:spcPct val="0"/>
        </a:spcAft>
        <a:defRPr sz="21100">
          <a:solidFill>
            <a:schemeClr val="tx1"/>
          </a:solidFill>
          <a:latin typeface="Calibri" pitchFamily="34" charset="0"/>
        </a:defRPr>
      </a:lvl4pPr>
      <a:lvl5pPr algn="ctr" defTabSz="4387850" rtl="0" fontAlgn="base">
        <a:spcBef>
          <a:spcPct val="0"/>
        </a:spcBef>
        <a:spcAft>
          <a:spcPct val="0"/>
        </a:spcAft>
        <a:defRPr sz="21100">
          <a:solidFill>
            <a:schemeClr val="tx1"/>
          </a:solidFill>
          <a:latin typeface="Calibri" pitchFamily="34" charset="0"/>
        </a:defRPr>
      </a:lvl5pPr>
      <a:lvl6pPr marL="457200" algn="ctr" defTabSz="4387850" rtl="0" fontAlgn="base">
        <a:spcBef>
          <a:spcPct val="0"/>
        </a:spcBef>
        <a:spcAft>
          <a:spcPct val="0"/>
        </a:spcAft>
        <a:defRPr sz="21100">
          <a:solidFill>
            <a:schemeClr val="tx1"/>
          </a:solidFill>
          <a:latin typeface="Calibri" pitchFamily="34" charset="0"/>
        </a:defRPr>
      </a:lvl6pPr>
      <a:lvl7pPr marL="914400" algn="ctr" defTabSz="4387850" rtl="0" fontAlgn="base">
        <a:spcBef>
          <a:spcPct val="0"/>
        </a:spcBef>
        <a:spcAft>
          <a:spcPct val="0"/>
        </a:spcAft>
        <a:defRPr sz="21100">
          <a:solidFill>
            <a:schemeClr val="tx1"/>
          </a:solidFill>
          <a:latin typeface="Calibri" pitchFamily="34" charset="0"/>
        </a:defRPr>
      </a:lvl7pPr>
      <a:lvl8pPr marL="1371600" algn="ctr" defTabSz="4387850" rtl="0" fontAlgn="base">
        <a:spcBef>
          <a:spcPct val="0"/>
        </a:spcBef>
        <a:spcAft>
          <a:spcPct val="0"/>
        </a:spcAft>
        <a:defRPr sz="21100">
          <a:solidFill>
            <a:schemeClr val="tx1"/>
          </a:solidFill>
          <a:latin typeface="Calibri" pitchFamily="34" charset="0"/>
        </a:defRPr>
      </a:lvl8pPr>
      <a:lvl9pPr marL="1828800" algn="ctr" defTabSz="4387850" rtl="0" fontAlgn="base">
        <a:spcBef>
          <a:spcPct val="0"/>
        </a:spcBef>
        <a:spcAft>
          <a:spcPct val="0"/>
        </a:spcAft>
        <a:defRPr sz="21100">
          <a:solidFill>
            <a:schemeClr val="tx1"/>
          </a:solidFill>
          <a:latin typeface="Calibri" pitchFamily="34" charset="0"/>
        </a:defRPr>
      </a:lvl9pPr>
    </p:titleStyle>
    <p:bodyStyle>
      <a:lvl1pPr marL="1644650" indent="-1644650" algn="l" defTabSz="4387850" rtl="0" fontAlgn="base">
        <a:spcBef>
          <a:spcPct val="20000"/>
        </a:spcBef>
        <a:spcAft>
          <a:spcPct val="0"/>
        </a:spcAft>
        <a:buFont typeface="Arial" charset="0"/>
        <a:buChar char="•"/>
        <a:defRPr sz="15400" kern="1200">
          <a:solidFill>
            <a:schemeClr val="tx1"/>
          </a:solidFill>
          <a:latin typeface="+mn-lt"/>
          <a:ea typeface="+mn-ea"/>
          <a:cs typeface="+mn-cs"/>
        </a:defRPr>
      </a:lvl1pPr>
      <a:lvl2pPr marL="3565525" indent="-1371600" algn="l" defTabSz="4387850" rtl="0" fontAlgn="base">
        <a:spcBef>
          <a:spcPct val="20000"/>
        </a:spcBef>
        <a:spcAft>
          <a:spcPct val="0"/>
        </a:spcAft>
        <a:buFont typeface="Arial" charset="0"/>
        <a:buChar char="–"/>
        <a:defRPr sz="13400" kern="1200">
          <a:solidFill>
            <a:schemeClr val="tx1"/>
          </a:solidFill>
          <a:latin typeface="+mn-lt"/>
          <a:ea typeface="+mn-ea"/>
          <a:cs typeface="+mn-cs"/>
        </a:defRPr>
      </a:lvl2pPr>
      <a:lvl3pPr marL="5486400" indent="-1096963" algn="l" defTabSz="4387850" rtl="0" fontAlgn="base">
        <a:spcBef>
          <a:spcPct val="20000"/>
        </a:spcBef>
        <a:spcAft>
          <a:spcPct val="0"/>
        </a:spcAft>
        <a:buFont typeface="Arial" charset="0"/>
        <a:buChar char="•"/>
        <a:defRPr sz="11500" kern="1200">
          <a:solidFill>
            <a:schemeClr val="tx1"/>
          </a:solidFill>
          <a:latin typeface="+mn-lt"/>
          <a:ea typeface="+mn-ea"/>
          <a:cs typeface="+mn-cs"/>
        </a:defRPr>
      </a:lvl3pPr>
      <a:lvl4pPr marL="7680325" indent="-1096963" algn="l" defTabSz="4387850" rtl="0" fontAlgn="base">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fontAlgn="base">
        <a:spcBef>
          <a:spcPct val="20000"/>
        </a:spcBef>
        <a:spcAft>
          <a:spcPct val="0"/>
        </a:spcAft>
        <a:buFont typeface="Arial"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chart" Target="../charts/chart2.xml"/><Relationship Id="rId3" Type="http://schemas.openxmlformats.org/officeDocument/2006/relationships/image" Target="../media/image2.png"/><Relationship Id="rId21"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chart" Target="../charts/chart1.xml"/><Relationship Id="rId23" Type="http://schemas.openxmlformats.org/officeDocument/2006/relationships/image" Target="../media/image20.png"/><Relationship Id="rId10" Type="http://schemas.openxmlformats.org/officeDocument/2006/relationships/image" Target="../media/image9.jpeg"/><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Down Arrow 243"/>
          <p:cNvSpPr/>
          <p:nvPr/>
        </p:nvSpPr>
        <p:spPr>
          <a:xfrm>
            <a:off x="16611600" y="17678400"/>
            <a:ext cx="1280160" cy="1295400"/>
          </a:xfrm>
          <a:prstGeom prst="downArrow">
            <a:avLst>
              <a:gd name="adj1" fmla="val 61431"/>
              <a:gd name="adj2" fmla="val 33465"/>
            </a:avLst>
          </a:prstGeom>
          <a:solidFill>
            <a:srgbClr val="672C93"/>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15" name="Picture 67"/>
          <p:cNvPicPr>
            <a:picLocks noChangeAspect="1" noChangeArrowheads="1"/>
          </p:cNvPicPr>
          <p:nvPr/>
        </p:nvPicPr>
        <p:blipFill>
          <a:blip r:embed="rId2" cstate="print">
            <a:lum bright="-20000" contrast="40000"/>
          </a:blip>
          <a:srcRect l="73765" t="53125" r="6486" b="26042"/>
          <a:stretch>
            <a:fillRect/>
          </a:stretch>
        </p:blipFill>
        <p:spPr bwMode="auto">
          <a:xfrm>
            <a:off x="15611475" y="16453069"/>
            <a:ext cx="3371850" cy="1143000"/>
          </a:xfrm>
          <a:prstGeom prst="rect">
            <a:avLst/>
          </a:prstGeom>
          <a:noFill/>
          <a:ln w="9525">
            <a:noFill/>
            <a:miter lim="800000"/>
            <a:headEnd/>
            <a:tailEnd/>
          </a:ln>
        </p:spPr>
      </p:pic>
      <p:sp>
        <p:nvSpPr>
          <p:cNvPr id="2" name="Title 1"/>
          <p:cNvSpPr>
            <a:spLocks noGrp="1"/>
          </p:cNvSpPr>
          <p:nvPr>
            <p:ph type="ctrTitle"/>
          </p:nvPr>
        </p:nvSpPr>
        <p:spPr>
          <a:xfrm>
            <a:off x="0" y="152400"/>
            <a:ext cx="43891200" cy="3810000"/>
          </a:xfrm>
          <a:noFill/>
          <a:ln/>
        </p:spPr>
        <p:txBody>
          <a:bodyPr rtlCol="0">
            <a:normAutofit fontScale="90000"/>
          </a:bodyPr>
          <a:lstStyle/>
          <a:p>
            <a:pPr defTabSz="4389120" fontAlgn="auto">
              <a:spcAft>
                <a:spcPts val="0"/>
              </a:spcAft>
              <a:defRPr/>
            </a:pPr>
            <a:r>
              <a:rPr lang="en-US" sz="7200" b="1" spc="149" dirty="0" smtClean="0">
                <a:ln w="11430"/>
                <a:solidFill>
                  <a:srgbClr val="000090"/>
                </a:solidFill>
                <a:effectLst>
                  <a:outerShdw blurRad="38100" dist="38100" dir="2700000" algn="tl">
                    <a:srgbClr val="000000">
                      <a:alpha val="43137"/>
                    </a:srgbClr>
                  </a:outerShdw>
                </a:effectLst>
                <a:latin typeface="+mn-lt"/>
                <a:cs typeface="Arial" pitchFamily="34" charset="0"/>
              </a:rPr>
              <a:t>Student Interpretation of the Signs of Definite Integrals </a:t>
            </a:r>
            <a:br>
              <a:rPr lang="en-US" sz="7200" b="1" spc="149" dirty="0" smtClean="0">
                <a:ln w="11430"/>
                <a:solidFill>
                  <a:srgbClr val="000090"/>
                </a:solidFill>
                <a:effectLst>
                  <a:outerShdw blurRad="38100" dist="38100" dir="2700000" algn="tl">
                    <a:srgbClr val="000000">
                      <a:alpha val="43137"/>
                    </a:srgbClr>
                  </a:outerShdw>
                </a:effectLst>
                <a:latin typeface="+mn-lt"/>
                <a:cs typeface="Arial" pitchFamily="34" charset="0"/>
              </a:rPr>
            </a:br>
            <a:r>
              <a:rPr lang="en-US" sz="7200" b="1" spc="149" dirty="0" smtClean="0">
                <a:ln w="11430"/>
                <a:solidFill>
                  <a:srgbClr val="000090"/>
                </a:solidFill>
                <a:effectLst>
                  <a:outerShdw blurRad="38100" dist="38100" dir="2700000" algn="tl">
                    <a:srgbClr val="000000">
                      <a:alpha val="43137"/>
                    </a:srgbClr>
                  </a:outerShdw>
                </a:effectLst>
                <a:latin typeface="+mn-lt"/>
                <a:cs typeface="Arial" pitchFamily="34" charset="0"/>
              </a:rPr>
              <a:t>Using Graphical Representations</a:t>
            </a:r>
            <a:r>
              <a:rPr lang="en-US" sz="9600" b="1" dirty="0" smtClean="0"/>
              <a:t/>
            </a:r>
            <a:br>
              <a:rPr lang="en-US" sz="9600" b="1" dirty="0" smtClean="0"/>
            </a:br>
            <a:r>
              <a:rPr lang="en-US" sz="4800" b="1" spc="149" dirty="0" err="1" smtClean="0">
                <a:ln w="11430"/>
                <a:solidFill>
                  <a:srgbClr val="000090"/>
                </a:solidFill>
                <a:effectLst>
                  <a:outerShdw blurRad="38100" dist="38100" dir="2700000" algn="tl">
                    <a:srgbClr val="000000">
                      <a:alpha val="43137"/>
                    </a:srgbClr>
                  </a:outerShdw>
                </a:effectLst>
                <a:latin typeface="+mn-lt"/>
                <a:cs typeface="Arial" pitchFamily="34" charset="0"/>
              </a:rPr>
              <a:t>Rabindra</a:t>
            </a:r>
            <a:r>
              <a:rPr lang="en-US" sz="4800" b="1" spc="149" dirty="0" smtClean="0">
                <a:ln w="11430"/>
                <a:solidFill>
                  <a:srgbClr val="000090"/>
                </a:solidFill>
                <a:effectLst>
                  <a:outerShdw blurRad="38100" dist="38100" dir="2700000" algn="tl">
                    <a:srgbClr val="000000">
                      <a:alpha val="43137"/>
                    </a:srgbClr>
                  </a:outerShdw>
                </a:effectLst>
                <a:latin typeface="+mn-lt"/>
                <a:cs typeface="Arial" pitchFamily="34" charset="0"/>
              </a:rPr>
              <a:t> R. </a:t>
            </a:r>
            <a:r>
              <a:rPr lang="en-US" sz="4800" b="1" spc="149" dirty="0">
                <a:ln w="11430"/>
                <a:solidFill>
                  <a:srgbClr val="000090"/>
                </a:solidFill>
                <a:effectLst>
                  <a:outerShdw blurRad="38100" dist="38100" dir="2700000" algn="tl">
                    <a:srgbClr val="000000">
                      <a:alpha val="43137"/>
                    </a:srgbClr>
                  </a:outerShdw>
                </a:effectLst>
                <a:latin typeface="+mn-lt"/>
                <a:cs typeface="Arial" pitchFamily="34" charset="0"/>
              </a:rPr>
              <a:t>Bajracharya, Thomas M. </a:t>
            </a:r>
            <a:r>
              <a:rPr lang="en-US" sz="4800" b="1" spc="149" dirty="0" err="1">
                <a:ln w="11430"/>
                <a:solidFill>
                  <a:srgbClr val="000090"/>
                </a:solidFill>
                <a:effectLst>
                  <a:outerShdw blurRad="38100" dist="38100" dir="2700000" algn="tl">
                    <a:srgbClr val="000000">
                      <a:alpha val="43137"/>
                    </a:srgbClr>
                  </a:outerShdw>
                </a:effectLst>
                <a:latin typeface="+mn-lt"/>
                <a:cs typeface="Arial" pitchFamily="34" charset="0"/>
              </a:rPr>
              <a:t>Wemyss</a:t>
            </a:r>
            <a:r>
              <a:rPr lang="en-US" sz="4800" b="1" spc="149" dirty="0">
                <a:ln w="11430"/>
                <a:solidFill>
                  <a:srgbClr val="000090"/>
                </a:solidFill>
                <a:effectLst>
                  <a:outerShdw blurRad="38100" dist="38100" dir="2700000" algn="tl">
                    <a:srgbClr val="000000">
                      <a:alpha val="43137"/>
                    </a:srgbClr>
                  </a:outerShdw>
                </a:effectLst>
                <a:latin typeface="+mn-lt"/>
                <a:cs typeface="Arial" pitchFamily="34" charset="0"/>
              </a:rPr>
              <a:t>, and John R. </a:t>
            </a:r>
            <a:r>
              <a:rPr lang="en-US" sz="4800" b="1" spc="149" dirty="0" smtClean="0">
                <a:ln w="11430"/>
                <a:solidFill>
                  <a:srgbClr val="000090"/>
                </a:solidFill>
                <a:effectLst>
                  <a:outerShdw blurRad="38100" dist="38100" dir="2700000" algn="tl">
                    <a:srgbClr val="000000">
                      <a:alpha val="43137"/>
                    </a:srgbClr>
                  </a:outerShdw>
                </a:effectLst>
                <a:latin typeface="+mn-lt"/>
                <a:cs typeface="Arial" pitchFamily="34" charset="0"/>
              </a:rPr>
              <a:t>Thompson</a:t>
            </a:r>
            <a:r>
              <a:rPr lang="en-US" sz="4800" b="1" spc="149" baseline="30000" dirty="0" smtClean="0">
                <a:ln w="11430"/>
                <a:solidFill>
                  <a:srgbClr val="000090"/>
                </a:solidFill>
                <a:effectLst>
                  <a:outerShdw blurRad="38100" dist="38100" dir="2700000" algn="tl">
                    <a:srgbClr val="000000">
                      <a:alpha val="43137"/>
                    </a:srgbClr>
                  </a:outerShdw>
                </a:effectLst>
                <a:latin typeface="+mn-lt"/>
                <a:cs typeface="Arial" pitchFamily="34" charset="0"/>
              </a:rPr>
              <a:t/>
            </a:r>
            <a:br>
              <a:rPr lang="en-US" sz="4800" b="1" spc="149" baseline="30000" dirty="0" smtClean="0">
                <a:ln w="11430"/>
                <a:solidFill>
                  <a:srgbClr val="000090"/>
                </a:solidFill>
                <a:effectLst>
                  <a:outerShdw blurRad="38100" dist="38100" dir="2700000" algn="tl">
                    <a:srgbClr val="000000">
                      <a:alpha val="43137"/>
                    </a:srgbClr>
                  </a:outerShdw>
                </a:effectLst>
                <a:latin typeface="+mn-lt"/>
                <a:cs typeface="Arial" pitchFamily="34" charset="0"/>
              </a:rPr>
            </a:br>
            <a:r>
              <a:rPr lang="en-US" sz="3800" b="1" spc="149" dirty="0">
                <a:ln w="11430"/>
                <a:solidFill>
                  <a:srgbClr val="000090"/>
                </a:solidFill>
                <a:effectLst>
                  <a:outerShdw blurRad="38100" dist="38100" dir="2700000" algn="tl">
                    <a:srgbClr val="000000">
                      <a:alpha val="43137"/>
                    </a:srgbClr>
                  </a:outerShdw>
                </a:effectLst>
                <a:latin typeface="+mn-lt"/>
                <a:cs typeface="Arial" pitchFamily="34" charset="0"/>
              </a:rPr>
              <a:t>Department of Physics and </a:t>
            </a:r>
            <a:r>
              <a:rPr lang="en-US" sz="3800" b="1" spc="149" dirty="0" smtClean="0">
                <a:ln w="11430"/>
                <a:solidFill>
                  <a:srgbClr val="000090"/>
                </a:solidFill>
                <a:effectLst>
                  <a:outerShdw blurRad="38100" dist="38100" dir="2700000" algn="tl">
                    <a:srgbClr val="000000">
                      <a:alpha val="43137"/>
                    </a:srgbClr>
                  </a:outerShdw>
                </a:effectLst>
                <a:latin typeface="+mn-lt"/>
                <a:cs typeface="Arial" pitchFamily="34" charset="0"/>
              </a:rPr>
              <a:t>Astronomy and </a:t>
            </a:r>
            <a:r>
              <a:rPr lang="en-US" sz="3800" b="1" spc="149" dirty="0">
                <a:ln w="11430"/>
                <a:solidFill>
                  <a:srgbClr val="000090"/>
                </a:solidFill>
                <a:effectLst>
                  <a:outerShdw blurRad="38100" dist="38100" dir="2700000" algn="tl">
                    <a:srgbClr val="000000">
                      <a:alpha val="43137"/>
                    </a:srgbClr>
                  </a:outerShdw>
                </a:effectLst>
                <a:latin typeface="+mn-lt"/>
                <a:cs typeface="Arial" pitchFamily="34" charset="0"/>
              </a:rPr>
              <a:t>Center for Research in STEM </a:t>
            </a:r>
            <a:r>
              <a:rPr lang="en-US" sz="3800" b="1" spc="149" dirty="0" smtClean="0">
                <a:ln w="11430"/>
                <a:solidFill>
                  <a:srgbClr val="000090"/>
                </a:solidFill>
                <a:effectLst>
                  <a:outerShdw blurRad="38100" dist="38100" dir="2700000" algn="tl">
                    <a:srgbClr val="000000">
                      <a:alpha val="43137"/>
                    </a:srgbClr>
                  </a:outerShdw>
                </a:effectLst>
                <a:latin typeface="+mn-lt"/>
                <a:cs typeface="Arial" pitchFamily="34" charset="0"/>
              </a:rPr>
              <a:t>Education</a:t>
            </a:r>
            <a:endParaRPr lang="en-US" sz="3800" dirty="0">
              <a:solidFill>
                <a:srgbClr val="000090"/>
              </a:solidFill>
              <a:effectLst>
                <a:outerShdw blurRad="38100" dist="38100" dir="2700000" algn="tl">
                  <a:srgbClr val="000000">
                    <a:alpha val="43137"/>
                  </a:srgbClr>
                </a:outerShdw>
              </a:effectLst>
              <a:latin typeface="+mn-lt"/>
              <a:cs typeface="Arial" pitchFamily="34" charset="0"/>
            </a:endParaRPr>
          </a:p>
        </p:txBody>
      </p:sp>
      <p:pic>
        <p:nvPicPr>
          <p:cNvPr id="2054" name="Picture 3"/>
          <p:cNvPicPr>
            <a:picLocks noChangeAspect="1" noChangeArrowheads="1"/>
          </p:cNvPicPr>
          <p:nvPr/>
        </p:nvPicPr>
        <p:blipFill>
          <a:blip r:embed="rId3" cstate="print"/>
          <a:srcRect l="3751" t="12390" r="6876" b="7001"/>
          <a:stretch>
            <a:fillRect/>
          </a:stretch>
        </p:blipFill>
        <p:spPr bwMode="auto">
          <a:xfrm>
            <a:off x="25624220" y="5121444"/>
            <a:ext cx="3200400" cy="2033587"/>
          </a:xfrm>
          <a:prstGeom prst="rect">
            <a:avLst/>
          </a:prstGeom>
          <a:noFill/>
          <a:ln w="9525">
            <a:noFill/>
            <a:miter lim="800000"/>
            <a:headEnd/>
            <a:tailEnd/>
          </a:ln>
        </p:spPr>
      </p:pic>
      <p:grpSp>
        <p:nvGrpSpPr>
          <p:cNvPr id="2055" name="Group 4"/>
          <p:cNvGrpSpPr>
            <a:grpSpLocks/>
          </p:cNvGrpSpPr>
          <p:nvPr/>
        </p:nvGrpSpPr>
        <p:grpSpPr bwMode="auto">
          <a:xfrm>
            <a:off x="25527000" y="7572704"/>
            <a:ext cx="3066393" cy="2559050"/>
            <a:chOff x="7202" y="4273"/>
            <a:chExt cx="3740" cy="3364"/>
          </a:xfrm>
        </p:grpSpPr>
        <p:grpSp>
          <p:nvGrpSpPr>
            <p:cNvPr id="2294" name="Group 5"/>
            <p:cNvGrpSpPr>
              <a:grpSpLocks/>
            </p:cNvGrpSpPr>
            <p:nvPr/>
          </p:nvGrpSpPr>
          <p:grpSpPr bwMode="auto">
            <a:xfrm>
              <a:off x="7568" y="4426"/>
              <a:ext cx="3154" cy="2805"/>
              <a:chOff x="7568" y="4426"/>
              <a:chExt cx="3154" cy="2805"/>
            </a:xfrm>
          </p:grpSpPr>
          <p:cxnSp>
            <p:nvCxnSpPr>
              <p:cNvPr id="2304" name="AutoShape 6"/>
              <p:cNvCxnSpPr>
                <a:cxnSpLocks noChangeShapeType="1"/>
              </p:cNvCxnSpPr>
              <p:nvPr/>
            </p:nvCxnSpPr>
            <p:spPr bwMode="auto">
              <a:xfrm>
                <a:off x="8002" y="7156"/>
                <a:ext cx="1" cy="75"/>
              </a:xfrm>
              <a:prstGeom prst="straightConnector1">
                <a:avLst/>
              </a:prstGeom>
              <a:noFill/>
              <a:ln w="9525">
                <a:solidFill>
                  <a:srgbClr val="000000"/>
                </a:solidFill>
                <a:round/>
                <a:headEnd/>
                <a:tailEnd/>
              </a:ln>
            </p:spPr>
          </p:cxnSp>
          <p:cxnSp>
            <p:nvCxnSpPr>
              <p:cNvPr id="2305" name="AutoShape 7"/>
              <p:cNvCxnSpPr>
                <a:cxnSpLocks noChangeShapeType="1"/>
              </p:cNvCxnSpPr>
              <p:nvPr/>
            </p:nvCxnSpPr>
            <p:spPr bwMode="auto">
              <a:xfrm>
                <a:off x="10172" y="7156"/>
                <a:ext cx="1" cy="75"/>
              </a:xfrm>
              <a:prstGeom prst="straightConnector1">
                <a:avLst/>
              </a:prstGeom>
              <a:noFill/>
              <a:ln w="9525">
                <a:solidFill>
                  <a:srgbClr val="000000"/>
                </a:solidFill>
                <a:round/>
                <a:headEnd/>
                <a:tailEnd/>
              </a:ln>
            </p:spPr>
          </p:cxnSp>
          <p:cxnSp>
            <p:nvCxnSpPr>
              <p:cNvPr id="2306" name="AutoShape 8"/>
              <p:cNvCxnSpPr>
                <a:cxnSpLocks noChangeAspect="1" noChangeShapeType="1"/>
              </p:cNvCxnSpPr>
              <p:nvPr/>
            </p:nvCxnSpPr>
            <p:spPr bwMode="auto">
              <a:xfrm flipH="1">
                <a:off x="7568" y="7189"/>
                <a:ext cx="3154" cy="0"/>
              </a:xfrm>
              <a:prstGeom prst="straightConnector1">
                <a:avLst/>
              </a:prstGeom>
              <a:noFill/>
              <a:ln w="19050">
                <a:solidFill>
                  <a:srgbClr val="000000"/>
                </a:solidFill>
                <a:round/>
                <a:headEnd/>
                <a:tailEnd/>
              </a:ln>
            </p:spPr>
          </p:cxnSp>
          <p:cxnSp>
            <p:nvCxnSpPr>
              <p:cNvPr id="2307" name="AutoShape 9"/>
              <p:cNvCxnSpPr>
                <a:cxnSpLocks noChangeAspect="1" noChangeShapeType="1"/>
              </p:cNvCxnSpPr>
              <p:nvPr/>
            </p:nvCxnSpPr>
            <p:spPr bwMode="auto">
              <a:xfrm>
                <a:off x="7568" y="4426"/>
                <a:ext cx="0" cy="2733"/>
              </a:xfrm>
              <a:prstGeom prst="straightConnector1">
                <a:avLst/>
              </a:prstGeom>
              <a:noFill/>
              <a:ln w="19050">
                <a:solidFill>
                  <a:srgbClr val="000000"/>
                </a:solidFill>
                <a:round/>
                <a:headEnd/>
                <a:tailEnd/>
              </a:ln>
            </p:spPr>
          </p:cxnSp>
          <p:sp>
            <p:nvSpPr>
              <p:cNvPr id="2308" name="Freeform 10"/>
              <p:cNvSpPr>
                <a:spLocks noChangeAspect="1"/>
              </p:cNvSpPr>
              <p:nvPr/>
            </p:nvSpPr>
            <p:spPr bwMode="auto">
              <a:xfrm rot="-566950">
                <a:off x="7859" y="5178"/>
                <a:ext cx="2653" cy="1557"/>
              </a:xfrm>
              <a:custGeom>
                <a:avLst/>
                <a:gdLst>
                  <a:gd name="T0" fmla="*/ 0 w 2925"/>
                  <a:gd name="T1" fmla="*/ 414 h 1719"/>
                  <a:gd name="T2" fmla="*/ 158 w 2925"/>
                  <a:gd name="T3" fmla="*/ 634 h 1719"/>
                  <a:gd name="T4" fmla="*/ 284 w 2925"/>
                  <a:gd name="T5" fmla="*/ 876 h 1719"/>
                  <a:gd name="T6" fmla="*/ 473 w 2925"/>
                  <a:gd name="T7" fmla="*/ 1244 h 1719"/>
                  <a:gd name="T8" fmla="*/ 673 w 2925"/>
                  <a:gd name="T9" fmla="*/ 1496 h 1719"/>
                  <a:gd name="T10" fmla="*/ 915 w 2925"/>
                  <a:gd name="T11" fmla="*/ 1664 h 1719"/>
                  <a:gd name="T12" fmla="*/ 1136 w 2925"/>
                  <a:gd name="T13" fmla="*/ 1717 h 1719"/>
                  <a:gd name="T14" fmla="*/ 1440 w 2925"/>
                  <a:gd name="T15" fmla="*/ 1650 h 1719"/>
                  <a:gd name="T16" fmla="*/ 1830 w 2925"/>
                  <a:gd name="T17" fmla="*/ 1410 h 1719"/>
                  <a:gd name="T18" fmla="*/ 2160 w 2925"/>
                  <a:gd name="T19" fmla="*/ 1050 h 1719"/>
                  <a:gd name="T20" fmla="*/ 2415 w 2925"/>
                  <a:gd name="T21" fmla="*/ 630 h 1719"/>
                  <a:gd name="T22" fmla="*/ 2670 w 2925"/>
                  <a:gd name="T23" fmla="*/ 255 h 1719"/>
                  <a:gd name="T24" fmla="*/ 2925 w 2925"/>
                  <a:gd name="T25" fmla="*/ 0 h 17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25"/>
                  <a:gd name="T40" fmla="*/ 0 h 1719"/>
                  <a:gd name="T41" fmla="*/ 2925 w 2925"/>
                  <a:gd name="T42" fmla="*/ 1719 h 17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25" h="1719">
                    <a:moveTo>
                      <a:pt x="0" y="414"/>
                    </a:moveTo>
                    <a:cubicBezTo>
                      <a:pt x="55" y="485"/>
                      <a:pt x="110" y="557"/>
                      <a:pt x="158" y="634"/>
                    </a:cubicBezTo>
                    <a:cubicBezTo>
                      <a:pt x="205" y="711"/>
                      <a:pt x="231" y="775"/>
                      <a:pt x="284" y="876"/>
                    </a:cubicBezTo>
                    <a:cubicBezTo>
                      <a:pt x="336" y="978"/>
                      <a:pt x="409" y="1141"/>
                      <a:pt x="473" y="1244"/>
                    </a:cubicBezTo>
                    <a:cubicBezTo>
                      <a:pt x="538" y="1347"/>
                      <a:pt x="599" y="1426"/>
                      <a:pt x="673" y="1496"/>
                    </a:cubicBezTo>
                    <a:cubicBezTo>
                      <a:pt x="747" y="1566"/>
                      <a:pt x="838" y="1628"/>
                      <a:pt x="915" y="1664"/>
                    </a:cubicBezTo>
                    <a:cubicBezTo>
                      <a:pt x="992" y="1701"/>
                      <a:pt x="1049" y="1719"/>
                      <a:pt x="1136" y="1717"/>
                    </a:cubicBezTo>
                    <a:cubicBezTo>
                      <a:pt x="1223" y="1715"/>
                      <a:pt x="1324" y="1701"/>
                      <a:pt x="1440" y="1650"/>
                    </a:cubicBezTo>
                    <a:cubicBezTo>
                      <a:pt x="1556" y="1599"/>
                      <a:pt x="1710" y="1510"/>
                      <a:pt x="1830" y="1410"/>
                    </a:cubicBezTo>
                    <a:cubicBezTo>
                      <a:pt x="1950" y="1310"/>
                      <a:pt x="2063" y="1180"/>
                      <a:pt x="2160" y="1050"/>
                    </a:cubicBezTo>
                    <a:cubicBezTo>
                      <a:pt x="2257" y="920"/>
                      <a:pt x="2330" y="763"/>
                      <a:pt x="2415" y="630"/>
                    </a:cubicBezTo>
                    <a:cubicBezTo>
                      <a:pt x="2500" y="497"/>
                      <a:pt x="2585" y="360"/>
                      <a:pt x="2670" y="255"/>
                    </a:cubicBezTo>
                    <a:cubicBezTo>
                      <a:pt x="2755" y="150"/>
                      <a:pt x="2872" y="53"/>
                      <a:pt x="2925" y="0"/>
                    </a:cubicBezTo>
                  </a:path>
                </a:pathLst>
              </a:custGeom>
              <a:noFill/>
              <a:ln w="25400">
                <a:solidFill>
                  <a:srgbClr val="000000"/>
                </a:solidFill>
                <a:prstDash val="dash"/>
                <a:round/>
                <a:headEnd/>
                <a:tailEnd/>
              </a:ln>
            </p:spPr>
            <p:txBody>
              <a:bodyPr/>
              <a:lstStyle/>
              <a:p>
                <a:endParaRPr lang="en-US" sz="1800" b="1">
                  <a:latin typeface="Calibri" pitchFamily="34" charset="0"/>
                </a:endParaRPr>
              </a:p>
            </p:txBody>
          </p:sp>
          <p:sp>
            <p:nvSpPr>
              <p:cNvPr id="2309" name="Freeform 11"/>
              <p:cNvSpPr>
                <a:spLocks noChangeAspect="1"/>
              </p:cNvSpPr>
              <p:nvPr/>
            </p:nvSpPr>
            <p:spPr bwMode="auto">
              <a:xfrm>
                <a:off x="7808" y="5126"/>
                <a:ext cx="2600" cy="1135"/>
              </a:xfrm>
              <a:custGeom>
                <a:avLst/>
                <a:gdLst>
                  <a:gd name="T0" fmla="*/ 0 w 3795"/>
                  <a:gd name="T1" fmla="*/ 1620 h 1620"/>
                  <a:gd name="T2" fmla="*/ 315 w 3795"/>
                  <a:gd name="T3" fmla="*/ 1140 h 1620"/>
                  <a:gd name="T4" fmla="*/ 705 w 3795"/>
                  <a:gd name="T5" fmla="*/ 720 h 1620"/>
                  <a:gd name="T6" fmla="*/ 1125 w 3795"/>
                  <a:gd name="T7" fmla="*/ 435 h 1620"/>
                  <a:gd name="T8" fmla="*/ 1650 w 3795"/>
                  <a:gd name="T9" fmla="*/ 195 h 1620"/>
                  <a:gd name="T10" fmla="*/ 2265 w 3795"/>
                  <a:gd name="T11" fmla="*/ 45 h 1620"/>
                  <a:gd name="T12" fmla="*/ 2715 w 3795"/>
                  <a:gd name="T13" fmla="*/ 0 h 1620"/>
                  <a:gd name="T14" fmla="*/ 3045 w 3795"/>
                  <a:gd name="T15" fmla="*/ 45 h 1620"/>
                  <a:gd name="T16" fmla="*/ 3495 w 3795"/>
                  <a:gd name="T17" fmla="*/ 150 h 1620"/>
                  <a:gd name="T18" fmla="*/ 3795 w 3795"/>
                  <a:gd name="T19" fmla="*/ 270 h 16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5"/>
                  <a:gd name="T31" fmla="*/ 0 h 1620"/>
                  <a:gd name="T32" fmla="*/ 3795 w 3795"/>
                  <a:gd name="T33" fmla="*/ 1620 h 16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5" h="1620">
                    <a:moveTo>
                      <a:pt x="0" y="1620"/>
                    </a:moveTo>
                    <a:cubicBezTo>
                      <a:pt x="99" y="1455"/>
                      <a:pt x="198" y="1290"/>
                      <a:pt x="315" y="1140"/>
                    </a:cubicBezTo>
                    <a:cubicBezTo>
                      <a:pt x="432" y="990"/>
                      <a:pt x="570" y="837"/>
                      <a:pt x="705" y="720"/>
                    </a:cubicBezTo>
                    <a:cubicBezTo>
                      <a:pt x="840" y="603"/>
                      <a:pt x="968" y="522"/>
                      <a:pt x="1125" y="435"/>
                    </a:cubicBezTo>
                    <a:cubicBezTo>
                      <a:pt x="1282" y="348"/>
                      <a:pt x="1460" y="260"/>
                      <a:pt x="1650" y="195"/>
                    </a:cubicBezTo>
                    <a:cubicBezTo>
                      <a:pt x="1840" y="130"/>
                      <a:pt x="2088" y="77"/>
                      <a:pt x="2265" y="45"/>
                    </a:cubicBezTo>
                    <a:cubicBezTo>
                      <a:pt x="2442" y="13"/>
                      <a:pt x="2585" y="0"/>
                      <a:pt x="2715" y="0"/>
                    </a:cubicBezTo>
                    <a:cubicBezTo>
                      <a:pt x="2845" y="0"/>
                      <a:pt x="2915" y="20"/>
                      <a:pt x="3045" y="45"/>
                    </a:cubicBezTo>
                    <a:cubicBezTo>
                      <a:pt x="3175" y="70"/>
                      <a:pt x="3370" y="113"/>
                      <a:pt x="3495" y="150"/>
                    </a:cubicBezTo>
                    <a:cubicBezTo>
                      <a:pt x="3620" y="187"/>
                      <a:pt x="3707" y="228"/>
                      <a:pt x="3795" y="270"/>
                    </a:cubicBezTo>
                  </a:path>
                </a:pathLst>
              </a:custGeom>
              <a:noFill/>
              <a:ln w="25400">
                <a:solidFill>
                  <a:srgbClr val="000000"/>
                </a:solidFill>
                <a:round/>
                <a:headEnd/>
                <a:tailEnd/>
              </a:ln>
            </p:spPr>
            <p:txBody>
              <a:bodyPr/>
              <a:lstStyle/>
              <a:p>
                <a:endParaRPr lang="en-US" sz="1800" b="1">
                  <a:latin typeface="Calibri" pitchFamily="34" charset="0"/>
                </a:endParaRPr>
              </a:p>
            </p:txBody>
          </p:sp>
        </p:grpSp>
        <p:sp>
          <p:nvSpPr>
            <p:cNvPr id="2295" name="Oval 12"/>
            <p:cNvSpPr>
              <a:spLocks noChangeAspect="1" noChangeArrowheads="1"/>
            </p:cNvSpPr>
            <p:nvPr/>
          </p:nvSpPr>
          <p:spPr bwMode="auto">
            <a:xfrm>
              <a:off x="7927" y="5922"/>
              <a:ext cx="108" cy="108"/>
            </a:xfrm>
            <a:prstGeom prst="ellipse">
              <a:avLst/>
            </a:prstGeom>
            <a:solidFill>
              <a:srgbClr val="000000"/>
            </a:solidFill>
            <a:ln w="9525">
              <a:solidFill>
                <a:srgbClr val="000000"/>
              </a:solidFill>
              <a:round/>
              <a:headEnd/>
              <a:tailEnd/>
            </a:ln>
          </p:spPr>
          <p:txBody>
            <a:bodyPr/>
            <a:lstStyle/>
            <a:p>
              <a:endParaRPr lang="en-US" sz="1800" b="1">
                <a:latin typeface="Calibri" pitchFamily="34" charset="0"/>
              </a:endParaRPr>
            </a:p>
          </p:txBody>
        </p:sp>
        <p:grpSp>
          <p:nvGrpSpPr>
            <p:cNvPr id="2296" name="Group 14"/>
            <p:cNvGrpSpPr>
              <a:grpSpLocks/>
            </p:cNvGrpSpPr>
            <p:nvPr/>
          </p:nvGrpSpPr>
          <p:grpSpPr bwMode="auto">
            <a:xfrm>
              <a:off x="7202" y="4273"/>
              <a:ext cx="3740" cy="3364"/>
              <a:chOff x="7202" y="4273"/>
              <a:chExt cx="3740" cy="3364"/>
            </a:xfrm>
          </p:grpSpPr>
          <p:sp>
            <p:nvSpPr>
              <p:cNvPr id="2298" name="Text Box 15"/>
              <p:cNvSpPr txBox="1">
                <a:spLocks noChangeAspect="1" noChangeArrowheads="1"/>
              </p:cNvSpPr>
              <p:nvPr/>
            </p:nvSpPr>
            <p:spPr bwMode="auto">
              <a:xfrm>
                <a:off x="10428" y="7111"/>
                <a:ext cx="514" cy="516"/>
              </a:xfrm>
              <a:prstGeom prst="rect">
                <a:avLst/>
              </a:prstGeom>
              <a:noFill/>
              <a:ln w="9525">
                <a:noFill/>
                <a:miter lim="800000"/>
                <a:headEnd/>
                <a:tailEnd/>
              </a:ln>
            </p:spPr>
            <p:txBody>
              <a:bodyPr/>
              <a:lstStyle/>
              <a:p>
                <a:pPr defTabSz="914400">
                  <a:spcAft>
                    <a:spcPts val="1000"/>
                  </a:spcAft>
                </a:pPr>
                <a:r>
                  <a:rPr lang="en-US" sz="1800" b="1" i="1">
                    <a:latin typeface="Times New Roman" pitchFamily="18" charset="0"/>
                  </a:rPr>
                  <a:t>x</a:t>
                </a:r>
                <a:endParaRPr lang="en-US" sz="1800" b="1"/>
              </a:p>
            </p:txBody>
          </p:sp>
          <p:sp>
            <p:nvSpPr>
              <p:cNvPr id="2299" name="Text Box 16"/>
              <p:cNvSpPr txBox="1">
                <a:spLocks noChangeAspect="1" noChangeArrowheads="1"/>
              </p:cNvSpPr>
              <p:nvPr/>
            </p:nvSpPr>
            <p:spPr bwMode="auto">
              <a:xfrm>
                <a:off x="9956" y="7225"/>
                <a:ext cx="460" cy="412"/>
              </a:xfrm>
              <a:prstGeom prst="rect">
                <a:avLst/>
              </a:prstGeom>
              <a:noFill/>
              <a:ln w="9525">
                <a:noFill/>
                <a:miter lim="800000"/>
                <a:headEnd/>
                <a:tailEnd/>
              </a:ln>
            </p:spPr>
            <p:txBody>
              <a:bodyPr/>
              <a:lstStyle/>
              <a:p>
                <a:pPr defTabSz="914400">
                  <a:spcAft>
                    <a:spcPts val="1000"/>
                  </a:spcAft>
                </a:pPr>
                <a:r>
                  <a:rPr lang="en-US" sz="1800" b="1" i="1">
                    <a:latin typeface="Times New Roman" pitchFamily="18" charset="0"/>
                  </a:rPr>
                  <a:t>b</a:t>
                </a:r>
                <a:endParaRPr lang="en-US" sz="1800" b="1"/>
              </a:p>
            </p:txBody>
          </p:sp>
          <p:sp>
            <p:nvSpPr>
              <p:cNvPr id="2300" name="Text Box 17"/>
              <p:cNvSpPr txBox="1">
                <a:spLocks noChangeAspect="1" noChangeArrowheads="1"/>
              </p:cNvSpPr>
              <p:nvPr/>
            </p:nvSpPr>
            <p:spPr bwMode="auto">
              <a:xfrm>
                <a:off x="7202" y="4273"/>
                <a:ext cx="439" cy="403"/>
              </a:xfrm>
              <a:prstGeom prst="rect">
                <a:avLst/>
              </a:prstGeom>
              <a:noFill/>
              <a:ln w="9525">
                <a:noFill/>
                <a:miter lim="800000"/>
                <a:headEnd/>
                <a:tailEnd/>
              </a:ln>
            </p:spPr>
            <p:txBody>
              <a:bodyPr/>
              <a:lstStyle/>
              <a:p>
                <a:pPr defTabSz="914400">
                  <a:spcAft>
                    <a:spcPts val="1000"/>
                  </a:spcAft>
                </a:pPr>
                <a:r>
                  <a:rPr lang="en-US" sz="1800" b="1" i="1">
                    <a:latin typeface="Times New Roman" pitchFamily="18" charset="0"/>
                  </a:rPr>
                  <a:t>y</a:t>
                </a:r>
                <a:endParaRPr lang="en-US" sz="1800" b="1"/>
              </a:p>
            </p:txBody>
          </p:sp>
          <p:sp>
            <p:nvSpPr>
              <p:cNvPr id="2301" name="Text Box 18"/>
              <p:cNvSpPr txBox="1">
                <a:spLocks noChangeAspect="1" noChangeArrowheads="1"/>
              </p:cNvSpPr>
              <p:nvPr/>
            </p:nvSpPr>
            <p:spPr bwMode="auto">
              <a:xfrm>
                <a:off x="7793" y="7114"/>
                <a:ext cx="462" cy="468"/>
              </a:xfrm>
              <a:prstGeom prst="rect">
                <a:avLst/>
              </a:prstGeom>
              <a:noFill/>
              <a:ln w="9525">
                <a:noFill/>
                <a:miter lim="800000"/>
                <a:headEnd/>
                <a:tailEnd/>
              </a:ln>
            </p:spPr>
            <p:txBody>
              <a:bodyPr/>
              <a:lstStyle/>
              <a:p>
                <a:pPr defTabSz="914400">
                  <a:spcAft>
                    <a:spcPts val="1000"/>
                  </a:spcAft>
                </a:pPr>
                <a:r>
                  <a:rPr lang="en-US" sz="1800" b="1" i="1">
                    <a:latin typeface="Times New Roman" pitchFamily="18" charset="0"/>
                  </a:rPr>
                  <a:t>a</a:t>
                </a:r>
                <a:endParaRPr lang="en-US" sz="1800" b="1"/>
              </a:p>
            </p:txBody>
          </p:sp>
          <p:sp>
            <p:nvSpPr>
              <p:cNvPr id="2302" name="Text Box 19"/>
              <p:cNvSpPr txBox="1">
                <a:spLocks noChangeAspect="1" noChangeArrowheads="1"/>
              </p:cNvSpPr>
              <p:nvPr/>
            </p:nvSpPr>
            <p:spPr bwMode="auto">
              <a:xfrm>
                <a:off x="8424" y="4708"/>
                <a:ext cx="898" cy="641"/>
              </a:xfrm>
              <a:prstGeom prst="rect">
                <a:avLst/>
              </a:prstGeom>
              <a:noFill/>
              <a:ln w="9525">
                <a:noFill/>
                <a:miter lim="800000"/>
                <a:headEnd/>
                <a:tailEnd/>
              </a:ln>
            </p:spPr>
            <p:txBody>
              <a:bodyPr/>
              <a:lstStyle/>
              <a:p>
                <a:pPr defTabSz="914400">
                  <a:spcAft>
                    <a:spcPts val="1000"/>
                  </a:spcAft>
                </a:pPr>
                <a:r>
                  <a:rPr lang="en-US" sz="1800" b="1" i="1">
                    <a:latin typeface="Times New Roman" pitchFamily="18" charset="0"/>
                  </a:rPr>
                  <a:t>f(x)</a:t>
                </a:r>
                <a:endParaRPr lang="en-US" sz="1800" b="1"/>
              </a:p>
            </p:txBody>
          </p:sp>
          <p:sp>
            <p:nvSpPr>
              <p:cNvPr id="2303" name="Text Box 20"/>
              <p:cNvSpPr txBox="1">
                <a:spLocks noChangeAspect="1" noChangeArrowheads="1"/>
              </p:cNvSpPr>
              <p:nvPr/>
            </p:nvSpPr>
            <p:spPr bwMode="auto">
              <a:xfrm>
                <a:off x="9295" y="6467"/>
                <a:ext cx="998" cy="590"/>
              </a:xfrm>
              <a:prstGeom prst="rect">
                <a:avLst/>
              </a:prstGeom>
              <a:noFill/>
              <a:ln w="9525">
                <a:noFill/>
                <a:miter lim="800000"/>
                <a:headEnd/>
                <a:tailEnd/>
              </a:ln>
            </p:spPr>
            <p:txBody>
              <a:bodyPr/>
              <a:lstStyle/>
              <a:p>
                <a:pPr defTabSz="914400">
                  <a:spcAft>
                    <a:spcPts val="1000"/>
                  </a:spcAft>
                </a:pPr>
                <a:r>
                  <a:rPr lang="en-US" sz="1800" b="1" i="1">
                    <a:latin typeface="Times New Roman" pitchFamily="18" charset="0"/>
                  </a:rPr>
                  <a:t>g(x)</a:t>
                </a:r>
                <a:endParaRPr lang="en-US" sz="1800" b="1"/>
              </a:p>
            </p:txBody>
          </p:sp>
        </p:grpSp>
        <p:sp>
          <p:nvSpPr>
            <p:cNvPr id="2297" name="Oval 12"/>
            <p:cNvSpPr>
              <a:spLocks noChangeAspect="1" noChangeArrowheads="1"/>
            </p:cNvSpPr>
            <p:nvPr/>
          </p:nvSpPr>
          <p:spPr bwMode="auto">
            <a:xfrm>
              <a:off x="10097" y="5226"/>
              <a:ext cx="108" cy="108"/>
            </a:xfrm>
            <a:prstGeom prst="ellipse">
              <a:avLst/>
            </a:prstGeom>
            <a:solidFill>
              <a:srgbClr val="000000"/>
            </a:solidFill>
            <a:ln w="9525">
              <a:solidFill>
                <a:srgbClr val="000000"/>
              </a:solidFill>
              <a:round/>
              <a:headEnd/>
              <a:tailEnd/>
            </a:ln>
          </p:spPr>
          <p:txBody>
            <a:bodyPr/>
            <a:lstStyle/>
            <a:p>
              <a:endParaRPr lang="en-US" sz="1800" b="1">
                <a:latin typeface="Calibri" pitchFamily="34" charset="0"/>
              </a:endParaRPr>
            </a:p>
          </p:txBody>
        </p:sp>
      </p:grpSp>
      <p:sp>
        <p:nvSpPr>
          <p:cNvPr id="2056" name="TextBox 55"/>
          <p:cNvSpPr txBox="1">
            <a:spLocks noChangeArrowheads="1"/>
          </p:cNvSpPr>
          <p:nvPr/>
        </p:nvSpPr>
        <p:spPr bwMode="auto">
          <a:xfrm>
            <a:off x="26320531" y="4572000"/>
            <a:ext cx="2286000" cy="474855"/>
          </a:xfrm>
          <a:prstGeom prst="rect">
            <a:avLst/>
          </a:prstGeom>
          <a:noFill/>
          <a:ln w="9525">
            <a:noFill/>
            <a:miter lim="800000"/>
            <a:headEnd/>
            <a:tailEnd/>
          </a:ln>
        </p:spPr>
        <p:txBody>
          <a:bodyPr>
            <a:spAutoFit/>
          </a:bodyPr>
          <a:lstStyle/>
          <a:p>
            <a:r>
              <a:rPr lang="en-US" sz="2400" i="1" dirty="0">
                <a:latin typeface="Calibri" pitchFamily="34" charset="0"/>
              </a:rPr>
              <a:t>Physics question</a:t>
            </a:r>
          </a:p>
        </p:txBody>
      </p:sp>
      <p:sp>
        <p:nvSpPr>
          <p:cNvPr id="2057" name="TextBox 56"/>
          <p:cNvSpPr txBox="1">
            <a:spLocks noChangeArrowheads="1"/>
          </p:cNvSpPr>
          <p:nvPr/>
        </p:nvSpPr>
        <p:spPr bwMode="auto">
          <a:xfrm>
            <a:off x="21259800" y="10103069"/>
            <a:ext cx="3776287" cy="461665"/>
          </a:xfrm>
          <a:prstGeom prst="rect">
            <a:avLst/>
          </a:prstGeom>
          <a:noFill/>
          <a:ln w="9525">
            <a:noFill/>
            <a:miter lim="800000"/>
            <a:headEnd/>
            <a:tailEnd/>
          </a:ln>
        </p:spPr>
        <p:txBody>
          <a:bodyPr wrap="square">
            <a:spAutoFit/>
          </a:bodyPr>
          <a:lstStyle/>
          <a:p>
            <a:r>
              <a:rPr lang="en-US" sz="2400" i="1" dirty="0">
                <a:latin typeface="Calibri" pitchFamily="34" charset="0"/>
              </a:rPr>
              <a:t>Physics-less </a:t>
            </a:r>
            <a:r>
              <a:rPr lang="en-US" sz="2400" i="1" dirty="0" smtClean="0">
                <a:latin typeface="Calibri" pitchFamily="34" charset="0"/>
              </a:rPr>
              <a:t>physics question</a:t>
            </a:r>
            <a:endParaRPr lang="en-US" sz="2400" i="1" dirty="0">
              <a:latin typeface="Calibri" pitchFamily="34" charset="0"/>
            </a:endParaRPr>
          </a:p>
        </p:txBody>
      </p:sp>
      <p:pic>
        <p:nvPicPr>
          <p:cNvPr id="2060" name="Picture 23"/>
          <p:cNvPicPr>
            <a:picLocks noChangeAspect="1" noChangeArrowheads="1"/>
          </p:cNvPicPr>
          <p:nvPr/>
        </p:nvPicPr>
        <p:blipFill>
          <a:blip r:embed="rId4" cstate="print"/>
          <a:srcRect l="31250" t="23000" r="20625" b="14999"/>
          <a:stretch>
            <a:fillRect/>
          </a:stretch>
        </p:blipFill>
        <p:spPr bwMode="auto">
          <a:xfrm>
            <a:off x="21488400" y="7924800"/>
            <a:ext cx="3200400" cy="2138362"/>
          </a:xfrm>
          <a:prstGeom prst="rect">
            <a:avLst/>
          </a:prstGeom>
          <a:noFill/>
          <a:ln w="9525">
            <a:noFill/>
            <a:miter lim="800000"/>
            <a:headEnd/>
            <a:tailEnd/>
          </a:ln>
        </p:spPr>
      </p:pic>
      <p:sp>
        <p:nvSpPr>
          <p:cNvPr id="128" name="Text Box 7"/>
          <p:cNvSpPr txBox="1">
            <a:spLocks noChangeArrowheads="1"/>
          </p:cNvSpPr>
          <p:nvPr/>
        </p:nvSpPr>
        <p:spPr bwMode="auto">
          <a:xfrm>
            <a:off x="612674" y="4387514"/>
            <a:ext cx="10893526" cy="584582"/>
          </a:xfrm>
          <a:prstGeom prst="rect">
            <a:avLst/>
          </a:prstGeom>
          <a:noFill/>
          <a:ln w="9525">
            <a:noFill/>
            <a:miter lim="800000"/>
            <a:headEnd/>
            <a:tailEnd/>
          </a:ln>
        </p:spPr>
        <p:txBody>
          <a:bodyPr wrap="square" lIns="91267" tIns="45624" rIns="91267" bIns="45624">
            <a:spAutoFit/>
          </a:bodyPr>
          <a:lstStyle/>
          <a:p>
            <a:pPr defTabSz="4389120" eaLnBrk="0" fontAlgn="auto" hangingPunct="0">
              <a:spcBef>
                <a:spcPct val="50000"/>
              </a:spcBef>
              <a:spcAft>
                <a:spcPts val="0"/>
              </a:spcAft>
              <a:defRPr/>
            </a:pPr>
            <a:r>
              <a:rPr lang="en-US" sz="3200" b="1" dirty="0" smtClean="0">
                <a:solidFill>
                  <a:srgbClr val="000099"/>
                </a:solidFill>
                <a:effectLst>
                  <a:outerShdw blurRad="38100" dist="38100" dir="2700000" algn="tl">
                    <a:srgbClr val="000000">
                      <a:alpha val="43137"/>
                    </a:srgbClr>
                  </a:outerShdw>
                </a:effectLst>
                <a:latin typeface="+mn-lt"/>
                <a:cs typeface="+mn-cs"/>
              </a:rPr>
              <a:t>Previous research on student difficulties </a:t>
            </a:r>
            <a:r>
              <a:rPr lang="en-US" sz="3200" b="1" dirty="0">
                <a:solidFill>
                  <a:srgbClr val="000099"/>
                </a:solidFill>
                <a:effectLst>
                  <a:outerShdw blurRad="38100" dist="38100" dir="2700000" algn="tl">
                    <a:srgbClr val="000000">
                      <a:alpha val="43137"/>
                    </a:srgbClr>
                  </a:outerShdw>
                </a:effectLst>
                <a:latin typeface="+mn-lt"/>
                <a:cs typeface="+mn-cs"/>
              </a:rPr>
              <a:t>with </a:t>
            </a:r>
            <a:r>
              <a:rPr lang="en-US" sz="3200" b="1" dirty="0" smtClean="0">
                <a:solidFill>
                  <a:srgbClr val="000099"/>
                </a:solidFill>
                <a:effectLst>
                  <a:outerShdw blurRad="38100" dist="38100" dir="2700000" algn="tl">
                    <a:srgbClr val="000000">
                      <a:alpha val="43137"/>
                    </a:srgbClr>
                  </a:outerShdw>
                </a:effectLst>
                <a:latin typeface="+mn-lt"/>
                <a:cs typeface="+mn-cs"/>
              </a:rPr>
              <a:t>definite integrals </a:t>
            </a:r>
            <a:endParaRPr lang="en-US" sz="3200" b="1" dirty="0">
              <a:solidFill>
                <a:srgbClr val="000099"/>
              </a:solidFill>
              <a:effectLst>
                <a:outerShdw blurRad="38100" dist="38100" dir="2700000" algn="tl">
                  <a:srgbClr val="000000">
                    <a:alpha val="43137"/>
                  </a:srgbClr>
                </a:outerShdw>
              </a:effectLst>
              <a:latin typeface="+mn-lt"/>
              <a:cs typeface="+mn-cs"/>
            </a:endParaRPr>
          </a:p>
        </p:txBody>
      </p:sp>
      <p:sp>
        <p:nvSpPr>
          <p:cNvPr id="2064" name="TextBox 128"/>
          <p:cNvSpPr txBox="1">
            <a:spLocks noChangeArrowheads="1"/>
          </p:cNvSpPr>
          <p:nvPr/>
        </p:nvSpPr>
        <p:spPr bwMode="auto">
          <a:xfrm>
            <a:off x="627992" y="5150285"/>
            <a:ext cx="12707007" cy="5139869"/>
          </a:xfrm>
          <a:prstGeom prst="rect">
            <a:avLst/>
          </a:prstGeom>
          <a:noFill/>
          <a:ln w="9525">
            <a:noFill/>
            <a:miter lim="800000"/>
            <a:headEnd/>
            <a:tailEnd/>
          </a:ln>
        </p:spPr>
        <p:txBody>
          <a:bodyPr wrap="square">
            <a:spAutoFit/>
          </a:bodyPr>
          <a:lstStyle/>
          <a:p>
            <a:pPr marL="346075" indent="-346075">
              <a:spcBef>
                <a:spcPts val="200"/>
              </a:spcBef>
              <a:spcAft>
                <a:spcPts val="200"/>
              </a:spcAft>
              <a:buFont typeface="Symbol" pitchFamily="18" charset="2"/>
              <a:buChar char=""/>
            </a:pPr>
            <a:r>
              <a:rPr lang="en-US" sz="2800" dirty="0">
                <a:latin typeface="+mn-lt"/>
              </a:rPr>
              <a:t>Students fail to recognize </a:t>
            </a:r>
            <a:r>
              <a:rPr lang="en-US" sz="2800" i="1" dirty="0">
                <a:latin typeface="+mn-lt"/>
              </a:rPr>
              <a:t>integrals as limit of </a:t>
            </a:r>
            <a:r>
              <a:rPr lang="en-US" sz="2800" i="1" dirty="0" smtClean="0">
                <a:latin typeface="+mn-lt"/>
              </a:rPr>
              <a:t>Riemann sum </a:t>
            </a:r>
            <a:r>
              <a:rPr lang="en-US" sz="2800" dirty="0">
                <a:latin typeface="+mn-lt"/>
              </a:rPr>
              <a:t>(Orton, 1983)</a:t>
            </a:r>
          </a:p>
          <a:p>
            <a:pPr marL="346075" indent="-346075">
              <a:spcBef>
                <a:spcPts val="200"/>
              </a:spcBef>
              <a:spcAft>
                <a:spcPts val="200"/>
              </a:spcAft>
              <a:buFont typeface="Symbol" pitchFamily="18" charset="2"/>
              <a:buChar char=""/>
            </a:pPr>
            <a:r>
              <a:rPr lang="en-US" sz="2800" dirty="0">
                <a:latin typeface="+mn-lt"/>
              </a:rPr>
              <a:t>Students </a:t>
            </a:r>
            <a:r>
              <a:rPr lang="en-US" sz="2800" dirty="0" smtClean="0">
                <a:latin typeface="+mn-lt"/>
              </a:rPr>
              <a:t>often show difficulty </a:t>
            </a:r>
            <a:r>
              <a:rPr lang="en-US" sz="2800" i="1" dirty="0" smtClean="0">
                <a:latin typeface="+mn-lt"/>
              </a:rPr>
              <a:t>interpreting “negative </a:t>
            </a:r>
            <a:r>
              <a:rPr lang="en-US" sz="2800" i="1" dirty="0">
                <a:latin typeface="+mn-lt"/>
              </a:rPr>
              <a:t>area” </a:t>
            </a:r>
            <a:r>
              <a:rPr lang="en-US" sz="2800" dirty="0">
                <a:latin typeface="+mn-lt"/>
              </a:rPr>
              <a:t>(</a:t>
            </a:r>
            <a:r>
              <a:rPr lang="en-US" sz="2800" dirty="0" err="1">
                <a:latin typeface="+mn-lt"/>
              </a:rPr>
              <a:t>Bezuidenhout</a:t>
            </a:r>
            <a:r>
              <a:rPr lang="en-US" sz="2800" dirty="0">
                <a:latin typeface="+mn-lt"/>
              </a:rPr>
              <a:t> and Olivier, 2000</a:t>
            </a:r>
            <a:r>
              <a:rPr lang="en-US" sz="2800" dirty="0" smtClean="0">
                <a:latin typeface="+mn-lt"/>
              </a:rPr>
              <a:t>)</a:t>
            </a:r>
          </a:p>
          <a:p>
            <a:pPr marL="346075" indent="-346075">
              <a:spcBef>
                <a:spcPts val="200"/>
              </a:spcBef>
              <a:spcAft>
                <a:spcPts val="200"/>
              </a:spcAft>
              <a:buFont typeface="Symbol" pitchFamily="18" charset="2"/>
              <a:buChar char=""/>
            </a:pPr>
            <a:r>
              <a:rPr lang="en-US" sz="2800" dirty="0" smtClean="0">
                <a:latin typeface="+mn-lt"/>
              </a:rPr>
              <a:t>Geometric intuitions about integration, such as area under curve, could limit applicability of conception of integrals (Thompson &amp; Silverman, 2008)  </a:t>
            </a:r>
          </a:p>
          <a:p>
            <a:pPr marL="346075" indent="-346075">
              <a:spcBef>
                <a:spcPts val="200"/>
              </a:spcBef>
              <a:spcAft>
                <a:spcPts val="200"/>
              </a:spcAft>
              <a:buFont typeface="Symbol" pitchFamily="18" charset="2"/>
              <a:buChar char=""/>
            </a:pPr>
            <a:r>
              <a:rPr lang="en-US" sz="2800" dirty="0" smtClean="0">
                <a:latin typeface="+mn-lt"/>
              </a:rPr>
              <a:t>Students often depend on the physical characteristics of graph when interpreting kinematics graphs (</a:t>
            </a:r>
            <a:r>
              <a:rPr lang="en-US" sz="2800" dirty="0" err="1" smtClean="0">
                <a:latin typeface="+mn-lt"/>
              </a:rPr>
              <a:t>Beichner</a:t>
            </a:r>
            <a:r>
              <a:rPr lang="en-US" sz="2800" dirty="0" smtClean="0">
                <a:latin typeface="+mn-lt"/>
              </a:rPr>
              <a:t>, 1994) </a:t>
            </a:r>
          </a:p>
          <a:p>
            <a:pPr marL="346075" indent="-346075">
              <a:spcBef>
                <a:spcPts val="200"/>
              </a:spcBef>
              <a:spcAft>
                <a:spcPts val="200"/>
              </a:spcAft>
              <a:buFont typeface="Symbol" pitchFamily="18" charset="2"/>
              <a:buChar char=""/>
            </a:pPr>
            <a:r>
              <a:rPr lang="en-US" sz="2800" dirty="0" smtClean="0">
                <a:latin typeface="+mn-lt"/>
              </a:rPr>
              <a:t>Students use physics context to reason about calculus tasks (</a:t>
            </a:r>
            <a:r>
              <a:rPr lang="en-US" sz="2800" dirty="0" err="1" smtClean="0">
                <a:latin typeface="+mn-lt"/>
              </a:rPr>
              <a:t>Marrongelle</a:t>
            </a:r>
            <a:r>
              <a:rPr lang="en-US" sz="2800" dirty="0" smtClean="0">
                <a:latin typeface="+mn-lt"/>
              </a:rPr>
              <a:t>, 2004)</a:t>
            </a:r>
          </a:p>
          <a:p>
            <a:pPr marL="346075" indent="-346075">
              <a:spcBef>
                <a:spcPts val="200"/>
              </a:spcBef>
              <a:spcAft>
                <a:spcPts val="200"/>
              </a:spcAft>
              <a:buFont typeface="Symbol" pitchFamily="18" charset="2"/>
              <a:buChar char=""/>
            </a:pPr>
            <a:r>
              <a:rPr lang="en-US" sz="2800" dirty="0" smtClean="0">
                <a:latin typeface="+mn-lt"/>
              </a:rPr>
              <a:t>Area under the curve concept is not sufficient to learn definite integral (</a:t>
            </a:r>
            <a:r>
              <a:rPr lang="en-US" sz="2800" dirty="0" err="1" smtClean="0">
                <a:latin typeface="+mn-lt"/>
              </a:rPr>
              <a:t>Sealey</a:t>
            </a:r>
            <a:r>
              <a:rPr lang="en-US" sz="2800" dirty="0" smtClean="0">
                <a:latin typeface="+mn-lt"/>
              </a:rPr>
              <a:t> 2006)</a:t>
            </a:r>
          </a:p>
          <a:p>
            <a:pPr marL="346075" indent="-346075">
              <a:spcBef>
                <a:spcPts val="200"/>
              </a:spcBef>
              <a:spcAft>
                <a:spcPts val="200"/>
              </a:spcAft>
              <a:buFont typeface="Symbol" pitchFamily="18" charset="2"/>
              <a:buChar char=""/>
            </a:pPr>
            <a:r>
              <a:rPr lang="en-US" sz="2800" dirty="0" smtClean="0">
                <a:latin typeface="+mn-lt"/>
              </a:rPr>
              <a:t>Students fail to apply area under a curve concept in solving physics problems (Nguyen &amp; </a:t>
            </a:r>
            <a:r>
              <a:rPr lang="en-US" sz="2800" dirty="0" err="1" smtClean="0">
                <a:latin typeface="+mn-lt"/>
              </a:rPr>
              <a:t>Rebello</a:t>
            </a:r>
            <a:r>
              <a:rPr lang="en-US" sz="2800" dirty="0" smtClean="0">
                <a:latin typeface="+mn-lt"/>
              </a:rPr>
              <a:t>, 2011)</a:t>
            </a:r>
          </a:p>
        </p:txBody>
      </p:sp>
      <p:sp>
        <p:nvSpPr>
          <p:cNvPr id="130" name="Text Box 7"/>
          <p:cNvSpPr txBox="1">
            <a:spLocks noChangeArrowheads="1"/>
          </p:cNvSpPr>
          <p:nvPr/>
        </p:nvSpPr>
        <p:spPr bwMode="auto">
          <a:xfrm>
            <a:off x="29578738" y="4419600"/>
            <a:ext cx="7010400" cy="584582"/>
          </a:xfrm>
          <a:prstGeom prst="rect">
            <a:avLst/>
          </a:prstGeom>
          <a:noFill/>
          <a:ln w="9525">
            <a:noFill/>
            <a:miter lim="800000"/>
            <a:headEnd/>
            <a:tailEnd/>
          </a:ln>
        </p:spPr>
        <p:txBody>
          <a:bodyPr wrap="square" lIns="91267" tIns="45624" rIns="91267" bIns="45624">
            <a:spAutoFit/>
          </a:bodyPr>
          <a:lstStyle/>
          <a:p>
            <a:pPr defTabSz="4389120" eaLnBrk="0" fontAlgn="auto" hangingPunct="0">
              <a:spcBef>
                <a:spcPct val="50000"/>
              </a:spcBef>
              <a:spcAft>
                <a:spcPts val="0"/>
              </a:spcAft>
              <a:defRPr/>
            </a:pPr>
            <a:r>
              <a:rPr lang="en-US" sz="3200" b="1" dirty="0">
                <a:solidFill>
                  <a:srgbClr val="000099"/>
                </a:solidFill>
                <a:effectLst>
                  <a:outerShdw blurRad="38100" dist="38100" dir="2700000" algn="tl">
                    <a:srgbClr val="000000">
                      <a:alpha val="43137"/>
                    </a:srgbClr>
                  </a:outerShdw>
                </a:effectLst>
                <a:latin typeface="+mn-lt"/>
                <a:cs typeface="+mn-cs"/>
              </a:rPr>
              <a:t>Research </a:t>
            </a:r>
            <a:r>
              <a:rPr lang="en-US" sz="3200" b="1" dirty="0" smtClean="0">
                <a:solidFill>
                  <a:srgbClr val="000099"/>
                </a:solidFill>
                <a:effectLst>
                  <a:outerShdw blurRad="38100" dist="38100" dir="2700000" algn="tl">
                    <a:srgbClr val="000000">
                      <a:alpha val="43137"/>
                    </a:srgbClr>
                  </a:outerShdw>
                </a:effectLst>
                <a:latin typeface="+mn-lt"/>
                <a:cs typeface="+mn-cs"/>
              </a:rPr>
              <a:t>methodology and instruments</a:t>
            </a:r>
            <a:endParaRPr lang="en-US" sz="3200" b="1" dirty="0">
              <a:solidFill>
                <a:srgbClr val="000099"/>
              </a:solidFill>
              <a:effectLst>
                <a:outerShdw blurRad="38100" dist="38100" dir="2700000" algn="tl">
                  <a:srgbClr val="000000">
                    <a:alpha val="43137"/>
                  </a:srgbClr>
                </a:outerShdw>
              </a:effectLst>
              <a:latin typeface="+mn-lt"/>
              <a:cs typeface="+mn-cs"/>
            </a:endParaRPr>
          </a:p>
        </p:txBody>
      </p:sp>
      <p:sp>
        <p:nvSpPr>
          <p:cNvPr id="2066" name="TextBox 130"/>
          <p:cNvSpPr txBox="1">
            <a:spLocks noChangeArrowheads="1"/>
          </p:cNvSpPr>
          <p:nvPr/>
        </p:nvSpPr>
        <p:spPr bwMode="auto">
          <a:xfrm>
            <a:off x="29641800" y="5049210"/>
            <a:ext cx="13716000" cy="5262979"/>
          </a:xfrm>
          <a:prstGeom prst="rect">
            <a:avLst/>
          </a:prstGeom>
          <a:noFill/>
          <a:ln w="9525">
            <a:noFill/>
            <a:miter lim="800000"/>
            <a:headEnd/>
            <a:tailEnd/>
          </a:ln>
        </p:spPr>
        <p:txBody>
          <a:bodyPr wrap="square">
            <a:spAutoFit/>
          </a:bodyPr>
          <a:lstStyle/>
          <a:p>
            <a:r>
              <a:rPr lang="en-US" sz="2800" dirty="0" smtClean="0">
                <a:latin typeface="+mn-lt"/>
              </a:rPr>
              <a:t>Varied representational features to probe students’ interpretation of the signs of definite integrals</a:t>
            </a:r>
          </a:p>
          <a:p>
            <a:endParaRPr lang="en-US" sz="800" dirty="0" smtClean="0">
              <a:latin typeface="Calibri" pitchFamily="34" charset="0"/>
            </a:endParaRPr>
          </a:p>
          <a:p>
            <a:pPr marL="693738" indent="-347663">
              <a:spcBef>
                <a:spcPts val="600"/>
              </a:spcBef>
              <a:buFont typeface="Wingdings" pitchFamily="2" charset="2"/>
              <a:buChar char="§"/>
            </a:pPr>
            <a:r>
              <a:rPr lang="en-US" sz="2800" i="1" dirty="0" smtClean="0">
                <a:latin typeface="Calibri" pitchFamily="34" charset="0"/>
              </a:rPr>
              <a:t>Written Survey* was administered in</a:t>
            </a:r>
          </a:p>
          <a:p>
            <a:pPr marL="1039813" indent="-346075">
              <a:buFont typeface="Symbol" pitchFamily="18" charset="2"/>
              <a:buChar char=""/>
            </a:pPr>
            <a:r>
              <a:rPr lang="en-US" sz="2800" dirty="0" smtClean="0">
                <a:latin typeface="Calibri" pitchFamily="34" charset="0"/>
              </a:rPr>
              <a:t>2</a:t>
            </a:r>
            <a:r>
              <a:rPr lang="en-US" sz="2800" baseline="30000" dirty="0" smtClean="0">
                <a:latin typeface="Calibri" pitchFamily="34" charset="0"/>
              </a:rPr>
              <a:t>nd</a:t>
            </a:r>
            <a:r>
              <a:rPr lang="en-US" sz="2800" dirty="0">
                <a:latin typeface="Calibri" pitchFamily="34" charset="0"/>
              </a:rPr>
              <a:t>-</a:t>
            </a:r>
            <a:r>
              <a:rPr lang="en-US" sz="2800" dirty="0" smtClean="0">
                <a:latin typeface="Calibri" pitchFamily="34" charset="0"/>
              </a:rPr>
              <a:t>semester calculus-based introductory physics (PHY)</a:t>
            </a:r>
          </a:p>
          <a:p>
            <a:pPr marL="1039813" indent="-346075">
              <a:buFont typeface="Symbol" pitchFamily="18" charset="2"/>
              <a:buChar char=""/>
            </a:pPr>
            <a:r>
              <a:rPr lang="en-US" sz="2800" dirty="0" smtClean="0">
                <a:latin typeface="Calibri" pitchFamily="34" charset="0"/>
              </a:rPr>
              <a:t>multivariable calculus (MAT)</a:t>
            </a:r>
          </a:p>
          <a:p>
            <a:pPr marL="693738" indent="-347663">
              <a:spcBef>
                <a:spcPts val="600"/>
              </a:spcBef>
              <a:buFont typeface="Wingdings" pitchFamily="2" charset="2"/>
              <a:buChar char="§"/>
            </a:pPr>
            <a:r>
              <a:rPr lang="en-US" sz="2800" i="1" dirty="0" smtClean="0">
                <a:latin typeface="Calibri" pitchFamily="34" charset="0"/>
              </a:rPr>
              <a:t>Individual Interviews** were conducted </a:t>
            </a:r>
          </a:p>
          <a:p>
            <a:pPr marL="1039813" indent="-346075">
              <a:buFont typeface="Symbol" pitchFamily="18" charset="2"/>
              <a:buChar char=""/>
            </a:pPr>
            <a:r>
              <a:rPr lang="en-US" sz="2800" dirty="0" smtClean="0">
                <a:latin typeface="Calibri" pitchFamily="34" charset="0"/>
              </a:rPr>
              <a:t>with physics students – same population as for written survey</a:t>
            </a:r>
          </a:p>
          <a:p>
            <a:pPr marL="1039813" indent="-346075">
              <a:buFont typeface="Symbol" pitchFamily="18" charset="2"/>
              <a:buChar char=""/>
            </a:pPr>
            <a:r>
              <a:rPr lang="en-US" sz="2800" dirty="0" smtClean="0">
                <a:latin typeface="Calibri" pitchFamily="34" charset="0"/>
              </a:rPr>
              <a:t>for 40-60 minutes in semi-structured think-aloud format</a:t>
            </a:r>
          </a:p>
          <a:p>
            <a:pPr marL="1039813" indent="-346075"/>
            <a:endParaRPr lang="en-US" sz="900" dirty="0" smtClean="0">
              <a:latin typeface="Calibri" pitchFamily="34" charset="0"/>
            </a:endParaRPr>
          </a:p>
          <a:p>
            <a:pPr marL="1039813" indent="-1039813"/>
            <a:r>
              <a:rPr lang="en-US" sz="2800" dirty="0" smtClean="0">
                <a:latin typeface="Calibri" pitchFamily="34" charset="0"/>
              </a:rPr>
              <a:t>* The written surveys were administered at the end of semester after all relevant instruction</a:t>
            </a:r>
          </a:p>
          <a:p>
            <a:pPr marL="0" lvl="1" indent="0">
              <a:tabLst>
                <a:tab pos="409575" algn="l"/>
              </a:tabLst>
            </a:pPr>
            <a:r>
              <a:rPr lang="en-US" sz="2800" dirty="0" smtClean="0">
                <a:solidFill>
                  <a:prstClr val="black"/>
                </a:solidFill>
                <a:latin typeface="Calibri" pitchFamily="34" charset="0"/>
                <a:cs typeface="Times New Roman" pitchFamily="18" charset="0"/>
              </a:rPr>
              <a:t>* About ¼ of the survey population were enrolled in both PHY and MAT</a:t>
            </a:r>
          </a:p>
          <a:p>
            <a:pPr marL="0" lvl="1" indent="0">
              <a:tabLst>
                <a:tab pos="409575" algn="l"/>
              </a:tabLst>
            </a:pPr>
            <a:r>
              <a:rPr lang="en-US" sz="2800" dirty="0" smtClean="0">
                <a:latin typeface="Calibri" pitchFamily="34" charset="0"/>
              </a:rPr>
              <a:t>** The interviews were audio and video taped and later on transcribed for detail analysis</a:t>
            </a:r>
            <a:endParaRPr lang="en-US" sz="2800" dirty="0" smtClean="0">
              <a:solidFill>
                <a:prstClr val="black"/>
              </a:solidFill>
              <a:latin typeface="Calibri" pitchFamily="34" charset="0"/>
              <a:cs typeface="Times New Roman" pitchFamily="18" charset="0"/>
            </a:endParaRPr>
          </a:p>
        </p:txBody>
      </p:sp>
      <p:sp>
        <p:nvSpPr>
          <p:cNvPr id="167" name="TextBox 166"/>
          <p:cNvSpPr txBox="1"/>
          <p:nvPr/>
        </p:nvSpPr>
        <p:spPr>
          <a:xfrm>
            <a:off x="2590800" y="24058602"/>
            <a:ext cx="9677400" cy="553998"/>
          </a:xfrm>
          <a:prstGeom prst="rect">
            <a:avLst/>
          </a:prstGeom>
          <a:noFill/>
        </p:spPr>
        <p:txBody>
          <a:bodyPr wrap="square">
            <a:spAutoFit/>
          </a:bodyPr>
          <a:lstStyle/>
          <a:p>
            <a:pPr algn="ctr" defTabSz="4389120" fontAlgn="auto">
              <a:spcBef>
                <a:spcPts val="0"/>
              </a:spcBef>
              <a:spcAft>
                <a:spcPts val="0"/>
              </a:spcAft>
              <a:defRPr/>
            </a:pPr>
            <a:r>
              <a:rPr lang="en-US" sz="3000" b="1" dirty="0" smtClean="0">
                <a:effectLst>
                  <a:outerShdw blurRad="38100" dist="38100" dir="2700000" algn="tl">
                    <a:srgbClr val="000000">
                      <a:alpha val="43137"/>
                    </a:srgbClr>
                  </a:outerShdw>
                </a:effectLst>
                <a:latin typeface="+mn-lt"/>
                <a:cs typeface="+mn-cs"/>
              </a:rPr>
              <a:t>Student reasoning for the positive sign</a:t>
            </a:r>
          </a:p>
        </p:txBody>
      </p:sp>
      <p:sp>
        <p:nvSpPr>
          <p:cNvPr id="175" name="TextBox 174"/>
          <p:cNvSpPr txBox="1"/>
          <p:nvPr/>
        </p:nvSpPr>
        <p:spPr>
          <a:xfrm>
            <a:off x="704193" y="11275803"/>
            <a:ext cx="11811000" cy="1123824"/>
          </a:xfrm>
          <a:prstGeom prst="rect">
            <a:avLst/>
          </a:prstGeom>
          <a:noFill/>
        </p:spPr>
        <p:txBody>
          <a:bodyPr wrap="square">
            <a:spAutoFit/>
          </a:bodyPr>
          <a:lstStyle/>
          <a:p>
            <a:pPr defTabSz="4389120" fontAlgn="auto">
              <a:spcBef>
                <a:spcPts val="300"/>
              </a:spcBef>
              <a:spcAft>
                <a:spcPts val="300"/>
              </a:spcAft>
              <a:defRPr/>
            </a:pPr>
            <a:r>
              <a:rPr lang="en-US" sz="3200" b="1" dirty="0">
                <a:solidFill>
                  <a:srgbClr val="000099"/>
                </a:solidFill>
                <a:effectLst>
                  <a:outerShdw blurRad="38100" dist="38100" dir="2700000" algn="tl">
                    <a:srgbClr val="000000">
                      <a:alpha val="43137"/>
                    </a:srgbClr>
                  </a:outerShdw>
                </a:effectLst>
                <a:latin typeface="+mn-lt"/>
                <a:cs typeface="+mn-cs"/>
              </a:rPr>
              <a:t>Written </a:t>
            </a:r>
            <a:r>
              <a:rPr lang="en-US" sz="3200" b="1" dirty="0" smtClean="0">
                <a:solidFill>
                  <a:srgbClr val="000099"/>
                </a:solidFill>
                <a:effectLst>
                  <a:outerShdw blurRad="38100" dist="38100" dir="2700000" algn="tl">
                    <a:srgbClr val="000000">
                      <a:alpha val="43137"/>
                    </a:srgbClr>
                  </a:outerShdw>
                </a:effectLst>
                <a:latin typeface="+mn-lt"/>
                <a:cs typeface="+mn-cs"/>
              </a:rPr>
              <a:t>Survey  </a:t>
            </a:r>
          </a:p>
          <a:p>
            <a:pPr defTabSz="4389120" fontAlgn="auto">
              <a:spcBef>
                <a:spcPts val="300"/>
              </a:spcBef>
              <a:spcAft>
                <a:spcPts val="300"/>
              </a:spcAft>
              <a:defRPr/>
            </a:pPr>
            <a:r>
              <a:rPr lang="en-US" sz="2800" dirty="0" smtClean="0">
                <a:solidFill>
                  <a:srgbClr val="000099"/>
                </a:solidFill>
                <a:latin typeface="+mn-lt"/>
                <a:cs typeface="+mn-cs"/>
              </a:rPr>
              <a:t>[N(PHY) = 97, N(MAT) = 97]</a:t>
            </a:r>
            <a:endParaRPr lang="en-US" sz="2800" dirty="0">
              <a:solidFill>
                <a:srgbClr val="000099"/>
              </a:solidFill>
              <a:latin typeface="+mn-lt"/>
              <a:cs typeface="+mn-cs"/>
            </a:endParaRPr>
          </a:p>
        </p:txBody>
      </p:sp>
      <p:pic>
        <p:nvPicPr>
          <p:cNvPr id="1089" name="Picture 65"/>
          <p:cNvPicPr>
            <a:picLocks noChangeAspect="1" noChangeArrowheads="1"/>
          </p:cNvPicPr>
          <p:nvPr/>
        </p:nvPicPr>
        <p:blipFill>
          <a:blip r:embed="rId5" cstate="print"/>
          <a:srcRect l="4375" t="35000" r="1875" b="36000"/>
          <a:stretch>
            <a:fillRect/>
          </a:stretch>
        </p:blipFill>
        <p:spPr bwMode="auto">
          <a:xfrm>
            <a:off x="843455" y="28923690"/>
            <a:ext cx="4495800" cy="87051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rgbClr val="FFFF00"/>
            </a:solidFill>
          </a:ln>
        </p:spPr>
      </p:pic>
      <p:pic>
        <p:nvPicPr>
          <p:cNvPr id="1094" name="Picture 70"/>
          <p:cNvPicPr>
            <a:picLocks noChangeAspect="1" noChangeArrowheads="1"/>
          </p:cNvPicPr>
          <p:nvPr/>
        </p:nvPicPr>
        <p:blipFill>
          <a:blip r:embed="rId6" cstate="print"/>
          <a:srcRect l="3750" t="38000" r="1875" b="29000"/>
          <a:stretch>
            <a:fillRect/>
          </a:stretch>
        </p:blipFill>
        <p:spPr bwMode="auto">
          <a:xfrm>
            <a:off x="5791200" y="29079825"/>
            <a:ext cx="3962400" cy="866775"/>
          </a:xfrm>
          <a:prstGeom prst="rect">
            <a:avLst/>
          </a:prstGeom>
          <a:noFill/>
          <a:ln w="9525">
            <a:solidFill>
              <a:schemeClr val="bg2">
                <a:lumMod val="50000"/>
              </a:schemeClr>
            </a:solidFill>
            <a:miter lim="800000"/>
            <a:headEnd/>
            <a:tailEnd/>
          </a:ln>
          <a:effectLst/>
        </p:spPr>
      </p:pic>
      <p:pic>
        <p:nvPicPr>
          <p:cNvPr id="1026" name="Picture 2"/>
          <p:cNvPicPr>
            <a:picLocks noChangeAspect="1" noChangeArrowheads="1"/>
          </p:cNvPicPr>
          <p:nvPr/>
        </p:nvPicPr>
        <p:blipFill>
          <a:blip r:embed="rId7" cstate="print"/>
          <a:srcRect l="11875" t="32000" r="3750" b="19000"/>
          <a:stretch>
            <a:fillRect/>
          </a:stretch>
        </p:blipFill>
        <p:spPr bwMode="auto">
          <a:xfrm>
            <a:off x="704193" y="30393354"/>
            <a:ext cx="4648200" cy="168684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rgbClr val="FFFF00"/>
            </a:solidFill>
          </a:ln>
        </p:spPr>
      </p:pic>
      <p:sp>
        <p:nvSpPr>
          <p:cNvPr id="2080" name="Rectangle 83"/>
          <p:cNvSpPr>
            <a:spLocks noChangeArrowheads="1"/>
          </p:cNvSpPr>
          <p:nvPr/>
        </p:nvSpPr>
        <p:spPr bwMode="auto">
          <a:xfrm>
            <a:off x="29534069" y="25755600"/>
            <a:ext cx="13792200" cy="5293757"/>
          </a:xfrm>
          <a:prstGeom prst="rect">
            <a:avLst/>
          </a:prstGeom>
          <a:noFill/>
          <a:ln w="9525">
            <a:noFill/>
            <a:miter lim="800000"/>
            <a:headEnd/>
            <a:tailEnd/>
          </a:ln>
        </p:spPr>
        <p:txBody>
          <a:bodyPr wrap="square">
            <a:spAutoFit/>
          </a:bodyPr>
          <a:lstStyle/>
          <a:p>
            <a:pPr marL="409575" indent="-284163">
              <a:buFont typeface="Arial" pitchFamily="34" charset="0"/>
              <a:buChar char="•"/>
            </a:pPr>
            <a:r>
              <a:rPr lang="it-IT" sz="2600" dirty="0" smtClean="0">
                <a:latin typeface="+mj-lt"/>
              </a:rPr>
              <a:t>A. </a:t>
            </a:r>
            <a:r>
              <a:rPr lang="it-IT" sz="2600" dirty="0" smtClean="0">
                <a:latin typeface="+mj-lt"/>
                <a:cs typeface="Times New Roman" pitchFamily="18" charset="0"/>
              </a:rPr>
              <a:t>Orton, </a:t>
            </a:r>
            <a:r>
              <a:rPr lang="en-US" sz="2600" dirty="0" smtClean="0">
                <a:latin typeface="+mj-lt"/>
                <a:cs typeface="Times New Roman" pitchFamily="18" charset="0"/>
              </a:rPr>
              <a:t> </a:t>
            </a:r>
            <a:r>
              <a:rPr lang="en-US" sz="2600" i="1" dirty="0" smtClean="0">
                <a:latin typeface="+mj-lt"/>
                <a:cs typeface="Times New Roman" pitchFamily="18" charset="0"/>
              </a:rPr>
              <a:t>Educational Studies in Mathematics</a:t>
            </a:r>
            <a:r>
              <a:rPr lang="en-US" sz="2600" i="1" dirty="0" smtClean="0">
                <a:latin typeface="+mj-lt"/>
              </a:rPr>
              <a:t> </a:t>
            </a:r>
            <a:r>
              <a:rPr lang="it-IT" sz="2600" b="1" dirty="0" smtClean="0">
                <a:latin typeface="+mj-lt"/>
              </a:rPr>
              <a:t>14</a:t>
            </a:r>
            <a:r>
              <a:rPr lang="it-IT" sz="2600" dirty="0" smtClean="0">
                <a:latin typeface="+mj-lt"/>
              </a:rPr>
              <a:t>(1) (1983)</a:t>
            </a:r>
            <a:endParaRPr lang="en-US" sz="2600" dirty="0" smtClean="0">
              <a:latin typeface="+mj-lt"/>
              <a:cs typeface="Times New Roman" pitchFamily="18" charset="0"/>
            </a:endParaRPr>
          </a:p>
          <a:p>
            <a:pPr marL="409575" indent="-284163">
              <a:buFont typeface="Arial" pitchFamily="34" charset="0"/>
              <a:buChar char="•"/>
            </a:pPr>
            <a:r>
              <a:rPr lang="de-DE" sz="2600" dirty="0" smtClean="0">
                <a:latin typeface="+mj-lt"/>
                <a:cs typeface="Times New Roman" pitchFamily="18" charset="0"/>
              </a:rPr>
              <a:t>D. E. Meltzer. </a:t>
            </a:r>
            <a:r>
              <a:rPr lang="de-DE" sz="2600" i="1" dirty="0" smtClean="0">
                <a:latin typeface="+mj-lt"/>
                <a:cs typeface="Times New Roman" pitchFamily="18" charset="0"/>
              </a:rPr>
              <a:t>Am. J. Phys.</a:t>
            </a:r>
            <a:r>
              <a:rPr lang="de-DE" sz="2600" dirty="0" smtClean="0">
                <a:latin typeface="+mj-lt"/>
                <a:cs typeface="Times New Roman" pitchFamily="18" charset="0"/>
              </a:rPr>
              <a:t> </a:t>
            </a:r>
            <a:r>
              <a:rPr lang="de-DE" sz="2600" b="1" dirty="0" smtClean="0">
                <a:latin typeface="+mj-lt"/>
                <a:cs typeface="Times New Roman" pitchFamily="18" charset="0"/>
              </a:rPr>
              <a:t>72</a:t>
            </a:r>
            <a:r>
              <a:rPr lang="de-DE" sz="2600" dirty="0" smtClean="0">
                <a:latin typeface="+mj-lt"/>
                <a:cs typeface="Times New Roman" pitchFamily="18" charset="0"/>
              </a:rPr>
              <a:t>(11),1432 (2004)</a:t>
            </a:r>
          </a:p>
          <a:p>
            <a:pPr marL="409575" indent="-284163">
              <a:buFont typeface="Arial" pitchFamily="34" charset="0"/>
              <a:buChar char="•"/>
            </a:pPr>
            <a:r>
              <a:rPr lang="en-US" sz="2600" dirty="0" smtClean="0">
                <a:latin typeface="+mj-lt"/>
                <a:cs typeface="Times New Roman" pitchFamily="18" charset="0"/>
              </a:rPr>
              <a:t>E.B. Pollock et al., </a:t>
            </a:r>
            <a:r>
              <a:rPr lang="en-US" sz="2600" i="1" dirty="0" smtClean="0">
                <a:latin typeface="+mj-lt"/>
                <a:cs typeface="Times New Roman" pitchFamily="18" charset="0"/>
              </a:rPr>
              <a:t>2007 Phys. Educ. Res. Conf.</a:t>
            </a:r>
            <a:r>
              <a:rPr lang="en-US" sz="2600" dirty="0" smtClean="0">
                <a:latin typeface="+mj-lt"/>
                <a:cs typeface="Times New Roman" pitchFamily="18" charset="0"/>
              </a:rPr>
              <a:t>, AIP Conf. Proc. </a:t>
            </a:r>
            <a:r>
              <a:rPr lang="en-US" sz="2600" b="1" dirty="0" smtClean="0">
                <a:latin typeface="+mj-lt"/>
                <a:cs typeface="Times New Roman" pitchFamily="18" charset="0"/>
              </a:rPr>
              <a:t>951</a:t>
            </a:r>
            <a:r>
              <a:rPr lang="en-US" sz="2600" dirty="0" smtClean="0">
                <a:latin typeface="+mj-lt"/>
                <a:cs typeface="Times New Roman" pitchFamily="18" charset="0"/>
              </a:rPr>
              <a:t>, 168-171 (2007)</a:t>
            </a:r>
          </a:p>
          <a:p>
            <a:pPr marL="409575" indent="-284163">
              <a:buFont typeface="Arial" pitchFamily="34" charset="0"/>
              <a:buChar char="•"/>
            </a:pPr>
            <a:r>
              <a:rPr lang="en-US" sz="2600" dirty="0" smtClean="0">
                <a:latin typeface="+mj-lt"/>
                <a:cs typeface="Times New Roman" pitchFamily="18" charset="0"/>
              </a:rPr>
              <a:t>J. </a:t>
            </a:r>
            <a:r>
              <a:rPr lang="en-US" sz="2600" dirty="0" err="1" smtClean="0">
                <a:latin typeface="+mj-lt"/>
                <a:cs typeface="Times New Roman" pitchFamily="18" charset="0"/>
              </a:rPr>
              <a:t>Bezuidenhout</a:t>
            </a:r>
            <a:r>
              <a:rPr lang="en-US" sz="2600" dirty="0" smtClean="0">
                <a:latin typeface="+mj-lt"/>
                <a:cs typeface="Times New Roman" pitchFamily="18" charset="0"/>
              </a:rPr>
              <a:t> &amp; A. Olivier, </a:t>
            </a:r>
            <a:r>
              <a:rPr lang="en-US" sz="2600" i="1" dirty="0" smtClean="0">
                <a:latin typeface="+mj-lt"/>
                <a:cs typeface="Times New Roman" pitchFamily="18" charset="0"/>
              </a:rPr>
              <a:t>Proc. 24th PME </a:t>
            </a:r>
            <a:r>
              <a:rPr lang="en-US" sz="2600" b="1" dirty="0" smtClean="0">
                <a:latin typeface="+mj-lt"/>
                <a:cs typeface="Times New Roman" pitchFamily="18" charset="0"/>
              </a:rPr>
              <a:t>2</a:t>
            </a:r>
            <a:r>
              <a:rPr lang="en-US" sz="2600" dirty="0" smtClean="0">
                <a:latin typeface="+mj-lt"/>
                <a:cs typeface="Times New Roman" pitchFamily="18" charset="0"/>
              </a:rPr>
              <a:t>, 73-80 (2000)</a:t>
            </a:r>
          </a:p>
          <a:p>
            <a:pPr marL="409575" indent="-284163">
              <a:buFont typeface="Arial" pitchFamily="34" charset="0"/>
              <a:buChar char="•"/>
            </a:pPr>
            <a:r>
              <a:rPr lang="en-US" sz="2600" dirty="0" smtClean="0">
                <a:latin typeface="+mj-lt"/>
                <a:cs typeface="Times New Roman" pitchFamily="18" charset="0"/>
              </a:rPr>
              <a:t>K. A. </a:t>
            </a:r>
            <a:r>
              <a:rPr lang="en-US" sz="2600" dirty="0" err="1" smtClean="0">
                <a:latin typeface="+mj-lt"/>
                <a:cs typeface="Times New Roman" pitchFamily="18" charset="0"/>
              </a:rPr>
              <a:t>Marrongelle</a:t>
            </a:r>
            <a:r>
              <a:rPr lang="en-US" sz="2600" dirty="0" smtClean="0">
                <a:latin typeface="+mj-lt"/>
                <a:cs typeface="Times New Roman" pitchFamily="18" charset="0"/>
              </a:rPr>
              <a:t>, in </a:t>
            </a:r>
            <a:r>
              <a:rPr lang="en-US" sz="2600" i="1" dirty="0" smtClean="0">
                <a:latin typeface="+mj-lt"/>
                <a:cs typeface="Times New Roman" pitchFamily="18" charset="0"/>
              </a:rPr>
              <a:t>Social Science and Mathematics</a:t>
            </a:r>
            <a:r>
              <a:rPr lang="en-US" sz="2600" dirty="0" smtClean="0">
                <a:latin typeface="+mj-lt"/>
                <a:cs typeface="Times New Roman" pitchFamily="18" charset="0"/>
              </a:rPr>
              <a:t> </a:t>
            </a:r>
            <a:r>
              <a:rPr lang="en-US" sz="2600" b="1" dirty="0" smtClean="0">
                <a:latin typeface="+mj-lt"/>
                <a:cs typeface="Times New Roman" pitchFamily="18" charset="0"/>
              </a:rPr>
              <a:t>104</a:t>
            </a:r>
            <a:r>
              <a:rPr lang="en-US" sz="2600" dirty="0" smtClean="0">
                <a:latin typeface="+mj-lt"/>
                <a:cs typeface="Times New Roman" pitchFamily="18" charset="0"/>
              </a:rPr>
              <a:t>(6), 258 272 (2004)</a:t>
            </a:r>
          </a:p>
          <a:p>
            <a:pPr marL="409575" indent="-284163">
              <a:buFont typeface="Arial" pitchFamily="34" charset="0"/>
              <a:buChar char="•"/>
            </a:pPr>
            <a:r>
              <a:rPr lang="en-US" sz="2600" dirty="0" smtClean="0">
                <a:latin typeface="+mj-lt"/>
              </a:rPr>
              <a:t>P. Thompson &amp; J. Silverman, in </a:t>
            </a:r>
            <a:r>
              <a:rPr lang="en-US" sz="2600" i="1" dirty="0" smtClean="0">
                <a:latin typeface="+mj-lt"/>
              </a:rPr>
              <a:t>Making the connection (MAA), pp. 43-52 (2008)</a:t>
            </a:r>
            <a:endParaRPr lang="en-US" sz="2600" dirty="0" smtClean="0">
              <a:latin typeface="+mj-lt"/>
            </a:endParaRPr>
          </a:p>
          <a:p>
            <a:pPr marL="409575" indent="-284163">
              <a:buFont typeface="Arial" pitchFamily="34" charset="0"/>
              <a:buChar char="•"/>
            </a:pPr>
            <a:r>
              <a:rPr lang="en-US" sz="2600" dirty="0" smtClean="0">
                <a:latin typeface="+mj-lt"/>
                <a:cs typeface="Times New Roman" pitchFamily="18" charset="0"/>
              </a:rPr>
              <a:t>T. Eisenberg, in</a:t>
            </a:r>
            <a:r>
              <a:rPr lang="en-US" sz="2600" i="1" dirty="0" smtClean="0">
                <a:latin typeface="+mj-lt"/>
                <a:cs typeface="Times New Roman" pitchFamily="18" charset="0"/>
              </a:rPr>
              <a:t> The Concept of Function: Aspects of Epistemology and Pedagogy, </a:t>
            </a:r>
            <a:r>
              <a:rPr lang="en-US" sz="2600" dirty="0" smtClean="0">
                <a:latin typeface="+mj-lt"/>
                <a:cs typeface="Times New Roman" pitchFamily="18" charset="0"/>
              </a:rPr>
              <a:t>MAA Notes #</a:t>
            </a:r>
            <a:r>
              <a:rPr lang="en-US" sz="2600" b="1" dirty="0" smtClean="0">
                <a:latin typeface="+mj-lt"/>
                <a:cs typeface="Times New Roman" pitchFamily="18" charset="0"/>
              </a:rPr>
              <a:t>25</a:t>
            </a:r>
            <a:r>
              <a:rPr lang="en-US" sz="2600" dirty="0" smtClean="0">
                <a:latin typeface="+mj-lt"/>
                <a:cs typeface="Times New Roman" pitchFamily="18" charset="0"/>
              </a:rPr>
              <a:t>, pp.153-174 (1992) </a:t>
            </a:r>
          </a:p>
          <a:p>
            <a:pPr marL="409575" indent="-284163">
              <a:buFont typeface="Arial" pitchFamily="34" charset="0"/>
              <a:buChar char="•"/>
            </a:pPr>
            <a:r>
              <a:rPr lang="en-US" sz="2600" dirty="0" smtClean="0">
                <a:latin typeface="+mj-lt"/>
                <a:cs typeface="Times New Roman" pitchFamily="18" charset="0"/>
              </a:rPr>
              <a:t>T. </a:t>
            </a:r>
            <a:r>
              <a:rPr lang="en-US" sz="2600" dirty="0" err="1" smtClean="0">
                <a:latin typeface="+mj-lt"/>
                <a:cs typeface="Times New Roman" pitchFamily="18" charset="0"/>
              </a:rPr>
              <a:t>Wemyss</a:t>
            </a:r>
            <a:r>
              <a:rPr lang="en-US" sz="2600" dirty="0" smtClean="0">
                <a:latin typeface="+mj-lt"/>
                <a:cs typeface="Times New Roman" pitchFamily="18" charset="0"/>
              </a:rPr>
              <a:t>, R. R. </a:t>
            </a:r>
            <a:r>
              <a:rPr lang="en-US" sz="2600" dirty="0" err="1" smtClean="0">
                <a:latin typeface="+mj-lt"/>
                <a:cs typeface="Times New Roman" pitchFamily="18" charset="0"/>
              </a:rPr>
              <a:t>Bajracharya</a:t>
            </a:r>
            <a:r>
              <a:rPr lang="en-US" sz="2600" dirty="0" smtClean="0">
                <a:latin typeface="+mj-lt"/>
                <a:cs typeface="Times New Roman" pitchFamily="18" charset="0"/>
              </a:rPr>
              <a:t>, J. R. Thompson, &amp; J. F. Wagner, 2011 RUME Proc. (2011, submitted)</a:t>
            </a:r>
          </a:p>
          <a:p>
            <a:pPr marL="409575" indent="-284163">
              <a:buFont typeface="Arial" pitchFamily="34" charset="0"/>
              <a:buChar char="•"/>
            </a:pPr>
            <a:r>
              <a:rPr lang="en-US" sz="2600" dirty="0" smtClean="0">
                <a:latin typeface="+mj-lt"/>
                <a:cs typeface="Times New Roman" pitchFamily="18" charset="0"/>
              </a:rPr>
              <a:t>V. </a:t>
            </a:r>
            <a:r>
              <a:rPr lang="en-US" sz="2600" dirty="0" err="1" smtClean="0">
                <a:latin typeface="+mj-lt"/>
                <a:cs typeface="Times New Roman" pitchFamily="18" charset="0"/>
              </a:rPr>
              <a:t>Sealey</a:t>
            </a:r>
            <a:r>
              <a:rPr lang="en-US" sz="2600" dirty="0" smtClean="0">
                <a:latin typeface="+mj-lt"/>
                <a:cs typeface="Times New Roman" pitchFamily="18" charset="0"/>
              </a:rPr>
              <a:t>, PME-NA Proceedings, </a:t>
            </a:r>
            <a:r>
              <a:rPr lang="en-US" sz="2600" b="1" dirty="0" smtClean="0">
                <a:latin typeface="+mj-lt"/>
                <a:cs typeface="Times New Roman" pitchFamily="18" charset="0"/>
              </a:rPr>
              <a:t>2</a:t>
            </a:r>
            <a:r>
              <a:rPr lang="en-US" sz="2600" dirty="0" smtClean="0">
                <a:latin typeface="+mj-lt"/>
                <a:cs typeface="Times New Roman" pitchFamily="18" charset="0"/>
              </a:rPr>
              <a:t>, 46-53 (2006)</a:t>
            </a:r>
          </a:p>
          <a:p>
            <a:pPr marL="409575" indent="-284163">
              <a:buFont typeface="Arial" pitchFamily="34" charset="0"/>
              <a:buChar char="•"/>
            </a:pPr>
            <a:r>
              <a:rPr lang="en-US" sz="2600" dirty="0" smtClean="0">
                <a:latin typeface="+mj-lt"/>
                <a:cs typeface="Times New Roman" pitchFamily="18" charset="0"/>
              </a:rPr>
              <a:t>W.L. Hall, Jr., </a:t>
            </a:r>
            <a:r>
              <a:rPr lang="en-US" sz="2600" i="1" dirty="0" smtClean="0">
                <a:latin typeface="+mj-lt"/>
                <a:cs typeface="Times New Roman" pitchFamily="18" charset="0"/>
              </a:rPr>
              <a:t>Proceedings of the 13th Annual Conference on RUME</a:t>
            </a:r>
            <a:r>
              <a:rPr lang="en-US" sz="2600" dirty="0" smtClean="0">
                <a:latin typeface="+mj-lt"/>
                <a:cs typeface="Times New Roman" pitchFamily="18" charset="0"/>
              </a:rPr>
              <a:t>, MAA (2010)</a:t>
            </a:r>
          </a:p>
          <a:p>
            <a:pPr marL="409575" indent="-284163">
              <a:buFont typeface="Arial" pitchFamily="34" charset="0"/>
              <a:buChar char="•"/>
            </a:pPr>
            <a:r>
              <a:rPr lang="en-US" sz="2600" dirty="0" smtClean="0">
                <a:latin typeface="+mj-lt"/>
                <a:cs typeface="Times New Roman" pitchFamily="18" charset="0"/>
              </a:rPr>
              <a:t>D.H. Nguyen &amp; N.S. </a:t>
            </a:r>
            <a:r>
              <a:rPr lang="en-US" sz="2600" dirty="0" err="1" smtClean="0">
                <a:latin typeface="+mj-lt"/>
                <a:cs typeface="Times New Roman" pitchFamily="18" charset="0"/>
              </a:rPr>
              <a:t>Rebello</a:t>
            </a:r>
            <a:r>
              <a:rPr lang="en-US" sz="2600" dirty="0" smtClean="0">
                <a:latin typeface="+mj-lt"/>
                <a:cs typeface="Times New Roman" pitchFamily="18" charset="0"/>
              </a:rPr>
              <a:t>, </a:t>
            </a:r>
            <a:r>
              <a:rPr lang="en-US" sz="2600" i="1" dirty="0" smtClean="0">
                <a:latin typeface="+mj-lt"/>
                <a:cs typeface="Times New Roman" pitchFamily="18" charset="0"/>
              </a:rPr>
              <a:t>Phys. Rev. ST Phys. Educ. Res</a:t>
            </a:r>
            <a:r>
              <a:rPr lang="en-US" sz="2600" dirty="0" smtClean="0">
                <a:latin typeface="+mj-lt"/>
                <a:cs typeface="Times New Roman" pitchFamily="18" charset="0"/>
              </a:rPr>
              <a:t>., </a:t>
            </a:r>
            <a:r>
              <a:rPr lang="en-US" sz="2600" b="1" dirty="0" smtClean="0">
                <a:latin typeface="+mj-lt"/>
                <a:cs typeface="Times New Roman" pitchFamily="18" charset="0"/>
              </a:rPr>
              <a:t>7</a:t>
            </a:r>
            <a:r>
              <a:rPr lang="en-US" sz="2600" dirty="0" smtClean="0">
                <a:latin typeface="+mj-lt"/>
                <a:cs typeface="Times New Roman" pitchFamily="18" charset="0"/>
              </a:rPr>
              <a:t>(1) (2011)</a:t>
            </a:r>
          </a:p>
          <a:p>
            <a:pPr marL="409575" indent="-284163">
              <a:buFont typeface="Arial" pitchFamily="34" charset="0"/>
              <a:buChar char="•"/>
            </a:pPr>
            <a:endParaRPr lang="en-US" sz="2600" dirty="0" smtClean="0">
              <a:latin typeface="+mj-lt"/>
              <a:cs typeface="Times New Roman" pitchFamily="18" charset="0"/>
            </a:endParaRPr>
          </a:p>
        </p:txBody>
      </p:sp>
      <p:sp>
        <p:nvSpPr>
          <p:cNvPr id="86" name="Text Box 7"/>
          <p:cNvSpPr txBox="1">
            <a:spLocks noChangeArrowheads="1"/>
          </p:cNvSpPr>
          <p:nvPr/>
        </p:nvSpPr>
        <p:spPr bwMode="auto">
          <a:xfrm>
            <a:off x="29636545" y="25146000"/>
            <a:ext cx="2286000" cy="601284"/>
          </a:xfrm>
          <a:prstGeom prst="rect">
            <a:avLst/>
          </a:prstGeom>
          <a:noFill/>
          <a:ln w="9525">
            <a:noFill/>
            <a:miter lim="800000"/>
            <a:headEnd/>
            <a:tailEnd/>
          </a:ln>
        </p:spPr>
        <p:txBody>
          <a:bodyPr lIns="91267" tIns="45624" rIns="91267" bIns="45624">
            <a:spAutoFit/>
          </a:bodyPr>
          <a:lstStyle/>
          <a:p>
            <a:pPr defTabSz="4389120" eaLnBrk="0" fontAlgn="auto" hangingPunct="0">
              <a:spcBef>
                <a:spcPct val="50000"/>
              </a:spcBef>
              <a:spcAft>
                <a:spcPts val="0"/>
              </a:spcAft>
              <a:defRPr/>
            </a:pPr>
            <a:r>
              <a:rPr lang="en-US" sz="3200" b="1" dirty="0">
                <a:solidFill>
                  <a:srgbClr val="000099"/>
                </a:solidFill>
                <a:effectLst>
                  <a:outerShdw blurRad="38100" dist="38100" dir="2700000" algn="tl">
                    <a:srgbClr val="000000">
                      <a:alpha val="43137"/>
                    </a:srgbClr>
                  </a:outerShdw>
                </a:effectLst>
                <a:latin typeface="+mn-lt"/>
                <a:cs typeface="+mn-cs"/>
              </a:rPr>
              <a:t>References</a:t>
            </a:r>
          </a:p>
        </p:txBody>
      </p:sp>
      <p:sp>
        <p:nvSpPr>
          <p:cNvPr id="88" name="Text Box 7"/>
          <p:cNvSpPr txBox="1">
            <a:spLocks noChangeArrowheads="1"/>
          </p:cNvSpPr>
          <p:nvPr/>
        </p:nvSpPr>
        <p:spPr bwMode="auto">
          <a:xfrm>
            <a:off x="14935200" y="25146000"/>
            <a:ext cx="13792200" cy="584582"/>
          </a:xfrm>
          <a:prstGeom prst="rect">
            <a:avLst/>
          </a:prstGeom>
          <a:noFill/>
          <a:ln w="9525">
            <a:noFill/>
            <a:miter lim="800000"/>
            <a:headEnd/>
            <a:tailEnd/>
          </a:ln>
        </p:spPr>
        <p:txBody>
          <a:bodyPr wrap="square" lIns="91267" tIns="45624" rIns="91267" bIns="45624">
            <a:spAutoFit/>
          </a:bodyPr>
          <a:lstStyle/>
          <a:p>
            <a:pPr defTabSz="4389120" eaLnBrk="0" fontAlgn="auto" hangingPunct="0">
              <a:spcBef>
                <a:spcPct val="50000"/>
              </a:spcBef>
              <a:spcAft>
                <a:spcPts val="0"/>
              </a:spcAft>
              <a:defRPr/>
            </a:pPr>
            <a:r>
              <a:rPr lang="en-US" sz="3200" b="1" dirty="0" smtClean="0">
                <a:solidFill>
                  <a:srgbClr val="000099"/>
                </a:solidFill>
                <a:effectLst>
                  <a:outerShdw blurRad="38100" dist="38100" dir="2700000" algn="tl">
                    <a:srgbClr val="000000">
                      <a:alpha val="43137"/>
                    </a:srgbClr>
                  </a:outerShdw>
                </a:effectLst>
                <a:latin typeface="+mn-lt"/>
                <a:cs typeface="+mn-cs"/>
              </a:rPr>
              <a:t>Summary:  Student reasoning about the signs of definite integrals </a:t>
            </a:r>
            <a:endParaRPr lang="en-US" sz="3200" b="1" dirty="0">
              <a:solidFill>
                <a:srgbClr val="000099"/>
              </a:solidFill>
              <a:effectLst>
                <a:outerShdw blurRad="38100" dist="38100" dir="2700000" algn="tl">
                  <a:srgbClr val="000000">
                    <a:alpha val="43137"/>
                  </a:srgbClr>
                </a:outerShdw>
              </a:effectLst>
              <a:latin typeface="+mn-lt"/>
              <a:cs typeface="+mn-cs"/>
            </a:endParaRPr>
          </a:p>
        </p:txBody>
      </p:sp>
      <p:pic>
        <p:nvPicPr>
          <p:cNvPr id="2105" name="Picture 3"/>
          <p:cNvPicPr>
            <a:picLocks noChangeArrowheads="1"/>
          </p:cNvPicPr>
          <p:nvPr/>
        </p:nvPicPr>
        <p:blipFill>
          <a:blip r:embed="rId8" cstate="print"/>
          <a:srcRect l="31195" t="9590" r="35082" b="73086"/>
          <a:stretch>
            <a:fillRect/>
          </a:stretch>
        </p:blipFill>
        <p:spPr bwMode="auto">
          <a:xfrm>
            <a:off x="39166800" y="20993099"/>
            <a:ext cx="3505200" cy="2057401"/>
          </a:xfrm>
          <a:prstGeom prst="rect">
            <a:avLst/>
          </a:prstGeom>
          <a:noFill/>
          <a:ln>
            <a:noFill/>
          </a:ln>
        </p:spPr>
      </p:pic>
      <p:sp>
        <p:nvSpPr>
          <p:cNvPr id="295" name="TextBox 294"/>
          <p:cNvSpPr txBox="1"/>
          <p:nvPr/>
        </p:nvSpPr>
        <p:spPr>
          <a:xfrm>
            <a:off x="14935200" y="25811748"/>
            <a:ext cx="13944600" cy="3647152"/>
          </a:xfrm>
          <a:prstGeom prst="rect">
            <a:avLst/>
          </a:prstGeom>
          <a:noFill/>
        </p:spPr>
        <p:txBody>
          <a:bodyPr wrap="square">
            <a:spAutoFit/>
          </a:bodyPr>
          <a:lstStyle/>
          <a:p>
            <a:pPr defTabSz="4389120" fontAlgn="auto">
              <a:spcBef>
                <a:spcPts val="0"/>
              </a:spcBef>
              <a:spcAft>
                <a:spcPts val="0"/>
              </a:spcAft>
              <a:defRPr/>
            </a:pPr>
            <a:r>
              <a:rPr lang="en-US" sz="2800" dirty="0" smtClean="0">
                <a:latin typeface="+mn-lt"/>
                <a:cs typeface="+mn-cs"/>
              </a:rPr>
              <a:t>Based on the results of our written surveys, we categorized students</a:t>
            </a:r>
            <a:r>
              <a:rPr lang="en-US" sz="2800" dirty="0">
                <a:latin typeface="+mn-lt"/>
                <a:cs typeface="+mn-cs"/>
              </a:rPr>
              <a:t>’ lines of </a:t>
            </a:r>
            <a:r>
              <a:rPr lang="en-US" sz="2800" dirty="0" smtClean="0">
                <a:latin typeface="+mn-lt"/>
                <a:cs typeface="+mn-cs"/>
              </a:rPr>
              <a:t>reasoning: </a:t>
            </a:r>
          </a:p>
          <a:p>
            <a:pPr marL="346075" defTabSz="4389120" fontAlgn="auto">
              <a:spcBef>
                <a:spcPts val="0"/>
              </a:spcBef>
              <a:spcAft>
                <a:spcPts val="0"/>
              </a:spcAft>
              <a:defRPr/>
            </a:pPr>
            <a:r>
              <a:rPr lang="en-US" sz="2800" b="1" i="1" dirty="0" smtClean="0">
                <a:solidFill>
                  <a:schemeClr val="tx1">
                    <a:lumMod val="95000"/>
                    <a:lumOff val="5000"/>
                  </a:schemeClr>
                </a:solidFill>
                <a:latin typeface="+mn-lt"/>
                <a:cs typeface="+mn-cs"/>
              </a:rPr>
              <a:t>Area under the curve</a:t>
            </a:r>
            <a:r>
              <a:rPr lang="en-US" sz="2800" dirty="0">
                <a:solidFill>
                  <a:schemeClr val="tx1">
                    <a:lumMod val="95000"/>
                    <a:lumOff val="5000"/>
                  </a:schemeClr>
                </a:solidFill>
                <a:latin typeface="+mn-lt"/>
                <a:cs typeface="+mn-cs"/>
              </a:rPr>
              <a:t>	</a:t>
            </a:r>
            <a:r>
              <a:rPr lang="en-US" sz="2800" b="1" i="1" dirty="0" smtClean="0">
                <a:solidFill>
                  <a:schemeClr val="tx1">
                    <a:lumMod val="95000"/>
                    <a:lumOff val="5000"/>
                  </a:schemeClr>
                </a:solidFill>
                <a:latin typeface="+mn-lt"/>
                <a:cs typeface="+mn-cs"/>
              </a:rPr>
              <a:t>Position of the function	Shape of the curve</a:t>
            </a:r>
            <a:endParaRPr lang="en-US" sz="2700" dirty="0" smtClean="0">
              <a:solidFill>
                <a:schemeClr val="tx1">
                  <a:lumMod val="95000"/>
                  <a:lumOff val="5000"/>
                </a:schemeClr>
              </a:solidFill>
              <a:latin typeface="+mn-lt"/>
              <a:cs typeface="+mn-cs"/>
            </a:endParaRPr>
          </a:p>
          <a:p>
            <a:pPr defTabSz="4389120" fontAlgn="auto">
              <a:spcBef>
                <a:spcPts val="0"/>
              </a:spcBef>
              <a:spcAft>
                <a:spcPts val="0"/>
              </a:spcAft>
              <a:defRPr/>
            </a:pPr>
            <a:endParaRPr lang="en-US" sz="1200" dirty="0" smtClean="0">
              <a:latin typeface="+mn-lt"/>
              <a:cs typeface="+mn-cs"/>
            </a:endParaRPr>
          </a:p>
          <a:p>
            <a:pPr defTabSz="4389120" fontAlgn="auto">
              <a:spcBef>
                <a:spcPts val="0"/>
              </a:spcBef>
              <a:spcAft>
                <a:spcPts val="0"/>
              </a:spcAft>
              <a:defRPr/>
            </a:pPr>
            <a:r>
              <a:rPr lang="en-US" sz="2800" dirty="0" smtClean="0">
                <a:latin typeface="+mn-lt"/>
                <a:cs typeface="+mn-cs"/>
              </a:rPr>
              <a:t>The interview results indicate that, for graphical representations of integrals, students</a:t>
            </a:r>
          </a:p>
          <a:p>
            <a:pPr marL="693738" indent="-347663" defTabSz="4389120" fontAlgn="auto">
              <a:spcBef>
                <a:spcPts val="0"/>
              </a:spcBef>
              <a:spcAft>
                <a:spcPts val="0"/>
              </a:spcAft>
              <a:buFont typeface="Arial" pitchFamily="34" charset="0"/>
              <a:buChar char="•"/>
              <a:defRPr/>
            </a:pPr>
            <a:r>
              <a:rPr lang="en-US" sz="2700" dirty="0" smtClean="0">
                <a:latin typeface="+mn-lt"/>
                <a:cs typeface="+mn-cs"/>
              </a:rPr>
              <a:t>use varied lines of reasoning to try and make sense </a:t>
            </a:r>
            <a:r>
              <a:rPr lang="en-US" sz="2700" dirty="0">
                <a:latin typeface="+mn-lt"/>
                <a:cs typeface="+mn-cs"/>
              </a:rPr>
              <a:t>of “backwards” integrals</a:t>
            </a:r>
          </a:p>
          <a:p>
            <a:pPr marL="693738" indent="-347663" defTabSz="4389120" fontAlgn="auto">
              <a:spcBef>
                <a:spcPts val="0"/>
              </a:spcBef>
              <a:spcAft>
                <a:spcPts val="0"/>
              </a:spcAft>
              <a:buFont typeface="Arial" pitchFamily="34" charset="0"/>
              <a:buChar char="•"/>
              <a:defRPr/>
            </a:pPr>
            <a:r>
              <a:rPr lang="en-US" sz="2700" dirty="0">
                <a:latin typeface="+mn-lt"/>
                <a:cs typeface="+mn-cs"/>
              </a:rPr>
              <a:t>have difficulty inter</a:t>
            </a:r>
            <a:r>
              <a:rPr lang="en-US" sz="2700" dirty="0">
                <a:latin typeface="+mn-lt"/>
                <a:cs typeface="+mn-cs"/>
                <a:sym typeface="Times New Roman" pitchFamily="18" charset="0"/>
              </a:rPr>
              <a:t>preting </a:t>
            </a:r>
            <a:r>
              <a:rPr lang="en-US" sz="2700" dirty="0">
                <a:latin typeface="+mn-lt"/>
                <a:cs typeface="+mn-cs"/>
              </a:rPr>
              <a:t>“backwards” </a:t>
            </a:r>
            <a:r>
              <a:rPr lang="en-US" sz="2700" dirty="0">
                <a:latin typeface="+mn-lt"/>
                <a:cs typeface="+mn-cs"/>
                <a:sym typeface="Times New Roman" pitchFamily="18" charset="0"/>
              </a:rPr>
              <a:t>integrals </a:t>
            </a:r>
            <a:r>
              <a:rPr lang="en-US" sz="2700" dirty="0" smtClean="0">
                <a:latin typeface="+mn-lt"/>
                <a:cs typeface="+mn-cs"/>
                <a:sym typeface="Times New Roman" pitchFamily="18" charset="0"/>
              </a:rPr>
              <a:t>using </a:t>
            </a:r>
            <a:r>
              <a:rPr lang="en-US" sz="2700" dirty="0">
                <a:latin typeface="+mn-lt"/>
                <a:cs typeface="+mn-cs"/>
                <a:sym typeface="Times New Roman" pitchFamily="18" charset="0"/>
              </a:rPr>
              <a:t>mathe</a:t>
            </a:r>
            <a:r>
              <a:rPr lang="en-US" sz="2700" dirty="0" smtClean="0">
                <a:latin typeface="+mn-lt"/>
                <a:cs typeface="+mn-cs"/>
                <a:sym typeface="Times New Roman" pitchFamily="18" charset="0"/>
              </a:rPr>
              <a:t>matical reasoning</a:t>
            </a:r>
            <a:endParaRPr lang="en-US" sz="2700" dirty="0" smtClean="0">
              <a:latin typeface="+mn-lt"/>
              <a:cs typeface="+mn-cs"/>
            </a:endParaRPr>
          </a:p>
          <a:p>
            <a:pPr marL="1030288" defTabSz="4389120" fontAlgn="auto">
              <a:spcBef>
                <a:spcPts val="0"/>
              </a:spcBef>
              <a:spcAft>
                <a:spcPts val="0"/>
              </a:spcAft>
              <a:defRPr/>
            </a:pPr>
            <a:r>
              <a:rPr lang="en-US" sz="2700" i="1" dirty="0">
                <a:latin typeface="+mn-lt"/>
                <a:cs typeface="+mn-cs"/>
              </a:rPr>
              <a:t>Reasoning </a:t>
            </a:r>
            <a:r>
              <a:rPr lang="en-US" sz="2700" i="1" dirty="0" smtClean="0">
                <a:latin typeface="+mn-lt"/>
                <a:cs typeface="+mn-cs"/>
              </a:rPr>
              <a:t>using (</a:t>
            </a:r>
            <a:r>
              <a:rPr lang="en-US" sz="2700" i="1" dirty="0">
                <a:latin typeface="+mn-lt"/>
                <a:cs typeface="+mn-cs"/>
              </a:rPr>
              <a:t>geometric) area conflicts with symbolic reasoning (i.e., using FTC)</a:t>
            </a:r>
          </a:p>
          <a:p>
            <a:pPr marL="693738" indent="-347663" defTabSz="4389120" fontAlgn="auto">
              <a:spcBef>
                <a:spcPts val="0"/>
              </a:spcBef>
              <a:spcAft>
                <a:spcPts val="0"/>
              </a:spcAft>
              <a:buFont typeface="Arial" pitchFamily="34" charset="0"/>
              <a:buChar char="•"/>
              <a:defRPr/>
            </a:pPr>
            <a:r>
              <a:rPr lang="en-US" sz="2700" dirty="0">
                <a:latin typeface="+mn-lt"/>
                <a:cs typeface="+mn-cs"/>
              </a:rPr>
              <a:t>overlook the importance of the sign of </a:t>
            </a:r>
            <a:r>
              <a:rPr lang="en-US" sz="2700" i="1" dirty="0">
                <a:latin typeface="+mn-lt"/>
                <a:cs typeface="+mn-cs"/>
              </a:rPr>
              <a:t>dx</a:t>
            </a:r>
            <a:r>
              <a:rPr lang="en-US" sz="2700" dirty="0">
                <a:latin typeface="+mn-lt"/>
                <a:cs typeface="+mn-cs"/>
              </a:rPr>
              <a:t> in determining the sign of an integral</a:t>
            </a:r>
          </a:p>
          <a:p>
            <a:pPr marL="693738" indent="-347663" defTabSz="4389120" fontAlgn="auto">
              <a:spcBef>
                <a:spcPts val="0"/>
              </a:spcBef>
              <a:spcAft>
                <a:spcPts val="0"/>
              </a:spcAft>
              <a:buFont typeface="Arial" pitchFamily="34" charset="0"/>
              <a:buChar char="•"/>
              <a:defRPr/>
            </a:pPr>
            <a:r>
              <a:rPr lang="en-US" sz="2700" dirty="0" smtClean="0">
                <a:latin typeface="+mn-lt"/>
                <a:cs typeface="+mn-cs"/>
              </a:rPr>
              <a:t>use physics contexts to successfully make sense of negative (and positive) integrals</a:t>
            </a:r>
            <a:endParaRPr lang="en-US" sz="2800" dirty="0">
              <a:latin typeface="+mn-lt"/>
              <a:cs typeface="+mn-cs"/>
            </a:endParaRPr>
          </a:p>
        </p:txBody>
      </p:sp>
      <p:sp>
        <p:nvSpPr>
          <p:cNvPr id="337" name="TextBox 336"/>
          <p:cNvSpPr txBox="1"/>
          <p:nvPr/>
        </p:nvSpPr>
        <p:spPr>
          <a:xfrm>
            <a:off x="14998262" y="11426544"/>
            <a:ext cx="16700938" cy="584776"/>
          </a:xfrm>
          <a:prstGeom prst="rect">
            <a:avLst/>
          </a:prstGeom>
          <a:noFill/>
        </p:spPr>
        <p:txBody>
          <a:bodyPr wrap="square">
            <a:spAutoFit/>
          </a:bodyPr>
          <a:lstStyle/>
          <a:p>
            <a:pPr defTabSz="4389120" fontAlgn="auto">
              <a:spcBef>
                <a:spcPts val="300"/>
              </a:spcBef>
              <a:spcAft>
                <a:spcPts val="300"/>
              </a:spcAft>
              <a:defRPr/>
            </a:pPr>
            <a:r>
              <a:rPr lang="en-US" sz="3200" b="1" dirty="0" smtClean="0">
                <a:solidFill>
                  <a:srgbClr val="000099"/>
                </a:solidFill>
                <a:effectLst>
                  <a:outerShdw blurRad="38100" dist="38100" dir="2700000" algn="tl">
                    <a:srgbClr val="000000">
                      <a:alpha val="43137"/>
                    </a:srgbClr>
                  </a:outerShdw>
                </a:effectLst>
                <a:latin typeface="+mn-lt"/>
                <a:cs typeface="+mn-cs"/>
              </a:rPr>
              <a:t>Interviews to Probe </a:t>
            </a:r>
            <a:r>
              <a:rPr lang="en-US" sz="3000" b="1" dirty="0" smtClean="0">
                <a:solidFill>
                  <a:srgbClr val="000099"/>
                </a:solidFill>
                <a:effectLst>
                  <a:outerShdw blurRad="38100" dist="38100" dir="2700000" algn="tl">
                    <a:srgbClr val="000000">
                      <a:alpha val="43137"/>
                    </a:srgbClr>
                  </a:outerShdw>
                </a:effectLst>
                <a:latin typeface="+mn-lt"/>
                <a:cs typeface="+mn-cs"/>
              </a:rPr>
              <a:t>Student Reasoning about Negative Integrals using Area  </a:t>
            </a:r>
            <a:r>
              <a:rPr lang="en-US" sz="2800" dirty="0" smtClean="0">
                <a:latin typeface="+mn-lt"/>
                <a:cs typeface="+mn-cs"/>
              </a:rPr>
              <a:t>[N = 8]</a:t>
            </a:r>
            <a:endParaRPr lang="en-US" sz="2800" dirty="0">
              <a:latin typeface="+mn-lt"/>
              <a:cs typeface="+mn-cs"/>
            </a:endParaRPr>
          </a:p>
        </p:txBody>
      </p:sp>
      <p:sp>
        <p:nvSpPr>
          <p:cNvPr id="246" name="Rectangle 3"/>
          <p:cNvSpPr>
            <a:spLocks noChangeArrowheads="1"/>
          </p:cNvSpPr>
          <p:nvPr/>
        </p:nvSpPr>
        <p:spPr bwMode="auto">
          <a:xfrm>
            <a:off x="36804600" y="1079120"/>
            <a:ext cx="6096000" cy="2308324"/>
          </a:xfrm>
          <a:prstGeom prst="rect">
            <a:avLst/>
          </a:prstGeom>
          <a:noFill/>
          <a:ln w="9525">
            <a:noFill/>
            <a:miter lim="800000"/>
            <a:headEnd/>
            <a:tailEnd/>
          </a:ln>
        </p:spPr>
        <p:txBody>
          <a:bodyPr wrap="square">
            <a:spAutoFit/>
          </a:bodyPr>
          <a:lstStyle/>
          <a:p>
            <a:r>
              <a:rPr lang="en-US" sz="2400" dirty="0" smtClean="0">
                <a:solidFill>
                  <a:srgbClr val="000090"/>
                </a:solidFill>
                <a:latin typeface="+mn-lt"/>
              </a:rPr>
              <a:t>Research Supported </a:t>
            </a:r>
            <a:r>
              <a:rPr lang="en-US" sz="2400" dirty="0">
                <a:solidFill>
                  <a:srgbClr val="000090"/>
                </a:solidFill>
                <a:latin typeface="+mn-lt"/>
              </a:rPr>
              <a:t>in part by </a:t>
            </a:r>
            <a:endParaRPr lang="en-US" sz="2400" dirty="0" smtClean="0">
              <a:solidFill>
                <a:srgbClr val="000090"/>
              </a:solidFill>
              <a:latin typeface="+mn-lt"/>
            </a:endParaRPr>
          </a:p>
          <a:p>
            <a:endParaRPr lang="en-US" sz="2400" dirty="0" smtClean="0">
              <a:solidFill>
                <a:srgbClr val="000090"/>
              </a:solidFill>
              <a:latin typeface="+mn-lt"/>
            </a:endParaRPr>
          </a:p>
          <a:p>
            <a:r>
              <a:rPr lang="en-US" sz="2400" dirty="0" smtClean="0">
                <a:solidFill>
                  <a:srgbClr val="000090"/>
                </a:solidFill>
                <a:latin typeface="+mn-lt"/>
              </a:rPr>
              <a:t>National </a:t>
            </a:r>
            <a:r>
              <a:rPr lang="en-US" sz="2400" dirty="0">
                <a:solidFill>
                  <a:srgbClr val="000090"/>
                </a:solidFill>
                <a:latin typeface="+mn-lt"/>
              </a:rPr>
              <a:t>Science Foundation grants </a:t>
            </a:r>
            <a:endParaRPr lang="en-US" sz="2400" dirty="0" smtClean="0">
              <a:solidFill>
                <a:srgbClr val="000090"/>
              </a:solidFill>
              <a:latin typeface="+mn-lt"/>
            </a:endParaRPr>
          </a:p>
          <a:p>
            <a:r>
              <a:rPr lang="en-US" sz="2400" b="1" dirty="0" smtClean="0">
                <a:solidFill>
                  <a:srgbClr val="000090"/>
                </a:solidFill>
                <a:latin typeface="+mn-lt"/>
              </a:rPr>
              <a:t>DUE </a:t>
            </a:r>
            <a:r>
              <a:rPr lang="en-US" sz="2400" b="1" dirty="0">
                <a:solidFill>
                  <a:srgbClr val="000090"/>
                </a:solidFill>
                <a:latin typeface="+mn-lt"/>
              </a:rPr>
              <a:t>0817282, </a:t>
            </a:r>
            <a:r>
              <a:rPr lang="en-US" sz="2400" dirty="0">
                <a:solidFill>
                  <a:srgbClr val="000090"/>
                </a:solidFill>
                <a:latin typeface="+mn-lt"/>
              </a:rPr>
              <a:t>DUE </a:t>
            </a:r>
            <a:r>
              <a:rPr lang="en-US" sz="2400" dirty="0" smtClean="0">
                <a:solidFill>
                  <a:srgbClr val="000090"/>
                </a:solidFill>
                <a:latin typeface="+mn-lt"/>
              </a:rPr>
              <a:t>0837214 </a:t>
            </a:r>
          </a:p>
          <a:p>
            <a:endParaRPr lang="en-US" sz="2400" dirty="0" smtClean="0">
              <a:solidFill>
                <a:srgbClr val="000090"/>
              </a:solidFill>
              <a:latin typeface="+mn-lt"/>
            </a:endParaRPr>
          </a:p>
          <a:p>
            <a:r>
              <a:rPr lang="en-US" sz="2400" b="1" dirty="0" smtClean="0">
                <a:solidFill>
                  <a:srgbClr val="000090"/>
                </a:solidFill>
                <a:latin typeface="+mn-lt"/>
              </a:rPr>
              <a:t>Maine </a:t>
            </a:r>
            <a:r>
              <a:rPr lang="en-US" sz="2400" b="1" dirty="0">
                <a:solidFill>
                  <a:srgbClr val="000090"/>
                </a:solidFill>
                <a:latin typeface="+mn-lt"/>
              </a:rPr>
              <a:t>Academic Prominence Initiative</a:t>
            </a:r>
          </a:p>
        </p:txBody>
      </p:sp>
      <p:pic>
        <p:nvPicPr>
          <p:cNvPr id="9" name="Picture 2"/>
          <p:cNvPicPr>
            <a:picLocks noChangeAspect="1" noChangeArrowheads="1"/>
          </p:cNvPicPr>
          <p:nvPr/>
        </p:nvPicPr>
        <p:blipFill>
          <a:blip r:embed="rId9" cstate="print"/>
          <a:srcRect/>
          <a:stretch>
            <a:fillRect/>
          </a:stretch>
        </p:blipFill>
        <p:spPr bwMode="auto">
          <a:xfrm>
            <a:off x="41760417" y="890550"/>
            <a:ext cx="1447800" cy="1447800"/>
          </a:xfrm>
          <a:prstGeom prst="rect">
            <a:avLst/>
          </a:prstGeom>
          <a:noFill/>
          <a:ln w="9525">
            <a:noFill/>
            <a:miter lim="800000"/>
            <a:headEnd/>
            <a:tailEnd/>
          </a:ln>
          <a:effectLst/>
        </p:spPr>
      </p:pic>
      <p:pic>
        <p:nvPicPr>
          <p:cNvPr id="257" name="Picture 6" descr="crestmaine.jpg                                                 000AB0B4JRT3                           C3E30C5D:"/>
          <p:cNvPicPr>
            <a:picLocks noChangeAspect="1" noChangeArrowheads="1"/>
          </p:cNvPicPr>
          <p:nvPr/>
        </p:nvPicPr>
        <p:blipFill>
          <a:blip r:embed="rId10" cstate="print"/>
          <a:srcRect/>
          <a:stretch>
            <a:fillRect/>
          </a:stretch>
        </p:blipFill>
        <p:spPr bwMode="auto">
          <a:xfrm>
            <a:off x="42214800" y="2625444"/>
            <a:ext cx="581526" cy="832078"/>
          </a:xfrm>
          <a:prstGeom prst="rect">
            <a:avLst/>
          </a:prstGeom>
          <a:noFill/>
          <a:ln w="9525">
            <a:noFill/>
            <a:miter lim="800000"/>
            <a:headEnd/>
            <a:tailEnd/>
          </a:ln>
        </p:spPr>
      </p:pic>
      <p:sp>
        <p:nvSpPr>
          <p:cNvPr id="274" name="Title 1"/>
          <p:cNvSpPr txBox="1">
            <a:spLocks/>
          </p:cNvSpPr>
          <p:nvPr/>
        </p:nvSpPr>
        <p:spPr bwMode="auto">
          <a:xfrm>
            <a:off x="630936" y="10920666"/>
            <a:ext cx="42574464" cy="244644"/>
          </a:xfrm>
          <a:prstGeom prst="rect">
            <a:avLst/>
          </a:prstGeom>
          <a:gradFill flip="none" rotWithShape="1">
            <a:gsLst>
              <a:gs pos="0">
                <a:srgbClr val="8488C4"/>
              </a:gs>
              <a:gs pos="53000">
                <a:srgbClr val="D4DEFF"/>
              </a:gs>
              <a:gs pos="83000">
                <a:srgbClr val="D4DEFF"/>
              </a:gs>
              <a:gs pos="100000">
                <a:srgbClr val="96AB94"/>
              </a:gs>
            </a:gsLst>
            <a:lin ang="5400000" scaled="0"/>
            <a:tileRect r="-100000" b="-100000"/>
          </a:gradFill>
          <a:ln w="9525">
            <a:noFill/>
            <a:miter lim="800000"/>
            <a:headEnd/>
            <a:tailEnd/>
          </a:ln>
        </p:spPr>
        <p:txBody>
          <a:bodyPr vert="horz" wrap="square" lIns="438912" tIns="219456" rIns="438912" bIns="219456" numCol="1" rtlCol="0" anchor="ctr" anchorCtr="0" compatLnSpc="1">
            <a:prstTxWarp prst="textNoShape">
              <a:avLst/>
            </a:prstTxWarp>
            <a:normAutofit fontScale="25000" lnSpcReduction="20000"/>
          </a:bodyPr>
          <a:lstStyle/>
          <a:p>
            <a:pPr marL="0" marR="0" lvl="0" indent="0" algn="ctr" defTabSz="438912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mn-lt"/>
              <a:ea typeface="+mj-ea"/>
              <a:cs typeface="Arial" pitchFamily="34" charset="0"/>
            </a:endParaRPr>
          </a:p>
        </p:txBody>
      </p:sp>
      <p:pic>
        <p:nvPicPr>
          <p:cNvPr id="1028" name="Picture 4"/>
          <p:cNvPicPr>
            <a:picLocks noChangeAspect="1" noChangeArrowheads="1"/>
          </p:cNvPicPr>
          <p:nvPr/>
        </p:nvPicPr>
        <p:blipFill>
          <a:blip r:embed="rId11" cstate="print"/>
          <a:srcRect l="5625" t="30000" r="3750" b="29000"/>
          <a:stretch>
            <a:fillRect/>
          </a:stretch>
        </p:blipFill>
        <p:spPr bwMode="auto">
          <a:xfrm>
            <a:off x="10668000" y="29170937"/>
            <a:ext cx="2743200" cy="775663"/>
          </a:xfrm>
          <a:prstGeom prst="rect">
            <a:avLst/>
          </a:prstGeom>
          <a:noFill/>
          <a:ln w="9525">
            <a:solidFill>
              <a:srgbClr val="1DD3CF"/>
            </a:solidFill>
            <a:miter lim="800000"/>
            <a:headEnd/>
            <a:tailEnd/>
          </a:ln>
          <a:effectLst/>
        </p:spPr>
      </p:pic>
      <p:pic>
        <p:nvPicPr>
          <p:cNvPr id="1029" name="Picture 5"/>
          <p:cNvPicPr>
            <a:picLocks noChangeAspect="1" noChangeArrowheads="1"/>
          </p:cNvPicPr>
          <p:nvPr/>
        </p:nvPicPr>
        <p:blipFill>
          <a:blip r:embed="rId12" cstate="print"/>
          <a:srcRect l="4375" t="49000" r="3125" b="25000"/>
          <a:stretch>
            <a:fillRect/>
          </a:stretch>
        </p:blipFill>
        <p:spPr bwMode="auto">
          <a:xfrm>
            <a:off x="9753602" y="30861000"/>
            <a:ext cx="4337539" cy="762000"/>
          </a:xfrm>
          <a:prstGeom prst="rect">
            <a:avLst/>
          </a:prstGeom>
          <a:noFill/>
          <a:ln w="9525">
            <a:solidFill>
              <a:srgbClr val="1DD3CF"/>
            </a:solidFill>
            <a:miter lim="800000"/>
            <a:headEnd/>
            <a:tailEnd/>
          </a:ln>
          <a:effectLst/>
        </p:spPr>
      </p:pic>
      <p:pic>
        <p:nvPicPr>
          <p:cNvPr id="1030" name="Picture 6"/>
          <p:cNvPicPr>
            <a:picLocks noChangeAspect="1" noChangeArrowheads="1"/>
          </p:cNvPicPr>
          <p:nvPr/>
        </p:nvPicPr>
        <p:blipFill>
          <a:blip r:embed="rId13" cstate="print"/>
          <a:srcRect l="4375" t="21000" r="2500" b="20000"/>
          <a:stretch>
            <a:fillRect/>
          </a:stretch>
        </p:blipFill>
        <p:spPr bwMode="auto">
          <a:xfrm>
            <a:off x="6324600" y="30763832"/>
            <a:ext cx="2362200" cy="935368"/>
          </a:xfrm>
          <a:prstGeom prst="rect">
            <a:avLst/>
          </a:prstGeom>
          <a:noFill/>
          <a:ln w="9525">
            <a:solidFill>
              <a:schemeClr val="bg2">
                <a:lumMod val="50000"/>
              </a:schemeClr>
            </a:solidFill>
            <a:miter lim="800000"/>
            <a:headEnd/>
            <a:tailEnd/>
          </a:ln>
          <a:effectLst/>
        </p:spPr>
      </p:pic>
      <p:sp>
        <p:nvSpPr>
          <p:cNvPr id="282" name="Title 1"/>
          <p:cNvSpPr txBox="1">
            <a:spLocks/>
          </p:cNvSpPr>
          <p:nvPr/>
        </p:nvSpPr>
        <p:spPr bwMode="auto">
          <a:xfrm>
            <a:off x="14478000" y="24801786"/>
            <a:ext cx="28757880" cy="228600"/>
          </a:xfrm>
          <a:prstGeom prst="rect">
            <a:avLst/>
          </a:prstGeom>
          <a:gradFill flip="none" rotWithShape="1">
            <a:gsLst>
              <a:gs pos="0">
                <a:srgbClr val="8488C4"/>
              </a:gs>
              <a:gs pos="53000">
                <a:srgbClr val="D4DEFF"/>
              </a:gs>
              <a:gs pos="83000">
                <a:srgbClr val="D4DEFF"/>
              </a:gs>
              <a:gs pos="100000">
                <a:srgbClr val="96AB94"/>
              </a:gs>
            </a:gsLst>
            <a:lin ang="5400000" scaled="0"/>
            <a:tileRect r="-100000" b="-100000"/>
          </a:gradFill>
          <a:ln w="9525">
            <a:noFill/>
            <a:miter lim="800000"/>
            <a:headEnd/>
            <a:tailEnd/>
          </a:ln>
        </p:spPr>
        <p:txBody>
          <a:bodyPr vert="horz" wrap="square" lIns="438912" tIns="219456" rIns="438912" bIns="219456" numCol="1" rtlCol="0" anchor="ctr" anchorCtr="0" compatLnSpc="1">
            <a:prstTxWarp prst="textNoShape">
              <a:avLst/>
            </a:prstTxWarp>
            <a:normAutofit fontScale="25000" lnSpcReduction="20000"/>
          </a:bodyPr>
          <a:lstStyle/>
          <a:p>
            <a:pPr marL="0" marR="0" lvl="0" indent="0" algn="ctr" defTabSz="438912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mn-lt"/>
              <a:ea typeface="+mj-ea"/>
              <a:cs typeface="Arial" pitchFamily="34" charset="0"/>
            </a:endParaRPr>
          </a:p>
        </p:txBody>
      </p:sp>
      <p:sp>
        <p:nvSpPr>
          <p:cNvPr id="283" name="Text Box 7"/>
          <p:cNvSpPr txBox="1">
            <a:spLocks noChangeArrowheads="1"/>
          </p:cNvSpPr>
          <p:nvPr/>
        </p:nvSpPr>
        <p:spPr bwMode="auto">
          <a:xfrm>
            <a:off x="29647055" y="30634947"/>
            <a:ext cx="3352800" cy="601284"/>
          </a:xfrm>
          <a:prstGeom prst="rect">
            <a:avLst/>
          </a:prstGeom>
          <a:noFill/>
          <a:ln w="9525">
            <a:noFill/>
            <a:miter lim="800000"/>
            <a:headEnd/>
            <a:tailEnd/>
          </a:ln>
        </p:spPr>
        <p:txBody>
          <a:bodyPr lIns="91267" tIns="45624" rIns="91267" bIns="45624">
            <a:spAutoFit/>
          </a:bodyPr>
          <a:lstStyle/>
          <a:p>
            <a:pPr defTabSz="4389120" eaLnBrk="0" fontAlgn="auto" hangingPunct="0">
              <a:spcBef>
                <a:spcPct val="50000"/>
              </a:spcBef>
              <a:spcAft>
                <a:spcPts val="0"/>
              </a:spcAft>
              <a:defRPr/>
            </a:pPr>
            <a:r>
              <a:rPr lang="en-US" sz="3200" b="1" dirty="0" smtClean="0">
                <a:solidFill>
                  <a:srgbClr val="000099"/>
                </a:solidFill>
                <a:effectLst>
                  <a:outerShdw blurRad="38100" dist="38100" dir="2700000" algn="tl">
                    <a:srgbClr val="000000">
                      <a:alpha val="43137"/>
                    </a:srgbClr>
                  </a:outerShdw>
                </a:effectLst>
                <a:latin typeface="+mn-lt"/>
                <a:cs typeface="+mn-cs"/>
              </a:rPr>
              <a:t>Acknowledgments</a:t>
            </a:r>
            <a:endParaRPr lang="en-US" sz="3200" b="1" dirty="0">
              <a:solidFill>
                <a:srgbClr val="000099"/>
              </a:solidFill>
              <a:effectLst>
                <a:outerShdw blurRad="38100" dist="38100" dir="2700000" algn="tl">
                  <a:srgbClr val="000000">
                    <a:alpha val="43137"/>
                  </a:srgbClr>
                </a:outerShdw>
              </a:effectLst>
              <a:latin typeface="+mn-lt"/>
              <a:cs typeface="+mn-cs"/>
            </a:endParaRPr>
          </a:p>
        </p:txBody>
      </p:sp>
      <p:sp>
        <p:nvSpPr>
          <p:cNvPr id="284" name="TextBox 283"/>
          <p:cNvSpPr txBox="1"/>
          <p:nvPr/>
        </p:nvSpPr>
        <p:spPr>
          <a:xfrm>
            <a:off x="29628662" y="31168428"/>
            <a:ext cx="13944600" cy="1384995"/>
          </a:xfrm>
          <a:prstGeom prst="rect">
            <a:avLst/>
          </a:prstGeom>
          <a:noFill/>
        </p:spPr>
        <p:txBody>
          <a:bodyPr wrap="square">
            <a:spAutoFit/>
          </a:bodyPr>
          <a:lstStyle/>
          <a:p>
            <a:pPr defTabSz="4389120" fontAlgn="auto">
              <a:spcBef>
                <a:spcPts val="0"/>
              </a:spcBef>
              <a:spcAft>
                <a:spcPts val="0"/>
              </a:spcAft>
              <a:defRPr/>
            </a:pPr>
            <a:r>
              <a:rPr lang="en-US" sz="2800" dirty="0" smtClean="0">
                <a:latin typeface="+mn-lt"/>
                <a:cs typeface="+mn-cs"/>
              </a:rPr>
              <a:t>We would like to thank </a:t>
            </a:r>
            <a:r>
              <a:rPr lang="en-US" sz="2800" dirty="0" err="1">
                <a:latin typeface="+mn-lt"/>
                <a:cs typeface="+mn-cs"/>
              </a:rPr>
              <a:t>Eisso</a:t>
            </a:r>
            <a:r>
              <a:rPr lang="en-US" sz="2800" dirty="0">
                <a:latin typeface="+mn-lt"/>
                <a:cs typeface="+mn-cs"/>
              </a:rPr>
              <a:t> </a:t>
            </a:r>
            <a:r>
              <a:rPr lang="en-US" sz="2800" dirty="0" err="1">
                <a:latin typeface="+mn-lt"/>
                <a:cs typeface="+mn-cs"/>
              </a:rPr>
              <a:t>Atzema</a:t>
            </a:r>
            <a:r>
              <a:rPr lang="en-US" sz="2800" dirty="0">
                <a:latin typeface="+mn-lt"/>
                <a:cs typeface="+mn-cs"/>
              </a:rPr>
              <a:t>, George </a:t>
            </a:r>
            <a:r>
              <a:rPr lang="en-US" sz="2800" dirty="0" smtClean="0">
                <a:latin typeface="+mn-lt"/>
                <a:cs typeface="+mn-cs"/>
              </a:rPr>
              <a:t>Bernhardt, </a:t>
            </a:r>
            <a:r>
              <a:rPr lang="en-US" sz="2800" dirty="0">
                <a:latin typeface="+mn-lt"/>
                <a:cs typeface="+mn-cs"/>
              </a:rPr>
              <a:t>David Clark, and Robert </a:t>
            </a:r>
            <a:r>
              <a:rPr lang="en-US" sz="2800" dirty="0" err="1" smtClean="0">
                <a:latin typeface="+mn-lt"/>
                <a:cs typeface="+mn-cs"/>
              </a:rPr>
              <a:t>Franzosa</a:t>
            </a:r>
            <a:r>
              <a:rPr lang="en-US" sz="2800" dirty="0" smtClean="0">
                <a:latin typeface="+mn-lt"/>
                <a:cs typeface="+mn-cs"/>
              </a:rPr>
              <a:t> for helping us to collect data in their classes.  We would also like thank all the members of the UMaine PERL, </a:t>
            </a:r>
            <a:r>
              <a:rPr lang="en-US" sz="2800" dirty="0">
                <a:latin typeface="+mn-lt"/>
                <a:cs typeface="+mn-cs"/>
              </a:rPr>
              <a:t>especially Donald </a:t>
            </a:r>
            <a:r>
              <a:rPr lang="en-US" sz="2800" dirty="0" err="1" smtClean="0">
                <a:latin typeface="+mn-lt"/>
                <a:cs typeface="+mn-cs"/>
              </a:rPr>
              <a:t>Mountcastle</a:t>
            </a:r>
            <a:r>
              <a:rPr lang="en-US" sz="2800" dirty="0" smtClean="0">
                <a:latin typeface="+mn-lt"/>
                <a:cs typeface="+mn-cs"/>
              </a:rPr>
              <a:t>, for productive discussions.</a:t>
            </a:r>
            <a:endParaRPr lang="en-US" sz="2800" dirty="0">
              <a:latin typeface="+mn-lt"/>
              <a:cs typeface="+mn-cs"/>
            </a:endParaRPr>
          </a:p>
        </p:txBody>
      </p:sp>
      <p:sp>
        <p:nvSpPr>
          <p:cNvPr id="237" name="TextBox 236"/>
          <p:cNvSpPr txBox="1"/>
          <p:nvPr/>
        </p:nvSpPr>
        <p:spPr>
          <a:xfrm>
            <a:off x="26758369" y="6553200"/>
            <a:ext cx="1981200" cy="338554"/>
          </a:xfrm>
          <a:prstGeom prst="rect">
            <a:avLst/>
          </a:prstGeom>
          <a:noFill/>
        </p:spPr>
        <p:txBody>
          <a:bodyPr wrap="square" rtlCol="0">
            <a:spAutoFit/>
          </a:bodyPr>
          <a:lstStyle/>
          <a:p>
            <a:r>
              <a:rPr lang="en-US" sz="1600" i="1" dirty="0" smtClean="0"/>
              <a:t>Meltzer AJP (2004)</a:t>
            </a:r>
            <a:endParaRPr lang="en-US" sz="1600" i="1" dirty="0"/>
          </a:p>
        </p:txBody>
      </p:sp>
      <p:sp>
        <p:nvSpPr>
          <p:cNvPr id="242" name="Curved Right Arrow 241"/>
          <p:cNvSpPr/>
          <p:nvPr/>
        </p:nvSpPr>
        <p:spPr>
          <a:xfrm rot="20936347">
            <a:off x="3090113" y="15437497"/>
            <a:ext cx="750405" cy="289475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a:solidFill>
                <a:schemeClr val="tx1"/>
              </a:solidFill>
            </a:endParaRPr>
          </a:p>
        </p:txBody>
      </p:sp>
      <p:pic>
        <p:nvPicPr>
          <p:cNvPr id="3" name="Picture 2"/>
          <p:cNvPicPr>
            <a:picLocks noChangeAspect="1" noChangeArrowheads="1"/>
          </p:cNvPicPr>
          <p:nvPr/>
        </p:nvPicPr>
        <p:blipFill>
          <a:blip r:embed="rId14" cstate="print"/>
          <a:srcRect/>
          <a:stretch>
            <a:fillRect/>
          </a:stretch>
        </p:blipFill>
        <p:spPr bwMode="auto">
          <a:xfrm>
            <a:off x="1803728" y="2133600"/>
            <a:ext cx="2090530" cy="1524000"/>
          </a:xfrm>
          <a:prstGeom prst="rect">
            <a:avLst/>
          </a:prstGeom>
          <a:noFill/>
          <a:ln w="9525">
            <a:noFill/>
            <a:miter lim="800000"/>
            <a:headEnd/>
            <a:tailEnd/>
          </a:ln>
          <a:effectLst/>
        </p:spPr>
      </p:pic>
      <p:graphicFrame>
        <p:nvGraphicFramePr>
          <p:cNvPr id="345" name="Chart 344"/>
          <p:cNvGraphicFramePr/>
          <p:nvPr/>
        </p:nvGraphicFramePr>
        <p:xfrm>
          <a:off x="7543800" y="18719893"/>
          <a:ext cx="6248400" cy="3581400"/>
        </p:xfrm>
        <a:graphic>
          <a:graphicData uri="http://schemas.openxmlformats.org/drawingml/2006/chart">
            <c:chart xmlns:c="http://schemas.openxmlformats.org/drawingml/2006/chart" xmlns:r="http://schemas.openxmlformats.org/officeDocument/2006/relationships" r:id="rId15"/>
          </a:graphicData>
        </a:graphic>
      </p:graphicFrame>
      <p:pic>
        <p:nvPicPr>
          <p:cNvPr id="265" name="Picture 264"/>
          <p:cNvPicPr>
            <a:picLocks noChangeAspect="1"/>
          </p:cNvPicPr>
          <p:nvPr/>
        </p:nvPicPr>
        <p:blipFill>
          <a:blip r:embed="rId16" cstate="print"/>
          <a:stretch>
            <a:fillRect/>
          </a:stretch>
        </p:blipFill>
        <p:spPr>
          <a:xfrm>
            <a:off x="1143000" y="533399"/>
            <a:ext cx="3411986" cy="1447800"/>
          </a:xfrm>
          <a:prstGeom prst="rect">
            <a:avLst/>
          </a:prstGeom>
        </p:spPr>
      </p:pic>
      <p:sp>
        <p:nvSpPr>
          <p:cNvPr id="259" name="Title 1"/>
          <p:cNvSpPr txBox="1">
            <a:spLocks/>
          </p:cNvSpPr>
          <p:nvPr/>
        </p:nvSpPr>
        <p:spPr bwMode="auto">
          <a:xfrm>
            <a:off x="630936" y="3962400"/>
            <a:ext cx="42574464" cy="244644"/>
          </a:xfrm>
          <a:prstGeom prst="rect">
            <a:avLst/>
          </a:prstGeom>
          <a:gradFill flip="none" rotWithShape="1">
            <a:gsLst>
              <a:gs pos="0">
                <a:srgbClr val="8488C4"/>
              </a:gs>
              <a:gs pos="53000">
                <a:srgbClr val="D4DEFF"/>
              </a:gs>
              <a:gs pos="83000">
                <a:srgbClr val="D4DEFF"/>
              </a:gs>
              <a:gs pos="100000">
                <a:srgbClr val="96AB94"/>
              </a:gs>
            </a:gsLst>
            <a:lin ang="5400000" scaled="0"/>
            <a:tileRect r="-100000" b="-100000"/>
          </a:gradFill>
          <a:ln w="9525">
            <a:noFill/>
            <a:miter lim="800000"/>
            <a:headEnd/>
            <a:tailEnd/>
          </a:ln>
        </p:spPr>
        <p:txBody>
          <a:bodyPr vert="horz" wrap="square" lIns="438912" tIns="219456" rIns="438912" bIns="219456" numCol="1" rtlCol="0" anchor="ctr" anchorCtr="0" compatLnSpc="1">
            <a:prstTxWarp prst="textNoShape">
              <a:avLst/>
            </a:prstTxWarp>
            <a:normAutofit fontScale="25000" lnSpcReduction="20000"/>
          </a:bodyPr>
          <a:lstStyle/>
          <a:p>
            <a:pPr marL="0" marR="0" lvl="0" indent="0" algn="ctr" defTabSz="438912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mn-lt"/>
              <a:ea typeface="+mj-ea"/>
              <a:cs typeface="Arial" pitchFamily="34" charset="0"/>
            </a:endParaRPr>
          </a:p>
        </p:txBody>
      </p:sp>
      <p:sp>
        <p:nvSpPr>
          <p:cNvPr id="26" name="Rectangle 43"/>
          <p:cNvSpPr>
            <a:spLocks noChangeArrowheads="1"/>
          </p:cNvSpPr>
          <p:nvPr/>
        </p:nvSpPr>
        <p:spPr bwMode="auto">
          <a:xfrm>
            <a:off x="0" y="152399"/>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44"/>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8" name="Rectangle 59"/>
          <p:cNvSpPr>
            <a:spLocks noChangeArrowheads="1"/>
          </p:cNvSpPr>
          <p:nvPr/>
        </p:nvSpPr>
        <p:spPr bwMode="auto">
          <a:xfrm>
            <a:off x="0" y="447674"/>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112" name="Rectangle 64"/>
          <p:cNvSpPr>
            <a:spLocks noChangeArrowheads="1"/>
          </p:cNvSpPr>
          <p:nvPr/>
        </p:nvSpPr>
        <p:spPr bwMode="auto">
          <a:xfrm>
            <a:off x="0" y="904874"/>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5" name="Rectangle 464"/>
          <p:cNvSpPr/>
          <p:nvPr/>
        </p:nvSpPr>
        <p:spPr>
          <a:xfrm>
            <a:off x="15049500" y="12573000"/>
            <a:ext cx="4495800" cy="553998"/>
          </a:xfrm>
          <a:prstGeom prst="rect">
            <a:avLst/>
          </a:prstGeom>
        </p:spPr>
        <p:txBody>
          <a:bodyPr wrap="square">
            <a:spAutoFit/>
          </a:bodyPr>
          <a:lstStyle/>
          <a:p>
            <a:pPr algn="ctr"/>
            <a:r>
              <a:rPr lang="en-US" sz="3000" b="1" dirty="0" smtClean="0">
                <a:effectLst>
                  <a:outerShdw blurRad="38100" dist="38100" dir="2700000" algn="tl">
                    <a:srgbClr val="000000">
                      <a:alpha val="43137"/>
                    </a:srgbClr>
                  </a:outerShdw>
                </a:effectLst>
                <a:latin typeface="+mn-lt"/>
                <a:cs typeface="+mn-cs"/>
              </a:rPr>
              <a:t>Initial (Written) Question</a:t>
            </a:r>
            <a:endParaRPr lang="en-US" sz="3000" b="1" dirty="0">
              <a:effectLst>
                <a:outerShdw blurRad="38100" dist="38100" dir="2700000" algn="tl">
                  <a:srgbClr val="000000">
                    <a:alpha val="43137"/>
                  </a:srgbClr>
                </a:outerShdw>
              </a:effectLst>
              <a:latin typeface="+mn-lt"/>
              <a:cs typeface="+mn-cs"/>
            </a:endParaRPr>
          </a:p>
        </p:txBody>
      </p:sp>
      <p:pic>
        <p:nvPicPr>
          <p:cNvPr id="1027" name="Picture 3"/>
          <p:cNvPicPr>
            <a:picLocks noChangeAspect="1" noChangeArrowheads="1"/>
          </p:cNvPicPr>
          <p:nvPr/>
        </p:nvPicPr>
        <p:blipFill>
          <a:blip r:embed="rId17" cstate="print"/>
          <a:srcRect/>
          <a:stretch>
            <a:fillRect/>
          </a:stretch>
        </p:blipFill>
        <p:spPr bwMode="auto">
          <a:xfrm>
            <a:off x="761999" y="12586138"/>
            <a:ext cx="13012615" cy="5638800"/>
          </a:xfrm>
          <a:prstGeom prst="rect">
            <a:avLst/>
          </a:prstGeom>
          <a:noFill/>
          <a:ln w="9525">
            <a:solidFill>
              <a:schemeClr val="tx1"/>
            </a:solidFill>
            <a:miter lim="800000"/>
            <a:headEnd/>
            <a:tailEnd/>
          </a:ln>
        </p:spPr>
      </p:pic>
      <p:sp>
        <p:nvSpPr>
          <p:cNvPr id="187" name="Rectangular Callout 186"/>
          <p:cNvSpPr/>
          <p:nvPr/>
        </p:nvSpPr>
        <p:spPr>
          <a:xfrm>
            <a:off x="29298900" y="21450300"/>
            <a:ext cx="9601200" cy="2286000"/>
          </a:xfrm>
          <a:prstGeom prst="wedgeRectCallout">
            <a:avLst>
              <a:gd name="adj1" fmla="val 82705"/>
              <a:gd name="adj2" fmla="val -35671"/>
            </a:avLst>
          </a:prstGeom>
          <a:solidFill>
            <a:srgbClr val="7030A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r>
              <a:rPr lang="en-US" sz="2800" dirty="0" smtClean="0">
                <a:solidFill>
                  <a:schemeClr val="tx1"/>
                </a:solidFill>
                <a:cs typeface="Times New Roman" pitchFamily="18" charset="0"/>
              </a:rPr>
              <a:t>In order to get negative area it is not... conceptually, looking at like a plot of land, it would be an impossibility. However, we are looking at something like a voltage; voltages can very easily go negative because we only have them in reference to what we called to be ground.</a:t>
            </a:r>
            <a:endParaRPr lang="en-US" sz="2800" dirty="0">
              <a:solidFill>
                <a:schemeClr val="tx1"/>
              </a:solidFill>
            </a:endParaRPr>
          </a:p>
        </p:txBody>
      </p:sp>
      <p:sp>
        <p:nvSpPr>
          <p:cNvPr id="169" name="TextBox 168"/>
          <p:cNvSpPr txBox="1"/>
          <p:nvPr/>
        </p:nvSpPr>
        <p:spPr>
          <a:xfrm>
            <a:off x="762000" y="22453693"/>
            <a:ext cx="6477000" cy="1154162"/>
          </a:xfrm>
          <a:prstGeom prst="rect">
            <a:avLst/>
          </a:prstGeom>
          <a:noFill/>
        </p:spPr>
        <p:txBody>
          <a:bodyPr wrap="square">
            <a:spAutoFit/>
          </a:bodyPr>
          <a:lstStyle/>
          <a:p>
            <a:pPr defTabSz="4389120" fontAlgn="auto">
              <a:spcBef>
                <a:spcPts val="0"/>
              </a:spcBef>
              <a:spcAft>
                <a:spcPts val="0"/>
              </a:spcAft>
              <a:defRPr/>
            </a:pPr>
            <a:r>
              <a:rPr lang="en-US" sz="2300" dirty="0" smtClean="0">
                <a:latin typeface="+mn-lt"/>
                <a:cs typeface="+mn-cs"/>
              </a:rPr>
              <a:t>More than 80% of students in both Physics and Calculus classes correctly identified the sign of definite integral.</a:t>
            </a:r>
            <a:endParaRPr lang="en-US" sz="2300" dirty="0">
              <a:latin typeface="+mn-lt"/>
              <a:cs typeface="+mn-cs"/>
            </a:endParaRPr>
          </a:p>
        </p:txBody>
      </p:sp>
      <p:sp>
        <p:nvSpPr>
          <p:cNvPr id="171" name="TextBox 170"/>
          <p:cNvSpPr txBox="1"/>
          <p:nvPr/>
        </p:nvSpPr>
        <p:spPr>
          <a:xfrm>
            <a:off x="7543800" y="22453693"/>
            <a:ext cx="6324600" cy="1154162"/>
          </a:xfrm>
          <a:prstGeom prst="rect">
            <a:avLst/>
          </a:prstGeom>
          <a:noFill/>
        </p:spPr>
        <p:txBody>
          <a:bodyPr wrap="square">
            <a:spAutoFit/>
          </a:bodyPr>
          <a:lstStyle/>
          <a:p>
            <a:pPr defTabSz="4389120" fontAlgn="auto">
              <a:spcBef>
                <a:spcPts val="0"/>
              </a:spcBef>
              <a:spcAft>
                <a:spcPts val="0"/>
              </a:spcAft>
              <a:defRPr/>
            </a:pPr>
            <a:r>
              <a:rPr lang="en-US" sz="2300" dirty="0" smtClean="0">
                <a:latin typeface="+mn-lt"/>
                <a:cs typeface="+mn-cs"/>
              </a:rPr>
              <a:t>A chi-squared test (</a:t>
            </a:r>
            <a:r>
              <a:rPr lang="en-US" sz="2300" dirty="0" smtClean="0">
                <a:latin typeface="+mj-lt"/>
                <a:cs typeface="+mn-cs"/>
              </a:rPr>
              <a:t>at </a:t>
            </a:r>
            <a:r>
              <a:rPr lang="en-US" sz="2300" dirty="0" smtClean="0">
                <a:latin typeface="+mj-lt"/>
                <a:sym typeface="Symbol"/>
              </a:rPr>
              <a:t></a:t>
            </a:r>
            <a:r>
              <a:rPr lang="en-US" sz="2300" dirty="0" smtClean="0">
                <a:latin typeface="+mj-lt"/>
              </a:rPr>
              <a:t> = 0.05</a:t>
            </a:r>
            <a:r>
              <a:rPr lang="en-US" sz="2300" dirty="0" smtClean="0"/>
              <a:t>)</a:t>
            </a:r>
            <a:r>
              <a:rPr lang="en-US" sz="2300" dirty="0" smtClean="0">
                <a:latin typeface="+mn-lt"/>
                <a:cs typeface="+mn-cs"/>
              </a:rPr>
              <a:t> yields inconclusive significance for any difference in distribution of reasoning between physics and calculus classes.</a:t>
            </a:r>
            <a:endParaRPr lang="en-US" sz="2300" dirty="0">
              <a:latin typeface="+mn-lt"/>
              <a:cs typeface="+mn-cs"/>
            </a:endParaRPr>
          </a:p>
        </p:txBody>
      </p:sp>
      <p:graphicFrame>
        <p:nvGraphicFramePr>
          <p:cNvPr id="172" name="Chart 171"/>
          <p:cNvGraphicFramePr/>
          <p:nvPr/>
        </p:nvGraphicFramePr>
        <p:xfrm>
          <a:off x="762000" y="18719893"/>
          <a:ext cx="6477000" cy="3581400"/>
        </p:xfrm>
        <a:graphic>
          <a:graphicData uri="http://schemas.openxmlformats.org/drawingml/2006/chart">
            <c:chart xmlns:c="http://schemas.openxmlformats.org/drawingml/2006/chart" xmlns:r="http://schemas.openxmlformats.org/officeDocument/2006/relationships" r:id="rId18"/>
          </a:graphicData>
        </a:graphic>
      </p:graphicFrame>
      <p:pic>
        <p:nvPicPr>
          <p:cNvPr id="8" name="Picture 5"/>
          <p:cNvPicPr>
            <a:picLocks noChangeAspect="1" noChangeArrowheads="1"/>
          </p:cNvPicPr>
          <p:nvPr/>
        </p:nvPicPr>
        <p:blipFill>
          <a:blip r:embed="rId19" cstate="print"/>
          <a:srcRect/>
          <a:stretch>
            <a:fillRect/>
          </a:stretch>
        </p:blipFill>
        <p:spPr bwMode="auto">
          <a:xfrm>
            <a:off x="1371600" y="24862221"/>
            <a:ext cx="3252787" cy="2787312"/>
          </a:xfrm>
          <a:prstGeom prst="rect">
            <a:avLst/>
          </a:prstGeom>
          <a:noFill/>
          <a:ln w="9525">
            <a:noFill/>
            <a:miter lim="800000"/>
            <a:headEnd/>
            <a:tailEnd/>
          </a:ln>
        </p:spPr>
      </p:pic>
      <p:sp>
        <p:nvSpPr>
          <p:cNvPr id="260" name="Down Arrow 259"/>
          <p:cNvSpPr/>
          <p:nvPr/>
        </p:nvSpPr>
        <p:spPr>
          <a:xfrm rot="10800000">
            <a:off x="7299434" y="26746200"/>
            <a:ext cx="396766" cy="524412"/>
          </a:xfrm>
          <a:prstGeom prst="downArrow">
            <a:avLst/>
          </a:prstGeom>
          <a:solidFill>
            <a:srgbClr val="FF7C8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389120" fontAlgn="auto">
              <a:spcBef>
                <a:spcPts val="0"/>
              </a:spcBef>
              <a:spcAft>
                <a:spcPts val="0"/>
              </a:spcAft>
              <a:defRPr/>
            </a:pPr>
            <a:endParaRPr lang="en-US"/>
          </a:p>
        </p:txBody>
      </p:sp>
      <p:sp>
        <p:nvSpPr>
          <p:cNvPr id="357" name="Rectangle 356"/>
          <p:cNvSpPr/>
          <p:nvPr/>
        </p:nvSpPr>
        <p:spPr>
          <a:xfrm>
            <a:off x="1295400" y="27889200"/>
            <a:ext cx="3429000" cy="533400"/>
          </a:xfrm>
          <a:prstGeom prst="rect">
            <a:avLst/>
          </a:prstGeom>
        </p:spPr>
        <p:txBody>
          <a:bodyPr wrap="square">
            <a:spAutoFit/>
          </a:bodyPr>
          <a:lstStyle/>
          <a:p>
            <a:r>
              <a:rPr lang="en-US" sz="2800" b="1" dirty="0" smtClean="0">
                <a:latin typeface="+mn-lt"/>
                <a:cs typeface="+mn-cs"/>
              </a:rPr>
              <a:t>Area under the curve</a:t>
            </a:r>
            <a:endParaRPr lang="en-US" sz="2800" i="1" dirty="0">
              <a:latin typeface="+mn-lt"/>
              <a:cs typeface="+mn-cs"/>
            </a:endParaRPr>
          </a:p>
        </p:txBody>
      </p:sp>
      <p:sp>
        <p:nvSpPr>
          <p:cNvPr id="358" name="Rectangle 357"/>
          <p:cNvSpPr/>
          <p:nvPr/>
        </p:nvSpPr>
        <p:spPr>
          <a:xfrm>
            <a:off x="5791200" y="27965400"/>
            <a:ext cx="3886200" cy="533400"/>
          </a:xfrm>
          <a:prstGeom prst="rect">
            <a:avLst/>
          </a:prstGeom>
        </p:spPr>
        <p:txBody>
          <a:bodyPr wrap="square">
            <a:spAutoFit/>
          </a:bodyPr>
          <a:lstStyle/>
          <a:p>
            <a:r>
              <a:rPr lang="en-US" sz="2800" b="1" dirty="0" smtClean="0">
                <a:latin typeface="+mn-lt"/>
                <a:cs typeface="+mn-cs"/>
              </a:rPr>
              <a:t>Position of the function</a:t>
            </a:r>
            <a:endParaRPr lang="en-US" sz="2800" i="1" dirty="0">
              <a:latin typeface="+mn-lt"/>
              <a:cs typeface="+mn-cs"/>
            </a:endParaRPr>
          </a:p>
        </p:txBody>
      </p:sp>
      <p:sp>
        <p:nvSpPr>
          <p:cNvPr id="359" name="Rectangle 358"/>
          <p:cNvSpPr/>
          <p:nvPr/>
        </p:nvSpPr>
        <p:spPr>
          <a:xfrm>
            <a:off x="11049000" y="27889200"/>
            <a:ext cx="2590800" cy="533400"/>
          </a:xfrm>
          <a:prstGeom prst="rect">
            <a:avLst/>
          </a:prstGeom>
        </p:spPr>
        <p:txBody>
          <a:bodyPr wrap="square">
            <a:spAutoFit/>
          </a:bodyPr>
          <a:lstStyle/>
          <a:p>
            <a:r>
              <a:rPr lang="en-US" sz="2800" b="1" dirty="0" smtClean="0">
                <a:latin typeface="+mn-lt"/>
                <a:cs typeface="+mn-cs"/>
              </a:rPr>
              <a:t>Shape of curve</a:t>
            </a:r>
            <a:endParaRPr lang="en-US" sz="2800" i="1" dirty="0">
              <a:latin typeface="+mn-lt"/>
              <a:cs typeface="+mn-cs"/>
            </a:endParaRPr>
          </a:p>
        </p:txBody>
      </p:sp>
      <p:sp>
        <p:nvSpPr>
          <p:cNvPr id="360" name="Title 1"/>
          <p:cNvSpPr txBox="1">
            <a:spLocks/>
          </p:cNvSpPr>
          <p:nvPr/>
        </p:nvSpPr>
        <p:spPr bwMode="auto">
          <a:xfrm rot="5400000">
            <a:off x="25143455" y="28890255"/>
            <a:ext cx="7906268" cy="176022"/>
          </a:xfrm>
          <a:prstGeom prst="rect">
            <a:avLst/>
          </a:prstGeom>
          <a:gradFill flip="none" rotWithShape="1">
            <a:gsLst>
              <a:gs pos="0">
                <a:srgbClr val="8488C4"/>
              </a:gs>
              <a:gs pos="53000">
                <a:srgbClr val="D4DEFF"/>
              </a:gs>
              <a:gs pos="83000">
                <a:srgbClr val="D4DEFF"/>
              </a:gs>
              <a:gs pos="100000">
                <a:srgbClr val="96AB94"/>
              </a:gs>
            </a:gsLst>
            <a:lin ang="5400000" scaled="0"/>
            <a:tileRect r="-100000" b="-100000"/>
          </a:gradFill>
          <a:ln w="9525">
            <a:noFill/>
            <a:miter lim="800000"/>
            <a:headEnd/>
            <a:tailEnd/>
          </a:ln>
        </p:spPr>
        <p:txBody>
          <a:bodyPr vert="horz" wrap="square" lIns="438912" tIns="219456" rIns="438912" bIns="219456" numCol="1" rtlCol="0" anchor="ctr" anchorCtr="0" compatLnSpc="1">
            <a:prstTxWarp prst="textNoShape">
              <a:avLst/>
            </a:prstTxWarp>
            <a:normAutofit fontScale="25000" lnSpcReduction="20000"/>
          </a:bodyPr>
          <a:lstStyle/>
          <a:p>
            <a:pPr marL="0" marR="0" lvl="0" indent="0" algn="ctr" defTabSz="438912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mn-lt"/>
              <a:ea typeface="+mj-ea"/>
              <a:cs typeface="Arial" pitchFamily="34" charset="0"/>
            </a:endParaRPr>
          </a:p>
        </p:txBody>
      </p:sp>
      <p:sp>
        <p:nvSpPr>
          <p:cNvPr id="361" name="Title 1"/>
          <p:cNvSpPr txBox="1">
            <a:spLocks/>
          </p:cNvSpPr>
          <p:nvPr/>
        </p:nvSpPr>
        <p:spPr bwMode="auto">
          <a:xfrm rot="5400000">
            <a:off x="3537858" y="21962651"/>
            <a:ext cx="21745084" cy="166414"/>
          </a:xfrm>
          <a:prstGeom prst="rect">
            <a:avLst/>
          </a:prstGeom>
          <a:gradFill flip="none" rotWithShape="1">
            <a:gsLst>
              <a:gs pos="0">
                <a:srgbClr val="8488C4"/>
              </a:gs>
              <a:gs pos="53000">
                <a:srgbClr val="D4DEFF"/>
              </a:gs>
              <a:gs pos="83000">
                <a:srgbClr val="D4DEFF"/>
              </a:gs>
              <a:gs pos="100000">
                <a:srgbClr val="96AB94"/>
              </a:gs>
            </a:gsLst>
            <a:lin ang="5400000" scaled="0"/>
            <a:tileRect r="-100000" b="-100000"/>
          </a:gradFill>
          <a:ln w="9525">
            <a:noFill/>
            <a:miter lim="800000"/>
            <a:headEnd/>
            <a:tailEnd/>
          </a:ln>
        </p:spPr>
        <p:txBody>
          <a:bodyPr vert="horz" wrap="square" lIns="438912" tIns="219456" rIns="438912" bIns="219456" numCol="1" rtlCol="0" anchor="ctr" anchorCtr="0" compatLnSpc="1">
            <a:prstTxWarp prst="textNoShape">
              <a:avLst/>
            </a:prstTxWarp>
            <a:normAutofit fontScale="25000" lnSpcReduction="20000"/>
          </a:bodyPr>
          <a:lstStyle/>
          <a:p>
            <a:pPr marL="0" marR="0" lvl="0" indent="0" algn="ctr" defTabSz="438912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mn-lt"/>
              <a:ea typeface="+mj-ea"/>
              <a:cs typeface="Arial" pitchFamily="34" charset="0"/>
            </a:endParaRPr>
          </a:p>
        </p:txBody>
      </p:sp>
      <p:grpSp>
        <p:nvGrpSpPr>
          <p:cNvPr id="196" name="Group 195"/>
          <p:cNvGrpSpPr/>
          <p:nvPr/>
        </p:nvGrpSpPr>
        <p:grpSpPr>
          <a:xfrm>
            <a:off x="5714705" y="25069800"/>
            <a:ext cx="3313682" cy="2743904"/>
            <a:chOff x="2553719" y="2057400"/>
            <a:chExt cx="3313682" cy="2743904"/>
          </a:xfrm>
        </p:grpSpPr>
        <p:sp>
          <p:nvSpPr>
            <p:cNvPr id="198" name="Rectangle 197"/>
            <p:cNvSpPr/>
            <p:nvPr/>
          </p:nvSpPr>
          <p:spPr>
            <a:xfrm>
              <a:off x="3132278" y="2219278"/>
              <a:ext cx="2564892" cy="2057400"/>
            </a:xfrm>
            <a:prstGeom prst="rect">
              <a:avLst/>
            </a:prstGeom>
            <a:solidFill>
              <a:schemeClr val="bg2">
                <a:lumMod val="2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7" name="Group 4"/>
            <p:cNvGrpSpPr>
              <a:grpSpLocks/>
            </p:cNvGrpSpPr>
            <p:nvPr/>
          </p:nvGrpSpPr>
          <p:grpSpPr bwMode="auto">
            <a:xfrm>
              <a:off x="2553719" y="2057400"/>
              <a:ext cx="3313682" cy="2743904"/>
              <a:chOff x="6876" y="4273"/>
              <a:chExt cx="4066" cy="3607"/>
            </a:xfrm>
          </p:grpSpPr>
          <p:grpSp>
            <p:nvGrpSpPr>
              <p:cNvPr id="200" name="Group 5"/>
              <p:cNvGrpSpPr>
                <a:grpSpLocks/>
              </p:cNvGrpSpPr>
              <p:nvPr/>
            </p:nvGrpSpPr>
            <p:grpSpPr bwMode="auto">
              <a:xfrm>
                <a:off x="6876" y="4454"/>
                <a:ext cx="3846" cy="3426"/>
                <a:chOff x="6876" y="4454"/>
                <a:chExt cx="3846" cy="3426"/>
              </a:xfrm>
            </p:grpSpPr>
            <p:cxnSp>
              <p:nvCxnSpPr>
                <p:cNvPr id="211" name="AutoShape 6"/>
                <p:cNvCxnSpPr>
                  <a:cxnSpLocks noChangeShapeType="1"/>
                </p:cNvCxnSpPr>
                <p:nvPr/>
              </p:nvCxnSpPr>
              <p:spPr bwMode="auto">
                <a:xfrm>
                  <a:off x="8002" y="7156"/>
                  <a:ext cx="1" cy="75"/>
                </a:xfrm>
                <a:prstGeom prst="straightConnector1">
                  <a:avLst/>
                </a:prstGeom>
                <a:noFill/>
                <a:ln w="9525">
                  <a:solidFill>
                    <a:srgbClr val="000000"/>
                  </a:solidFill>
                  <a:round/>
                  <a:headEnd/>
                  <a:tailEnd/>
                </a:ln>
              </p:spPr>
            </p:cxnSp>
            <p:cxnSp>
              <p:nvCxnSpPr>
                <p:cNvPr id="212" name="AutoShape 7"/>
                <p:cNvCxnSpPr>
                  <a:cxnSpLocks noChangeShapeType="1"/>
                </p:cNvCxnSpPr>
                <p:nvPr/>
              </p:nvCxnSpPr>
              <p:spPr bwMode="auto">
                <a:xfrm>
                  <a:off x="10172" y="7156"/>
                  <a:ext cx="1" cy="75"/>
                </a:xfrm>
                <a:prstGeom prst="straightConnector1">
                  <a:avLst/>
                </a:prstGeom>
                <a:noFill/>
                <a:ln w="9525">
                  <a:solidFill>
                    <a:srgbClr val="000000"/>
                  </a:solidFill>
                  <a:round/>
                  <a:headEnd/>
                  <a:tailEnd/>
                </a:ln>
              </p:spPr>
            </p:cxnSp>
            <p:cxnSp>
              <p:nvCxnSpPr>
                <p:cNvPr id="213" name="AutoShape 8"/>
                <p:cNvCxnSpPr>
                  <a:cxnSpLocks noChangeAspect="1" noChangeShapeType="1"/>
                </p:cNvCxnSpPr>
                <p:nvPr/>
              </p:nvCxnSpPr>
              <p:spPr bwMode="auto">
                <a:xfrm rot="10800000">
                  <a:off x="6876" y="7199"/>
                  <a:ext cx="3846" cy="2"/>
                </a:xfrm>
                <a:prstGeom prst="straightConnector1">
                  <a:avLst/>
                </a:prstGeom>
                <a:noFill/>
                <a:ln w="19050">
                  <a:solidFill>
                    <a:srgbClr val="000000"/>
                  </a:solidFill>
                  <a:round/>
                  <a:headEnd/>
                  <a:tailEnd/>
                </a:ln>
              </p:spPr>
            </p:cxnSp>
            <p:cxnSp>
              <p:nvCxnSpPr>
                <p:cNvPr id="214" name="AutoShape 9"/>
                <p:cNvCxnSpPr>
                  <a:cxnSpLocks noChangeAspect="1" noChangeShapeType="1"/>
                </p:cNvCxnSpPr>
                <p:nvPr/>
              </p:nvCxnSpPr>
              <p:spPr bwMode="auto">
                <a:xfrm rot="5400000">
                  <a:off x="5855" y="6166"/>
                  <a:ext cx="3426" cy="2"/>
                </a:xfrm>
                <a:prstGeom prst="straightConnector1">
                  <a:avLst/>
                </a:prstGeom>
                <a:noFill/>
                <a:ln w="19050">
                  <a:solidFill>
                    <a:srgbClr val="000000"/>
                  </a:solidFill>
                  <a:round/>
                  <a:headEnd/>
                  <a:tailEnd/>
                </a:ln>
              </p:spPr>
            </p:cxnSp>
            <p:sp>
              <p:nvSpPr>
                <p:cNvPr id="215" name="Freeform 11"/>
                <p:cNvSpPr>
                  <a:spLocks noChangeAspect="1"/>
                </p:cNvSpPr>
                <p:nvPr/>
              </p:nvSpPr>
              <p:spPr bwMode="auto">
                <a:xfrm>
                  <a:off x="7808" y="5126"/>
                  <a:ext cx="2600" cy="1135"/>
                </a:xfrm>
                <a:custGeom>
                  <a:avLst/>
                  <a:gdLst>
                    <a:gd name="T0" fmla="*/ 0 w 3795"/>
                    <a:gd name="T1" fmla="*/ 1620 h 1620"/>
                    <a:gd name="T2" fmla="*/ 315 w 3795"/>
                    <a:gd name="T3" fmla="*/ 1140 h 1620"/>
                    <a:gd name="T4" fmla="*/ 705 w 3795"/>
                    <a:gd name="T5" fmla="*/ 720 h 1620"/>
                    <a:gd name="T6" fmla="*/ 1125 w 3795"/>
                    <a:gd name="T7" fmla="*/ 435 h 1620"/>
                    <a:gd name="T8" fmla="*/ 1650 w 3795"/>
                    <a:gd name="T9" fmla="*/ 195 h 1620"/>
                    <a:gd name="T10" fmla="*/ 2265 w 3795"/>
                    <a:gd name="T11" fmla="*/ 45 h 1620"/>
                    <a:gd name="T12" fmla="*/ 2715 w 3795"/>
                    <a:gd name="T13" fmla="*/ 0 h 1620"/>
                    <a:gd name="T14" fmla="*/ 3045 w 3795"/>
                    <a:gd name="T15" fmla="*/ 45 h 1620"/>
                    <a:gd name="T16" fmla="*/ 3495 w 3795"/>
                    <a:gd name="T17" fmla="*/ 150 h 1620"/>
                    <a:gd name="T18" fmla="*/ 3795 w 3795"/>
                    <a:gd name="T19" fmla="*/ 270 h 16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5"/>
                    <a:gd name="T31" fmla="*/ 0 h 1620"/>
                    <a:gd name="T32" fmla="*/ 3795 w 3795"/>
                    <a:gd name="T33" fmla="*/ 1620 h 16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5" h="1620">
                      <a:moveTo>
                        <a:pt x="0" y="1620"/>
                      </a:moveTo>
                      <a:cubicBezTo>
                        <a:pt x="99" y="1455"/>
                        <a:pt x="198" y="1290"/>
                        <a:pt x="315" y="1140"/>
                      </a:cubicBezTo>
                      <a:cubicBezTo>
                        <a:pt x="432" y="990"/>
                        <a:pt x="570" y="837"/>
                        <a:pt x="705" y="720"/>
                      </a:cubicBezTo>
                      <a:cubicBezTo>
                        <a:pt x="840" y="603"/>
                        <a:pt x="968" y="522"/>
                        <a:pt x="1125" y="435"/>
                      </a:cubicBezTo>
                      <a:cubicBezTo>
                        <a:pt x="1282" y="348"/>
                        <a:pt x="1460" y="260"/>
                        <a:pt x="1650" y="195"/>
                      </a:cubicBezTo>
                      <a:cubicBezTo>
                        <a:pt x="1840" y="130"/>
                        <a:pt x="2088" y="77"/>
                        <a:pt x="2265" y="45"/>
                      </a:cubicBezTo>
                      <a:cubicBezTo>
                        <a:pt x="2442" y="13"/>
                        <a:pt x="2585" y="0"/>
                        <a:pt x="2715" y="0"/>
                      </a:cubicBezTo>
                      <a:cubicBezTo>
                        <a:pt x="2845" y="0"/>
                        <a:pt x="2915" y="20"/>
                        <a:pt x="3045" y="45"/>
                      </a:cubicBezTo>
                      <a:cubicBezTo>
                        <a:pt x="3175" y="70"/>
                        <a:pt x="3370" y="113"/>
                        <a:pt x="3495" y="150"/>
                      </a:cubicBezTo>
                      <a:cubicBezTo>
                        <a:pt x="3620" y="187"/>
                        <a:pt x="3707" y="228"/>
                        <a:pt x="3795" y="270"/>
                      </a:cubicBezTo>
                    </a:path>
                  </a:pathLst>
                </a:custGeom>
                <a:noFill/>
                <a:ln w="25400">
                  <a:solidFill>
                    <a:srgbClr val="000000"/>
                  </a:solidFill>
                  <a:round/>
                  <a:headEnd/>
                  <a:tailEnd/>
                </a:ln>
              </p:spPr>
              <p:txBody>
                <a:bodyPr/>
                <a:lstStyle/>
                <a:p>
                  <a:endParaRPr lang="en-US" sz="2400" b="1">
                    <a:latin typeface="Calibri" pitchFamily="34" charset="0"/>
                  </a:endParaRPr>
                </a:p>
              </p:txBody>
            </p:sp>
          </p:grpSp>
          <p:sp>
            <p:nvSpPr>
              <p:cNvPr id="203" name="Oval 12"/>
              <p:cNvSpPr>
                <a:spLocks noChangeAspect="1" noChangeArrowheads="1"/>
              </p:cNvSpPr>
              <p:nvPr/>
            </p:nvSpPr>
            <p:spPr bwMode="auto">
              <a:xfrm>
                <a:off x="7927" y="5922"/>
                <a:ext cx="108" cy="108"/>
              </a:xfrm>
              <a:prstGeom prst="ellipse">
                <a:avLst/>
              </a:prstGeom>
              <a:solidFill>
                <a:srgbClr val="000000"/>
              </a:solidFill>
              <a:ln w="9525">
                <a:solidFill>
                  <a:srgbClr val="000000"/>
                </a:solidFill>
                <a:round/>
                <a:headEnd/>
                <a:tailEnd/>
              </a:ln>
            </p:spPr>
            <p:txBody>
              <a:bodyPr/>
              <a:lstStyle/>
              <a:p>
                <a:endParaRPr lang="en-US" sz="2400" b="1">
                  <a:latin typeface="Calibri" pitchFamily="34" charset="0"/>
                </a:endParaRPr>
              </a:p>
            </p:txBody>
          </p:sp>
          <p:grpSp>
            <p:nvGrpSpPr>
              <p:cNvPr id="204" name="Group 14"/>
              <p:cNvGrpSpPr>
                <a:grpSpLocks/>
              </p:cNvGrpSpPr>
              <p:nvPr/>
            </p:nvGrpSpPr>
            <p:grpSpPr bwMode="auto">
              <a:xfrm>
                <a:off x="7202" y="4273"/>
                <a:ext cx="3740" cy="3354"/>
                <a:chOff x="7202" y="4273"/>
                <a:chExt cx="3740" cy="3354"/>
              </a:xfrm>
            </p:grpSpPr>
            <p:sp>
              <p:nvSpPr>
                <p:cNvPr id="206" name="Text Box 15"/>
                <p:cNvSpPr txBox="1">
                  <a:spLocks noChangeAspect="1" noChangeArrowheads="1"/>
                </p:cNvSpPr>
                <p:nvPr/>
              </p:nvSpPr>
              <p:spPr bwMode="auto">
                <a:xfrm>
                  <a:off x="10428" y="7111"/>
                  <a:ext cx="514" cy="516"/>
                </a:xfrm>
                <a:prstGeom prst="rect">
                  <a:avLst/>
                </a:prstGeom>
                <a:noFill/>
                <a:ln w="9525">
                  <a:noFill/>
                  <a:miter lim="800000"/>
                  <a:headEnd/>
                  <a:tailEnd/>
                </a:ln>
              </p:spPr>
              <p:txBody>
                <a:bodyPr/>
                <a:lstStyle/>
                <a:p>
                  <a:pPr defTabSz="914400">
                    <a:spcAft>
                      <a:spcPts val="1000"/>
                    </a:spcAft>
                  </a:pPr>
                  <a:r>
                    <a:rPr lang="en-US" sz="2400" b="1" i="1">
                      <a:latin typeface="Times New Roman" pitchFamily="18" charset="0"/>
                    </a:rPr>
                    <a:t>x</a:t>
                  </a:r>
                  <a:endParaRPr lang="en-US" sz="2400" b="1"/>
                </a:p>
              </p:txBody>
            </p:sp>
            <p:sp>
              <p:nvSpPr>
                <p:cNvPr id="207" name="Text Box 16"/>
                <p:cNvSpPr txBox="1">
                  <a:spLocks noChangeAspect="1" noChangeArrowheads="1"/>
                </p:cNvSpPr>
                <p:nvPr/>
              </p:nvSpPr>
              <p:spPr bwMode="auto">
                <a:xfrm>
                  <a:off x="9956" y="7177"/>
                  <a:ext cx="460" cy="412"/>
                </a:xfrm>
                <a:prstGeom prst="rect">
                  <a:avLst/>
                </a:prstGeom>
                <a:noFill/>
                <a:ln w="9525">
                  <a:noFill/>
                  <a:miter lim="800000"/>
                  <a:headEnd/>
                  <a:tailEnd/>
                </a:ln>
              </p:spPr>
              <p:txBody>
                <a:bodyPr/>
                <a:lstStyle/>
                <a:p>
                  <a:pPr defTabSz="914400">
                    <a:spcAft>
                      <a:spcPts val="1000"/>
                    </a:spcAft>
                  </a:pPr>
                  <a:r>
                    <a:rPr lang="en-US" sz="2400" b="1" i="1" dirty="0">
                      <a:latin typeface="Times New Roman" pitchFamily="18" charset="0"/>
                    </a:rPr>
                    <a:t>b</a:t>
                  </a:r>
                  <a:endParaRPr lang="en-US" sz="2400" b="1" dirty="0"/>
                </a:p>
              </p:txBody>
            </p:sp>
            <p:sp>
              <p:nvSpPr>
                <p:cNvPr id="208" name="Text Box 17"/>
                <p:cNvSpPr txBox="1">
                  <a:spLocks noChangeAspect="1" noChangeArrowheads="1"/>
                </p:cNvSpPr>
                <p:nvPr/>
              </p:nvSpPr>
              <p:spPr bwMode="auto">
                <a:xfrm>
                  <a:off x="7202" y="4273"/>
                  <a:ext cx="439" cy="403"/>
                </a:xfrm>
                <a:prstGeom prst="rect">
                  <a:avLst/>
                </a:prstGeom>
                <a:noFill/>
                <a:ln w="9525">
                  <a:noFill/>
                  <a:miter lim="800000"/>
                  <a:headEnd/>
                  <a:tailEnd/>
                </a:ln>
              </p:spPr>
              <p:txBody>
                <a:bodyPr/>
                <a:lstStyle/>
                <a:p>
                  <a:pPr defTabSz="914400">
                    <a:spcAft>
                      <a:spcPts val="1000"/>
                    </a:spcAft>
                  </a:pPr>
                  <a:r>
                    <a:rPr lang="en-US" sz="2400" b="1" i="1">
                      <a:latin typeface="Times New Roman" pitchFamily="18" charset="0"/>
                    </a:rPr>
                    <a:t>y</a:t>
                  </a:r>
                  <a:endParaRPr lang="en-US" sz="2400" b="1"/>
                </a:p>
              </p:txBody>
            </p:sp>
            <p:sp>
              <p:nvSpPr>
                <p:cNvPr id="209" name="Text Box 18"/>
                <p:cNvSpPr txBox="1">
                  <a:spLocks noChangeAspect="1" noChangeArrowheads="1"/>
                </p:cNvSpPr>
                <p:nvPr/>
              </p:nvSpPr>
              <p:spPr bwMode="auto">
                <a:xfrm>
                  <a:off x="7793" y="7114"/>
                  <a:ext cx="462" cy="468"/>
                </a:xfrm>
                <a:prstGeom prst="rect">
                  <a:avLst/>
                </a:prstGeom>
                <a:noFill/>
                <a:ln w="9525">
                  <a:noFill/>
                  <a:miter lim="800000"/>
                  <a:headEnd/>
                  <a:tailEnd/>
                </a:ln>
              </p:spPr>
              <p:txBody>
                <a:bodyPr/>
                <a:lstStyle/>
                <a:p>
                  <a:pPr defTabSz="914400">
                    <a:spcAft>
                      <a:spcPts val="1000"/>
                    </a:spcAft>
                  </a:pPr>
                  <a:r>
                    <a:rPr lang="en-US" sz="2400" b="1" i="1">
                      <a:latin typeface="Times New Roman" pitchFamily="18" charset="0"/>
                    </a:rPr>
                    <a:t>a</a:t>
                  </a:r>
                  <a:endParaRPr lang="en-US" sz="2400" b="1"/>
                </a:p>
              </p:txBody>
            </p:sp>
            <p:sp>
              <p:nvSpPr>
                <p:cNvPr id="210" name="Text Box 19"/>
                <p:cNvSpPr txBox="1">
                  <a:spLocks noChangeAspect="1" noChangeArrowheads="1"/>
                </p:cNvSpPr>
                <p:nvPr/>
              </p:nvSpPr>
              <p:spPr bwMode="auto">
                <a:xfrm>
                  <a:off x="8247" y="4645"/>
                  <a:ext cx="898" cy="641"/>
                </a:xfrm>
                <a:prstGeom prst="rect">
                  <a:avLst/>
                </a:prstGeom>
                <a:noFill/>
                <a:ln w="9525">
                  <a:noFill/>
                  <a:miter lim="800000"/>
                  <a:headEnd/>
                  <a:tailEnd/>
                </a:ln>
              </p:spPr>
              <p:txBody>
                <a:bodyPr/>
                <a:lstStyle/>
                <a:p>
                  <a:pPr defTabSz="914400">
                    <a:spcAft>
                      <a:spcPts val="1000"/>
                    </a:spcAft>
                  </a:pPr>
                  <a:r>
                    <a:rPr lang="en-US" sz="2400" b="1" i="1" dirty="0">
                      <a:latin typeface="Times New Roman" pitchFamily="18" charset="0"/>
                    </a:rPr>
                    <a:t>f(x)</a:t>
                  </a:r>
                  <a:endParaRPr lang="en-US" sz="2400" b="1" dirty="0"/>
                </a:p>
              </p:txBody>
            </p:sp>
          </p:grpSp>
          <p:sp>
            <p:nvSpPr>
              <p:cNvPr id="205" name="Oval 12"/>
              <p:cNvSpPr>
                <a:spLocks noChangeAspect="1" noChangeArrowheads="1"/>
              </p:cNvSpPr>
              <p:nvPr/>
            </p:nvSpPr>
            <p:spPr bwMode="auto">
              <a:xfrm>
                <a:off x="10086" y="5175"/>
                <a:ext cx="108" cy="108"/>
              </a:xfrm>
              <a:prstGeom prst="ellipse">
                <a:avLst/>
              </a:prstGeom>
              <a:solidFill>
                <a:srgbClr val="000000"/>
              </a:solidFill>
              <a:ln w="9525">
                <a:solidFill>
                  <a:srgbClr val="000000"/>
                </a:solidFill>
                <a:round/>
                <a:headEnd/>
                <a:tailEnd/>
              </a:ln>
            </p:spPr>
            <p:txBody>
              <a:bodyPr/>
              <a:lstStyle/>
              <a:p>
                <a:endParaRPr lang="en-US" sz="2400" b="1">
                  <a:latin typeface="Calibri" pitchFamily="34" charset="0"/>
                </a:endParaRPr>
              </a:p>
            </p:txBody>
          </p:sp>
        </p:grpSp>
      </p:grpSp>
      <p:grpSp>
        <p:nvGrpSpPr>
          <p:cNvPr id="216" name="Group 215"/>
          <p:cNvGrpSpPr/>
          <p:nvPr/>
        </p:nvGrpSpPr>
        <p:grpSpPr>
          <a:xfrm>
            <a:off x="10694276" y="25056662"/>
            <a:ext cx="3048000" cy="2551443"/>
            <a:chOff x="2819400" y="2057400"/>
            <a:chExt cx="3048000" cy="2551443"/>
          </a:xfrm>
        </p:grpSpPr>
        <p:grpSp>
          <p:nvGrpSpPr>
            <p:cNvPr id="217" name="Group 4"/>
            <p:cNvGrpSpPr>
              <a:grpSpLocks/>
            </p:cNvGrpSpPr>
            <p:nvPr/>
          </p:nvGrpSpPr>
          <p:grpSpPr bwMode="auto">
            <a:xfrm>
              <a:off x="2819400" y="2057400"/>
              <a:ext cx="3048000" cy="2551443"/>
              <a:chOff x="7202" y="4273"/>
              <a:chExt cx="3740" cy="3354"/>
            </a:xfrm>
          </p:grpSpPr>
          <p:grpSp>
            <p:nvGrpSpPr>
              <p:cNvPr id="219" name="Group 5"/>
              <p:cNvGrpSpPr>
                <a:grpSpLocks/>
              </p:cNvGrpSpPr>
              <p:nvPr/>
            </p:nvGrpSpPr>
            <p:grpSpPr bwMode="auto">
              <a:xfrm>
                <a:off x="7568" y="4453"/>
                <a:ext cx="3154" cy="2778"/>
                <a:chOff x="7568" y="4453"/>
                <a:chExt cx="3154" cy="2778"/>
              </a:xfrm>
            </p:grpSpPr>
            <p:cxnSp>
              <p:nvCxnSpPr>
                <p:cNvPr id="228" name="AutoShape 6"/>
                <p:cNvCxnSpPr>
                  <a:cxnSpLocks noChangeShapeType="1"/>
                </p:cNvCxnSpPr>
                <p:nvPr/>
              </p:nvCxnSpPr>
              <p:spPr bwMode="auto">
                <a:xfrm>
                  <a:off x="8002" y="7156"/>
                  <a:ext cx="1" cy="75"/>
                </a:xfrm>
                <a:prstGeom prst="straightConnector1">
                  <a:avLst/>
                </a:prstGeom>
                <a:noFill/>
                <a:ln w="9525">
                  <a:solidFill>
                    <a:srgbClr val="000000"/>
                  </a:solidFill>
                  <a:round/>
                  <a:headEnd/>
                  <a:tailEnd/>
                </a:ln>
              </p:spPr>
            </p:cxnSp>
            <p:cxnSp>
              <p:nvCxnSpPr>
                <p:cNvPr id="229" name="AutoShape 7"/>
                <p:cNvCxnSpPr>
                  <a:cxnSpLocks noChangeShapeType="1"/>
                </p:cNvCxnSpPr>
                <p:nvPr/>
              </p:nvCxnSpPr>
              <p:spPr bwMode="auto">
                <a:xfrm>
                  <a:off x="10172" y="7156"/>
                  <a:ext cx="1" cy="75"/>
                </a:xfrm>
                <a:prstGeom prst="straightConnector1">
                  <a:avLst/>
                </a:prstGeom>
                <a:noFill/>
                <a:ln w="9525">
                  <a:solidFill>
                    <a:srgbClr val="000000"/>
                  </a:solidFill>
                  <a:round/>
                  <a:headEnd/>
                  <a:tailEnd/>
                </a:ln>
              </p:spPr>
            </p:cxnSp>
            <p:cxnSp>
              <p:nvCxnSpPr>
                <p:cNvPr id="230" name="AutoShape 8"/>
                <p:cNvCxnSpPr>
                  <a:cxnSpLocks noChangeAspect="1" noChangeShapeType="1"/>
                </p:cNvCxnSpPr>
                <p:nvPr/>
              </p:nvCxnSpPr>
              <p:spPr bwMode="auto">
                <a:xfrm flipH="1">
                  <a:off x="7568" y="7189"/>
                  <a:ext cx="3154" cy="0"/>
                </a:xfrm>
                <a:prstGeom prst="straightConnector1">
                  <a:avLst/>
                </a:prstGeom>
                <a:noFill/>
                <a:ln w="19050">
                  <a:solidFill>
                    <a:srgbClr val="000000"/>
                  </a:solidFill>
                  <a:round/>
                  <a:headEnd/>
                  <a:tailEnd/>
                </a:ln>
              </p:spPr>
            </p:cxnSp>
            <p:cxnSp>
              <p:nvCxnSpPr>
                <p:cNvPr id="231" name="AutoShape 9"/>
                <p:cNvCxnSpPr>
                  <a:cxnSpLocks noChangeAspect="1" noChangeShapeType="1"/>
                </p:cNvCxnSpPr>
                <p:nvPr/>
              </p:nvCxnSpPr>
              <p:spPr bwMode="auto">
                <a:xfrm>
                  <a:off x="7568" y="4453"/>
                  <a:ext cx="0" cy="2733"/>
                </a:xfrm>
                <a:prstGeom prst="straightConnector1">
                  <a:avLst/>
                </a:prstGeom>
                <a:noFill/>
                <a:ln w="19050">
                  <a:solidFill>
                    <a:srgbClr val="000000"/>
                  </a:solidFill>
                  <a:round/>
                  <a:headEnd/>
                  <a:tailEnd/>
                </a:ln>
              </p:spPr>
            </p:cxnSp>
            <p:sp>
              <p:nvSpPr>
                <p:cNvPr id="232" name="Freeform 11"/>
                <p:cNvSpPr>
                  <a:spLocks noChangeAspect="1"/>
                </p:cNvSpPr>
                <p:nvPr/>
              </p:nvSpPr>
              <p:spPr bwMode="auto">
                <a:xfrm>
                  <a:off x="7808" y="5126"/>
                  <a:ext cx="2600" cy="1135"/>
                </a:xfrm>
                <a:custGeom>
                  <a:avLst/>
                  <a:gdLst>
                    <a:gd name="T0" fmla="*/ 0 w 3795"/>
                    <a:gd name="T1" fmla="*/ 1620 h 1620"/>
                    <a:gd name="T2" fmla="*/ 315 w 3795"/>
                    <a:gd name="T3" fmla="*/ 1140 h 1620"/>
                    <a:gd name="T4" fmla="*/ 705 w 3795"/>
                    <a:gd name="T5" fmla="*/ 720 h 1620"/>
                    <a:gd name="T6" fmla="*/ 1125 w 3795"/>
                    <a:gd name="T7" fmla="*/ 435 h 1620"/>
                    <a:gd name="T8" fmla="*/ 1650 w 3795"/>
                    <a:gd name="T9" fmla="*/ 195 h 1620"/>
                    <a:gd name="T10" fmla="*/ 2265 w 3795"/>
                    <a:gd name="T11" fmla="*/ 45 h 1620"/>
                    <a:gd name="T12" fmla="*/ 2715 w 3795"/>
                    <a:gd name="T13" fmla="*/ 0 h 1620"/>
                    <a:gd name="T14" fmla="*/ 3045 w 3795"/>
                    <a:gd name="T15" fmla="*/ 45 h 1620"/>
                    <a:gd name="T16" fmla="*/ 3495 w 3795"/>
                    <a:gd name="T17" fmla="*/ 150 h 1620"/>
                    <a:gd name="T18" fmla="*/ 3795 w 3795"/>
                    <a:gd name="T19" fmla="*/ 270 h 16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5"/>
                    <a:gd name="T31" fmla="*/ 0 h 1620"/>
                    <a:gd name="T32" fmla="*/ 3795 w 3795"/>
                    <a:gd name="T33" fmla="*/ 1620 h 16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5" h="1620">
                      <a:moveTo>
                        <a:pt x="0" y="1620"/>
                      </a:moveTo>
                      <a:cubicBezTo>
                        <a:pt x="99" y="1455"/>
                        <a:pt x="198" y="1290"/>
                        <a:pt x="315" y="1140"/>
                      </a:cubicBezTo>
                      <a:cubicBezTo>
                        <a:pt x="432" y="990"/>
                        <a:pt x="570" y="837"/>
                        <a:pt x="705" y="720"/>
                      </a:cubicBezTo>
                      <a:cubicBezTo>
                        <a:pt x="840" y="603"/>
                        <a:pt x="968" y="522"/>
                        <a:pt x="1125" y="435"/>
                      </a:cubicBezTo>
                      <a:cubicBezTo>
                        <a:pt x="1282" y="348"/>
                        <a:pt x="1460" y="260"/>
                        <a:pt x="1650" y="195"/>
                      </a:cubicBezTo>
                      <a:cubicBezTo>
                        <a:pt x="1840" y="130"/>
                        <a:pt x="2088" y="77"/>
                        <a:pt x="2265" y="45"/>
                      </a:cubicBezTo>
                      <a:cubicBezTo>
                        <a:pt x="2442" y="13"/>
                        <a:pt x="2585" y="0"/>
                        <a:pt x="2715" y="0"/>
                      </a:cubicBezTo>
                      <a:cubicBezTo>
                        <a:pt x="2845" y="0"/>
                        <a:pt x="2915" y="20"/>
                        <a:pt x="3045" y="45"/>
                      </a:cubicBezTo>
                      <a:cubicBezTo>
                        <a:pt x="3175" y="70"/>
                        <a:pt x="3370" y="113"/>
                        <a:pt x="3495" y="150"/>
                      </a:cubicBezTo>
                      <a:cubicBezTo>
                        <a:pt x="3620" y="187"/>
                        <a:pt x="3707" y="228"/>
                        <a:pt x="3795" y="270"/>
                      </a:cubicBezTo>
                    </a:path>
                  </a:pathLst>
                </a:custGeom>
                <a:noFill/>
                <a:ln w="25400">
                  <a:solidFill>
                    <a:srgbClr val="000000"/>
                  </a:solidFill>
                  <a:round/>
                  <a:headEnd/>
                  <a:tailEnd/>
                </a:ln>
              </p:spPr>
              <p:txBody>
                <a:bodyPr/>
                <a:lstStyle/>
                <a:p>
                  <a:endParaRPr lang="en-US" sz="2400" b="1">
                    <a:latin typeface="Calibri" pitchFamily="34" charset="0"/>
                  </a:endParaRPr>
                </a:p>
              </p:txBody>
            </p:sp>
          </p:grpSp>
          <p:sp>
            <p:nvSpPr>
              <p:cNvPr id="220" name="Oval 12"/>
              <p:cNvSpPr>
                <a:spLocks noChangeAspect="1" noChangeArrowheads="1"/>
              </p:cNvSpPr>
              <p:nvPr/>
            </p:nvSpPr>
            <p:spPr bwMode="auto">
              <a:xfrm>
                <a:off x="7927" y="5922"/>
                <a:ext cx="108" cy="108"/>
              </a:xfrm>
              <a:prstGeom prst="ellipse">
                <a:avLst/>
              </a:prstGeom>
              <a:solidFill>
                <a:srgbClr val="000000"/>
              </a:solidFill>
              <a:ln w="9525">
                <a:solidFill>
                  <a:srgbClr val="000000"/>
                </a:solidFill>
                <a:round/>
                <a:headEnd/>
                <a:tailEnd/>
              </a:ln>
            </p:spPr>
            <p:txBody>
              <a:bodyPr/>
              <a:lstStyle/>
              <a:p>
                <a:endParaRPr lang="en-US" sz="2400" b="1">
                  <a:latin typeface="Calibri" pitchFamily="34" charset="0"/>
                </a:endParaRPr>
              </a:p>
            </p:txBody>
          </p:sp>
          <p:grpSp>
            <p:nvGrpSpPr>
              <p:cNvPr id="221" name="Group 14"/>
              <p:cNvGrpSpPr>
                <a:grpSpLocks/>
              </p:cNvGrpSpPr>
              <p:nvPr/>
            </p:nvGrpSpPr>
            <p:grpSpPr bwMode="auto">
              <a:xfrm>
                <a:off x="7202" y="4273"/>
                <a:ext cx="3740" cy="3354"/>
                <a:chOff x="7202" y="4273"/>
                <a:chExt cx="3740" cy="3354"/>
              </a:xfrm>
            </p:grpSpPr>
            <p:sp>
              <p:nvSpPr>
                <p:cNvPr id="223" name="Text Box 15"/>
                <p:cNvSpPr txBox="1">
                  <a:spLocks noChangeAspect="1" noChangeArrowheads="1"/>
                </p:cNvSpPr>
                <p:nvPr/>
              </p:nvSpPr>
              <p:spPr bwMode="auto">
                <a:xfrm>
                  <a:off x="10428" y="7111"/>
                  <a:ext cx="514" cy="516"/>
                </a:xfrm>
                <a:prstGeom prst="rect">
                  <a:avLst/>
                </a:prstGeom>
                <a:noFill/>
                <a:ln w="9525">
                  <a:noFill/>
                  <a:miter lim="800000"/>
                  <a:headEnd/>
                  <a:tailEnd/>
                </a:ln>
              </p:spPr>
              <p:txBody>
                <a:bodyPr/>
                <a:lstStyle/>
                <a:p>
                  <a:pPr defTabSz="914400">
                    <a:spcAft>
                      <a:spcPts val="1000"/>
                    </a:spcAft>
                  </a:pPr>
                  <a:r>
                    <a:rPr lang="en-US" sz="2400" b="1" i="1">
                      <a:latin typeface="Times New Roman" pitchFamily="18" charset="0"/>
                    </a:rPr>
                    <a:t>x</a:t>
                  </a:r>
                  <a:endParaRPr lang="en-US" sz="2400" b="1"/>
                </a:p>
              </p:txBody>
            </p:sp>
            <p:sp>
              <p:nvSpPr>
                <p:cNvPr id="224" name="Text Box 16"/>
                <p:cNvSpPr txBox="1">
                  <a:spLocks noChangeAspect="1" noChangeArrowheads="1"/>
                </p:cNvSpPr>
                <p:nvPr/>
              </p:nvSpPr>
              <p:spPr bwMode="auto">
                <a:xfrm>
                  <a:off x="9956" y="7177"/>
                  <a:ext cx="460" cy="412"/>
                </a:xfrm>
                <a:prstGeom prst="rect">
                  <a:avLst/>
                </a:prstGeom>
                <a:noFill/>
                <a:ln w="9525">
                  <a:noFill/>
                  <a:miter lim="800000"/>
                  <a:headEnd/>
                  <a:tailEnd/>
                </a:ln>
              </p:spPr>
              <p:txBody>
                <a:bodyPr/>
                <a:lstStyle/>
                <a:p>
                  <a:pPr defTabSz="914400">
                    <a:spcAft>
                      <a:spcPts val="1000"/>
                    </a:spcAft>
                  </a:pPr>
                  <a:r>
                    <a:rPr lang="en-US" sz="2400" b="1" i="1" dirty="0">
                      <a:latin typeface="Times New Roman" pitchFamily="18" charset="0"/>
                    </a:rPr>
                    <a:t>b</a:t>
                  </a:r>
                  <a:endParaRPr lang="en-US" sz="2400" b="1" dirty="0"/>
                </a:p>
              </p:txBody>
            </p:sp>
            <p:sp>
              <p:nvSpPr>
                <p:cNvPr id="225" name="Text Box 17"/>
                <p:cNvSpPr txBox="1">
                  <a:spLocks noChangeAspect="1" noChangeArrowheads="1"/>
                </p:cNvSpPr>
                <p:nvPr/>
              </p:nvSpPr>
              <p:spPr bwMode="auto">
                <a:xfrm>
                  <a:off x="7202" y="4273"/>
                  <a:ext cx="439" cy="403"/>
                </a:xfrm>
                <a:prstGeom prst="rect">
                  <a:avLst/>
                </a:prstGeom>
                <a:noFill/>
                <a:ln w="9525">
                  <a:noFill/>
                  <a:miter lim="800000"/>
                  <a:headEnd/>
                  <a:tailEnd/>
                </a:ln>
              </p:spPr>
              <p:txBody>
                <a:bodyPr/>
                <a:lstStyle/>
                <a:p>
                  <a:pPr defTabSz="914400">
                    <a:spcAft>
                      <a:spcPts val="1000"/>
                    </a:spcAft>
                  </a:pPr>
                  <a:r>
                    <a:rPr lang="en-US" sz="2400" b="1" i="1">
                      <a:latin typeface="Times New Roman" pitchFamily="18" charset="0"/>
                    </a:rPr>
                    <a:t>y</a:t>
                  </a:r>
                  <a:endParaRPr lang="en-US" sz="2400" b="1"/>
                </a:p>
              </p:txBody>
            </p:sp>
            <p:sp>
              <p:nvSpPr>
                <p:cNvPr id="226" name="Text Box 18"/>
                <p:cNvSpPr txBox="1">
                  <a:spLocks noChangeAspect="1" noChangeArrowheads="1"/>
                </p:cNvSpPr>
                <p:nvPr/>
              </p:nvSpPr>
              <p:spPr bwMode="auto">
                <a:xfrm>
                  <a:off x="7793" y="7114"/>
                  <a:ext cx="462" cy="468"/>
                </a:xfrm>
                <a:prstGeom prst="rect">
                  <a:avLst/>
                </a:prstGeom>
                <a:noFill/>
                <a:ln w="9525">
                  <a:noFill/>
                  <a:miter lim="800000"/>
                  <a:headEnd/>
                  <a:tailEnd/>
                </a:ln>
              </p:spPr>
              <p:txBody>
                <a:bodyPr/>
                <a:lstStyle/>
                <a:p>
                  <a:pPr defTabSz="914400">
                    <a:spcAft>
                      <a:spcPts val="1000"/>
                    </a:spcAft>
                  </a:pPr>
                  <a:r>
                    <a:rPr lang="en-US" sz="2400" b="1" i="1">
                      <a:latin typeface="Times New Roman" pitchFamily="18" charset="0"/>
                    </a:rPr>
                    <a:t>a</a:t>
                  </a:r>
                  <a:endParaRPr lang="en-US" sz="2400" b="1"/>
                </a:p>
              </p:txBody>
            </p:sp>
            <p:sp>
              <p:nvSpPr>
                <p:cNvPr id="227" name="Text Box 19"/>
                <p:cNvSpPr txBox="1">
                  <a:spLocks noChangeAspect="1" noChangeArrowheads="1"/>
                </p:cNvSpPr>
                <p:nvPr/>
              </p:nvSpPr>
              <p:spPr bwMode="auto">
                <a:xfrm>
                  <a:off x="8424" y="4708"/>
                  <a:ext cx="898" cy="641"/>
                </a:xfrm>
                <a:prstGeom prst="rect">
                  <a:avLst/>
                </a:prstGeom>
                <a:noFill/>
                <a:ln w="9525">
                  <a:noFill/>
                  <a:miter lim="800000"/>
                  <a:headEnd/>
                  <a:tailEnd/>
                </a:ln>
              </p:spPr>
              <p:txBody>
                <a:bodyPr/>
                <a:lstStyle/>
                <a:p>
                  <a:pPr defTabSz="914400">
                    <a:spcAft>
                      <a:spcPts val="1000"/>
                    </a:spcAft>
                  </a:pPr>
                  <a:r>
                    <a:rPr lang="en-US" sz="2400" b="1" i="1">
                      <a:latin typeface="Times New Roman" pitchFamily="18" charset="0"/>
                    </a:rPr>
                    <a:t>f(x)</a:t>
                  </a:r>
                  <a:endParaRPr lang="en-US" sz="2400" b="1"/>
                </a:p>
              </p:txBody>
            </p:sp>
          </p:grpSp>
          <p:sp>
            <p:nvSpPr>
              <p:cNvPr id="222" name="Oval 12"/>
              <p:cNvSpPr>
                <a:spLocks noChangeAspect="1" noChangeArrowheads="1"/>
              </p:cNvSpPr>
              <p:nvPr/>
            </p:nvSpPr>
            <p:spPr bwMode="auto">
              <a:xfrm>
                <a:off x="10086" y="5175"/>
                <a:ext cx="108" cy="108"/>
              </a:xfrm>
              <a:prstGeom prst="ellipse">
                <a:avLst/>
              </a:prstGeom>
              <a:solidFill>
                <a:srgbClr val="000000"/>
              </a:solidFill>
              <a:ln w="9525">
                <a:solidFill>
                  <a:srgbClr val="000000"/>
                </a:solidFill>
                <a:round/>
                <a:headEnd/>
                <a:tailEnd/>
              </a:ln>
            </p:spPr>
            <p:txBody>
              <a:bodyPr/>
              <a:lstStyle/>
              <a:p>
                <a:endParaRPr lang="en-US" sz="2400" b="1">
                  <a:latin typeface="Calibri" pitchFamily="34" charset="0"/>
                </a:endParaRPr>
              </a:p>
            </p:txBody>
          </p:sp>
        </p:grpSp>
        <p:sp>
          <p:nvSpPr>
            <p:cNvPr id="218" name="Freeform 11"/>
            <p:cNvSpPr>
              <a:spLocks noChangeAspect="1"/>
            </p:cNvSpPr>
            <p:nvPr/>
          </p:nvSpPr>
          <p:spPr bwMode="auto">
            <a:xfrm>
              <a:off x="3276600" y="2740095"/>
              <a:ext cx="2209800" cy="869389"/>
            </a:xfrm>
            <a:custGeom>
              <a:avLst/>
              <a:gdLst>
                <a:gd name="T0" fmla="*/ 0 w 3795"/>
                <a:gd name="T1" fmla="*/ 1620 h 1620"/>
                <a:gd name="T2" fmla="*/ 315 w 3795"/>
                <a:gd name="T3" fmla="*/ 1140 h 1620"/>
                <a:gd name="T4" fmla="*/ 705 w 3795"/>
                <a:gd name="T5" fmla="*/ 720 h 1620"/>
                <a:gd name="T6" fmla="*/ 1125 w 3795"/>
                <a:gd name="T7" fmla="*/ 435 h 1620"/>
                <a:gd name="T8" fmla="*/ 1650 w 3795"/>
                <a:gd name="T9" fmla="*/ 195 h 1620"/>
                <a:gd name="T10" fmla="*/ 2265 w 3795"/>
                <a:gd name="T11" fmla="*/ 45 h 1620"/>
                <a:gd name="T12" fmla="*/ 2715 w 3795"/>
                <a:gd name="T13" fmla="*/ 0 h 1620"/>
                <a:gd name="T14" fmla="*/ 3045 w 3795"/>
                <a:gd name="T15" fmla="*/ 45 h 1620"/>
                <a:gd name="T16" fmla="*/ 3495 w 3795"/>
                <a:gd name="T17" fmla="*/ 150 h 1620"/>
                <a:gd name="T18" fmla="*/ 3795 w 3795"/>
                <a:gd name="T19" fmla="*/ 270 h 16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95"/>
                <a:gd name="T31" fmla="*/ 0 h 1620"/>
                <a:gd name="T32" fmla="*/ 3795 w 3795"/>
                <a:gd name="T33" fmla="*/ 1620 h 16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95" h="1620">
                  <a:moveTo>
                    <a:pt x="0" y="1620"/>
                  </a:moveTo>
                  <a:cubicBezTo>
                    <a:pt x="99" y="1455"/>
                    <a:pt x="198" y="1290"/>
                    <a:pt x="315" y="1140"/>
                  </a:cubicBezTo>
                  <a:cubicBezTo>
                    <a:pt x="432" y="990"/>
                    <a:pt x="570" y="837"/>
                    <a:pt x="705" y="720"/>
                  </a:cubicBezTo>
                  <a:cubicBezTo>
                    <a:pt x="840" y="603"/>
                    <a:pt x="968" y="522"/>
                    <a:pt x="1125" y="435"/>
                  </a:cubicBezTo>
                  <a:cubicBezTo>
                    <a:pt x="1282" y="348"/>
                    <a:pt x="1460" y="260"/>
                    <a:pt x="1650" y="195"/>
                  </a:cubicBezTo>
                  <a:cubicBezTo>
                    <a:pt x="1840" y="130"/>
                    <a:pt x="2088" y="77"/>
                    <a:pt x="2265" y="45"/>
                  </a:cubicBezTo>
                  <a:cubicBezTo>
                    <a:pt x="2442" y="13"/>
                    <a:pt x="2585" y="0"/>
                    <a:pt x="2715" y="0"/>
                  </a:cubicBezTo>
                  <a:cubicBezTo>
                    <a:pt x="2845" y="0"/>
                    <a:pt x="2915" y="20"/>
                    <a:pt x="3045" y="45"/>
                  </a:cubicBezTo>
                  <a:cubicBezTo>
                    <a:pt x="3175" y="70"/>
                    <a:pt x="3370" y="113"/>
                    <a:pt x="3495" y="150"/>
                  </a:cubicBezTo>
                  <a:cubicBezTo>
                    <a:pt x="3620" y="187"/>
                    <a:pt x="3707" y="228"/>
                    <a:pt x="3795" y="270"/>
                  </a:cubicBezTo>
                </a:path>
              </a:pathLst>
            </a:custGeom>
            <a:noFill/>
            <a:ln w="101600">
              <a:solidFill>
                <a:srgbClr val="1DD3CF">
                  <a:alpha val="56863"/>
                </a:srgbClr>
              </a:solidFill>
              <a:round/>
              <a:headEnd/>
              <a:tailEnd/>
            </a:ln>
          </p:spPr>
          <p:txBody>
            <a:bodyPr/>
            <a:lstStyle/>
            <a:p>
              <a:endParaRPr lang="en-US" sz="2400" b="1">
                <a:latin typeface="Calibri" pitchFamily="34" charset="0"/>
              </a:endParaRPr>
            </a:p>
          </p:txBody>
        </p:sp>
      </p:grpSp>
      <p:sp>
        <p:nvSpPr>
          <p:cNvPr id="236" name="TextBox 55"/>
          <p:cNvSpPr txBox="1">
            <a:spLocks noChangeArrowheads="1"/>
          </p:cNvSpPr>
          <p:nvPr/>
        </p:nvSpPr>
        <p:spPr bwMode="auto">
          <a:xfrm>
            <a:off x="25661007" y="10152993"/>
            <a:ext cx="3352800" cy="461665"/>
          </a:xfrm>
          <a:prstGeom prst="rect">
            <a:avLst/>
          </a:prstGeom>
          <a:noFill/>
          <a:ln w="9525">
            <a:noFill/>
            <a:miter lim="800000"/>
            <a:headEnd/>
            <a:tailEnd/>
          </a:ln>
        </p:spPr>
        <p:txBody>
          <a:bodyPr wrap="square">
            <a:spAutoFit/>
          </a:bodyPr>
          <a:lstStyle/>
          <a:p>
            <a:r>
              <a:rPr lang="en-US" sz="2400" i="1" dirty="0" smtClean="0">
                <a:latin typeface="Calibri" pitchFamily="34" charset="0"/>
              </a:rPr>
              <a:t>Analogous math version</a:t>
            </a:r>
            <a:endParaRPr lang="en-US" sz="2400" i="1" dirty="0">
              <a:latin typeface="Calibri" pitchFamily="34" charset="0"/>
            </a:endParaRPr>
          </a:p>
        </p:txBody>
      </p:sp>
      <p:sp>
        <p:nvSpPr>
          <p:cNvPr id="233" name="Rectangle 232"/>
          <p:cNvSpPr/>
          <p:nvPr/>
        </p:nvSpPr>
        <p:spPr>
          <a:xfrm>
            <a:off x="9448800" y="18821400"/>
            <a:ext cx="4267200" cy="430887"/>
          </a:xfrm>
          <a:prstGeom prst="rect">
            <a:avLst/>
          </a:prstGeom>
          <a:solidFill>
            <a:schemeClr val="bg1"/>
          </a:solidFill>
        </p:spPr>
        <p:txBody>
          <a:bodyPr wrap="square">
            <a:spAutoFit/>
          </a:bodyPr>
          <a:lstStyle/>
          <a:p>
            <a:pPr algn="ctr"/>
            <a:r>
              <a:rPr lang="en-US" sz="2200" b="1" dirty="0" smtClean="0">
                <a:effectLst>
                  <a:outerShdw blurRad="38100" dist="38100" dir="2700000" algn="tl">
                    <a:srgbClr val="000000">
                      <a:alpha val="43137"/>
                    </a:srgbClr>
                  </a:outerShdw>
                </a:effectLst>
                <a:latin typeface="+mn-lt"/>
                <a:cs typeface="+mn-cs"/>
              </a:rPr>
              <a:t>Reasoning for “Positive” responses</a:t>
            </a:r>
            <a:endParaRPr lang="en-US" sz="2200" b="1" i="1" dirty="0">
              <a:effectLst>
                <a:outerShdw blurRad="38100" dist="38100" dir="2700000" algn="tl">
                  <a:srgbClr val="000000">
                    <a:alpha val="43137"/>
                  </a:srgbClr>
                </a:outerShdw>
              </a:effectLst>
              <a:latin typeface="+mn-lt"/>
              <a:cs typeface="+mn-cs"/>
            </a:endParaRPr>
          </a:p>
        </p:txBody>
      </p:sp>
      <p:sp>
        <p:nvSpPr>
          <p:cNvPr id="239" name="Rectangle 238"/>
          <p:cNvSpPr/>
          <p:nvPr/>
        </p:nvSpPr>
        <p:spPr>
          <a:xfrm>
            <a:off x="15887700" y="18897600"/>
            <a:ext cx="2819400" cy="1338828"/>
          </a:xfrm>
          <a:prstGeom prst="rect">
            <a:avLst/>
          </a:prstGeom>
        </p:spPr>
        <p:txBody>
          <a:bodyPr wrap="square">
            <a:spAutoFit/>
          </a:bodyPr>
          <a:lstStyle/>
          <a:p>
            <a:pPr algn="ctr"/>
            <a:r>
              <a:rPr lang="en-US" sz="2700" b="1" dirty="0" smtClean="0">
                <a:effectLst>
                  <a:outerShdw blurRad="38100" dist="38100" dir="2700000" algn="tl">
                    <a:srgbClr val="000000">
                      <a:alpha val="43137"/>
                    </a:srgbClr>
                  </a:outerShdw>
                </a:effectLst>
                <a:latin typeface="+mn-lt"/>
                <a:cs typeface="+mn-cs"/>
              </a:rPr>
              <a:t>Follow-up with </a:t>
            </a:r>
            <a:r>
              <a:rPr lang="en-US" sz="2700" b="1" i="1" dirty="0" smtClean="0">
                <a:effectLst>
                  <a:outerShdw blurRad="38100" dist="38100" dir="2700000" algn="tl">
                    <a:srgbClr val="000000">
                      <a:alpha val="43137"/>
                    </a:srgbClr>
                  </a:outerShdw>
                </a:effectLst>
                <a:latin typeface="+mn-lt"/>
                <a:cs typeface="+mn-cs"/>
              </a:rPr>
              <a:t>negative</a:t>
            </a:r>
            <a:r>
              <a:rPr lang="en-US" sz="2700" b="1" dirty="0" smtClean="0">
                <a:effectLst>
                  <a:outerShdw blurRad="38100" dist="38100" dir="2700000" algn="tl">
                    <a:srgbClr val="000000">
                      <a:alpha val="43137"/>
                    </a:srgbClr>
                  </a:outerShdw>
                </a:effectLst>
                <a:latin typeface="+mn-lt"/>
                <a:cs typeface="+mn-cs"/>
              </a:rPr>
              <a:t> integral (right-to-left)</a:t>
            </a:r>
            <a:endParaRPr lang="en-US" sz="2700" i="1" dirty="0">
              <a:effectLst>
                <a:outerShdw blurRad="38100" dist="38100" dir="2700000" algn="tl">
                  <a:srgbClr val="000000">
                    <a:alpha val="43137"/>
                  </a:srgbClr>
                </a:outerShdw>
              </a:effectLst>
              <a:latin typeface="+mn-lt"/>
              <a:cs typeface="+mn-cs"/>
            </a:endParaRPr>
          </a:p>
        </p:txBody>
      </p:sp>
      <p:sp>
        <p:nvSpPr>
          <p:cNvPr id="296" name="Rounded Rectangle 295"/>
          <p:cNvSpPr/>
          <p:nvPr/>
        </p:nvSpPr>
        <p:spPr>
          <a:xfrm>
            <a:off x="39090600" y="23285669"/>
            <a:ext cx="3633952" cy="945931"/>
          </a:xfrm>
          <a:prstGeom prst="roundRect">
            <a:avLst/>
          </a:prstGeom>
          <a:gradFill>
            <a:gsLst>
              <a:gs pos="0">
                <a:srgbClr val="8488C4"/>
              </a:gs>
              <a:gs pos="53000">
                <a:srgbClr val="D4DEFF"/>
              </a:gs>
              <a:gs pos="83000">
                <a:srgbClr val="D4DEFF"/>
              </a:gs>
              <a:gs pos="100000">
                <a:srgbClr val="96AB9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effectLst>
                  <a:outerShdw blurRad="38100" dist="38100" dir="2700000" algn="tl">
                    <a:srgbClr val="000000">
                      <a:alpha val="43137"/>
                    </a:srgbClr>
                  </a:outerShdw>
                </a:effectLst>
                <a:latin typeface="+mj-lt"/>
                <a:cs typeface="Times New Roman" pitchFamily="18" charset="0"/>
              </a:rPr>
              <a:t>Physics reasoning to justify negative area</a:t>
            </a:r>
            <a:endParaRPr lang="en-US" sz="28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
        <p:nvSpPr>
          <p:cNvPr id="5" name="Rectangle 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4" name="Rounded Rectangle 313"/>
          <p:cNvSpPr/>
          <p:nvPr/>
        </p:nvSpPr>
        <p:spPr>
          <a:xfrm>
            <a:off x="40975590" y="22631400"/>
            <a:ext cx="1342900" cy="304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Freddie</a:t>
            </a:r>
            <a:endPar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5" name="Oval 314"/>
          <p:cNvSpPr/>
          <p:nvPr/>
        </p:nvSpPr>
        <p:spPr>
          <a:xfrm>
            <a:off x="17653780" y="4595648"/>
            <a:ext cx="3581400" cy="3581400"/>
          </a:xfrm>
          <a:prstGeom prst="ellips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    </a:t>
            </a:r>
            <a:endParaRPr lang="en-US" sz="2800" b="1" dirty="0">
              <a:solidFill>
                <a:schemeClr val="tx1"/>
              </a:solidFill>
              <a:effectLst>
                <a:outerShdw blurRad="38100" dist="38100" dir="2700000" algn="tl">
                  <a:srgbClr val="000000">
                    <a:alpha val="43137"/>
                  </a:srgbClr>
                </a:outerShdw>
              </a:effectLst>
            </a:endParaRPr>
          </a:p>
        </p:txBody>
      </p:sp>
      <p:sp>
        <p:nvSpPr>
          <p:cNvPr id="316" name="Oval 315"/>
          <p:cNvSpPr/>
          <p:nvPr/>
        </p:nvSpPr>
        <p:spPr>
          <a:xfrm>
            <a:off x="14822606" y="4601752"/>
            <a:ext cx="3581400" cy="3581400"/>
          </a:xfrm>
          <a:prstGeom prst="ellips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cs typeface="Arial" charset="0"/>
              </a:rPr>
              <a:t>	</a:t>
            </a:r>
          </a:p>
          <a:p>
            <a:pPr algn="ctr"/>
            <a:endParaRPr lang="en-US" sz="2800" b="1" dirty="0" smtClean="0">
              <a:solidFill>
                <a:schemeClr val="tx1"/>
              </a:solidFill>
              <a:effectLst>
                <a:outerShdw blurRad="38100" dist="38100" dir="2700000" algn="tl">
                  <a:srgbClr val="000000">
                    <a:alpha val="43137"/>
                  </a:srgbClr>
                </a:outerShdw>
              </a:effectLst>
              <a:cs typeface="Arial" charset="0"/>
            </a:endParaRPr>
          </a:p>
        </p:txBody>
      </p:sp>
      <p:sp>
        <p:nvSpPr>
          <p:cNvPr id="317" name="Oval 316"/>
          <p:cNvSpPr/>
          <p:nvPr/>
        </p:nvSpPr>
        <p:spPr>
          <a:xfrm>
            <a:off x="16311362" y="6928945"/>
            <a:ext cx="3581400" cy="3581400"/>
          </a:xfrm>
          <a:prstGeom prst="ellips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dirty="0">
              <a:solidFill>
                <a:schemeClr val="tx1"/>
              </a:solidFill>
              <a:effectLst>
                <a:outerShdw blurRad="38100" dist="38100" dir="2700000" algn="tl">
                  <a:srgbClr val="000000">
                    <a:alpha val="43137"/>
                  </a:srgbClr>
                </a:outerShdw>
              </a:effectLst>
            </a:endParaRPr>
          </a:p>
        </p:txBody>
      </p:sp>
      <p:grpSp>
        <p:nvGrpSpPr>
          <p:cNvPr id="320" name="Group 319"/>
          <p:cNvGrpSpPr/>
          <p:nvPr/>
        </p:nvGrpSpPr>
        <p:grpSpPr>
          <a:xfrm>
            <a:off x="15773400" y="4876800"/>
            <a:ext cx="1404773" cy="1255363"/>
            <a:chOff x="222188" y="4073654"/>
            <a:chExt cx="2841052" cy="2538885"/>
          </a:xfrm>
        </p:grpSpPr>
        <p:cxnSp>
          <p:nvCxnSpPr>
            <p:cNvPr id="321" name="Straight Connector 320"/>
            <p:cNvCxnSpPr/>
            <p:nvPr/>
          </p:nvCxnSpPr>
          <p:spPr>
            <a:xfrm rot="5400000">
              <a:off x="-28286" y="5103920"/>
              <a:ext cx="14962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rot="10800000">
              <a:off x="719822" y="5852028"/>
              <a:ext cx="234341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3" name="Freeform 322"/>
            <p:cNvSpPr/>
            <p:nvPr/>
          </p:nvSpPr>
          <p:spPr>
            <a:xfrm rot="20512482">
              <a:off x="987809" y="4778543"/>
              <a:ext cx="1440442" cy="260874"/>
            </a:xfrm>
            <a:custGeom>
              <a:avLst/>
              <a:gdLst>
                <a:gd name="connsiteX0" fmla="*/ 0 w 1033780"/>
                <a:gd name="connsiteY0" fmla="*/ 474980 h 474980"/>
                <a:gd name="connsiteX1" fmla="*/ 289560 w 1033780"/>
                <a:gd name="connsiteY1" fmla="*/ 63500 h 474980"/>
                <a:gd name="connsiteX2" fmla="*/ 914400 w 1033780"/>
                <a:gd name="connsiteY2" fmla="*/ 93980 h 474980"/>
                <a:gd name="connsiteX3" fmla="*/ 1005840 w 1033780"/>
                <a:gd name="connsiteY3" fmla="*/ 124460 h 474980"/>
                <a:gd name="connsiteX0" fmla="*/ 0 w 914400"/>
                <a:gd name="connsiteY0" fmla="*/ 474980 h 474980"/>
                <a:gd name="connsiteX1" fmla="*/ 289560 w 914400"/>
                <a:gd name="connsiteY1" fmla="*/ 63500 h 474980"/>
                <a:gd name="connsiteX2" fmla="*/ 914400 w 914400"/>
                <a:gd name="connsiteY2" fmla="*/ 93980 h 474980"/>
                <a:gd name="connsiteX0" fmla="*/ 0 w 975360"/>
                <a:gd name="connsiteY0" fmla="*/ 386080 h 386080"/>
                <a:gd name="connsiteX1" fmla="*/ 350520 w 975360"/>
                <a:gd name="connsiteY1" fmla="*/ 50800 h 386080"/>
                <a:gd name="connsiteX2" fmla="*/ 975360 w 975360"/>
                <a:gd name="connsiteY2" fmla="*/ 81280 h 386080"/>
                <a:gd name="connsiteX0" fmla="*/ 0 w 990600"/>
                <a:gd name="connsiteY0" fmla="*/ 373380 h 373380"/>
                <a:gd name="connsiteX1" fmla="*/ 350520 w 990600"/>
                <a:gd name="connsiteY1" fmla="*/ 38100 h 373380"/>
                <a:gd name="connsiteX2" fmla="*/ 990600 w 990600"/>
                <a:gd name="connsiteY2" fmla="*/ 144780 h 373380"/>
                <a:gd name="connsiteX0" fmla="*/ 0 w 990600"/>
                <a:gd name="connsiteY0" fmla="*/ 419100 h 419100"/>
                <a:gd name="connsiteX1" fmla="*/ 457200 w 990600"/>
                <a:gd name="connsiteY1" fmla="*/ 38100 h 419100"/>
                <a:gd name="connsiteX2" fmla="*/ 990600 w 990600"/>
                <a:gd name="connsiteY2" fmla="*/ 190500 h 419100"/>
                <a:gd name="connsiteX0" fmla="*/ 0 w 990600"/>
                <a:gd name="connsiteY0" fmla="*/ 381000 h 381000"/>
                <a:gd name="connsiteX1" fmla="*/ 76200 w 990600"/>
                <a:gd name="connsiteY1" fmla="*/ 152400 h 381000"/>
                <a:gd name="connsiteX2" fmla="*/ 457200 w 990600"/>
                <a:gd name="connsiteY2" fmla="*/ 0 h 381000"/>
                <a:gd name="connsiteX3" fmla="*/ 990600 w 990600"/>
                <a:gd name="connsiteY3" fmla="*/ 152400 h 381000"/>
                <a:gd name="connsiteX0" fmla="*/ 0 w 914400"/>
                <a:gd name="connsiteY0" fmla="*/ 152400 h 152400"/>
                <a:gd name="connsiteX1" fmla="*/ 381000 w 914400"/>
                <a:gd name="connsiteY1" fmla="*/ 0 h 152400"/>
                <a:gd name="connsiteX2" fmla="*/ 914400 w 914400"/>
                <a:gd name="connsiteY2" fmla="*/ 152400 h 152400"/>
                <a:gd name="connsiteX0" fmla="*/ 0 w 914400"/>
                <a:gd name="connsiteY0" fmla="*/ 228600 h 228600"/>
                <a:gd name="connsiteX1" fmla="*/ 457200 w 914400"/>
                <a:gd name="connsiteY1" fmla="*/ 0 h 228600"/>
                <a:gd name="connsiteX2" fmla="*/ 914400 w 914400"/>
                <a:gd name="connsiteY2" fmla="*/ 228600 h 228600"/>
                <a:gd name="connsiteX0" fmla="*/ 0 w 914400"/>
                <a:gd name="connsiteY0" fmla="*/ 228600 h 228600"/>
                <a:gd name="connsiteX1" fmla="*/ 457200 w 914400"/>
                <a:gd name="connsiteY1" fmla="*/ 0 h 228600"/>
                <a:gd name="connsiteX2" fmla="*/ 838200 w 914400"/>
                <a:gd name="connsiteY2" fmla="*/ 76200 h 228600"/>
                <a:gd name="connsiteX3" fmla="*/ 914400 w 914400"/>
                <a:gd name="connsiteY3" fmla="*/ 228600 h 228600"/>
                <a:gd name="connsiteX0" fmla="*/ 0 w 838200"/>
                <a:gd name="connsiteY0" fmla="*/ 228600 h 228600"/>
                <a:gd name="connsiteX1" fmla="*/ 457200 w 838200"/>
                <a:gd name="connsiteY1" fmla="*/ 0 h 228600"/>
                <a:gd name="connsiteX2" fmla="*/ 838200 w 838200"/>
                <a:gd name="connsiteY2" fmla="*/ 76200 h 228600"/>
                <a:gd name="connsiteX0" fmla="*/ 17258 w 855458"/>
                <a:gd name="connsiteY0" fmla="*/ 228600 h 228600"/>
                <a:gd name="connsiteX1" fmla="*/ 76200 w 855458"/>
                <a:gd name="connsiteY1" fmla="*/ 162219 h 228600"/>
                <a:gd name="connsiteX2" fmla="*/ 474458 w 855458"/>
                <a:gd name="connsiteY2" fmla="*/ 0 h 228600"/>
                <a:gd name="connsiteX3" fmla="*/ 855458 w 855458"/>
                <a:gd name="connsiteY3" fmla="*/ 76200 h 228600"/>
                <a:gd name="connsiteX0" fmla="*/ 25411 w 863611"/>
                <a:gd name="connsiteY0" fmla="*/ 228600 h 560342"/>
                <a:gd name="connsiteX1" fmla="*/ 84353 w 863611"/>
                <a:gd name="connsiteY1" fmla="*/ 162219 h 560342"/>
                <a:gd name="connsiteX2" fmla="*/ 482611 w 863611"/>
                <a:gd name="connsiteY2" fmla="*/ 0 h 560342"/>
                <a:gd name="connsiteX3" fmla="*/ 863611 w 863611"/>
                <a:gd name="connsiteY3" fmla="*/ 76200 h 560342"/>
                <a:gd name="connsiteX0" fmla="*/ 73286 w 911486"/>
                <a:gd name="connsiteY0" fmla="*/ 228600 h 555728"/>
                <a:gd name="connsiteX1" fmla="*/ 9824 w 911486"/>
                <a:gd name="connsiteY1" fmla="*/ 544665 h 555728"/>
                <a:gd name="connsiteX2" fmla="*/ 132228 w 911486"/>
                <a:gd name="connsiteY2" fmla="*/ 162219 h 555728"/>
                <a:gd name="connsiteX3" fmla="*/ 530486 w 911486"/>
                <a:gd name="connsiteY3" fmla="*/ 0 h 555728"/>
                <a:gd name="connsiteX4" fmla="*/ 911486 w 911486"/>
                <a:gd name="connsiteY4" fmla="*/ 76200 h 555728"/>
                <a:gd name="connsiteX0" fmla="*/ 17258 w 855458"/>
                <a:gd name="connsiteY0" fmla="*/ 228600 h 228600"/>
                <a:gd name="connsiteX1" fmla="*/ 76200 w 855458"/>
                <a:gd name="connsiteY1" fmla="*/ 162219 h 228600"/>
                <a:gd name="connsiteX2" fmla="*/ 474458 w 855458"/>
                <a:gd name="connsiteY2" fmla="*/ 0 h 228600"/>
                <a:gd name="connsiteX3" fmla="*/ 855458 w 855458"/>
                <a:gd name="connsiteY3" fmla="*/ 76200 h 228600"/>
                <a:gd name="connsiteX0" fmla="*/ 0 w 779258"/>
                <a:gd name="connsiteY0" fmla="*/ 162219 h 162219"/>
                <a:gd name="connsiteX1" fmla="*/ 398258 w 779258"/>
                <a:gd name="connsiteY1" fmla="*/ 0 h 162219"/>
                <a:gd name="connsiteX2" fmla="*/ 779258 w 779258"/>
                <a:gd name="connsiteY2" fmla="*/ 76200 h 162219"/>
                <a:gd name="connsiteX0" fmla="*/ 0 w 779258"/>
                <a:gd name="connsiteY0" fmla="*/ 167452 h 167452"/>
                <a:gd name="connsiteX1" fmla="*/ 150612 w 779258"/>
                <a:gd name="connsiteY1" fmla="*/ 63872 h 167452"/>
                <a:gd name="connsiteX2" fmla="*/ 398258 w 779258"/>
                <a:gd name="connsiteY2" fmla="*/ 5233 h 167452"/>
                <a:gd name="connsiteX3" fmla="*/ 779258 w 779258"/>
                <a:gd name="connsiteY3" fmla="*/ 81433 h 167452"/>
                <a:gd name="connsiteX0" fmla="*/ 0 w 779258"/>
                <a:gd name="connsiteY0" fmla="*/ 207094 h 207094"/>
                <a:gd name="connsiteX1" fmla="*/ 150612 w 779258"/>
                <a:gd name="connsiteY1" fmla="*/ 103514 h 207094"/>
                <a:gd name="connsiteX2" fmla="*/ 422652 w 779258"/>
                <a:gd name="connsiteY2" fmla="*/ 5233 h 207094"/>
                <a:gd name="connsiteX3" fmla="*/ 779258 w 779258"/>
                <a:gd name="connsiteY3" fmla="*/ 121075 h 207094"/>
                <a:gd name="connsiteX0" fmla="*/ 0 w 843089"/>
                <a:gd name="connsiteY0" fmla="*/ 172717 h 172717"/>
                <a:gd name="connsiteX1" fmla="*/ 214443 w 843089"/>
                <a:gd name="connsiteY1" fmla="*/ 103514 h 172717"/>
                <a:gd name="connsiteX2" fmla="*/ 486483 w 843089"/>
                <a:gd name="connsiteY2" fmla="*/ 5233 h 172717"/>
                <a:gd name="connsiteX3" fmla="*/ 843089 w 843089"/>
                <a:gd name="connsiteY3" fmla="*/ 121075 h 172717"/>
                <a:gd name="connsiteX0" fmla="*/ 0 w 843089"/>
                <a:gd name="connsiteY0" fmla="*/ 172717 h 172717"/>
                <a:gd name="connsiteX1" fmla="*/ 188735 w 843089"/>
                <a:gd name="connsiteY1" fmla="*/ 38363 h 172717"/>
                <a:gd name="connsiteX2" fmla="*/ 486483 w 843089"/>
                <a:gd name="connsiteY2" fmla="*/ 5233 h 172717"/>
                <a:gd name="connsiteX3" fmla="*/ 843089 w 843089"/>
                <a:gd name="connsiteY3" fmla="*/ 121075 h 172717"/>
              </a:gdLst>
              <a:ahLst/>
              <a:cxnLst>
                <a:cxn ang="0">
                  <a:pos x="connsiteX0" y="connsiteY0"/>
                </a:cxn>
                <a:cxn ang="0">
                  <a:pos x="connsiteX1" y="connsiteY1"/>
                </a:cxn>
                <a:cxn ang="0">
                  <a:pos x="connsiteX2" y="connsiteY2"/>
                </a:cxn>
                <a:cxn ang="0">
                  <a:pos x="connsiteX3" y="connsiteY3"/>
                </a:cxn>
              </a:cxnLst>
              <a:rect l="l" t="t" r="r" b="b"/>
              <a:pathLst>
                <a:path w="843089" h="172717">
                  <a:moveTo>
                    <a:pt x="0" y="172717"/>
                  </a:moveTo>
                  <a:cubicBezTo>
                    <a:pt x="32250" y="153147"/>
                    <a:pt x="107655" y="66277"/>
                    <a:pt x="188735" y="38363"/>
                  </a:cubicBezTo>
                  <a:cubicBezTo>
                    <a:pt x="269815" y="10449"/>
                    <a:pt x="388857" y="0"/>
                    <a:pt x="486483" y="5233"/>
                  </a:cubicBezTo>
                  <a:cubicBezTo>
                    <a:pt x="623643" y="5233"/>
                    <a:pt x="766889" y="82975"/>
                    <a:pt x="843089" y="1210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324" name="TextBox 323"/>
            <p:cNvSpPr txBox="1"/>
            <p:nvPr/>
          </p:nvSpPr>
          <p:spPr>
            <a:xfrm>
              <a:off x="222188" y="4073654"/>
              <a:ext cx="390567" cy="684702"/>
            </a:xfrm>
            <a:prstGeom prst="rect">
              <a:avLst/>
            </a:prstGeom>
            <a:noFill/>
            <a:ln>
              <a:noFill/>
            </a:ln>
          </p:spPr>
          <p:txBody>
            <a:bodyPr wrap="square" rtlCol="0">
              <a:spAutoFit/>
            </a:bodyPr>
            <a:lstStyle/>
            <a:p>
              <a:r>
                <a:rPr lang="en-US" sz="1600" i="1" dirty="0" smtClean="0">
                  <a:latin typeface="Times New Roman" pitchFamily="18" charset="0"/>
                  <a:cs typeface="Times New Roman" pitchFamily="18" charset="0"/>
                </a:rPr>
                <a:t>y</a:t>
              </a:r>
              <a:endParaRPr lang="en-US" sz="1600" i="1" dirty="0">
                <a:latin typeface="Times New Roman" pitchFamily="18" charset="0"/>
                <a:cs typeface="Times New Roman" pitchFamily="18" charset="0"/>
              </a:endParaRPr>
            </a:p>
          </p:txBody>
        </p:sp>
        <p:sp>
          <p:nvSpPr>
            <p:cNvPr id="325" name="TextBox 324"/>
            <p:cNvSpPr txBox="1"/>
            <p:nvPr/>
          </p:nvSpPr>
          <p:spPr>
            <a:xfrm>
              <a:off x="2624951" y="5797844"/>
              <a:ext cx="390567" cy="684702"/>
            </a:xfrm>
            <a:prstGeom prst="rect">
              <a:avLst/>
            </a:prstGeom>
            <a:noFill/>
            <a:ln>
              <a:noFill/>
            </a:ln>
          </p:spPr>
          <p:txBody>
            <a:bodyPr wrap="square" rtlCol="0">
              <a:spAutoFit/>
            </a:bodyPr>
            <a:lstStyle/>
            <a:p>
              <a:r>
                <a:rPr lang="en-US" sz="1600" i="1" dirty="0" smtClean="0">
                  <a:latin typeface="Times New Roman" pitchFamily="18" charset="0"/>
                  <a:cs typeface="Times New Roman" pitchFamily="18" charset="0"/>
                </a:rPr>
                <a:t>x</a:t>
              </a:r>
              <a:endParaRPr lang="en-US" sz="1600" i="1" dirty="0">
                <a:latin typeface="Times New Roman" pitchFamily="18" charset="0"/>
                <a:cs typeface="Times New Roman" pitchFamily="18" charset="0"/>
              </a:endParaRPr>
            </a:p>
          </p:txBody>
        </p:sp>
        <p:cxnSp>
          <p:nvCxnSpPr>
            <p:cNvPr id="326" name="Straight Connector 325"/>
            <p:cNvCxnSpPr/>
            <p:nvPr/>
          </p:nvCxnSpPr>
          <p:spPr>
            <a:xfrm rot="5400000">
              <a:off x="990600" y="5867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rot="5400000">
              <a:off x="2316480" y="5867400"/>
              <a:ext cx="15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8" name="TextBox 327"/>
            <p:cNvSpPr txBox="1"/>
            <p:nvPr/>
          </p:nvSpPr>
          <p:spPr>
            <a:xfrm>
              <a:off x="791113" y="5835371"/>
              <a:ext cx="390567" cy="684702"/>
            </a:xfrm>
            <a:prstGeom prst="rect">
              <a:avLst/>
            </a:prstGeom>
            <a:noFill/>
            <a:ln>
              <a:noFill/>
            </a:ln>
          </p:spPr>
          <p:txBody>
            <a:bodyPr wrap="square" rtlCol="0">
              <a:spAutoFit/>
            </a:bodyPr>
            <a:lstStyle/>
            <a:p>
              <a:r>
                <a:rPr lang="en-US" sz="1600" i="1" dirty="0" smtClean="0">
                  <a:latin typeface="Times New Roman" pitchFamily="18" charset="0"/>
                  <a:cs typeface="Times New Roman" pitchFamily="18" charset="0"/>
                </a:rPr>
                <a:t>a</a:t>
              </a:r>
              <a:endParaRPr lang="en-US" sz="1600" i="1" dirty="0">
                <a:latin typeface="Times New Roman" pitchFamily="18" charset="0"/>
                <a:cs typeface="Times New Roman" pitchFamily="18" charset="0"/>
              </a:endParaRPr>
            </a:p>
          </p:txBody>
        </p:sp>
        <p:sp>
          <p:nvSpPr>
            <p:cNvPr id="329" name="TextBox 328"/>
            <p:cNvSpPr txBox="1"/>
            <p:nvPr/>
          </p:nvSpPr>
          <p:spPr>
            <a:xfrm>
              <a:off x="2116992" y="5927837"/>
              <a:ext cx="390567" cy="684702"/>
            </a:xfrm>
            <a:prstGeom prst="rect">
              <a:avLst/>
            </a:prstGeom>
            <a:noFill/>
            <a:ln>
              <a:noFill/>
            </a:ln>
          </p:spPr>
          <p:txBody>
            <a:bodyPr wrap="square" rtlCol="0">
              <a:spAutoFit/>
            </a:bodyPr>
            <a:lstStyle/>
            <a:p>
              <a:r>
                <a:rPr lang="en-US" sz="1600" i="1" dirty="0" smtClean="0">
                  <a:latin typeface="Times New Roman" pitchFamily="18" charset="0"/>
                  <a:cs typeface="Times New Roman" pitchFamily="18" charset="0"/>
                </a:rPr>
                <a:t>b</a:t>
              </a:r>
              <a:endParaRPr lang="en-US" sz="1600" i="1" dirty="0">
                <a:latin typeface="Times New Roman" pitchFamily="18" charset="0"/>
                <a:cs typeface="Times New Roman" pitchFamily="18" charset="0"/>
              </a:endParaRPr>
            </a:p>
          </p:txBody>
        </p:sp>
        <p:sp>
          <p:nvSpPr>
            <p:cNvPr id="331" name="Oval 330"/>
            <p:cNvSpPr>
              <a:spLocks noChangeAspect="1"/>
            </p:cNvSpPr>
            <p:nvPr/>
          </p:nvSpPr>
          <p:spPr>
            <a:xfrm>
              <a:off x="1021080" y="5212080"/>
              <a:ext cx="106680" cy="1066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32" name="Oval 331"/>
            <p:cNvSpPr>
              <a:spLocks noChangeAspect="1"/>
            </p:cNvSpPr>
            <p:nvPr/>
          </p:nvSpPr>
          <p:spPr>
            <a:xfrm>
              <a:off x="2362200" y="4709160"/>
              <a:ext cx="106680" cy="10668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grpSp>
        <p:nvGrpSpPr>
          <p:cNvPr id="334" name="Group 333"/>
          <p:cNvGrpSpPr/>
          <p:nvPr/>
        </p:nvGrpSpPr>
        <p:grpSpPr>
          <a:xfrm rot="5400000">
            <a:off x="17602776" y="9243386"/>
            <a:ext cx="1195439" cy="1348991"/>
            <a:chOff x="870253" y="4110749"/>
            <a:chExt cx="996199" cy="1047455"/>
          </a:xfrm>
        </p:grpSpPr>
        <p:sp>
          <p:nvSpPr>
            <p:cNvPr id="335" name="Rectangle 334"/>
            <p:cNvSpPr/>
            <p:nvPr/>
          </p:nvSpPr>
          <p:spPr>
            <a:xfrm rot="16200000">
              <a:off x="1218351" y="4510103"/>
              <a:ext cx="820184" cy="476018"/>
            </a:xfrm>
            <a:prstGeom prst="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lumMod val="95000"/>
                    <a:lumOff val="5000"/>
                  </a:schemeClr>
                </a:solidFill>
                <a:latin typeface="+mj-lt"/>
                <a:cs typeface="Times New Roman" pitchFamily="18" charset="0"/>
              </a:endParaRPr>
            </a:p>
          </p:txBody>
        </p:sp>
        <p:grpSp>
          <p:nvGrpSpPr>
            <p:cNvPr id="336" name="Group 28"/>
            <p:cNvGrpSpPr/>
            <p:nvPr/>
          </p:nvGrpSpPr>
          <p:grpSpPr>
            <a:xfrm>
              <a:off x="870253" y="4110749"/>
              <a:ext cx="537269" cy="978360"/>
              <a:chOff x="1139131" y="3993088"/>
              <a:chExt cx="1223069" cy="2452543"/>
            </a:xfrm>
          </p:grpSpPr>
          <p:sp>
            <p:nvSpPr>
              <p:cNvPr id="339" name="Rectangle 338"/>
              <p:cNvSpPr/>
              <p:nvPr/>
            </p:nvSpPr>
            <p:spPr>
              <a:xfrm rot="16200000">
                <a:off x="1089012" y="5172443"/>
                <a:ext cx="1323307" cy="1223069"/>
              </a:xfrm>
              <a:prstGeom prst="rect">
                <a:avLst/>
              </a:prstGeom>
              <a:blipFill>
                <a:blip r:embed="rId20" cstate="print"/>
                <a:tile tx="0" ty="0" sx="100000" sy="100000" flip="none" algn="tl"/>
              </a:bli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1147250" y="4800599"/>
                <a:ext cx="1214950" cy="304801"/>
              </a:xfrm>
              <a:prstGeom prst="rect">
                <a:avLst/>
              </a:prstGeom>
              <a:gradFill>
                <a:gsLst>
                  <a:gs pos="0">
                    <a:srgbClr val="FFFFFF"/>
                  </a:gs>
                  <a:gs pos="16000">
                    <a:srgbClr val="1F1F1F"/>
                  </a:gs>
                  <a:gs pos="17999">
                    <a:srgbClr val="FFFFFF"/>
                  </a:gs>
                  <a:gs pos="42000">
                    <a:srgbClr val="636363"/>
                  </a:gs>
                  <a:gs pos="53000">
                    <a:srgbClr val="CFCFCF"/>
                  </a:gs>
                  <a:gs pos="66000">
                    <a:srgbClr val="CFCFCF"/>
                  </a:gs>
                  <a:gs pos="75999">
                    <a:srgbClr val="1F1F1F"/>
                  </a:gs>
                  <a:gs pos="78999">
                    <a:srgbClr val="FFFFFF"/>
                  </a:gs>
                  <a:gs pos="100000">
                    <a:srgbClr val="7F7F7F"/>
                  </a:gs>
                </a:gsLst>
                <a:lin ang="5400000" scaled="0"/>
              </a:gra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a:off x="1649901" y="3993088"/>
                <a:ext cx="178898" cy="815512"/>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3" name="Straight Connector 342"/>
              <p:cNvCxnSpPr/>
              <p:nvPr/>
            </p:nvCxnSpPr>
            <p:spPr>
              <a:xfrm rot="5400000">
                <a:off x="2056561" y="4703993"/>
                <a:ext cx="59328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rot="5400000">
                <a:off x="850283" y="4703995"/>
                <a:ext cx="593281"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8" name="Down Arrow 337"/>
            <p:cNvSpPr/>
            <p:nvPr/>
          </p:nvSpPr>
          <p:spPr>
            <a:xfrm>
              <a:off x="1219200" y="4143702"/>
              <a:ext cx="152400" cy="228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1" name="Curved Down Arrow 350"/>
          <p:cNvSpPr/>
          <p:nvPr/>
        </p:nvSpPr>
        <p:spPr>
          <a:xfrm rot="20069607">
            <a:off x="17512301" y="5194077"/>
            <a:ext cx="4682507" cy="1025982"/>
          </a:xfrm>
          <a:prstGeom prst="curvedDownArrow">
            <a:avLst/>
          </a:prstGeom>
          <a:solidFill>
            <a:schemeClr val="bg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TextBox 351"/>
          <p:cNvSpPr txBox="1"/>
          <p:nvPr/>
        </p:nvSpPr>
        <p:spPr>
          <a:xfrm>
            <a:off x="21793200" y="7772400"/>
            <a:ext cx="1981200" cy="338554"/>
          </a:xfrm>
          <a:prstGeom prst="rect">
            <a:avLst/>
          </a:prstGeom>
          <a:noFill/>
        </p:spPr>
        <p:txBody>
          <a:bodyPr wrap="square" rtlCol="0">
            <a:spAutoFit/>
          </a:bodyPr>
          <a:lstStyle/>
          <a:p>
            <a:r>
              <a:rPr lang="en-US" sz="1600" i="1" dirty="0" smtClean="0"/>
              <a:t>Pollock et al. (2007)</a:t>
            </a:r>
            <a:endParaRPr lang="en-US" sz="1600" i="1" dirty="0"/>
          </a:p>
        </p:txBody>
      </p:sp>
      <p:pic>
        <p:nvPicPr>
          <p:cNvPr id="248" name="Picture 67"/>
          <p:cNvPicPr>
            <a:picLocks noChangeAspect="1" noChangeArrowheads="1"/>
          </p:cNvPicPr>
          <p:nvPr/>
        </p:nvPicPr>
        <p:blipFill>
          <a:blip r:embed="rId2" cstate="print">
            <a:lum bright="-20000" contrast="40000"/>
          </a:blip>
          <a:srcRect l="73765" t="53125" r="6486" b="26042"/>
          <a:stretch>
            <a:fillRect/>
          </a:stretch>
        </p:blipFill>
        <p:spPr bwMode="auto">
          <a:xfrm>
            <a:off x="15611475" y="23164800"/>
            <a:ext cx="3371850" cy="1143000"/>
          </a:xfrm>
          <a:prstGeom prst="rect">
            <a:avLst/>
          </a:prstGeom>
          <a:noFill/>
          <a:ln w="9525">
            <a:noFill/>
            <a:miter lim="800000"/>
            <a:headEnd/>
            <a:tailEnd/>
          </a:ln>
        </p:spPr>
      </p:pic>
      <p:sp>
        <p:nvSpPr>
          <p:cNvPr id="249" name="Rectangular Callout 248"/>
          <p:cNvSpPr/>
          <p:nvPr/>
        </p:nvSpPr>
        <p:spPr>
          <a:xfrm>
            <a:off x="21551462" y="12854152"/>
            <a:ext cx="6566338" cy="1395248"/>
          </a:xfrm>
          <a:prstGeom prst="wedgeRectCallout">
            <a:avLst>
              <a:gd name="adj1" fmla="val 54988"/>
              <a:gd name="adj2" fmla="val 47340"/>
            </a:avLst>
          </a:prstGeom>
          <a:solidFill>
            <a:srgbClr val="3333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r>
              <a:rPr lang="en-US" sz="2800" dirty="0" smtClean="0">
                <a:solidFill>
                  <a:schemeClr val="tx1"/>
                </a:solidFill>
                <a:cs typeface="Times New Roman" pitchFamily="18" charset="0"/>
              </a:rPr>
              <a:t>The function evaluated at </a:t>
            </a:r>
            <a:r>
              <a:rPr lang="en-US" sz="2800" i="1" dirty="0" smtClean="0">
                <a:solidFill>
                  <a:schemeClr val="tx1"/>
                </a:solidFill>
                <a:cs typeface="Times New Roman" pitchFamily="18" charset="0"/>
              </a:rPr>
              <a:t>a</a:t>
            </a:r>
            <a:r>
              <a:rPr lang="en-US" sz="2800" dirty="0" smtClean="0">
                <a:solidFill>
                  <a:schemeClr val="tx1"/>
                </a:solidFill>
                <a:cs typeface="Times New Roman" pitchFamily="18" charset="0"/>
              </a:rPr>
              <a:t> is </a:t>
            </a:r>
            <a:r>
              <a:rPr lang="en-US" sz="2800" dirty="0" err="1" smtClean="0">
                <a:solidFill>
                  <a:schemeClr val="tx1"/>
                </a:solidFill>
                <a:cs typeface="Times New Roman" pitchFamily="18" charset="0"/>
              </a:rPr>
              <a:t>gonna</a:t>
            </a:r>
            <a:r>
              <a:rPr lang="en-US" sz="2800" dirty="0" smtClean="0">
                <a:solidFill>
                  <a:schemeClr val="tx1"/>
                </a:solidFill>
                <a:cs typeface="Times New Roman" pitchFamily="18" charset="0"/>
              </a:rPr>
              <a:t> be a smaller value than the function evaluated at </a:t>
            </a:r>
            <a:r>
              <a:rPr lang="en-US" sz="2800" i="1" dirty="0" smtClean="0">
                <a:solidFill>
                  <a:schemeClr val="tx1"/>
                </a:solidFill>
                <a:cs typeface="Times New Roman" pitchFamily="18" charset="0"/>
              </a:rPr>
              <a:t>b</a:t>
            </a:r>
            <a:r>
              <a:rPr lang="en-US" sz="2800" dirty="0" smtClean="0">
                <a:solidFill>
                  <a:schemeClr val="tx1"/>
                </a:solidFill>
                <a:cs typeface="Times New Roman" pitchFamily="18" charset="0"/>
              </a:rPr>
              <a:t>, you’re </a:t>
            </a:r>
            <a:r>
              <a:rPr lang="en-US" sz="2800" dirty="0" err="1" smtClean="0">
                <a:solidFill>
                  <a:schemeClr val="tx1"/>
                </a:solidFill>
                <a:cs typeface="Times New Roman" pitchFamily="18" charset="0"/>
              </a:rPr>
              <a:t>gonna</a:t>
            </a:r>
            <a:r>
              <a:rPr lang="en-US" sz="2800" dirty="0" smtClean="0">
                <a:solidFill>
                  <a:schemeClr val="tx1"/>
                </a:solidFill>
                <a:cs typeface="Times New Roman" pitchFamily="18" charset="0"/>
              </a:rPr>
              <a:t> get a </a:t>
            </a:r>
            <a:r>
              <a:rPr lang="en-US" sz="2800" b="1" i="1" dirty="0" smtClean="0">
                <a:solidFill>
                  <a:schemeClr val="tx1"/>
                </a:solidFill>
                <a:effectLst>
                  <a:outerShdw blurRad="38100" dist="38100" dir="2700000" algn="tl">
                    <a:srgbClr val="000000">
                      <a:alpha val="43137"/>
                    </a:srgbClr>
                  </a:outerShdw>
                </a:effectLst>
                <a:cs typeface="Times New Roman" pitchFamily="18" charset="0"/>
              </a:rPr>
              <a:t>negative value</a:t>
            </a:r>
            <a:r>
              <a:rPr lang="en-US" sz="2800" dirty="0" smtClean="0">
                <a:solidFill>
                  <a:schemeClr val="tx1"/>
                </a:solidFill>
                <a:cs typeface="Times New Roman" pitchFamily="18" charset="0"/>
              </a:rPr>
              <a:t>.  </a:t>
            </a:r>
          </a:p>
        </p:txBody>
      </p:sp>
      <p:sp>
        <p:nvSpPr>
          <p:cNvPr id="251" name="Rectangular Callout 250"/>
          <p:cNvSpPr/>
          <p:nvPr/>
        </p:nvSpPr>
        <p:spPr>
          <a:xfrm>
            <a:off x="21564600" y="15392400"/>
            <a:ext cx="6477000" cy="1319048"/>
          </a:xfrm>
          <a:prstGeom prst="wedgeRectCallout">
            <a:avLst>
              <a:gd name="adj1" fmla="val 55407"/>
              <a:gd name="adj2" fmla="val -44400"/>
            </a:avLst>
          </a:prstGeom>
          <a:solidFill>
            <a:srgbClr val="3333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r>
              <a:rPr lang="en-US" sz="2800" dirty="0" smtClean="0">
                <a:solidFill>
                  <a:schemeClr val="tx1"/>
                </a:solidFill>
                <a:cs typeface="Times New Roman" pitchFamily="18" charset="0"/>
              </a:rPr>
              <a:t>If your last is then larger than your… is smaller than your first, then I would think you'd get a </a:t>
            </a:r>
            <a:r>
              <a:rPr lang="en-US" sz="2800" b="1" i="1" dirty="0" smtClean="0">
                <a:solidFill>
                  <a:schemeClr val="tx1"/>
                </a:solidFill>
                <a:effectLst>
                  <a:outerShdw blurRad="38100" dist="38100" dir="2700000" algn="tl">
                    <a:srgbClr val="000000">
                      <a:alpha val="43137"/>
                    </a:srgbClr>
                  </a:outerShdw>
                </a:effectLst>
                <a:cs typeface="Times New Roman" pitchFamily="18" charset="0"/>
              </a:rPr>
              <a:t>negative</a:t>
            </a:r>
            <a:r>
              <a:rPr lang="en-US" sz="2800" dirty="0" smtClean="0">
                <a:solidFill>
                  <a:schemeClr val="tx1"/>
                </a:solidFill>
                <a:cs typeface="Times New Roman" pitchFamily="18" charset="0"/>
              </a:rPr>
              <a:t> value.</a:t>
            </a:r>
          </a:p>
        </p:txBody>
      </p:sp>
      <p:sp>
        <p:nvSpPr>
          <p:cNvPr id="254" name="Rectangular Callout 253"/>
          <p:cNvSpPr/>
          <p:nvPr/>
        </p:nvSpPr>
        <p:spPr>
          <a:xfrm>
            <a:off x="21533068" y="21278193"/>
            <a:ext cx="7499131" cy="2251841"/>
          </a:xfrm>
          <a:prstGeom prst="wedgeRectCallout">
            <a:avLst>
              <a:gd name="adj1" fmla="val -49814"/>
              <a:gd name="adj2" fmla="val -19582"/>
            </a:avLst>
          </a:prstGeom>
          <a:solidFill>
            <a:srgbClr val="3333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r>
              <a:rPr lang="en-US" sz="2800" dirty="0" smtClean="0">
                <a:solidFill>
                  <a:schemeClr val="tx1"/>
                </a:solidFill>
                <a:cs typeface="Times New Roman" pitchFamily="18" charset="0"/>
              </a:rPr>
              <a:t>It depends on what you're doing – if you're wanting to find the area, then I would say the area is always </a:t>
            </a:r>
            <a:r>
              <a:rPr lang="en-US" sz="2800" dirty="0" err="1" smtClean="0">
                <a:solidFill>
                  <a:schemeClr val="tx1"/>
                </a:solidFill>
                <a:cs typeface="Times New Roman" pitchFamily="18" charset="0"/>
              </a:rPr>
              <a:t>gonna</a:t>
            </a:r>
            <a:r>
              <a:rPr lang="en-US" sz="2800" dirty="0" smtClean="0">
                <a:solidFill>
                  <a:schemeClr val="tx1"/>
                </a:solidFill>
                <a:cs typeface="Times New Roman" pitchFamily="18" charset="0"/>
              </a:rPr>
              <a:t> be positive, regardless. But, when you do out the math, this looks like it would give you a negative number.</a:t>
            </a:r>
          </a:p>
        </p:txBody>
      </p:sp>
      <p:sp>
        <p:nvSpPr>
          <p:cNvPr id="256" name="Rounded Rectangle 255"/>
          <p:cNvSpPr/>
          <p:nvPr/>
        </p:nvSpPr>
        <p:spPr>
          <a:xfrm>
            <a:off x="22147924" y="20739538"/>
            <a:ext cx="5410200" cy="5071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tx1"/>
                </a:solidFill>
                <a:effectLst>
                  <a:outerShdw blurRad="38100" dist="38100" dir="2700000" algn="tl">
                    <a:srgbClr val="000000">
                      <a:alpha val="43137"/>
                    </a:srgbClr>
                  </a:outerShdw>
                </a:effectLst>
              </a:rPr>
              <a:t>Freddie: inconsistent reasoning</a:t>
            </a:r>
            <a:endParaRPr lang="en-US" sz="3000" b="1" dirty="0">
              <a:solidFill>
                <a:schemeClr val="tx1"/>
              </a:solidFill>
              <a:effectLst>
                <a:outerShdw blurRad="38100" dist="38100" dir="2700000" algn="tl">
                  <a:srgbClr val="000000">
                    <a:alpha val="43137"/>
                  </a:srgbClr>
                </a:outerShdw>
              </a:effectLst>
            </a:endParaRPr>
          </a:p>
        </p:txBody>
      </p:sp>
      <p:pic>
        <p:nvPicPr>
          <p:cNvPr id="258" name="Picture 2"/>
          <p:cNvPicPr>
            <a:picLocks noChangeAspect="1" noChangeArrowheads="1"/>
          </p:cNvPicPr>
          <p:nvPr/>
        </p:nvPicPr>
        <p:blipFill>
          <a:blip r:embed="rId21" cstate="print"/>
          <a:srcRect l="57029" t="13542" r="24226" b="35417"/>
          <a:stretch>
            <a:fillRect/>
          </a:stretch>
        </p:blipFill>
        <p:spPr bwMode="auto">
          <a:xfrm>
            <a:off x="29641800" y="18161876"/>
            <a:ext cx="3581400" cy="2057400"/>
          </a:xfrm>
          <a:prstGeom prst="rect">
            <a:avLst/>
          </a:prstGeom>
          <a:noFill/>
          <a:ln w="9525">
            <a:noFill/>
            <a:miter lim="800000"/>
            <a:headEnd/>
            <a:tailEnd/>
          </a:ln>
        </p:spPr>
      </p:pic>
      <p:sp>
        <p:nvSpPr>
          <p:cNvPr id="261" name="Rectangular Callout 260"/>
          <p:cNvSpPr/>
          <p:nvPr/>
        </p:nvSpPr>
        <p:spPr>
          <a:xfrm>
            <a:off x="33528000" y="17641614"/>
            <a:ext cx="9296400" cy="1802524"/>
          </a:xfrm>
          <a:prstGeom prst="wedgeRectCallout">
            <a:avLst>
              <a:gd name="adj1" fmla="val -53078"/>
              <a:gd name="adj2" fmla="val 30440"/>
            </a:avLst>
          </a:prstGeom>
          <a:solidFill>
            <a:srgbClr val="3333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r>
              <a:rPr lang="en-US" sz="2800" dirty="0" smtClean="0">
                <a:solidFill>
                  <a:schemeClr val="tx1"/>
                </a:solidFill>
                <a:cs typeface="Times New Roman" pitchFamily="18" charset="0"/>
              </a:rPr>
              <a:t>... and then this way [right-to-left] it’s going to be negative work because it’s compressing and so, like that’s how I know which direction to go in is by like an intuitive knowledge of what I am doing with this integral.</a:t>
            </a:r>
            <a:endParaRPr lang="en-US" sz="2800" dirty="0">
              <a:solidFill>
                <a:schemeClr val="tx1"/>
              </a:solidFill>
              <a:cs typeface="Times New Roman" pitchFamily="18" charset="0"/>
            </a:endParaRPr>
          </a:p>
        </p:txBody>
      </p:sp>
      <p:sp>
        <p:nvSpPr>
          <p:cNvPr id="262" name="Rounded Rectangle 261"/>
          <p:cNvSpPr/>
          <p:nvPr/>
        </p:nvSpPr>
        <p:spPr>
          <a:xfrm>
            <a:off x="29541952" y="17310538"/>
            <a:ext cx="3810000" cy="685800"/>
          </a:xfrm>
          <a:prstGeom prst="roundRect">
            <a:avLst/>
          </a:prstGeom>
          <a:gradFill>
            <a:gsLst>
              <a:gs pos="0">
                <a:srgbClr val="8488C4"/>
              </a:gs>
              <a:gs pos="53000">
                <a:srgbClr val="D4DEFF"/>
              </a:gs>
              <a:gs pos="83000">
                <a:srgbClr val="D4DEFF"/>
              </a:gs>
              <a:gs pos="100000">
                <a:srgbClr val="96AB9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effectLst>
                  <a:outerShdw blurRad="38100" dist="38100" dir="2700000" algn="tl">
                    <a:srgbClr val="000000">
                      <a:alpha val="43137"/>
                    </a:srgbClr>
                  </a:outerShdw>
                </a:effectLst>
                <a:latin typeface="+mj-lt"/>
                <a:cs typeface="Times New Roman" pitchFamily="18" charset="0"/>
              </a:rPr>
              <a:t>Use of physics context </a:t>
            </a:r>
            <a:endParaRPr lang="en-US" sz="28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
        <p:nvSpPr>
          <p:cNvPr id="263" name="Rounded Rectangle 262"/>
          <p:cNvSpPr/>
          <p:nvPr/>
        </p:nvSpPr>
        <p:spPr>
          <a:xfrm>
            <a:off x="29602548" y="19736568"/>
            <a:ext cx="11143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Abby</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9" name="Rounded Rectangle 268"/>
          <p:cNvSpPr/>
          <p:nvPr/>
        </p:nvSpPr>
        <p:spPr>
          <a:xfrm>
            <a:off x="22174200" y="17126607"/>
            <a:ext cx="4800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tx1"/>
                </a:solidFill>
                <a:effectLst>
                  <a:outerShdw blurRad="38100" dist="38100" dir="2700000" algn="tl">
                    <a:srgbClr val="000000">
                      <a:alpha val="43137"/>
                    </a:srgbClr>
                  </a:outerShdw>
                </a:effectLst>
              </a:rPr>
              <a:t>Abby:  using physics context</a:t>
            </a:r>
            <a:endParaRPr lang="en-US" sz="3000" b="1" dirty="0">
              <a:solidFill>
                <a:schemeClr val="tx1"/>
              </a:solidFill>
              <a:effectLst>
                <a:outerShdw blurRad="38100" dist="38100" dir="2700000" algn="tl">
                  <a:srgbClr val="000000">
                    <a:alpha val="43137"/>
                  </a:srgbClr>
                </a:outerShdw>
              </a:effectLst>
            </a:endParaRPr>
          </a:p>
        </p:txBody>
      </p:sp>
      <p:sp>
        <p:nvSpPr>
          <p:cNvPr id="270" name="Rectangular Callout 269"/>
          <p:cNvSpPr/>
          <p:nvPr/>
        </p:nvSpPr>
        <p:spPr>
          <a:xfrm>
            <a:off x="21609268" y="17654752"/>
            <a:ext cx="7727732" cy="1928648"/>
          </a:xfrm>
          <a:prstGeom prst="wedgeRectCallout">
            <a:avLst>
              <a:gd name="adj1" fmla="val 55766"/>
              <a:gd name="adj2" fmla="val 12045"/>
            </a:avLst>
          </a:prstGeom>
          <a:solidFill>
            <a:srgbClr val="3333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r>
              <a:rPr lang="en-US" sz="2800" dirty="0" smtClean="0">
                <a:solidFill>
                  <a:schemeClr val="tx1"/>
                </a:solidFill>
                <a:cs typeface="Times New Roman" pitchFamily="18" charset="0"/>
              </a:rPr>
              <a:t>… finding the area underneath this graph is useful because it gives the work done in that process and I can know by if the volume gets bigger, like in this process it’s going to be like positive work…</a:t>
            </a:r>
            <a:endParaRPr lang="en-US" sz="2800" dirty="0">
              <a:solidFill>
                <a:schemeClr val="tx1"/>
              </a:solidFill>
              <a:cs typeface="Times New Roman" pitchFamily="18" charset="0"/>
            </a:endParaRPr>
          </a:p>
        </p:txBody>
      </p:sp>
      <p:sp>
        <p:nvSpPr>
          <p:cNvPr id="273" name="Rounded Rectangle 272"/>
          <p:cNvSpPr/>
          <p:nvPr/>
        </p:nvSpPr>
        <p:spPr>
          <a:xfrm>
            <a:off x="29298900" y="20802600"/>
            <a:ext cx="9753600" cy="723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900" b="1" dirty="0" smtClean="0">
                <a:solidFill>
                  <a:schemeClr val="tx1"/>
                </a:solidFill>
                <a:effectLst>
                  <a:outerShdw blurRad="38100" dist="38100" dir="2700000" algn="tl">
                    <a:srgbClr val="000000">
                      <a:alpha val="43137"/>
                    </a:srgbClr>
                  </a:outerShdw>
                </a:effectLst>
              </a:rPr>
              <a:t>Sign of the integral of negative  function towards increasing x </a:t>
            </a:r>
            <a:endParaRPr lang="en-US" sz="2900" b="1" dirty="0">
              <a:solidFill>
                <a:schemeClr val="tx1"/>
              </a:solidFill>
              <a:effectLst>
                <a:outerShdw blurRad="38100" dist="38100" dir="2700000" algn="tl">
                  <a:srgbClr val="000000">
                    <a:alpha val="43137"/>
                  </a:srgbClr>
                </a:outerShdw>
              </a:effectLst>
            </a:endParaRPr>
          </a:p>
        </p:txBody>
      </p:sp>
      <p:sp>
        <p:nvSpPr>
          <p:cNvPr id="277" name="Rectangle 276"/>
          <p:cNvSpPr/>
          <p:nvPr/>
        </p:nvSpPr>
        <p:spPr>
          <a:xfrm>
            <a:off x="21412200" y="17050407"/>
            <a:ext cx="21564600" cy="3429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21362276" y="20726400"/>
            <a:ext cx="21564600" cy="37338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p:cNvCxnSpPr/>
          <p:nvPr/>
        </p:nvCxnSpPr>
        <p:spPr>
          <a:xfrm rot="5400000">
            <a:off x="27317699" y="22593300"/>
            <a:ext cx="373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a:off x="19253200" y="20523200"/>
            <a:ext cx="1981200" cy="2133600"/>
          </a:xfrm>
          <a:prstGeom prst="straightConnector1">
            <a:avLst/>
          </a:prstGeom>
          <a:ln w="92075" cmpd="sng">
            <a:solidFill>
              <a:srgbClr val="7030A0"/>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nvCxnSpPr>
        <p:spPr>
          <a:xfrm flipV="1">
            <a:off x="19278600" y="18770600"/>
            <a:ext cx="2057400" cy="1752600"/>
          </a:xfrm>
          <a:prstGeom prst="straightConnector1">
            <a:avLst/>
          </a:prstGeom>
          <a:ln w="92075" cmpd="sng">
            <a:solidFill>
              <a:srgbClr val="7030A0"/>
            </a:solidFill>
            <a:headEnd type="none"/>
            <a:tailEnd type="triangle" w="med" len="lg"/>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flipV="1">
            <a:off x="19253200" y="14452600"/>
            <a:ext cx="2057400" cy="6019800"/>
          </a:xfrm>
          <a:prstGeom prst="straightConnector1">
            <a:avLst/>
          </a:prstGeom>
          <a:ln w="92075" cmpd="sng">
            <a:solidFill>
              <a:srgbClr val="7030A0"/>
            </a:solidFill>
            <a:headEnd type="none"/>
            <a:tailEnd type="triangle" w="med" len="lg"/>
          </a:ln>
        </p:spPr>
        <p:style>
          <a:lnRef idx="1">
            <a:schemeClr val="accent1"/>
          </a:lnRef>
          <a:fillRef idx="0">
            <a:schemeClr val="accent1"/>
          </a:fillRef>
          <a:effectRef idx="0">
            <a:schemeClr val="accent1"/>
          </a:effectRef>
          <a:fontRef idx="minor">
            <a:schemeClr val="tx1"/>
          </a:fontRef>
        </p:style>
      </p:cxnSp>
      <p:sp>
        <p:nvSpPr>
          <p:cNvPr id="312" name="Rounded Rectangle 311"/>
          <p:cNvSpPr/>
          <p:nvPr/>
        </p:nvSpPr>
        <p:spPr>
          <a:xfrm>
            <a:off x="22174200" y="12218276"/>
            <a:ext cx="49530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tx1"/>
                </a:solidFill>
                <a:effectLst>
                  <a:outerShdw blurRad="38100" dist="38100" dir="2700000" algn="tl">
                    <a:srgbClr val="000000">
                      <a:alpha val="43137"/>
                    </a:srgbClr>
                  </a:outerShdw>
                </a:effectLst>
              </a:rPr>
              <a:t>Simon:  unstable reasoning</a:t>
            </a:r>
            <a:endParaRPr lang="en-US" sz="3000" b="1" dirty="0">
              <a:solidFill>
                <a:schemeClr val="tx1"/>
              </a:solidFill>
              <a:effectLst>
                <a:outerShdw blurRad="38100" dist="38100" dir="2700000" algn="tl">
                  <a:srgbClr val="000000">
                    <a:alpha val="43137"/>
                  </a:srgbClr>
                </a:outerShdw>
              </a:effectLst>
            </a:endParaRPr>
          </a:p>
        </p:txBody>
      </p:sp>
      <p:sp>
        <p:nvSpPr>
          <p:cNvPr id="240" name="Rectangle 239"/>
          <p:cNvSpPr/>
          <p:nvPr/>
        </p:nvSpPr>
        <p:spPr>
          <a:xfrm>
            <a:off x="15125700" y="17907000"/>
            <a:ext cx="4343400" cy="507831"/>
          </a:xfrm>
          <a:prstGeom prst="rect">
            <a:avLst/>
          </a:prstGeom>
          <a:solidFill>
            <a:srgbClr val="672C93"/>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2700" b="1" dirty="0" smtClean="0">
                <a:solidFill>
                  <a:schemeClr val="bg1"/>
                </a:solidFill>
                <a:effectLst>
                  <a:outerShdw blurRad="38100" dist="38100" dir="2700000" algn="tl">
                    <a:srgbClr val="000000">
                      <a:alpha val="43137"/>
                    </a:srgbClr>
                  </a:outerShdw>
                </a:effectLst>
                <a:latin typeface="+mn-lt"/>
                <a:cs typeface="+mn-cs"/>
              </a:rPr>
              <a:t>Student uses </a:t>
            </a:r>
            <a:r>
              <a:rPr lang="en-US" sz="2700" b="1" i="1" dirty="0" smtClean="0">
                <a:solidFill>
                  <a:schemeClr val="bg1"/>
                </a:solidFill>
                <a:effectLst>
                  <a:outerShdw blurRad="38100" dist="38100" dir="2700000" algn="tl">
                    <a:srgbClr val="000000">
                      <a:alpha val="43137"/>
                    </a:srgbClr>
                  </a:outerShdw>
                </a:effectLst>
                <a:latin typeface="+mn-lt"/>
                <a:cs typeface="+mn-cs"/>
              </a:rPr>
              <a:t>area</a:t>
            </a:r>
            <a:r>
              <a:rPr lang="en-US" sz="2700" b="1" dirty="0" smtClean="0">
                <a:solidFill>
                  <a:schemeClr val="bg1"/>
                </a:solidFill>
                <a:effectLst>
                  <a:outerShdw blurRad="38100" dist="38100" dir="2700000" algn="tl">
                    <a:srgbClr val="000000">
                      <a:alpha val="43137"/>
                    </a:srgbClr>
                  </a:outerShdw>
                </a:effectLst>
                <a:latin typeface="+mn-lt"/>
                <a:cs typeface="+mn-cs"/>
              </a:rPr>
              <a:t> reasoning</a:t>
            </a:r>
            <a:endParaRPr lang="en-US" sz="2700" i="1" dirty="0">
              <a:solidFill>
                <a:schemeClr val="bg1"/>
              </a:solidFill>
              <a:effectLst>
                <a:outerShdw blurRad="38100" dist="38100" dir="2700000" algn="tl">
                  <a:srgbClr val="000000">
                    <a:alpha val="43137"/>
                  </a:srgbClr>
                </a:outerShdw>
              </a:effectLst>
              <a:latin typeface="+mn-lt"/>
              <a:cs typeface="+mn-cs"/>
            </a:endParaRPr>
          </a:p>
        </p:txBody>
      </p:sp>
      <p:sp>
        <p:nvSpPr>
          <p:cNvPr id="21" name="Rectangle 20"/>
          <p:cNvSpPr/>
          <p:nvPr/>
        </p:nvSpPr>
        <p:spPr>
          <a:xfrm>
            <a:off x="22098000" y="30022800"/>
            <a:ext cx="5105400" cy="2123658"/>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dirty="0" smtClean="0">
                <a:latin typeface="+mn-lt"/>
                <a:cs typeface="+mn-cs"/>
                <a:sym typeface="Times New Roman" pitchFamily="18" charset="0"/>
              </a:rPr>
              <a:t>Some mathematical difficulties may be addressed by including physical context in instruction</a:t>
            </a:r>
          </a:p>
          <a:p>
            <a:pPr algn="ctr"/>
            <a:r>
              <a:rPr lang="en-US" sz="2400" dirty="0" smtClean="0">
                <a:latin typeface="+mn-lt"/>
                <a:cs typeface="+mn-cs"/>
                <a:sym typeface="Times New Roman" pitchFamily="18" charset="0"/>
              </a:rPr>
              <a:t>(e.g., strengthen math-physics connections (</a:t>
            </a:r>
            <a:r>
              <a:rPr lang="en-US" sz="2400" dirty="0" err="1" smtClean="0">
                <a:latin typeface="+mn-lt"/>
                <a:cs typeface="+mn-cs"/>
                <a:sym typeface="Times New Roman" pitchFamily="18" charset="0"/>
              </a:rPr>
              <a:t>Marrongelle</a:t>
            </a:r>
            <a:r>
              <a:rPr lang="en-US" sz="2400" dirty="0" smtClean="0">
                <a:latin typeface="+mn-lt"/>
                <a:cs typeface="+mn-cs"/>
                <a:sym typeface="Times New Roman" pitchFamily="18" charset="0"/>
              </a:rPr>
              <a:t> 2004))</a:t>
            </a:r>
            <a:endParaRPr lang="en-US" sz="2400" dirty="0"/>
          </a:p>
        </p:txBody>
      </p:sp>
      <p:sp>
        <p:nvSpPr>
          <p:cNvPr id="234" name="Oval 233"/>
          <p:cNvSpPr>
            <a:spLocks noChangeAspect="1"/>
          </p:cNvSpPr>
          <p:nvPr/>
        </p:nvSpPr>
        <p:spPr>
          <a:xfrm>
            <a:off x="18312063" y="29421221"/>
            <a:ext cx="2057400" cy="2057400"/>
          </a:xfrm>
          <a:prstGeom prst="ellips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effectLst>
                  <a:outerShdw blurRad="38100" dist="38100" dir="2700000" algn="tl">
                    <a:srgbClr val="000000">
                      <a:alpha val="43137"/>
                    </a:srgbClr>
                  </a:outerShdw>
                </a:effectLst>
              </a:rPr>
              <a:t>Math </a:t>
            </a:r>
            <a:br>
              <a:rPr lang="en-US" sz="1600" dirty="0" smtClean="0">
                <a:solidFill>
                  <a:schemeClr val="tx1"/>
                </a:solidFill>
                <a:effectLst>
                  <a:outerShdw blurRad="38100" dist="38100" dir="2700000" algn="tl">
                    <a:srgbClr val="000000">
                      <a:alpha val="43137"/>
                    </a:srgbClr>
                  </a:outerShdw>
                </a:effectLst>
              </a:rPr>
            </a:br>
            <a:r>
              <a:rPr lang="en-US" sz="1600" dirty="0" smtClean="0">
                <a:solidFill>
                  <a:schemeClr val="tx1"/>
                </a:solidFill>
                <a:effectLst>
                  <a:outerShdw blurRad="38100" dist="38100" dir="2700000" algn="tl">
                    <a:srgbClr val="000000">
                      <a:alpha val="43137"/>
                    </a:srgbClr>
                  </a:outerShdw>
                </a:effectLst>
              </a:rPr>
              <a:t>Concepts</a:t>
            </a:r>
            <a:endParaRPr lang="en-US" sz="1600" dirty="0">
              <a:solidFill>
                <a:schemeClr val="tx1"/>
              </a:solidFill>
              <a:effectLst>
                <a:outerShdw blurRad="38100" dist="38100" dir="2700000" algn="tl">
                  <a:srgbClr val="000000">
                    <a:alpha val="43137"/>
                  </a:srgbClr>
                </a:outerShdw>
              </a:effectLst>
            </a:endParaRPr>
          </a:p>
        </p:txBody>
      </p:sp>
      <p:sp>
        <p:nvSpPr>
          <p:cNvPr id="235" name="Oval 234"/>
          <p:cNvSpPr/>
          <p:nvPr/>
        </p:nvSpPr>
        <p:spPr>
          <a:xfrm>
            <a:off x="16535400" y="29421222"/>
            <a:ext cx="2057400" cy="2057400"/>
          </a:xfrm>
          <a:prstGeom prst="ellips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effectLst>
                  <a:outerShdw blurRad="38100" dist="38100" dir="2700000" algn="tl">
                    <a:srgbClr val="000000">
                      <a:alpha val="43137"/>
                    </a:srgbClr>
                  </a:outerShdw>
                </a:effectLst>
              </a:rPr>
              <a:t>Graphical Representation</a:t>
            </a:r>
          </a:p>
        </p:txBody>
      </p:sp>
      <p:sp>
        <p:nvSpPr>
          <p:cNvPr id="238" name="Oval 237"/>
          <p:cNvSpPr/>
          <p:nvPr/>
        </p:nvSpPr>
        <p:spPr>
          <a:xfrm>
            <a:off x="17449800" y="30708600"/>
            <a:ext cx="2057400" cy="2057400"/>
          </a:xfrm>
          <a:prstGeom prst="ellips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effectLst>
                  <a:outerShdw blurRad="38100" dist="38100" dir="2700000" algn="tl">
                    <a:srgbClr val="000000">
                      <a:alpha val="43137"/>
                    </a:srgbClr>
                  </a:outerShdw>
                </a:effectLst>
              </a:rPr>
              <a:t>Physics Concepts</a:t>
            </a:r>
            <a:endParaRPr lang="en-US" sz="1600" dirty="0">
              <a:solidFill>
                <a:schemeClr val="tx1"/>
              </a:solidFill>
              <a:effectLst>
                <a:outerShdw blurRad="38100" dist="38100" dir="2700000" algn="tl">
                  <a:srgbClr val="000000">
                    <a:alpha val="43137"/>
                  </a:srgbClr>
                </a:outerShdw>
              </a:effectLst>
            </a:endParaRPr>
          </a:p>
        </p:txBody>
      </p:sp>
      <p:sp>
        <p:nvSpPr>
          <p:cNvPr id="293" name="Up Arrow 292"/>
          <p:cNvSpPr/>
          <p:nvPr/>
        </p:nvSpPr>
        <p:spPr>
          <a:xfrm rot="8967138" flipH="1">
            <a:off x="17921953" y="30786548"/>
            <a:ext cx="293162" cy="655007"/>
          </a:xfrm>
          <a:prstGeom prst="upArrow">
            <a:avLst/>
          </a:prstGeom>
          <a:solidFill>
            <a:srgbClr val="00B05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Up Arrow 293"/>
          <p:cNvSpPr/>
          <p:nvPr/>
        </p:nvSpPr>
        <p:spPr>
          <a:xfrm rot="1778918" flipH="1">
            <a:off x="18709518" y="30702969"/>
            <a:ext cx="313055" cy="681256"/>
          </a:xfrm>
          <a:prstGeom prst="upArrow">
            <a:avLst/>
          </a:prstGeom>
          <a:solidFill>
            <a:srgbClr val="00B05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own Arrow 297"/>
          <p:cNvSpPr/>
          <p:nvPr/>
        </p:nvSpPr>
        <p:spPr>
          <a:xfrm rot="16200000">
            <a:off x="18334346" y="30079950"/>
            <a:ext cx="342900" cy="685800"/>
          </a:xfrm>
          <a:prstGeom prst="downArrow">
            <a:avLst/>
          </a:prstGeom>
          <a:solidFill>
            <a:srgbClr val="FF000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4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1400" b="1" dirty="0">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10" name="Group 309"/>
          <p:cNvGrpSpPr/>
          <p:nvPr/>
        </p:nvGrpSpPr>
        <p:grpSpPr>
          <a:xfrm>
            <a:off x="21412200" y="11411607"/>
            <a:ext cx="21640800" cy="5411882"/>
            <a:chOff x="21412200" y="11411607"/>
            <a:chExt cx="21640800" cy="5411882"/>
          </a:xfrm>
        </p:grpSpPr>
        <p:sp>
          <p:nvSpPr>
            <p:cNvPr id="275" name="Rectangle 274"/>
            <p:cNvSpPr/>
            <p:nvPr/>
          </p:nvSpPr>
          <p:spPr>
            <a:xfrm>
              <a:off x="21412200" y="12175289"/>
              <a:ext cx="10287000" cy="46482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31699200" y="11411607"/>
              <a:ext cx="11353800" cy="54102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31667669" y="12203247"/>
              <a:ext cx="381000" cy="461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Rectangular Callout 183"/>
          <p:cNvSpPr/>
          <p:nvPr/>
        </p:nvSpPr>
        <p:spPr>
          <a:xfrm>
            <a:off x="32030276" y="14464862"/>
            <a:ext cx="10820400" cy="2222938"/>
          </a:xfrm>
          <a:prstGeom prst="wedgeRectCallout">
            <a:avLst>
              <a:gd name="adj1" fmla="val -53454"/>
              <a:gd name="adj2" fmla="val -37667"/>
            </a:avLst>
          </a:prstGeom>
          <a:solidFill>
            <a:srgbClr val="3333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r>
              <a:rPr lang="en-US" sz="2800" dirty="0" smtClean="0">
                <a:solidFill>
                  <a:schemeClr val="tx1"/>
                </a:solidFill>
                <a:cs typeface="Times New Roman" pitchFamily="18" charset="0"/>
              </a:rPr>
              <a:t>I feel that it should be </a:t>
            </a:r>
            <a:r>
              <a:rPr lang="en-US" sz="2800" b="1" i="1" dirty="0" smtClean="0">
                <a:solidFill>
                  <a:schemeClr val="tx1"/>
                </a:solidFill>
                <a:effectLst>
                  <a:outerShdw blurRad="38100" dist="38100" dir="2700000" algn="tl">
                    <a:srgbClr val="000000">
                      <a:alpha val="43137"/>
                    </a:srgbClr>
                  </a:outerShdw>
                </a:effectLst>
                <a:cs typeface="Times New Roman" pitchFamily="18" charset="0"/>
              </a:rPr>
              <a:t>positive</a:t>
            </a:r>
            <a:r>
              <a:rPr lang="en-US" sz="2800" dirty="0" smtClean="0">
                <a:solidFill>
                  <a:schemeClr val="tx1"/>
                </a:solidFill>
                <a:cs typeface="Times New Roman" pitchFamily="18" charset="0"/>
              </a:rPr>
              <a:t> because, technically it shouldn’t matter how you count these together, right? … If you counted from this way [moving his hand from right to left across </a:t>
            </a:r>
            <a:r>
              <a:rPr lang="en-US" sz="2800" dirty="0">
                <a:solidFill>
                  <a:schemeClr val="tx1"/>
                </a:solidFill>
                <a:cs typeface="Times New Roman" pitchFamily="18" charset="0"/>
              </a:rPr>
              <a:t>the diagram] </a:t>
            </a:r>
            <a:r>
              <a:rPr lang="en-US" sz="2800" dirty="0" smtClean="0">
                <a:solidFill>
                  <a:schemeClr val="tx1"/>
                </a:solidFill>
                <a:cs typeface="Times New Roman" pitchFamily="18" charset="0"/>
              </a:rPr>
              <a:t>or you counted this way [moving his hand from left to right] and you keep the dx the same, you should find the same area, right?</a:t>
            </a:r>
            <a:endParaRPr lang="en-US" sz="2800" dirty="0"/>
          </a:p>
        </p:txBody>
      </p:sp>
      <p:sp>
        <p:nvSpPr>
          <p:cNvPr id="252" name="Rounded Rectangle 251"/>
          <p:cNvSpPr/>
          <p:nvPr/>
        </p:nvSpPr>
        <p:spPr>
          <a:xfrm>
            <a:off x="28346400" y="12630807"/>
            <a:ext cx="3429000" cy="1219200"/>
          </a:xfrm>
          <a:prstGeom prst="roundRect">
            <a:avLst/>
          </a:prstGeom>
          <a:gradFill>
            <a:gsLst>
              <a:gs pos="0">
                <a:srgbClr val="8488C4"/>
              </a:gs>
              <a:gs pos="53000">
                <a:srgbClr val="D4DEFF"/>
              </a:gs>
              <a:gs pos="83000">
                <a:srgbClr val="D4DEFF"/>
              </a:gs>
              <a:gs pos="100000">
                <a:srgbClr val="96AB94"/>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schemeClr val="tx1"/>
                </a:solidFill>
                <a:effectLst>
                  <a:outerShdw blurRad="38100" dist="38100" dir="2700000" algn="tl">
                    <a:srgbClr val="000000">
                      <a:alpha val="43137"/>
                    </a:srgbClr>
                  </a:outerShdw>
                </a:effectLst>
                <a:latin typeface="+mj-lt"/>
                <a:cs typeface="Times New Roman" pitchFamily="18" charset="0"/>
              </a:rPr>
              <a:t>Only math </a:t>
            </a:r>
            <a:r>
              <a:rPr lang="en-US" sz="2800" dirty="0" smtClean="0">
                <a:solidFill>
                  <a:schemeClr val="tx1"/>
                </a:solidFill>
                <a:latin typeface="+mj-lt"/>
                <a:cs typeface="Times New Roman" pitchFamily="18" charset="0"/>
              </a:rPr>
              <a:t>reasoning </a:t>
            </a:r>
            <a:r>
              <a:rPr lang="en-US" sz="2800" b="1" i="1" dirty="0" smtClean="0">
                <a:solidFill>
                  <a:schemeClr val="tx1"/>
                </a:solidFill>
                <a:effectLst>
                  <a:outerShdw blurRad="38100" dist="38100" dir="2700000" algn="tl">
                    <a:srgbClr val="000000">
                      <a:alpha val="43137"/>
                    </a:srgbClr>
                  </a:outerShdw>
                </a:effectLst>
                <a:latin typeface="+mj-lt"/>
                <a:cs typeface="Times New Roman" pitchFamily="18" charset="0"/>
              </a:rPr>
              <a:t>No physics </a:t>
            </a:r>
            <a:r>
              <a:rPr lang="en-US" sz="2800" dirty="0" smtClean="0">
                <a:solidFill>
                  <a:schemeClr val="tx1"/>
                </a:solidFill>
                <a:latin typeface="+mj-lt"/>
                <a:cs typeface="Times New Roman" pitchFamily="18" charset="0"/>
              </a:rPr>
              <a:t>reasoning</a:t>
            </a:r>
            <a:endParaRPr lang="en-US" sz="2800" dirty="0">
              <a:solidFill>
                <a:schemeClr val="tx1"/>
              </a:solidFill>
              <a:latin typeface="+mj-lt"/>
              <a:cs typeface="Times New Roman" pitchFamily="18" charset="0"/>
            </a:endParaRPr>
          </a:p>
        </p:txBody>
      </p:sp>
      <p:pic>
        <p:nvPicPr>
          <p:cNvPr id="2106" name="Picture 19"/>
          <p:cNvPicPr>
            <a:picLocks noChangeAspect="1" noChangeArrowheads="1"/>
          </p:cNvPicPr>
          <p:nvPr/>
        </p:nvPicPr>
        <p:blipFill>
          <a:blip r:embed="rId22" cstate="print"/>
          <a:srcRect l="18124" t="17098" r="44431" b="35590"/>
          <a:stretch>
            <a:fillRect/>
          </a:stretch>
        </p:blipFill>
        <p:spPr bwMode="auto">
          <a:xfrm>
            <a:off x="28346400" y="14289420"/>
            <a:ext cx="3352800" cy="2286000"/>
          </a:xfrm>
          <a:prstGeom prst="rect">
            <a:avLst/>
          </a:prstGeom>
          <a:noFill/>
          <a:ln w="9525">
            <a:noFill/>
            <a:miter lim="800000"/>
            <a:headEnd/>
            <a:tailEnd/>
          </a:ln>
        </p:spPr>
      </p:pic>
      <p:sp>
        <p:nvSpPr>
          <p:cNvPr id="311" name="Rounded Rectangle 310"/>
          <p:cNvSpPr/>
          <p:nvPr/>
        </p:nvSpPr>
        <p:spPr>
          <a:xfrm>
            <a:off x="21614524" y="14401800"/>
            <a:ext cx="64008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Use of Fundamental </a:t>
            </a:r>
            <a:b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b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Theorem of Calculus (incorrectly)</a:t>
            </a:r>
            <a:endParaRPr lang="en-US" sz="2800" b="1" dirty="0">
              <a:solidFill>
                <a:srgbClr val="00B050"/>
              </a:solidFill>
              <a:effectLst>
                <a:outerShdw blurRad="38100" dist="38100" dir="2700000" algn="tl">
                  <a:srgbClr val="000000">
                    <a:alpha val="43137"/>
                  </a:srgbClr>
                </a:outerShdw>
              </a:effectLst>
              <a:latin typeface="+mj-lt"/>
              <a:cs typeface="Times New Roman" pitchFamily="18" charset="0"/>
            </a:endParaRPr>
          </a:p>
        </p:txBody>
      </p:sp>
      <p:sp>
        <p:nvSpPr>
          <p:cNvPr id="250" name="Rectangular Callout 249"/>
          <p:cNvSpPr/>
          <p:nvPr/>
        </p:nvSpPr>
        <p:spPr>
          <a:xfrm>
            <a:off x="32004000" y="11595538"/>
            <a:ext cx="10833538" cy="1905000"/>
          </a:xfrm>
          <a:prstGeom prst="wedgeRectCallout">
            <a:avLst>
              <a:gd name="adj1" fmla="val -54403"/>
              <a:gd name="adj2" fmla="val 74288"/>
            </a:avLst>
          </a:prstGeom>
          <a:solidFill>
            <a:srgbClr val="3333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0" rIns="274320" bIns="0" rtlCol="0" anchor="ctr"/>
          <a:lstStyle/>
          <a:p>
            <a:r>
              <a:rPr lang="en-US" sz="2800" dirty="0" smtClean="0">
                <a:solidFill>
                  <a:schemeClr val="tx1"/>
                </a:solidFill>
                <a:cs typeface="Times New Roman" pitchFamily="18" charset="0"/>
              </a:rPr>
              <a:t>Technically, I think it should be </a:t>
            </a:r>
            <a:r>
              <a:rPr lang="en-US" sz="2800" b="1" i="1" dirty="0" smtClean="0">
                <a:solidFill>
                  <a:schemeClr val="tx1"/>
                </a:solidFill>
                <a:effectLst>
                  <a:outerShdw blurRad="38100" dist="38100" dir="2700000" algn="tl">
                    <a:srgbClr val="000000">
                      <a:alpha val="43137"/>
                    </a:srgbClr>
                  </a:outerShdw>
                </a:effectLst>
                <a:cs typeface="Times New Roman" pitchFamily="18" charset="0"/>
              </a:rPr>
              <a:t>positive</a:t>
            </a:r>
            <a:r>
              <a:rPr lang="en-US" sz="2800" dirty="0" smtClean="0">
                <a:solidFill>
                  <a:schemeClr val="tx1"/>
                </a:solidFill>
                <a:cs typeface="Times New Roman" pitchFamily="18" charset="0"/>
              </a:rPr>
              <a:t>, technically, in my mind, I think it should be positive because either I can integrate from this way [</a:t>
            </a:r>
            <a:r>
              <a:rPr lang="en-US" sz="2800" dirty="0">
                <a:solidFill>
                  <a:schemeClr val="tx1"/>
                </a:solidFill>
                <a:cs typeface="Times New Roman" pitchFamily="18" charset="0"/>
              </a:rPr>
              <a:t>moving his hand from left to right across the diagram] </a:t>
            </a:r>
            <a:r>
              <a:rPr lang="en-US" sz="2800" dirty="0" smtClean="0">
                <a:solidFill>
                  <a:schemeClr val="tx1"/>
                </a:solidFill>
                <a:cs typeface="Times New Roman" pitchFamily="18" charset="0"/>
              </a:rPr>
              <a:t>or I can integrate from this way </a:t>
            </a:r>
            <a:r>
              <a:rPr lang="en-US" sz="2800" dirty="0">
                <a:solidFill>
                  <a:schemeClr val="tx1"/>
                </a:solidFill>
                <a:cs typeface="Times New Roman" pitchFamily="18" charset="0"/>
              </a:rPr>
              <a:t>[moving his hand from right to </a:t>
            </a:r>
            <a:r>
              <a:rPr lang="en-US" sz="2800" dirty="0" smtClean="0">
                <a:solidFill>
                  <a:schemeClr val="tx1"/>
                </a:solidFill>
                <a:cs typeface="Times New Roman" pitchFamily="18" charset="0"/>
              </a:rPr>
              <a:t>left], you know?</a:t>
            </a:r>
          </a:p>
        </p:txBody>
      </p:sp>
      <p:sp>
        <p:nvSpPr>
          <p:cNvPr id="313" name="Oval 312"/>
          <p:cNvSpPr/>
          <p:nvPr/>
        </p:nvSpPr>
        <p:spPr>
          <a:xfrm>
            <a:off x="21462124" y="12454759"/>
            <a:ext cx="533400" cy="6096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1</a:t>
            </a:r>
            <a:endParaRPr lang="en-US" sz="2800" b="1" dirty="0">
              <a:solidFill>
                <a:srgbClr val="002060"/>
              </a:solidFill>
            </a:endParaRPr>
          </a:p>
        </p:txBody>
      </p:sp>
      <p:sp>
        <p:nvSpPr>
          <p:cNvPr id="318" name="Oval 317"/>
          <p:cNvSpPr/>
          <p:nvPr/>
        </p:nvSpPr>
        <p:spPr>
          <a:xfrm>
            <a:off x="31762262" y="11380076"/>
            <a:ext cx="533400" cy="6096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2</a:t>
            </a:r>
            <a:endParaRPr lang="en-US" sz="2800" b="1" dirty="0">
              <a:solidFill>
                <a:srgbClr val="002060"/>
              </a:solidFill>
            </a:endParaRPr>
          </a:p>
        </p:txBody>
      </p:sp>
      <p:sp>
        <p:nvSpPr>
          <p:cNvPr id="319" name="Oval 318"/>
          <p:cNvSpPr/>
          <p:nvPr/>
        </p:nvSpPr>
        <p:spPr>
          <a:xfrm>
            <a:off x="21412200" y="15011400"/>
            <a:ext cx="533400" cy="6096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3</a:t>
            </a:r>
            <a:endParaRPr lang="en-US" sz="2800" b="1" dirty="0">
              <a:solidFill>
                <a:srgbClr val="002060"/>
              </a:solidFill>
            </a:endParaRPr>
          </a:p>
        </p:txBody>
      </p:sp>
      <p:sp>
        <p:nvSpPr>
          <p:cNvPr id="353" name="Oval 352"/>
          <p:cNvSpPr/>
          <p:nvPr/>
        </p:nvSpPr>
        <p:spPr>
          <a:xfrm>
            <a:off x="31806931" y="14002407"/>
            <a:ext cx="533400" cy="6096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4</a:t>
            </a:r>
            <a:endParaRPr lang="en-US" sz="2800" b="1" dirty="0">
              <a:solidFill>
                <a:srgbClr val="002060"/>
              </a:solidFill>
            </a:endParaRPr>
          </a:p>
        </p:txBody>
      </p:sp>
      <p:sp>
        <p:nvSpPr>
          <p:cNvPr id="355" name="Rounded Rectangle 354"/>
          <p:cNvSpPr/>
          <p:nvPr/>
        </p:nvSpPr>
        <p:spPr>
          <a:xfrm>
            <a:off x="34747200" y="13563600"/>
            <a:ext cx="5594131"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Area reasoning + Riemann sum</a:t>
            </a:r>
            <a:b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b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(neglecting the sign of </a:t>
            </a:r>
            <a:r>
              <a:rPr lang="en-US" sz="2800" b="1" i="1" dirty="0" smtClean="0">
                <a:solidFill>
                  <a:srgbClr val="00B050"/>
                </a:solidFill>
                <a:effectLst>
                  <a:outerShdw blurRad="38100" dist="38100" dir="2700000" algn="tl">
                    <a:srgbClr val="000000">
                      <a:alpha val="43137"/>
                    </a:srgbClr>
                  </a:outerShdw>
                </a:effectLst>
                <a:latin typeface="+mj-lt"/>
                <a:cs typeface="Times New Roman" pitchFamily="18" charset="0"/>
              </a:rPr>
              <a:t>dx</a:t>
            </a: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a:t>
            </a:r>
            <a:endParaRPr lang="en-US" sz="2800" b="1" dirty="0">
              <a:solidFill>
                <a:srgbClr val="00B050"/>
              </a:solidFill>
              <a:effectLst>
                <a:outerShdw blurRad="38100" dist="38100" dir="2700000" algn="tl">
                  <a:srgbClr val="000000">
                    <a:alpha val="43137"/>
                  </a:srgbClr>
                </a:outerShdw>
              </a:effectLst>
              <a:latin typeface="+mj-lt"/>
              <a:cs typeface="Times New Roman" pitchFamily="18" charset="0"/>
            </a:endParaRPr>
          </a:p>
        </p:txBody>
      </p:sp>
      <p:sp>
        <p:nvSpPr>
          <p:cNvPr id="356" name="Rounded Rectangle 355"/>
          <p:cNvSpPr/>
          <p:nvPr/>
        </p:nvSpPr>
        <p:spPr>
          <a:xfrm>
            <a:off x="21640800" y="19578145"/>
            <a:ext cx="76200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Invoking physics concept to reason about </a:t>
            </a:r>
            <a:b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b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positive integral (initial question)</a:t>
            </a:r>
            <a:endParaRPr lang="en-US" sz="2800" b="1" dirty="0">
              <a:solidFill>
                <a:srgbClr val="00B050"/>
              </a:solidFill>
              <a:effectLst>
                <a:outerShdw blurRad="38100" dist="38100" dir="2700000" algn="tl">
                  <a:srgbClr val="000000">
                    <a:alpha val="43137"/>
                  </a:srgbClr>
                </a:outerShdw>
              </a:effectLst>
              <a:latin typeface="+mj-lt"/>
              <a:cs typeface="Times New Roman" pitchFamily="18" charset="0"/>
            </a:endParaRPr>
          </a:p>
        </p:txBody>
      </p:sp>
      <p:sp>
        <p:nvSpPr>
          <p:cNvPr id="362" name="Rounded Rectangle 361"/>
          <p:cNvSpPr/>
          <p:nvPr/>
        </p:nvSpPr>
        <p:spPr>
          <a:xfrm>
            <a:off x="33604200" y="19520338"/>
            <a:ext cx="9067800" cy="76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Invoking physics concept to reason about negative integral (“reverse direction”)</a:t>
            </a:r>
            <a:endParaRPr lang="en-US" sz="2800" b="1" dirty="0">
              <a:solidFill>
                <a:srgbClr val="00B050"/>
              </a:solidFill>
              <a:effectLst>
                <a:outerShdw blurRad="38100" dist="38100" dir="2700000" algn="tl">
                  <a:srgbClr val="000000">
                    <a:alpha val="43137"/>
                  </a:srgbClr>
                </a:outerShdw>
              </a:effectLst>
              <a:latin typeface="+mj-lt"/>
              <a:cs typeface="Times New Roman" pitchFamily="18" charset="0"/>
            </a:endParaRPr>
          </a:p>
        </p:txBody>
      </p:sp>
      <p:sp>
        <p:nvSpPr>
          <p:cNvPr id="363" name="Oval 362"/>
          <p:cNvSpPr/>
          <p:nvPr/>
        </p:nvSpPr>
        <p:spPr>
          <a:xfrm>
            <a:off x="21475262" y="17152883"/>
            <a:ext cx="533400" cy="6096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1</a:t>
            </a:r>
            <a:endParaRPr lang="en-US" sz="2800" b="1" dirty="0">
              <a:solidFill>
                <a:srgbClr val="002060"/>
              </a:solidFill>
            </a:endParaRPr>
          </a:p>
        </p:txBody>
      </p:sp>
      <p:sp>
        <p:nvSpPr>
          <p:cNvPr id="364" name="Oval 363"/>
          <p:cNvSpPr/>
          <p:nvPr/>
        </p:nvSpPr>
        <p:spPr>
          <a:xfrm>
            <a:off x="33451800" y="17215945"/>
            <a:ext cx="533400" cy="6096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2</a:t>
            </a:r>
            <a:endParaRPr lang="en-US" sz="2800" b="1" dirty="0">
              <a:solidFill>
                <a:srgbClr val="002060"/>
              </a:solidFill>
            </a:endParaRPr>
          </a:p>
        </p:txBody>
      </p:sp>
      <p:sp>
        <p:nvSpPr>
          <p:cNvPr id="365" name="Rounded Rectangle 364"/>
          <p:cNvSpPr/>
          <p:nvPr/>
        </p:nvSpPr>
        <p:spPr>
          <a:xfrm>
            <a:off x="29337000" y="23716593"/>
            <a:ext cx="9753600"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Using physics concept to reason about “negative area”</a:t>
            </a:r>
            <a:endParaRPr lang="en-US" sz="2800" b="1" dirty="0">
              <a:solidFill>
                <a:srgbClr val="00B050"/>
              </a:solidFill>
              <a:effectLst>
                <a:outerShdw blurRad="38100" dist="38100" dir="2700000" algn="tl">
                  <a:srgbClr val="000000">
                    <a:alpha val="43137"/>
                  </a:srgbClr>
                </a:outerShdw>
              </a:effectLst>
              <a:latin typeface="+mj-lt"/>
              <a:cs typeface="Times New Roman" pitchFamily="18" charset="0"/>
            </a:endParaRPr>
          </a:p>
        </p:txBody>
      </p:sp>
      <p:sp>
        <p:nvSpPr>
          <p:cNvPr id="366" name="Rounded Rectangle 365"/>
          <p:cNvSpPr/>
          <p:nvPr/>
        </p:nvSpPr>
        <p:spPr>
          <a:xfrm>
            <a:off x="21506793" y="23545800"/>
            <a:ext cx="7543800" cy="851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B050"/>
                </a:solidFill>
                <a:effectLst>
                  <a:outerShdw blurRad="38100" dist="38100" dir="2700000" algn="tl">
                    <a:srgbClr val="000000">
                      <a:alpha val="43137"/>
                    </a:srgbClr>
                  </a:outerShdw>
                </a:effectLst>
                <a:latin typeface="+mj-lt"/>
                <a:cs typeface="Times New Roman" pitchFamily="18" charset="0"/>
              </a:rPr>
              <a:t>A</a:t>
            </a: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rea reasoning conflicting with </a:t>
            </a:r>
            <a:b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b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Fundamental </a:t>
            </a:r>
            <a:r>
              <a:rPr lang="en-US" sz="2800" b="1" dirty="0">
                <a:solidFill>
                  <a:srgbClr val="00B050"/>
                </a:solidFill>
                <a:effectLst>
                  <a:outerShdw blurRad="38100" dist="38100" dir="2700000" algn="tl">
                    <a:srgbClr val="000000">
                      <a:alpha val="43137"/>
                    </a:srgbClr>
                  </a:outerShdw>
                </a:effectLst>
                <a:latin typeface="+mj-lt"/>
                <a:cs typeface="Times New Roman" pitchFamily="18" charset="0"/>
              </a:rPr>
              <a:t>T</a:t>
            </a:r>
            <a:r>
              <a:rPr lang="en-US" sz="2800" b="1" dirty="0" smtClean="0">
                <a:solidFill>
                  <a:srgbClr val="00B050"/>
                </a:solidFill>
                <a:effectLst>
                  <a:outerShdw blurRad="38100" dist="38100" dir="2700000" algn="tl">
                    <a:srgbClr val="000000">
                      <a:alpha val="43137"/>
                    </a:srgbClr>
                  </a:outerShdw>
                </a:effectLst>
                <a:latin typeface="+mj-lt"/>
                <a:cs typeface="Times New Roman" pitchFamily="18" charset="0"/>
              </a:rPr>
              <a:t>heorem of Calculus result</a:t>
            </a:r>
            <a:endParaRPr lang="en-US" sz="2800" b="1" dirty="0">
              <a:solidFill>
                <a:srgbClr val="00B050"/>
              </a:solidFill>
              <a:effectLst>
                <a:outerShdw blurRad="38100" dist="38100" dir="2700000" algn="tl">
                  <a:srgbClr val="000000">
                    <a:alpha val="43137"/>
                  </a:srgbClr>
                </a:outerShdw>
              </a:effectLst>
              <a:latin typeface="+mj-lt"/>
              <a:cs typeface="Times New Roman" pitchFamily="18" charset="0"/>
            </a:endParaRPr>
          </a:p>
        </p:txBody>
      </p:sp>
      <p:sp>
        <p:nvSpPr>
          <p:cNvPr id="367" name="Oval 366"/>
          <p:cNvSpPr/>
          <p:nvPr/>
        </p:nvSpPr>
        <p:spPr>
          <a:xfrm>
            <a:off x="21412200" y="20828876"/>
            <a:ext cx="533400" cy="6096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1</a:t>
            </a:r>
            <a:endParaRPr lang="en-US" sz="2800" b="1" dirty="0">
              <a:solidFill>
                <a:srgbClr val="002060"/>
              </a:solidFill>
            </a:endParaRPr>
          </a:p>
        </p:txBody>
      </p:sp>
      <p:sp>
        <p:nvSpPr>
          <p:cNvPr id="368" name="Oval 367"/>
          <p:cNvSpPr/>
          <p:nvPr/>
        </p:nvSpPr>
        <p:spPr>
          <a:xfrm>
            <a:off x="29184600" y="21241407"/>
            <a:ext cx="533400" cy="609600"/>
          </a:xfrm>
          <a:prstGeom prst="ellipse">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2</a:t>
            </a:r>
            <a:endParaRPr lang="en-US" sz="2800" b="1" dirty="0">
              <a:solidFill>
                <a:srgbClr val="002060"/>
              </a:solidFill>
            </a:endParaRPr>
          </a:p>
        </p:txBody>
      </p:sp>
      <p:grpSp>
        <p:nvGrpSpPr>
          <p:cNvPr id="264" name="Group 263"/>
          <p:cNvGrpSpPr/>
          <p:nvPr/>
        </p:nvGrpSpPr>
        <p:grpSpPr>
          <a:xfrm rot="10800000">
            <a:off x="22326600" y="4876800"/>
            <a:ext cx="2201104" cy="2545238"/>
            <a:chOff x="22151365" y="4801493"/>
            <a:chExt cx="2201104" cy="2545238"/>
          </a:xfrm>
        </p:grpSpPr>
        <p:sp>
          <p:nvSpPr>
            <p:cNvPr id="346" name="Rectangle 345"/>
            <p:cNvSpPr/>
            <p:nvPr/>
          </p:nvSpPr>
          <p:spPr>
            <a:xfrm rot="10800000">
              <a:off x="22562328" y="5974482"/>
              <a:ext cx="1419302" cy="830997"/>
            </a:xfrm>
            <a:prstGeom prst="rect">
              <a:avLst/>
            </a:prstGeom>
          </p:spPr>
          <p:txBody>
            <a:bodyPr wrap="square">
              <a:spAutoFit/>
            </a:bodyPr>
            <a:lstStyle/>
            <a:p>
              <a:pPr lvl="0" algn="ctr"/>
              <a:r>
                <a:rPr lang="en-US"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Definite</a:t>
              </a:r>
            </a:p>
            <a:p>
              <a:pPr lvl="0" algn="ctr"/>
              <a:r>
                <a:rPr lang="en-US" sz="2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Integral</a:t>
              </a:r>
            </a:p>
          </p:txBody>
        </p:sp>
        <p:grpSp>
          <p:nvGrpSpPr>
            <p:cNvPr id="243" name="Group 242"/>
            <p:cNvGrpSpPr/>
            <p:nvPr/>
          </p:nvGrpSpPr>
          <p:grpSpPr>
            <a:xfrm rot="10800000">
              <a:off x="22151365" y="4801493"/>
              <a:ext cx="2201104" cy="2545238"/>
              <a:chOff x="21688910" y="4985640"/>
              <a:chExt cx="2201104" cy="2545238"/>
            </a:xfrm>
          </p:grpSpPr>
          <p:sp>
            <p:nvSpPr>
              <p:cNvPr id="347" name="Left-Right Arrow 346"/>
              <p:cNvSpPr/>
              <p:nvPr/>
            </p:nvSpPr>
            <p:spPr>
              <a:xfrm>
                <a:off x="21688910" y="4985640"/>
                <a:ext cx="2201104" cy="474483"/>
              </a:xfrm>
              <a:prstGeom prst="lef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Left-Right Arrow 369"/>
              <p:cNvSpPr/>
              <p:nvPr/>
            </p:nvSpPr>
            <p:spPr>
              <a:xfrm rot="3536646">
                <a:off x="21004924" y="6185338"/>
                <a:ext cx="2201104" cy="474483"/>
              </a:xfrm>
              <a:prstGeom prst="lef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Left-Right Arrow 370"/>
              <p:cNvSpPr/>
              <p:nvPr/>
            </p:nvSpPr>
            <p:spPr>
              <a:xfrm rot="6918693">
                <a:off x="22444444" y="6193084"/>
                <a:ext cx="2201104" cy="474483"/>
              </a:xfrm>
              <a:prstGeom prst="lef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7" name="Freeform 376"/>
          <p:cNvSpPr/>
          <p:nvPr/>
        </p:nvSpPr>
        <p:spPr>
          <a:xfrm>
            <a:off x="17907000" y="30708600"/>
            <a:ext cx="1143000" cy="964054"/>
          </a:xfrm>
          <a:custGeom>
            <a:avLst/>
            <a:gdLst>
              <a:gd name="connsiteX0" fmla="*/ 0 w 1201003"/>
              <a:gd name="connsiteY0" fmla="*/ 95534 h 1003111"/>
              <a:gd name="connsiteX1" fmla="*/ 395785 w 1201003"/>
              <a:gd name="connsiteY1" fmla="*/ 805218 h 1003111"/>
              <a:gd name="connsiteX2" fmla="*/ 477672 w 1201003"/>
              <a:gd name="connsiteY2" fmla="*/ 859809 h 1003111"/>
              <a:gd name="connsiteX3" fmla="*/ 709684 w 1201003"/>
              <a:gd name="connsiteY3" fmla="*/ 859809 h 1003111"/>
              <a:gd name="connsiteX4" fmla="*/ 1201003 w 1201003"/>
              <a:gd name="connsiteY4" fmla="*/ 0 h 1003111"/>
              <a:gd name="connsiteX0" fmla="*/ 0 w 1201003"/>
              <a:gd name="connsiteY0" fmla="*/ 95534 h 994012"/>
              <a:gd name="connsiteX1" fmla="*/ 395785 w 1201003"/>
              <a:gd name="connsiteY1" fmla="*/ 805218 h 994012"/>
              <a:gd name="connsiteX2" fmla="*/ 709684 w 1201003"/>
              <a:gd name="connsiteY2" fmla="*/ 859809 h 994012"/>
              <a:gd name="connsiteX3" fmla="*/ 1201003 w 1201003"/>
              <a:gd name="connsiteY3" fmla="*/ 0 h 994012"/>
              <a:gd name="connsiteX0" fmla="*/ 0 w 1201003"/>
              <a:gd name="connsiteY0" fmla="*/ 95534 h 994012"/>
              <a:gd name="connsiteX1" fmla="*/ 409433 w 1201003"/>
              <a:gd name="connsiteY1" fmla="*/ 866633 h 994012"/>
              <a:gd name="connsiteX2" fmla="*/ 709684 w 1201003"/>
              <a:gd name="connsiteY2" fmla="*/ 859809 h 994012"/>
              <a:gd name="connsiteX3" fmla="*/ 1201003 w 1201003"/>
              <a:gd name="connsiteY3" fmla="*/ 0 h 994012"/>
              <a:gd name="connsiteX0" fmla="*/ 0 w 1201003"/>
              <a:gd name="connsiteY0" fmla="*/ 95534 h 994012"/>
              <a:gd name="connsiteX1" fmla="*/ 485633 w 1201003"/>
              <a:gd name="connsiteY1" fmla="*/ 866633 h 994012"/>
              <a:gd name="connsiteX2" fmla="*/ 709684 w 1201003"/>
              <a:gd name="connsiteY2" fmla="*/ 859809 h 994012"/>
              <a:gd name="connsiteX3" fmla="*/ 1201003 w 1201003"/>
              <a:gd name="connsiteY3" fmla="*/ 0 h 994012"/>
              <a:gd name="connsiteX0" fmla="*/ 0 w 1201003"/>
              <a:gd name="connsiteY0" fmla="*/ 95534 h 1000836"/>
              <a:gd name="connsiteX1" fmla="*/ 485633 w 1201003"/>
              <a:gd name="connsiteY1" fmla="*/ 866633 h 1000836"/>
              <a:gd name="connsiteX2" fmla="*/ 714233 w 1201003"/>
              <a:gd name="connsiteY2" fmla="*/ 866633 h 1000836"/>
              <a:gd name="connsiteX3" fmla="*/ 1201003 w 1201003"/>
              <a:gd name="connsiteY3" fmla="*/ 0 h 1000836"/>
              <a:gd name="connsiteX0" fmla="*/ 0 w 1201003"/>
              <a:gd name="connsiteY0" fmla="*/ 95534 h 1000836"/>
              <a:gd name="connsiteX1" fmla="*/ 485633 w 1201003"/>
              <a:gd name="connsiteY1" fmla="*/ 866633 h 1000836"/>
              <a:gd name="connsiteX2" fmla="*/ 714233 w 1201003"/>
              <a:gd name="connsiteY2" fmla="*/ 866633 h 1000836"/>
              <a:gd name="connsiteX3" fmla="*/ 1201003 w 1201003"/>
              <a:gd name="connsiteY3" fmla="*/ 0 h 1000836"/>
              <a:gd name="connsiteX0" fmla="*/ 0 w 1171433"/>
              <a:gd name="connsiteY0" fmla="*/ 143301 h 1048603"/>
              <a:gd name="connsiteX1" fmla="*/ 485633 w 1171433"/>
              <a:gd name="connsiteY1" fmla="*/ 914400 h 1048603"/>
              <a:gd name="connsiteX2" fmla="*/ 714233 w 1171433"/>
              <a:gd name="connsiteY2" fmla="*/ 914400 h 1048603"/>
              <a:gd name="connsiteX3" fmla="*/ 1171433 w 1171433"/>
              <a:gd name="connsiteY3" fmla="*/ 0 h 1048603"/>
              <a:gd name="connsiteX0" fmla="*/ 0 w 1247633"/>
              <a:gd name="connsiteY0" fmla="*/ 143300 h 1048602"/>
              <a:gd name="connsiteX1" fmla="*/ 485633 w 1247633"/>
              <a:gd name="connsiteY1" fmla="*/ 914399 h 1048602"/>
              <a:gd name="connsiteX2" fmla="*/ 714233 w 1247633"/>
              <a:gd name="connsiteY2" fmla="*/ 914399 h 1048602"/>
              <a:gd name="connsiteX3" fmla="*/ 1247633 w 1247633"/>
              <a:gd name="connsiteY3" fmla="*/ 0 h 1048602"/>
              <a:gd name="connsiteX0" fmla="*/ 0 w 1171433"/>
              <a:gd name="connsiteY0" fmla="*/ 67101 h 972403"/>
              <a:gd name="connsiteX1" fmla="*/ 485633 w 1171433"/>
              <a:gd name="connsiteY1" fmla="*/ 838200 h 972403"/>
              <a:gd name="connsiteX2" fmla="*/ 714233 w 1171433"/>
              <a:gd name="connsiteY2" fmla="*/ 838200 h 972403"/>
              <a:gd name="connsiteX3" fmla="*/ 1171433 w 1171433"/>
              <a:gd name="connsiteY3" fmla="*/ 0 h 972403"/>
              <a:gd name="connsiteX0" fmla="*/ 0 w 1171433"/>
              <a:gd name="connsiteY0" fmla="*/ 67101 h 966716"/>
              <a:gd name="connsiteX1" fmla="*/ 485633 w 1171433"/>
              <a:gd name="connsiteY1" fmla="*/ 838200 h 966716"/>
              <a:gd name="connsiteX2" fmla="*/ 714233 w 1171433"/>
              <a:gd name="connsiteY2" fmla="*/ 838200 h 966716"/>
              <a:gd name="connsiteX3" fmla="*/ 790433 w 1171433"/>
              <a:gd name="connsiteY3" fmla="*/ 685800 h 966716"/>
              <a:gd name="connsiteX4" fmla="*/ 1171433 w 1171433"/>
              <a:gd name="connsiteY4" fmla="*/ 0 h 966716"/>
              <a:gd name="connsiteX0" fmla="*/ 0 w 1171433"/>
              <a:gd name="connsiteY0" fmla="*/ 67101 h 966717"/>
              <a:gd name="connsiteX1" fmla="*/ 485633 w 1171433"/>
              <a:gd name="connsiteY1" fmla="*/ 838200 h 966717"/>
              <a:gd name="connsiteX2" fmla="*/ 638033 w 1171433"/>
              <a:gd name="connsiteY2" fmla="*/ 838200 h 966717"/>
              <a:gd name="connsiteX3" fmla="*/ 790433 w 1171433"/>
              <a:gd name="connsiteY3" fmla="*/ 685800 h 966717"/>
              <a:gd name="connsiteX4" fmla="*/ 1171433 w 1171433"/>
              <a:gd name="connsiteY4" fmla="*/ 0 h 966717"/>
              <a:gd name="connsiteX0" fmla="*/ 0 w 1247633"/>
              <a:gd name="connsiteY0" fmla="*/ 143301 h 1042917"/>
              <a:gd name="connsiteX1" fmla="*/ 485633 w 1247633"/>
              <a:gd name="connsiteY1" fmla="*/ 914400 h 1042917"/>
              <a:gd name="connsiteX2" fmla="*/ 638033 w 1247633"/>
              <a:gd name="connsiteY2" fmla="*/ 914400 h 1042917"/>
              <a:gd name="connsiteX3" fmla="*/ 790433 w 1247633"/>
              <a:gd name="connsiteY3" fmla="*/ 762000 h 1042917"/>
              <a:gd name="connsiteX4" fmla="*/ 1247633 w 1247633"/>
              <a:gd name="connsiteY4" fmla="*/ 0 h 1042917"/>
              <a:gd name="connsiteX0" fmla="*/ 0 w 1247633"/>
              <a:gd name="connsiteY0" fmla="*/ 143301 h 1055616"/>
              <a:gd name="connsiteX1" fmla="*/ 485633 w 1247633"/>
              <a:gd name="connsiteY1" fmla="*/ 914400 h 1055616"/>
              <a:gd name="connsiteX2" fmla="*/ 714233 w 1247633"/>
              <a:gd name="connsiteY2" fmla="*/ 990600 h 1055616"/>
              <a:gd name="connsiteX3" fmla="*/ 790433 w 1247633"/>
              <a:gd name="connsiteY3" fmla="*/ 762000 h 1055616"/>
              <a:gd name="connsiteX4" fmla="*/ 1247633 w 1247633"/>
              <a:gd name="connsiteY4" fmla="*/ 0 h 1055616"/>
              <a:gd name="connsiteX0" fmla="*/ 0 w 1247633"/>
              <a:gd name="connsiteY0" fmla="*/ 143301 h 1055615"/>
              <a:gd name="connsiteX1" fmla="*/ 485633 w 1247633"/>
              <a:gd name="connsiteY1" fmla="*/ 914399 h 1055615"/>
              <a:gd name="connsiteX2" fmla="*/ 714233 w 1247633"/>
              <a:gd name="connsiteY2" fmla="*/ 990600 h 1055615"/>
              <a:gd name="connsiteX3" fmla="*/ 790433 w 1247633"/>
              <a:gd name="connsiteY3" fmla="*/ 762000 h 1055615"/>
              <a:gd name="connsiteX4" fmla="*/ 1247633 w 1247633"/>
              <a:gd name="connsiteY4" fmla="*/ 0 h 1055615"/>
              <a:gd name="connsiteX0" fmla="*/ 0 w 1247633"/>
              <a:gd name="connsiteY0" fmla="*/ 143301 h 1030215"/>
              <a:gd name="connsiteX1" fmla="*/ 485633 w 1247633"/>
              <a:gd name="connsiteY1" fmla="*/ 914399 h 1030215"/>
              <a:gd name="connsiteX2" fmla="*/ 714233 w 1247633"/>
              <a:gd name="connsiteY2" fmla="*/ 838200 h 1030215"/>
              <a:gd name="connsiteX3" fmla="*/ 790433 w 1247633"/>
              <a:gd name="connsiteY3" fmla="*/ 762000 h 1030215"/>
              <a:gd name="connsiteX4" fmla="*/ 1247633 w 1247633"/>
              <a:gd name="connsiteY4" fmla="*/ 0 h 1030215"/>
              <a:gd name="connsiteX0" fmla="*/ 0 w 1247633"/>
              <a:gd name="connsiteY0" fmla="*/ 219501 h 1106415"/>
              <a:gd name="connsiteX1" fmla="*/ 485633 w 1247633"/>
              <a:gd name="connsiteY1" fmla="*/ 990599 h 1106415"/>
              <a:gd name="connsiteX2" fmla="*/ 714233 w 1247633"/>
              <a:gd name="connsiteY2" fmla="*/ 914400 h 1106415"/>
              <a:gd name="connsiteX3" fmla="*/ 790433 w 1247633"/>
              <a:gd name="connsiteY3" fmla="*/ 838200 h 1106415"/>
              <a:gd name="connsiteX4" fmla="*/ 1247633 w 1247633"/>
              <a:gd name="connsiteY4" fmla="*/ 0 h 1106415"/>
              <a:gd name="connsiteX0" fmla="*/ 0 w 1247633"/>
              <a:gd name="connsiteY0" fmla="*/ 219501 h 1093716"/>
              <a:gd name="connsiteX1" fmla="*/ 485633 w 1247633"/>
              <a:gd name="connsiteY1" fmla="*/ 990599 h 1093716"/>
              <a:gd name="connsiteX2" fmla="*/ 790433 w 1247633"/>
              <a:gd name="connsiteY2" fmla="*/ 838200 h 1093716"/>
              <a:gd name="connsiteX3" fmla="*/ 1247633 w 1247633"/>
              <a:gd name="connsiteY3" fmla="*/ 0 h 1093716"/>
              <a:gd name="connsiteX0" fmla="*/ 164114 w 1411747"/>
              <a:gd name="connsiteY0" fmla="*/ 267195 h 1164523"/>
              <a:gd name="connsiteX1" fmla="*/ 80938 w 1411747"/>
              <a:gd name="connsiteY1" fmla="*/ 128516 h 1164523"/>
              <a:gd name="connsiteX2" fmla="*/ 649747 w 1411747"/>
              <a:gd name="connsiteY2" fmla="*/ 1038293 h 1164523"/>
              <a:gd name="connsiteX3" fmla="*/ 954547 w 1411747"/>
              <a:gd name="connsiteY3" fmla="*/ 885894 h 1164523"/>
              <a:gd name="connsiteX4" fmla="*/ 1411747 w 1411747"/>
              <a:gd name="connsiteY4" fmla="*/ 47694 h 1164523"/>
              <a:gd name="connsiteX0" fmla="*/ 164115 w 1411748"/>
              <a:gd name="connsiteY0" fmla="*/ 267195 h 1151052"/>
              <a:gd name="connsiteX1" fmla="*/ 80939 w 1411748"/>
              <a:gd name="connsiteY1" fmla="*/ 128516 h 1151052"/>
              <a:gd name="connsiteX2" fmla="*/ 164117 w 1411748"/>
              <a:gd name="connsiteY2" fmla="*/ 209339 h 1151052"/>
              <a:gd name="connsiteX3" fmla="*/ 649748 w 1411748"/>
              <a:gd name="connsiteY3" fmla="*/ 1038293 h 1151052"/>
              <a:gd name="connsiteX4" fmla="*/ 954548 w 1411748"/>
              <a:gd name="connsiteY4" fmla="*/ 885894 h 1151052"/>
              <a:gd name="connsiteX5" fmla="*/ 1411748 w 1411748"/>
              <a:gd name="connsiteY5" fmla="*/ 47694 h 1151052"/>
              <a:gd name="connsiteX0" fmla="*/ 80937 w 1328570"/>
              <a:gd name="connsiteY0" fmla="*/ 219501 h 1103358"/>
              <a:gd name="connsiteX1" fmla="*/ 80939 w 1328570"/>
              <a:gd name="connsiteY1" fmla="*/ 161645 h 1103358"/>
              <a:gd name="connsiteX2" fmla="*/ 566570 w 1328570"/>
              <a:gd name="connsiteY2" fmla="*/ 990599 h 1103358"/>
              <a:gd name="connsiteX3" fmla="*/ 871370 w 1328570"/>
              <a:gd name="connsiteY3" fmla="*/ 838200 h 1103358"/>
              <a:gd name="connsiteX4" fmla="*/ 1328570 w 1328570"/>
              <a:gd name="connsiteY4" fmla="*/ 0 h 1103358"/>
              <a:gd name="connsiteX0" fmla="*/ 0 w 1247633"/>
              <a:gd name="connsiteY0" fmla="*/ 219501 h 1103358"/>
              <a:gd name="connsiteX1" fmla="*/ 485633 w 1247633"/>
              <a:gd name="connsiteY1" fmla="*/ 990599 h 1103358"/>
              <a:gd name="connsiteX2" fmla="*/ 790433 w 1247633"/>
              <a:gd name="connsiteY2" fmla="*/ 838200 h 1103358"/>
              <a:gd name="connsiteX3" fmla="*/ 1247633 w 1247633"/>
              <a:gd name="connsiteY3" fmla="*/ 0 h 1103358"/>
              <a:gd name="connsiteX0" fmla="*/ 0 w 1330806"/>
              <a:gd name="connsiteY0" fmla="*/ 80822 h 1103358"/>
              <a:gd name="connsiteX1" fmla="*/ 568806 w 1330806"/>
              <a:gd name="connsiteY1" fmla="*/ 990599 h 1103358"/>
              <a:gd name="connsiteX2" fmla="*/ 873606 w 1330806"/>
              <a:gd name="connsiteY2" fmla="*/ 838200 h 1103358"/>
              <a:gd name="connsiteX3" fmla="*/ 1330806 w 1330806"/>
              <a:gd name="connsiteY3" fmla="*/ 0 h 1103358"/>
              <a:gd name="connsiteX0" fmla="*/ 0 w 1330806"/>
              <a:gd name="connsiteY0" fmla="*/ 161645 h 1103358"/>
              <a:gd name="connsiteX1" fmla="*/ 568806 w 1330806"/>
              <a:gd name="connsiteY1" fmla="*/ 990599 h 1103358"/>
              <a:gd name="connsiteX2" fmla="*/ 873606 w 1330806"/>
              <a:gd name="connsiteY2" fmla="*/ 838200 h 1103358"/>
              <a:gd name="connsiteX3" fmla="*/ 1330806 w 1330806"/>
              <a:gd name="connsiteY3" fmla="*/ 0 h 1103358"/>
            </a:gdLst>
            <a:ahLst/>
            <a:cxnLst>
              <a:cxn ang="0">
                <a:pos x="connsiteX0" y="connsiteY0"/>
              </a:cxn>
              <a:cxn ang="0">
                <a:pos x="connsiteX1" y="connsiteY1"/>
              </a:cxn>
              <a:cxn ang="0">
                <a:pos x="connsiteX2" y="connsiteY2"/>
              </a:cxn>
              <a:cxn ang="0">
                <a:pos x="connsiteX3" y="connsiteY3"/>
              </a:cxn>
            </a:cxnLst>
            <a:rect l="l" t="t" r="r" b="b"/>
            <a:pathLst>
              <a:path w="1330806" h="1103358">
                <a:moveTo>
                  <a:pt x="0" y="161645"/>
                </a:moveTo>
                <a:cubicBezTo>
                  <a:pt x="101174" y="322291"/>
                  <a:pt x="437067" y="887483"/>
                  <a:pt x="568806" y="990599"/>
                </a:cubicBezTo>
                <a:cubicBezTo>
                  <a:pt x="700545" y="1103358"/>
                  <a:pt x="746606" y="1003300"/>
                  <a:pt x="873606" y="838200"/>
                </a:cubicBezTo>
                <a:cubicBezTo>
                  <a:pt x="962506" y="685800"/>
                  <a:pt x="1274320" y="111267"/>
                  <a:pt x="1330806" y="0"/>
                </a:cubicBezTo>
              </a:path>
            </a:pathLst>
          </a:cu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00" name="Group 499"/>
          <p:cNvGrpSpPr/>
          <p:nvPr/>
        </p:nvGrpSpPr>
        <p:grpSpPr>
          <a:xfrm>
            <a:off x="15174188" y="12954000"/>
            <a:ext cx="4246425" cy="3824792"/>
            <a:chOff x="15392400" y="12954000"/>
            <a:chExt cx="4246425" cy="3824792"/>
          </a:xfrm>
        </p:grpSpPr>
        <p:grpSp>
          <p:nvGrpSpPr>
            <p:cNvPr id="2078" name="Group 30"/>
            <p:cNvGrpSpPr>
              <a:grpSpLocks/>
            </p:cNvGrpSpPr>
            <p:nvPr/>
          </p:nvGrpSpPr>
          <p:grpSpPr bwMode="auto">
            <a:xfrm>
              <a:off x="15991965" y="13199484"/>
              <a:ext cx="3445026" cy="2997275"/>
              <a:chOff x="3680" y="726"/>
              <a:chExt cx="2152" cy="1870"/>
            </a:xfrm>
          </p:grpSpPr>
          <p:sp>
            <p:nvSpPr>
              <p:cNvPr id="23" name="AutoShape 39"/>
              <p:cNvSpPr>
                <a:spLocks noChangeAspect="1" noChangeShapeType="1"/>
              </p:cNvSpPr>
              <p:nvPr/>
            </p:nvSpPr>
            <p:spPr bwMode="auto">
              <a:xfrm>
                <a:off x="3680" y="726"/>
                <a:ext cx="0" cy="1823"/>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b="1" i="1"/>
              </a:p>
            </p:txBody>
          </p:sp>
          <p:sp>
            <p:nvSpPr>
              <p:cNvPr id="24" name="AutoShape 38"/>
              <p:cNvSpPr>
                <a:spLocks noChangeShapeType="1"/>
              </p:cNvSpPr>
              <p:nvPr/>
            </p:nvSpPr>
            <p:spPr bwMode="auto">
              <a:xfrm flipH="1">
                <a:off x="3686" y="2549"/>
                <a:ext cx="2146" cy="1"/>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b="1" i="1"/>
              </a:p>
            </p:txBody>
          </p:sp>
          <p:grpSp>
            <p:nvGrpSpPr>
              <p:cNvPr id="2081" name="Group 33"/>
              <p:cNvGrpSpPr>
                <a:grpSpLocks/>
              </p:cNvGrpSpPr>
              <p:nvPr/>
            </p:nvGrpSpPr>
            <p:grpSpPr bwMode="auto">
              <a:xfrm>
                <a:off x="3980" y="1271"/>
                <a:ext cx="1571" cy="1101"/>
                <a:chOff x="4123" y="1271"/>
                <a:chExt cx="1571" cy="1101"/>
              </a:xfrm>
            </p:grpSpPr>
            <p:sp>
              <p:nvSpPr>
                <p:cNvPr id="2085" name="Freeform 37"/>
                <p:cNvSpPr>
                  <a:spLocks noChangeAspect="1"/>
                </p:cNvSpPr>
                <p:nvPr/>
              </p:nvSpPr>
              <p:spPr bwMode="auto">
                <a:xfrm>
                  <a:off x="4123" y="1313"/>
                  <a:ext cx="1571" cy="1059"/>
                </a:xfrm>
                <a:custGeom>
                  <a:avLst/>
                  <a:gdLst/>
                  <a:ahLst/>
                  <a:cxnLst>
                    <a:cxn ang="0">
                      <a:pos x="1551" y="0"/>
                    </a:cxn>
                    <a:cxn ang="0">
                      <a:pos x="1561" y="188"/>
                    </a:cxn>
                    <a:cxn ang="0">
                      <a:pos x="1505" y="445"/>
                    </a:cxn>
                    <a:cxn ang="0">
                      <a:pos x="1330" y="725"/>
                    </a:cxn>
                    <a:cxn ang="0">
                      <a:pos x="1089" y="926"/>
                    </a:cxn>
                    <a:cxn ang="0">
                      <a:pos x="767" y="1040"/>
                    </a:cxn>
                    <a:cxn ang="0">
                      <a:pos x="526" y="1042"/>
                    </a:cxn>
                    <a:cxn ang="0">
                      <a:pos x="267" y="967"/>
                    </a:cxn>
                    <a:cxn ang="0">
                      <a:pos x="101" y="861"/>
                    </a:cxn>
                    <a:cxn ang="0">
                      <a:pos x="0" y="702"/>
                    </a:cxn>
                  </a:cxnLst>
                  <a:rect l="0" t="0" r="r" b="b"/>
                  <a:pathLst>
                    <a:path w="1571" h="1059">
                      <a:moveTo>
                        <a:pt x="1551" y="0"/>
                      </a:moveTo>
                      <a:cubicBezTo>
                        <a:pt x="1571" y="41"/>
                        <a:pt x="1568" y="114"/>
                        <a:pt x="1561" y="188"/>
                      </a:cubicBezTo>
                      <a:cubicBezTo>
                        <a:pt x="1553" y="262"/>
                        <a:pt x="1544" y="356"/>
                        <a:pt x="1505" y="445"/>
                      </a:cubicBezTo>
                      <a:cubicBezTo>
                        <a:pt x="1467" y="535"/>
                        <a:pt x="1399" y="645"/>
                        <a:pt x="1330" y="725"/>
                      </a:cubicBezTo>
                      <a:cubicBezTo>
                        <a:pt x="1261" y="805"/>
                        <a:pt x="1183" y="873"/>
                        <a:pt x="1089" y="926"/>
                      </a:cubicBezTo>
                      <a:cubicBezTo>
                        <a:pt x="995" y="979"/>
                        <a:pt x="861" y="1021"/>
                        <a:pt x="767" y="1040"/>
                      </a:cubicBezTo>
                      <a:cubicBezTo>
                        <a:pt x="673" y="1059"/>
                        <a:pt x="609" y="1054"/>
                        <a:pt x="526" y="1042"/>
                      </a:cubicBezTo>
                      <a:cubicBezTo>
                        <a:pt x="443" y="1030"/>
                        <a:pt x="338" y="997"/>
                        <a:pt x="267" y="967"/>
                      </a:cubicBezTo>
                      <a:cubicBezTo>
                        <a:pt x="197" y="937"/>
                        <a:pt x="146" y="905"/>
                        <a:pt x="101" y="861"/>
                      </a:cubicBezTo>
                      <a:cubicBezTo>
                        <a:pt x="57" y="817"/>
                        <a:pt x="17" y="728"/>
                        <a:pt x="0" y="702"/>
                      </a:cubicBezTo>
                    </a:path>
                  </a:pathLst>
                </a:custGeom>
                <a:solidFill>
                  <a:srgbClr val="FFFFFF">
                    <a:alpha val="50000"/>
                  </a:srgbClr>
                </a:solidFill>
                <a:ln w="222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2000" b="1" i="1"/>
                </a:p>
              </p:txBody>
            </p:sp>
            <p:sp>
              <p:nvSpPr>
                <p:cNvPr id="2084" name="Freeform 36"/>
                <p:cNvSpPr>
                  <a:spLocks noChangeAspect="1"/>
                </p:cNvSpPr>
                <p:nvPr/>
              </p:nvSpPr>
              <p:spPr bwMode="auto">
                <a:xfrm>
                  <a:off x="4123" y="1271"/>
                  <a:ext cx="1565" cy="770"/>
                </a:xfrm>
                <a:custGeom>
                  <a:avLst/>
                  <a:gdLst/>
                  <a:ahLst/>
                  <a:cxnLst>
                    <a:cxn ang="0">
                      <a:pos x="14" y="770"/>
                    </a:cxn>
                    <a:cxn ang="0">
                      <a:pos x="32" y="612"/>
                    </a:cxn>
                    <a:cxn ang="0">
                      <a:pos x="165" y="427"/>
                    </a:cxn>
                    <a:cxn ang="0">
                      <a:pos x="549" y="189"/>
                    </a:cxn>
                    <a:cxn ang="0">
                      <a:pos x="1076" y="30"/>
                    </a:cxn>
                    <a:cxn ang="0">
                      <a:pos x="1454" y="7"/>
                    </a:cxn>
                    <a:cxn ang="0">
                      <a:pos x="1565" y="68"/>
                    </a:cxn>
                  </a:cxnLst>
                  <a:rect l="0" t="0" r="r" b="b"/>
                  <a:pathLst>
                    <a:path w="1565" h="770">
                      <a:moveTo>
                        <a:pt x="14" y="770"/>
                      </a:moveTo>
                      <a:cubicBezTo>
                        <a:pt x="0" y="717"/>
                        <a:pt x="7" y="669"/>
                        <a:pt x="32" y="612"/>
                      </a:cubicBezTo>
                      <a:cubicBezTo>
                        <a:pt x="57" y="555"/>
                        <a:pt x="79" y="497"/>
                        <a:pt x="165" y="427"/>
                      </a:cubicBezTo>
                      <a:cubicBezTo>
                        <a:pt x="251" y="357"/>
                        <a:pt x="397" y="255"/>
                        <a:pt x="549" y="189"/>
                      </a:cubicBezTo>
                      <a:cubicBezTo>
                        <a:pt x="701" y="123"/>
                        <a:pt x="925" y="60"/>
                        <a:pt x="1076" y="30"/>
                      </a:cubicBezTo>
                      <a:cubicBezTo>
                        <a:pt x="1227" y="0"/>
                        <a:pt x="1373" y="1"/>
                        <a:pt x="1454" y="7"/>
                      </a:cubicBezTo>
                      <a:cubicBezTo>
                        <a:pt x="1536" y="13"/>
                        <a:pt x="1547" y="58"/>
                        <a:pt x="1565" y="68"/>
                      </a:cubicBezTo>
                    </a:path>
                  </a:pathLst>
                </a:custGeom>
                <a:solidFill>
                  <a:srgbClr val="FFFFFF">
                    <a:alpha val="50000"/>
                  </a:srgbClr>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b="1" i="1"/>
                </a:p>
              </p:txBody>
            </p:sp>
          </p:grpSp>
          <p:sp>
            <p:nvSpPr>
              <p:cNvPr id="25" name="AutoShape 32"/>
              <p:cNvSpPr>
                <a:spLocks noChangeShapeType="1"/>
              </p:cNvSpPr>
              <p:nvPr/>
            </p:nvSpPr>
            <p:spPr bwMode="auto">
              <a:xfrm>
                <a:off x="3988" y="2510"/>
                <a:ext cx="0" cy="8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b="1" i="1"/>
              </a:p>
            </p:txBody>
          </p:sp>
          <p:sp>
            <p:nvSpPr>
              <p:cNvPr id="2079" name="AutoShape 31"/>
              <p:cNvSpPr>
                <a:spLocks noChangeShapeType="1"/>
              </p:cNvSpPr>
              <p:nvPr/>
            </p:nvSpPr>
            <p:spPr bwMode="auto">
              <a:xfrm>
                <a:off x="5535" y="2505"/>
                <a:ext cx="0" cy="8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b="1" i="1"/>
              </a:p>
            </p:txBody>
          </p:sp>
        </p:grpSp>
        <p:sp>
          <p:nvSpPr>
            <p:cNvPr id="2077" name="Text Box 29"/>
            <p:cNvSpPr txBox="1">
              <a:spLocks noChangeAspect="1" noChangeArrowheads="1"/>
            </p:cNvSpPr>
            <p:nvPr/>
          </p:nvSpPr>
          <p:spPr bwMode="auto">
            <a:xfrm>
              <a:off x="18758276" y="16212596"/>
              <a:ext cx="466988" cy="488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p:txBody>
        </p:sp>
        <p:sp>
          <p:nvSpPr>
            <p:cNvPr id="2076" name="Text Box 28"/>
            <p:cNvSpPr txBox="1">
              <a:spLocks noChangeAspect="1" noChangeArrowheads="1"/>
            </p:cNvSpPr>
            <p:nvPr/>
          </p:nvSpPr>
          <p:spPr bwMode="auto">
            <a:xfrm>
              <a:off x="16992600" y="13868400"/>
              <a:ext cx="761999" cy="439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f(x)</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p:txBody>
        </p:sp>
        <p:sp>
          <p:nvSpPr>
            <p:cNvPr id="2075" name="Text Box 27"/>
            <p:cNvSpPr txBox="1">
              <a:spLocks noChangeAspect="1" noChangeArrowheads="1"/>
            </p:cNvSpPr>
            <p:nvPr/>
          </p:nvSpPr>
          <p:spPr bwMode="auto">
            <a:xfrm>
              <a:off x="15392400" y="12954000"/>
              <a:ext cx="767760" cy="7542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p:txBody>
        </p:sp>
        <p:sp>
          <p:nvSpPr>
            <p:cNvPr id="2074" name="Text Box 26"/>
            <p:cNvSpPr txBox="1">
              <a:spLocks noChangeAspect="1" noChangeArrowheads="1"/>
            </p:cNvSpPr>
            <p:nvPr/>
          </p:nvSpPr>
          <p:spPr bwMode="auto">
            <a:xfrm>
              <a:off x="19055090" y="16083915"/>
              <a:ext cx="583735" cy="694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p:txBody>
        </p:sp>
        <p:sp>
          <p:nvSpPr>
            <p:cNvPr id="2073" name="Text Box 25"/>
            <p:cNvSpPr txBox="1">
              <a:spLocks noChangeAspect="1" noChangeArrowheads="1"/>
            </p:cNvSpPr>
            <p:nvPr/>
          </p:nvSpPr>
          <p:spPr bwMode="auto">
            <a:xfrm>
              <a:off x="16259098" y="16173002"/>
              <a:ext cx="534266" cy="419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p:txBody>
        </p:sp>
        <p:sp>
          <p:nvSpPr>
            <p:cNvPr id="2072" name="Text Box 24"/>
            <p:cNvSpPr txBox="1">
              <a:spLocks noChangeAspect="1" noChangeArrowheads="1"/>
            </p:cNvSpPr>
            <p:nvPr/>
          </p:nvSpPr>
          <p:spPr bwMode="auto">
            <a:xfrm>
              <a:off x="18218073" y="15394978"/>
              <a:ext cx="1060617" cy="619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g(x)</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p:txBody>
        </p:sp>
        <p:sp>
          <p:nvSpPr>
            <p:cNvPr id="380" name="Oval 379"/>
            <p:cNvSpPr>
              <a:spLocks noChangeAspect="1"/>
            </p:cNvSpPr>
            <p:nvPr/>
          </p:nvSpPr>
          <p:spPr>
            <a:xfrm>
              <a:off x="18908803" y="14140561"/>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397" name="Oval 396"/>
            <p:cNvSpPr>
              <a:spLocks noChangeAspect="1"/>
            </p:cNvSpPr>
            <p:nvPr/>
          </p:nvSpPr>
          <p:spPr>
            <a:xfrm>
              <a:off x="16424801" y="15208469"/>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grpSp>
      <p:grpSp>
        <p:nvGrpSpPr>
          <p:cNvPr id="499" name="Group 498"/>
          <p:cNvGrpSpPr/>
          <p:nvPr/>
        </p:nvGrpSpPr>
        <p:grpSpPr>
          <a:xfrm>
            <a:off x="15174188" y="19583400"/>
            <a:ext cx="4246425" cy="3824792"/>
            <a:chOff x="15478635" y="19414116"/>
            <a:chExt cx="4246425" cy="3824792"/>
          </a:xfrm>
        </p:grpSpPr>
        <p:grpSp>
          <p:nvGrpSpPr>
            <p:cNvPr id="483" name="Group 30"/>
            <p:cNvGrpSpPr>
              <a:grpSpLocks/>
            </p:cNvGrpSpPr>
            <p:nvPr/>
          </p:nvGrpSpPr>
          <p:grpSpPr bwMode="auto">
            <a:xfrm>
              <a:off x="16078200" y="19659600"/>
              <a:ext cx="3445026" cy="2997275"/>
              <a:chOff x="3680" y="726"/>
              <a:chExt cx="2152" cy="1870"/>
            </a:xfrm>
          </p:grpSpPr>
          <p:sp>
            <p:nvSpPr>
              <p:cNvPr id="484" name="AutoShape 39"/>
              <p:cNvSpPr>
                <a:spLocks noChangeAspect="1" noChangeShapeType="1"/>
              </p:cNvSpPr>
              <p:nvPr/>
            </p:nvSpPr>
            <p:spPr bwMode="auto">
              <a:xfrm>
                <a:off x="3680" y="726"/>
                <a:ext cx="0" cy="1823"/>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b="1" i="1"/>
              </a:p>
            </p:txBody>
          </p:sp>
          <p:sp>
            <p:nvSpPr>
              <p:cNvPr id="485" name="AutoShape 38"/>
              <p:cNvSpPr>
                <a:spLocks noChangeShapeType="1"/>
              </p:cNvSpPr>
              <p:nvPr/>
            </p:nvSpPr>
            <p:spPr bwMode="auto">
              <a:xfrm flipH="1">
                <a:off x="3686" y="2549"/>
                <a:ext cx="2146" cy="1"/>
              </a:xfrm>
              <a:prstGeom prst="straightConnector1">
                <a:avLst/>
              </a:prstGeom>
              <a:no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b="1" i="1"/>
              </a:p>
            </p:txBody>
          </p:sp>
          <p:grpSp>
            <p:nvGrpSpPr>
              <p:cNvPr id="486" name="Group 33"/>
              <p:cNvGrpSpPr>
                <a:grpSpLocks/>
              </p:cNvGrpSpPr>
              <p:nvPr/>
            </p:nvGrpSpPr>
            <p:grpSpPr bwMode="auto">
              <a:xfrm>
                <a:off x="3980" y="1271"/>
                <a:ext cx="1571" cy="1101"/>
                <a:chOff x="4123" y="1271"/>
                <a:chExt cx="1571" cy="1101"/>
              </a:xfrm>
            </p:grpSpPr>
            <p:sp>
              <p:nvSpPr>
                <p:cNvPr id="489" name="Freeform 37"/>
                <p:cNvSpPr>
                  <a:spLocks noChangeAspect="1"/>
                </p:cNvSpPr>
                <p:nvPr/>
              </p:nvSpPr>
              <p:spPr bwMode="auto">
                <a:xfrm>
                  <a:off x="4123" y="1313"/>
                  <a:ext cx="1571" cy="1059"/>
                </a:xfrm>
                <a:custGeom>
                  <a:avLst/>
                  <a:gdLst/>
                  <a:ahLst/>
                  <a:cxnLst>
                    <a:cxn ang="0">
                      <a:pos x="1551" y="0"/>
                    </a:cxn>
                    <a:cxn ang="0">
                      <a:pos x="1561" y="188"/>
                    </a:cxn>
                    <a:cxn ang="0">
                      <a:pos x="1505" y="445"/>
                    </a:cxn>
                    <a:cxn ang="0">
                      <a:pos x="1330" y="725"/>
                    </a:cxn>
                    <a:cxn ang="0">
                      <a:pos x="1089" y="926"/>
                    </a:cxn>
                    <a:cxn ang="0">
                      <a:pos x="767" y="1040"/>
                    </a:cxn>
                    <a:cxn ang="0">
                      <a:pos x="526" y="1042"/>
                    </a:cxn>
                    <a:cxn ang="0">
                      <a:pos x="267" y="967"/>
                    </a:cxn>
                    <a:cxn ang="0">
                      <a:pos x="101" y="861"/>
                    </a:cxn>
                    <a:cxn ang="0">
                      <a:pos x="0" y="702"/>
                    </a:cxn>
                  </a:cxnLst>
                  <a:rect l="0" t="0" r="r" b="b"/>
                  <a:pathLst>
                    <a:path w="1571" h="1059">
                      <a:moveTo>
                        <a:pt x="1551" y="0"/>
                      </a:moveTo>
                      <a:cubicBezTo>
                        <a:pt x="1571" y="41"/>
                        <a:pt x="1568" y="114"/>
                        <a:pt x="1561" y="188"/>
                      </a:cubicBezTo>
                      <a:cubicBezTo>
                        <a:pt x="1553" y="262"/>
                        <a:pt x="1544" y="356"/>
                        <a:pt x="1505" y="445"/>
                      </a:cubicBezTo>
                      <a:cubicBezTo>
                        <a:pt x="1467" y="535"/>
                        <a:pt x="1399" y="645"/>
                        <a:pt x="1330" y="725"/>
                      </a:cubicBezTo>
                      <a:cubicBezTo>
                        <a:pt x="1261" y="805"/>
                        <a:pt x="1183" y="873"/>
                        <a:pt x="1089" y="926"/>
                      </a:cubicBezTo>
                      <a:cubicBezTo>
                        <a:pt x="995" y="979"/>
                        <a:pt x="861" y="1021"/>
                        <a:pt x="767" y="1040"/>
                      </a:cubicBezTo>
                      <a:cubicBezTo>
                        <a:pt x="673" y="1059"/>
                        <a:pt x="609" y="1054"/>
                        <a:pt x="526" y="1042"/>
                      </a:cubicBezTo>
                      <a:cubicBezTo>
                        <a:pt x="443" y="1030"/>
                        <a:pt x="338" y="997"/>
                        <a:pt x="267" y="967"/>
                      </a:cubicBezTo>
                      <a:cubicBezTo>
                        <a:pt x="197" y="937"/>
                        <a:pt x="146" y="905"/>
                        <a:pt x="101" y="861"/>
                      </a:cubicBezTo>
                      <a:cubicBezTo>
                        <a:pt x="57" y="817"/>
                        <a:pt x="17" y="728"/>
                        <a:pt x="0" y="702"/>
                      </a:cubicBezTo>
                    </a:path>
                  </a:pathLst>
                </a:custGeom>
                <a:solidFill>
                  <a:srgbClr val="FFFFFF">
                    <a:alpha val="50000"/>
                  </a:srgbClr>
                </a:solidFill>
                <a:ln w="222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2000" b="1" i="1"/>
                </a:p>
              </p:txBody>
            </p:sp>
            <p:sp>
              <p:nvSpPr>
                <p:cNvPr id="490" name="Freeform 36"/>
                <p:cNvSpPr>
                  <a:spLocks noChangeAspect="1"/>
                </p:cNvSpPr>
                <p:nvPr/>
              </p:nvSpPr>
              <p:spPr bwMode="auto">
                <a:xfrm>
                  <a:off x="4123" y="1271"/>
                  <a:ext cx="1565" cy="770"/>
                </a:xfrm>
                <a:custGeom>
                  <a:avLst/>
                  <a:gdLst/>
                  <a:ahLst/>
                  <a:cxnLst>
                    <a:cxn ang="0">
                      <a:pos x="14" y="770"/>
                    </a:cxn>
                    <a:cxn ang="0">
                      <a:pos x="32" y="612"/>
                    </a:cxn>
                    <a:cxn ang="0">
                      <a:pos x="165" y="427"/>
                    </a:cxn>
                    <a:cxn ang="0">
                      <a:pos x="549" y="189"/>
                    </a:cxn>
                    <a:cxn ang="0">
                      <a:pos x="1076" y="30"/>
                    </a:cxn>
                    <a:cxn ang="0">
                      <a:pos x="1454" y="7"/>
                    </a:cxn>
                    <a:cxn ang="0">
                      <a:pos x="1565" y="68"/>
                    </a:cxn>
                  </a:cxnLst>
                  <a:rect l="0" t="0" r="r" b="b"/>
                  <a:pathLst>
                    <a:path w="1565" h="770">
                      <a:moveTo>
                        <a:pt x="14" y="770"/>
                      </a:moveTo>
                      <a:cubicBezTo>
                        <a:pt x="0" y="717"/>
                        <a:pt x="7" y="669"/>
                        <a:pt x="32" y="612"/>
                      </a:cubicBezTo>
                      <a:cubicBezTo>
                        <a:pt x="57" y="555"/>
                        <a:pt x="79" y="497"/>
                        <a:pt x="165" y="427"/>
                      </a:cubicBezTo>
                      <a:cubicBezTo>
                        <a:pt x="251" y="357"/>
                        <a:pt x="397" y="255"/>
                        <a:pt x="549" y="189"/>
                      </a:cubicBezTo>
                      <a:cubicBezTo>
                        <a:pt x="701" y="123"/>
                        <a:pt x="925" y="60"/>
                        <a:pt x="1076" y="30"/>
                      </a:cubicBezTo>
                      <a:cubicBezTo>
                        <a:pt x="1227" y="0"/>
                        <a:pt x="1373" y="1"/>
                        <a:pt x="1454" y="7"/>
                      </a:cubicBezTo>
                      <a:cubicBezTo>
                        <a:pt x="1536" y="13"/>
                        <a:pt x="1547" y="58"/>
                        <a:pt x="1565" y="68"/>
                      </a:cubicBezTo>
                    </a:path>
                  </a:pathLst>
                </a:custGeom>
                <a:solidFill>
                  <a:srgbClr val="FFFFFF">
                    <a:alpha val="50000"/>
                  </a:srgbClr>
                </a:solidFill>
                <a:ln w="222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b="1" i="1"/>
                </a:p>
              </p:txBody>
            </p:sp>
          </p:grpSp>
          <p:sp>
            <p:nvSpPr>
              <p:cNvPr id="487" name="AutoShape 32"/>
              <p:cNvSpPr>
                <a:spLocks noChangeShapeType="1"/>
              </p:cNvSpPr>
              <p:nvPr/>
            </p:nvSpPr>
            <p:spPr bwMode="auto">
              <a:xfrm>
                <a:off x="3988" y="2510"/>
                <a:ext cx="0" cy="8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b="1" i="1"/>
              </a:p>
            </p:txBody>
          </p:sp>
          <p:sp>
            <p:nvSpPr>
              <p:cNvPr id="488" name="AutoShape 31"/>
              <p:cNvSpPr>
                <a:spLocks noChangeShapeType="1"/>
              </p:cNvSpPr>
              <p:nvPr/>
            </p:nvSpPr>
            <p:spPr bwMode="auto">
              <a:xfrm>
                <a:off x="5535" y="2505"/>
                <a:ext cx="0" cy="86"/>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2000" b="1" i="1"/>
              </a:p>
            </p:txBody>
          </p:sp>
        </p:grpSp>
        <p:sp>
          <p:nvSpPr>
            <p:cNvPr id="491" name="Text Box 29"/>
            <p:cNvSpPr txBox="1">
              <a:spLocks noChangeAspect="1" noChangeArrowheads="1"/>
            </p:cNvSpPr>
            <p:nvPr/>
          </p:nvSpPr>
          <p:spPr bwMode="auto">
            <a:xfrm>
              <a:off x="18812980" y="22609650"/>
              <a:ext cx="466988" cy="488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a</a:t>
              </a:r>
            </a:p>
          </p:txBody>
        </p:sp>
        <p:sp>
          <p:nvSpPr>
            <p:cNvPr id="492" name="Text Box 28"/>
            <p:cNvSpPr txBox="1">
              <a:spLocks noChangeAspect="1" noChangeArrowheads="1"/>
            </p:cNvSpPr>
            <p:nvPr/>
          </p:nvSpPr>
          <p:spPr bwMode="auto">
            <a:xfrm>
              <a:off x="17078835" y="20328516"/>
              <a:ext cx="761999" cy="4398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f(x)</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p:txBody>
        </p:sp>
        <p:sp>
          <p:nvSpPr>
            <p:cNvPr id="493" name="Text Box 27"/>
            <p:cNvSpPr txBox="1">
              <a:spLocks noChangeAspect="1" noChangeArrowheads="1"/>
            </p:cNvSpPr>
            <p:nvPr/>
          </p:nvSpPr>
          <p:spPr bwMode="auto">
            <a:xfrm>
              <a:off x="15478635" y="19414116"/>
              <a:ext cx="767760" cy="7542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p:txBody>
        </p:sp>
        <p:sp>
          <p:nvSpPr>
            <p:cNvPr id="494" name="Text Box 26"/>
            <p:cNvSpPr txBox="1">
              <a:spLocks noChangeAspect="1" noChangeArrowheads="1"/>
            </p:cNvSpPr>
            <p:nvPr/>
          </p:nvSpPr>
          <p:spPr bwMode="auto">
            <a:xfrm>
              <a:off x="19141325" y="22544031"/>
              <a:ext cx="583735" cy="6948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p:txBody>
        </p:sp>
        <p:sp>
          <p:nvSpPr>
            <p:cNvPr id="495" name="Text Box 25"/>
            <p:cNvSpPr txBox="1">
              <a:spLocks noChangeAspect="1" noChangeArrowheads="1"/>
            </p:cNvSpPr>
            <p:nvPr/>
          </p:nvSpPr>
          <p:spPr bwMode="auto">
            <a:xfrm>
              <a:off x="16345333" y="22664649"/>
              <a:ext cx="534266" cy="4196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b</a:t>
              </a:r>
            </a:p>
          </p:txBody>
        </p:sp>
        <p:sp>
          <p:nvSpPr>
            <p:cNvPr id="496" name="Text Box 24"/>
            <p:cNvSpPr txBox="1">
              <a:spLocks noChangeAspect="1" noChangeArrowheads="1"/>
            </p:cNvSpPr>
            <p:nvPr/>
          </p:nvSpPr>
          <p:spPr bwMode="auto">
            <a:xfrm>
              <a:off x="18304308" y="21855094"/>
              <a:ext cx="1060617" cy="619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g(x)</a:t>
              </a: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p:txBody>
        </p:sp>
        <p:sp>
          <p:nvSpPr>
            <p:cNvPr id="497" name="Oval 496"/>
            <p:cNvSpPr>
              <a:spLocks noChangeAspect="1"/>
            </p:cNvSpPr>
            <p:nvPr/>
          </p:nvSpPr>
          <p:spPr>
            <a:xfrm>
              <a:off x="18995038" y="20600677"/>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sp>
          <p:nvSpPr>
            <p:cNvPr id="498" name="Oval 497"/>
            <p:cNvSpPr>
              <a:spLocks noChangeAspect="1"/>
            </p:cNvSpPr>
            <p:nvPr/>
          </p:nvSpPr>
          <p:spPr>
            <a:xfrm>
              <a:off x="16511036" y="21668585"/>
              <a:ext cx="91440" cy="914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grpSp>
      <p:sp>
        <p:nvSpPr>
          <p:cNvPr id="245" name="TextBox 244"/>
          <p:cNvSpPr txBox="1"/>
          <p:nvPr/>
        </p:nvSpPr>
        <p:spPr>
          <a:xfrm>
            <a:off x="15058900" y="6104900"/>
            <a:ext cx="25146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mn-lt"/>
                <a:cs typeface="+mn-cs"/>
              </a:rPr>
              <a:t>Graphical Representation </a:t>
            </a:r>
          </a:p>
        </p:txBody>
      </p:sp>
      <p:sp>
        <p:nvSpPr>
          <p:cNvPr id="4" name="Rectangle 2"/>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18973800" y="4876800"/>
            <a:ext cx="914400" cy="601014"/>
          </a:xfrm>
          <a:prstGeom prst="rect">
            <a:avLst/>
          </a:prstGeom>
          <a:noFill/>
        </p:spPr>
      </p:pic>
      <p:sp>
        <p:nvSpPr>
          <p:cNvPr id="255" name="TextBox 254"/>
          <p:cNvSpPr txBox="1"/>
          <p:nvPr/>
        </p:nvSpPr>
        <p:spPr>
          <a:xfrm>
            <a:off x="18353694" y="6019800"/>
            <a:ext cx="25146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mn-lt"/>
                <a:cs typeface="+mn-cs"/>
              </a:rPr>
              <a:t>Mathematical Concepts</a:t>
            </a:r>
          </a:p>
        </p:txBody>
      </p:sp>
      <p:sp>
        <p:nvSpPr>
          <p:cNvPr id="278" name="TextBox 277"/>
          <p:cNvSpPr txBox="1"/>
          <p:nvPr/>
        </p:nvSpPr>
        <p:spPr>
          <a:xfrm>
            <a:off x="16840200" y="8166536"/>
            <a:ext cx="25146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mn-lt"/>
                <a:cs typeface="+mn-cs"/>
              </a:rPr>
              <a:t>Physics Concepts</a:t>
            </a:r>
          </a:p>
        </p:txBody>
      </p:sp>
      <p:sp>
        <p:nvSpPr>
          <p:cNvPr id="76" name="Oval 75"/>
          <p:cNvSpPr/>
          <p:nvPr/>
        </p:nvSpPr>
        <p:spPr>
          <a:xfrm>
            <a:off x="19202400" y="20421600"/>
            <a:ext cx="152400" cy="152400"/>
          </a:xfrm>
          <a:prstGeom prst="ellipse">
            <a:avLst/>
          </a:prstGeom>
          <a:solidFill>
            <a:srgbClr val="672C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Rounded Rectangle 240"/>
          <p:cNvSpPr/>
          <p:nvPr/>
        </p:nvSpPr>
        <p:spPr>
          <a:xfrm>
            <a:off x="28344864" y="16097442"/>
            <a:ext cx="1114300" cy="381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Simon</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4817</TotalTime>
  <Words>1021</Words>
  <Application>Microsoft Office PowerPoint</Application>
  <PresentationFormat>Custom</PresentationFormat>
  <Paragraphs>150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Student Interpretation of the Signs of Definite Integrals  Using Graphical Representations Rabindra R. Bajracharya, Thomas M. Wemyss, and John R. Thompson Department of Physics and Astronomy and Center for Research in STEM Education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Understanding of Definite Integral at Math-Physics Interface Rabindra R. Bajracharya, Thomas M. Wemyss, and John R. Thompson Department of Physics and Astronomy  and Center for Research in STEM Education</dc:title>
  <dc:creator>max</dc:creator>
  <cp:lastModifiedBy>Rabindra</cp:lastModifiedBy>
  <cp:revision>503</cp:revision>
  <dcterms:created xsi:type="dcterms:W3CDTF">2011-07-30T17:57:09Z</dcterms:created>
  <dcterms:modified xsi:type="dcterms:W3CDTF">2011-08-17T03:16:17Z</dcterms:modified>
</cp:coreProperties>
</file>