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charts/chart1.xml" ContentType="application/vnd.openxmlformats-officedocument.drawingml.chart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83" r:id="rId3"/>
    <p:sldId id="258" r:id="rId4"/>
    <p:sldId id="257" r:id="rId5"/>
    <p:sldId id="261" r:id="rId6"/>
    <p:sldId id="276" r:id="rId7"/>
    <p:sldId id="260" r:id="rId8"/>
    <p:sldId id="280" r:id="rId9"/>
    <p:sldId id="273" r:id="rId10"/>
    <p:sldId id="263" r:id="rId11"/>
    <p:sldId id="271" r:id="rId12"/>
    <p:sldId id="264" r:id="rId13"/>
    <p:sldId id="270" r:id="rId14"/>
    <p:sldId id="265" r:id="rId15"/>
    <p:sldId id="277" r:id="rId16"/>
    <p:sldId id="278" r:id="rId17"/>
    <p:sldId id="269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27" autoAdjust="0"/>
  </p:normalViewPr>
  <p:slideViewPr>
    <p:cSldViewPr>
      <p:cViewPr>
        <p:scale>
          <a:sx n="90" d="100"/>
          <a:sy n="90" d="100"/>
        </p:scale>
        <p:origin x="-816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7146606674166"/>
          <c:y val="0.11004617800258411"/>
          <c:w val="0.78277172800208505"/>
          <c:h val="0.67588327500729095"/>
        </c:manualLayout>
      </c:layout>
      <c:scatterChart>
        <c:scatterStyle val="lineMarker"/>
        <c:varyColors val="0"/>
        <c:ser>
          <c:idx val="0"/>
          <c:order val="0"/>
          <c:tx>
            <c:strRef>
              <c:f>TOTALS!$C$1</c:f>
              <c:strCache>
                <c:ptCount val="1"/>
                <c:pt idx="0">
                  <c:v>Avg Abs Discrepancy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2"/>
            <c:spPr>
              <a:solidFill>
                <a:schemeClr val="accent1"/>
              </a:solidFill>
            </c:spPr>
          </c:marker>
          <c:xVal>
            <c:numRef>
              <c:f>TOTALS!$B$2:$B$45</c:f>
              <c:numCache>
                <c:formatCode>General</c:formatCode>
                <c:ptCount val="44"/>
                <c:pt idx="0">
                  <c:v>1.93</c:v>
                </c:pt>
                <c:pt idx="1">
                  <c:v>3.4</c:v>
                </c:pt>
                <c:pt idx="2">
                  <c:v>3.4</c:v>
                </c:pt>
                <c:pt idx="3">
                  <c:v>4</c:v>
                </c:pt>
                <c:pt idx="4">
                  <c:v>2.2000000000000002</c:v>
                </c:pt>
                <c:pt idx="5">
                  <c:v>3.4</c:v>
                </c:pt>
                <c:pt idx="6">
                  <c:v>0.39</c:v>
                </c:pt>
                <c:pt idx="7">
                  <c:v>3.4</c:v>
                </c:pt>
                <c:pt idx="8">
                  <c:v>2.2000000000000002</c:v>
                </c:pt>
                <c:pt idx="9">
                  <c:v>4</c:v>
                </c:pt>
                <c:pt idx="10">
                  <c:v>0.7</c:v>
                </c:pt>
                <c:pt idx="11">
                  <c:v>3.8</c:v>
                </c:pt>
                <c:pt idx="12">
                  <c:v>1.59</c:v>
                </c:pt>
                <c:pt idx="13">
                  <c:v>3.4</c:v>
                </c:pt>
                <c:pt idx="14">
                  <c:v>1.6</c:v>
                </c:pt>
                <c:pt idx="15">
                  <c:v>0.28999999999999998</c:v>
                </c:pt>
                <c:pt idx="16">
                  <c:v>0.8</c:v>
                </c:pt>
                <c:pt idx="17">
                  <c:v>3.5</c:v>
                </c:pt>
                <c:pt idx="18">
                  <c:v>3.5</c:v>
                </c:pt>
                <c:pt idx="19">
                  <c:v>2.2000000000000002</c:v>
                </c:pt>
                <c:pt idx="20">
                  <c:v>1.4</c:v>
                </c:pt>
                <c:pt idx="21">
                  <c:v>2.2000000000000002</c:v>
                </c:pt>
                <c:pt idx="22">
                  <c:v>0.9</c:v>
                </c:pt>
                <c:pt idx="23">
                  <c:v>1.93</c:v>
                </c:pt>
                <c:pt idx="24">
                  <c:v>2.5</c:v>
                </c:pt>
                <c:pt idx="25">
                  <c:v>1.4</c:v>
                </c:pt>
                <c:pt idx="26">
                  <c:v>3.2</c:v>
                </c:pt>
                <c:pt idx="27">
                  <c:v>1.5</c:v>
                </c:pt>
                <c:pt idx="28">
                  <c:v>2.2999999999999998</c:v>
                </c:pt>
                <c:pt idx="29">
                  <c:v>1</c:v>
                </c:pt>
                <c:pt idx="30">
                  <c:v>0.66666700000000001</c:v>
                </c:pt>
                <c:pt idx="31">
                  <c:v>3.8</c:v>
                </c:pt>
                <c:pt idx="32">
                  <c:v>1.35</c:v>
                </c:pt>
                <c:pt idx="33">
                  <c:v>2</c:v>
                </c:pt>
                <c:pt idx="34">
                  <c:v>1.59</c:v>
                </c:pt>
                <c:pt idx="35">
                  <c:v>4</c:v>
                </c:pt>
                <c:pt idx="36">
                  <c:v>1.46</c:v>
                </c:pt>
                <c:pt idx="37">
                  <c:v>3.62</c:v>
                </c:pt>
                <c:pt idx="38">
                  <c:v>2.8</c:v>
                </c:pt>
                <c:pt idx="39">
                  <c:v>3.2</c:v>
                </c:pt>
                <c:pt idx="40">
                  <c:v>3.3</c:v>
                </c:pt>
                <c:pt idx="41">
                  <c:v>4</c:v>
                </c:pt>
                <c:pt idx="42">
                  <c:v>4</c:v>
                </c:pt>
                <c:pt idx="43">
                  <c:v>3.62</c:v>
                </c:pt>
              </c:numCache>
            </c:numRef>
          </c:xVal>
          <c:yVal>
            <c:numRef>
              <c:f>TOTALS!$C$2:$C$45</c:f>
              <c:numCache>
                <c:formatCode>General</c:formatCode>
                <c:ptCount val="44"/>
                <c:pt idx="0">
                  <c:v>0.66669999999999996</c:v>
                </c:pt>
                <c:pt idx="1">
                  <c:v>0</c:v>
                </c:pt>
                <c:pt idx="2">
                  <c:v>1</c:v>
                </c:pt>
                <c:pt idx="3">
                  <c:v>0.66669999999999996</c:v>
                </c:pt>
                <c:pt idx="4">
                  <c:v>1.667</c:v>
                </c:pt>
                <c:pt idx="5">
                  <c:v>0.33329999999999999</c:v>
                </c:pt>
                <c:pt idx="6">
                  <c:v>0</c:v>
                </c:pt>
                <c:pt idx="7">
                  <c:v>0</c:v>
                </c:pt>
                <c:pt idx="8">
                  <c:v>0.66700000000000004</c:v>
                </c:pt>
                <c:pt idx="9">
                  <c:v>1</c:v>
                </c:pt>
                <c:pt idx="10">
                  <c:v>1</c:v>
                </c:pt>
                <c:pt idx="11">
                  <c:v>0.83330000000000004</c:v>
                </c:pt>
                <c:pt idx="12">
                  <c:v>0.66669999999999996</c:v>
                </c:pt>
                <c:pt idx="13">
                  <c:v>1</c:v>
                </c:pt>
                <c:pt idx="14">
                  <c:v>0.3333333</c:v>
                </c:pt>
                <c:pt idx="15">
                  <c:v>1.75</c:v>
                </c:pt>
                <c:pt idx="16">
                  <c:v>2</c:v>
                </c:pt>
                <c:pt idx="17">
                  <c:v>1.5</c:v>
                </c:pt>
                <c:pt idx="18">
                  <c:v>0.625</c:v>
                </c:pt>
                <c:pt idx="19">
                  <c:v>1.375</c:v>
                </c:pt>
                <c:pt idx="20">
                  <c:v>1</c:v>
                </c:pt>
                <c:pt idx="21">
                  <c:v>0.875</c:v>
                </c:pt>
                <c:pt idx="22">
                  <c:v>1</c:v>
                </c:pt>
                <c:pt idx="23">
                  <c:v>0.375</c:v>
                </c:pt>
                <c:pt idx="24">
                  <c:v>0.16666700000000001</c:v>
                </c:pt>
                <c:pt idx="25">
                  <c:v>0.66669999999999996</c:v>
                </c:pt>
                <c:pt idx="26">
                  <c:v>1</c:v>
                </c:pt>
                <c:pt idx="27">
                  <c:v>0.66669999999999996</c:v>
                </c:pt>
                <c:pt idx="28">
                  <c:v>0.16669999999999999</c:v>
                </c:pt>
                <c:pt idx="29">
                  <c:v>1</c:v>
                </c:pt>
                <c:pt idx="30">
                  <c:v>2.2999999999999998</c:v>
                </c:pt>
                <c:pt idx="31">
                  <c:v>2.333299999999999</c:v>
                </c:pt>
                <c:pt idx="32">
                  <c:v>1</c:v>
                </c:pt>
                <c:pt idx="33">
                  <c:v>2</c:v>
                </c:pt>
                <c:pt idx="34">
                  <c:v>1.3333299999999999</c:v>
                </c:pt>
                <c:pt idx="35">
                  <c:v>1</c:v>
                </c:pt>
                <c:pt idx="36">
                  <c:v>0</c:v>
                </c:pt>
                <c:pt idx="37">
                  <c:v>1.5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2</c:v>
                </c:pt>
                <c:pt idx="42">
                  <c:v>1</c:v>
                </c:pt>
                <c:pt idx="43">
                  <c:v>0.33333000000000002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074816"/>
        <c:axId val="125099392"/>
      </c:scatterChart>
      <c:valAx>
        <c:axId val="125074816"/>
        <c:scaling>
          <c:orientation val="minMax"/>
          <c:max val="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2800" dirty="0" smtClean="0">
                    <a:latin typeface="+mn-lt"/>
                  </a:rPr>
                  <a:t>Final</a:t>
                </a:r>
                <a:r>
                  <a:rPr lang="en-US" sz="2800" baseline="0" dirty="0" smtClean="0">
                    <a:latin typeface="+mn-lt"/>
                  </a:rPr>
                  <a:t> Assessment Score</a:t>
                </a:r>
                <a:endParaRPr lang="en-US" sz="2800" dirty="0">
                  <a:latin typeface="+mn-lt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+mn-lt"/>
              </a:defRPr>
            </a:pPr>
            <a:endParaRPr lang="en-US"/>
          </a:p>
        </c:txPr>
        <c:crossAx val="125099392"/>
        <c:crosses val="autoZero"/>
        <c:crossBetween val="midCat"/>
      </c:valAx>
      <c:valAx>
        <c:axId val="1250993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400">
                    <a:latin typeface="+mn-lt"/>
                  </a:defRPr>
                </a:pPr>
                <a:r>
                  <a:rPr lang="en-US" sz="2400">
                    <a:latin typeface="+mn-lt"/>
                  </a:rPr>
                  <a:t>Avg Discrepancy Value</a:t>
                </a:r>
              </a:p>
            </c:rich>
          </c:tx>
          <c:layout>
            <c:manualLayout>
              <c:xMode val="edge"/>
              <c:yMode val="edge"/>
              <c:x val="1.9047619047619049E-2"/>
              <c:y val="0.1323159108422705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 w="6350"/>
        </c:spPr>
        <c:txPr>
          <a:bodyPr/>
          <a:lstStyle/>
          <a:p>
            <a:pPr>
              <a:defRPr sz="1800">
                <a:latin typeface="+mn-lt"/>
              </a:defRPr>
            </a:pPr>
            <a:endParaRPr lang="en-US"/>
          </a:p>
        </c:txPr>
        <c:crossAx val="12507481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900">
          <a:latin typeface="Times New Roman" pitchFamily="18" charset="0"/>
          <a:cs typeface="Times New Roman" pitchFamily="18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'Avg Act Data'!$A$104</c:f>
              <c:strCache>
                <c:ptCount val="1"/>
                <c:pt idx="0">
                  <c:v>Class 1</c:v>
                </c:pt>
              </c:strCache>
            </c:strRef>
          </c:tx>
          <c:invertIfNegative val="0"/>
          <c:cat>
            <c:strRef>
              <c:f>'Avg Act Data'!$B$103:$E$103</c:f>
              <c:strCache>
                <c:ptCount val="4"/>
                <c:pt idx="0">
                  <c:v>The Chemistry of Materials</c:v>
                </c:pt>
                <c:pt idx="1">
                  <c:v>The Chemistry of Water</c:v>
                </c:pt>
                <c:pt idx="2">
                  <c:v>Energy</c:v>
                </c:pt>
                <c:pt idx="3">
                  <c:v>Forces and Motion</c:v>
                </c:pt>
              </c:strCache>
            </c:strRef>
          </c:cat>
          <c:val>
            <c:numRef>
              <c:f>'Avg Act Data'!$B$104:$E$104</c:f>
              <c:numCache>
                <c:formatCode>0.00</c:formatCode>
                <c:ptCount val="4"/>
                <c:pt idx="0">
                  <c:v>1.9666666666666668</c:v>
                </c:pt>
                <c:pt idx="1">
                  <c:v>2.15</c:v>
                </c:pt>
                <c:pt idx="2">
                  <c:v>2.0666666666666664</c:v>
                </c:pt>
                <c:pt idx="3">
                  <c:v>1.6666666666666667</c:v>
                </c:pt>
              </c:numCache>
            </c:numRef>
          </c:val>
        </c:ser>
        <c:ser>
          <c:idx val="1"/>
          <c:order val="1"/>
          <c:tx>
            <c:strRef>
              <c:f>'Avg Act Data'!$A$105</c:f>
              <c:strCache>
                <c:ptCount val="1"/>
                <c:pt idx="0">
                  <c:v>Class 2</c:v>
                </c:pt>
              </c:strCache>
            </c:strRef>
          </c:tx>
          <c:invertIfNegative val="0"/>
          <c:cat>
            <c:strRef>
              <c:f>'Avg Act Data'!$B$103:$E$103</c:f>
              <c:strCache>
                <c:ptCount val="4"/>
                <c:pt idx="0">
                  <c:v>The Chemistry of Materials</c:v>
                </c:pt>
                <c:pt idx="1">
                  <c:v>The Chemistry of Water</c:v>
                </c:pt>
                <c:pt idx="2">
                  <c:v>Energy</c:v>
                </c:pt>
                <c:pt idx="3">
                  <c:v>Forces and Motion</c:v>
                </c:pt>
              </c:strCache>
            </c:strRef>
          </c:cat>
          <c:val>
            <c:numRef>
              <c:f>'Avg Act Data'!$B$105:$E$105</c:f>
              <c:numCache>
                <c:formatCode>0.00</c:formatCode>
                <c:ptCount val="4"/>
                <c:pt idx="0">
                  <c:v>1.8</c:v>
                </c:pt>
                <c:pt idx="1">
                  <c:v>1.675</c:v>
                </c:pt>
                <c:pt idx="2">
                  <c:v>1.7666666666666668</c:v>
                </c:pt>
                <c:pt idx="3">
                  <c:v>1.4666666666666668</c:v>
                </c:pt>
              </c:numCache>
            </c:numRef>
          </c:val>
        </c:ser>
        <c:ser>
          <c:idx val="2"/>
          <c:order val="2"/>
          <c:tx>
            <c:strRef>
              <c:f>'Avg Act Data'!$A$106</c:f>
              <c:strCache>
                <c:ptCount val="1"/>
                <c:pt idx="0">
                  <c:v>Class 3</c:v>
                </c:pt>
              </c:strCache>
            </c:strRef>
          </c:tx>
          <c:invertIfNegative val="0"/>
          <c:cat>
            <c:strRef>
              <c:f>'Avg Act Data'!$B$103:$E$103</c:f>
              <c:strCache>
                <c:ptCount val="4"/>
                <c:pt idx="0">
                  <c:v>The Chemistry of Materials</c:v>
                </c:pt>
                <c:pt idx="1">
                  <c:v>The Chemistry of Water</c:v>
                </c:pt>
                <c:pt idx="2">
                  <c:v>Energy</c:v>
                </c:pt>
                <c:pt idx="3">
                  <c:v>Forces and Motion</c:v>
                </c:pt>
              </c:strCache>
            </c:strRef>
          </c:cat>
          <c:val>
            <c:numRef>
              <c:f>'Avg Act Data'!$B$106:$E$106</c:f>
              <c:numCache>
                <c:formatCode>0.00</c:formatCode>
                <c:ptCount val="4"/>
                <c:pt idx="0">
                  <c:v>1.7</c:v>
                </c:pt>
                <c:pt idx="1">
                  <c:v>1.875</c:v>
                </c:pt>
                <c:pt idx="2">
                  <c:v>1.6666666666666667</c:v>
                </c:pt>
                <c:pt idx="3">
                  <c:v>1.1666666666666667</c:v>
                </c:pt>
              </c:numCache>
            </c:numRef>
          </c:val>
        </c:ser>
        <c:ser>
          <c:idx val="3"/>
          <c:order val="3"/>
          <c:tx>
            <c:strRef>
              <c:f>'Avg Act Data'!$A$107</c:f>
              <c:strCache>
                <c:ptCount val="1"/>
                <c:pt idx="0">
                  <c:v>Class 4</c:v>
                </c:pt>
              </c:strCache>
            </c:strRef>
          </c:tx>
          <c:invertIfNegative val="0"/>
          <c:cat>
            <c:strRef>
              <c:f>'Avg Act Data'!$B$103:$E$103</c:f>
              <c:strCache>
                <c:ptCount val="4"/>
                <c:pt idx="0">
                  <c:v>The Chemistry of Materials</c:v>
                </c:pt>
                <c:pt idx="1">
                  <c:v>The Chemistry of Water</c:v>
                </c:pt>
                <c:pt idx="2">
                  <c:v>Energy</c:v>
                </c:pt>
                <c:pt idx="3">
                  <c:v>Forces and Motion</c:v>
                </c:pt>
              </c:strCache>
            </c:strRef>
          </c:cat>
          <c:val>
            <c:numRef>
              <c:f>'Avg Act Data'!$B$107:$E$107</c:f>
              <c:numCache>
                <c:formatCode>0.00</c:formatCode>
                <c:ptCount val="4"/>
                <c:pt idx="0">
                  <c:v>1.5</c:v>
                </c:pt>
                <c:pt idx="1">
                  <c:v>1.4</c:v>
                </c:pt>
                <c:pt idx="2">
                  <c:v>1.6666666666666667</c:v>
                </c:pt>
                <c:pt idx="3">
                  <c:v>0.79999999999999993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905472"/>
        <c:axId val="140931840"/>
      </c:barChart>
      <c:catAx>
        <c:axId val="140905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0931840"/>
        <c:crosses val="autoZero"/>
        <c:auto val="1"/>
        <c:lblAlgn val="ctr"/>
        <c:lblOffset val="100"/>
        <c:noMultiLvlLbl val="0"/>
      </c:catAx>
      <c:valAx>
        <c:axId val="1409318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>
                    <a:latin typeface="+mn-lt"/>
                    <a:cs typeface="Times New Roman" pitchFamily="18" charset="0"/>
                  </a:rPr>
                  <a:t>Average</a:t>
                </a:r>
                <a:r>
                  <a:rPr lang="en-US" sz="1400" baseline="0">
                    <a:latin typeface="+mn-lt"/>
                    <a:cs typeface="Times New Roman" pitchFamily="18" charset="0"/>
                  </a:rPr>
                  <a:t> Assessment Scores</a:t>
                </a:r>
                <a:endParaRPr lang="en-US" sz="1400">
                  <a:latin typeface="+mn-lt"/>
                  <a:cs typeface="Times New Roman" pitchFamily="18" charset="0"/>
                </a:endParaRP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1409054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4858986376702913"/>
          <c:y val="0.9049079612007026"/>
          <c:w val="0.56089648503555933"/>
          <c:h val="7.6178664082851053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Average Discrepancy Values for The Chemistry of Materials Unit</a:t>
            </a:r>
          </a:p>
        </c:rich>
      </c:tx>
      <c:layout>
        <c:manualLayout>
          <c:xMode val="edge"/>
          <c:yMode val="edge"/>
          <c:x val="0.15966838822566534"/>
          <c:y val="1.785714285714285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'LT Breakdown'!$J$103</c:f>
              <c:strCache>
                <c:ptCount val="1"/>
                <c:pt idx="0">
                  <c:v>Average Discrepancy Value</c:v>
                </c:pt>
              </c:strCache>
            </c:strRef>
          </c:tx>
          <c:invertIfNegative val="0"/>
          <c:cat>
            <c:strRef>
              <c:f>'LT Breakdown'!$I$104:$I$113</c:f>
              <c:strCache>
                <c:ptCount val="10"/>
                <c:pt idx="0">
                  <c:v>Day 1</c:v>
                </c:pt>
                <c:pt idx="1">
                  <c:v>Day 2</c:v>
                </c:pt>
                <c:pt idx="2">
                  <c:v>Day 3</c:v>
                </c:pt>
                <c:pt idx="3">
                  <c:v>Day 4</c:v>
                </c:pt>
                <c:pt idx="4">
                  <c:v>Day 5</c:v>
                </c:pt>
                <c:pt idx="5">
                  <c:v>Day 6</c:v>
                </c:pt>
                <c:pt idx="6">
                  <c:v>Day 7</c:v>
                </c:pt>
                <c:pt idx="7">
                  <c:v>Day 8</c:v>
                </c:pt>
                <c:pt idx="8">
                  <c:v>Day 9</c:v>
                </c:pt>
                <c:pt idx="9">
                  <c:v>Day 10</c:v>
                </c:pt>
              </c:strCache>
            </c:strRef>
          </c:cat>
          <c:val>
            <c:numRef>
              <c:f>'LT Breakdown'!$J$104:$J$113</c:f>
              <c:numCache>
                <c:formatCode>General</c:formatCode>
                <c:ptCount val="10"/>
                <c:pt idx="0">
                  <c:v>0.94</c:v>
                </c:pt>
                <c:pt idx="1">
                  <c:v>0.4</c:v>
                </c:pt>
                <c:pt idx="2">
                  <c:v>1.72</c:v>
                </c:pt>
                <c:pt idx="3">
                  <c:v>1</c:v>
                </c:pt>
                <c:pt idx="4">
                  <c:v>0.65</c:v>
                </c:pt>
                <c:pt idx="5">
                  <c:v>1.5</c:v>
                </c:pt>
                <c:pt idx="6">
                  <c:v>1.95</c:v>
                </c:pt>
                <c:pt idx="7">
                  <c:v>0.33</c:v>
                </c:pt>
                <c:pt idx="8">
                  <c:v>0.86</c:v>
                </c:pt>
                <c:pt idx="9">
                  <c:v>1.04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275520"/>
        <c:axId val="141277440"/>
      </c:barChart>
      <c:catAx>
        <c:axId val="1412755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Time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1277440"/>
        <c:crosses val="autoZero"/>
        <c:auto val="1"/>
        <c:lblAlgn val="ctr"/>
        <c:lblOffset val="100"/>
        <c:noMultiLvlLbl val="0"/>
      </c:catAx>
      <c:valAx>
        <c:axId val="1412774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Avg Discrepancy Value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12755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735846367620336"/>
          <c:y val="5.2367362376646152E-2"/>
          <c:w val="0.84376776997897884"/>
          <c:h val="0.6562442194725659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cat>
            <c:strRef>
              <c:f>'LT Breakdown'!$G$89:$G$92</c:f>
              <c:strCache>
                <c:ptCount val="4"/>
                <c:pt idx="0">
                  <c:v>Analyzing Data</c:v>
                </c:pt>
                <c:pt idx="1">
                  <c:v>Designing Investigations</c:v>
                </c:pt>
                <c:pt idx="2">
                  <c:v>Evidence and Trade-offs</c:v>
                </c:pt>
                <c:pt idx="3">
                  <c:v>Understanding Concepts</c:v>
                </c:pt>
              </c:strCache>
            </c:strRef>
          </c:cat>
          <c:val>
            <c:numRef>
              <c:f>'LT Breakdown'!$H$89:$H$92</c:f>
              <c:numCache>
                <c:formatCode>General</c:formatCode>
                <c:ptCount val="4"/>
                <c:pt idx="0">
                  <c:v>1.36</c:v>
                </c:pt>
                <c:pt idx="1">
                  <c:v>0.4</c:v>
                </c:pt>
                <c:pt idx="2">
                  <c:v>0.33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338496"/>
        <c:axId val="141340032"/>
      </c:barChart>
      <c:catAx>
        <c:axId val="1413384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+mj-lt"/>
                <a:cs typeface="Times New Roman" pitchFamily="18" charset="0"/>
              </a:defRPr>
            </a:pPr>
            <a:endParaRPr lang="en-US"/>
          </a:p>
        </c:txPr>
        <c:crossAx val="141340032"/>
        <c:crosses val="autoZero"/>
        <c:auto val="1"/>
        <c:lblAlgn val="ctr"/>
        <c:lblOffset val="100"/>
        <c:noMultiLvlLbl val="0"/>
      </c:catAx>
      <c:valAx>
        <c:axId val="1413400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>
                    <a:latin typeface="+mj-lt"/>
                    <a:cs typeface="Times New Roman" pitchFamily="18" charset="0"/>
                  </a:defRPr>
                </a:pPr>
                <a:r>
                  <a:rPr lang="en-US" sz="2000">
                    <a:latin typeface="+mj-lt"/>
                    <a:cs typeface="Times New Roman" pitchFamily="18" charset="0"/>
                  </a:rPr>
                  <a:t>Avg Discrepancy Value</a:t>
                </a:r>
              </a:p>
            </c:rich>
          </c:tx>
          <c:layout>
            <c:manualLayout>
              <c:xMode val="edge"/>
              <c:yMode val="edge"/>
              <c:x val="6.0680956547098279E-3"/>
              <c:y val="0.1215716964544341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+mj-lt"/>
                <a:cs typeface="Times New Roman" pitchFamily="18" charset="0"/>
              </a:defRPr>
            </a:pPr>
            <a:endParaRPr lang="en-US"/>
          </a:p>
        </c:txPr>
        <c:crossAx val="14133849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F573-09FF-4E6A-B533-8A84E986A0D1}" type="datetimeFigureOut">
              <a:rPr lang="en-US" smtClean="0"/>
              <a:t>7/31/2011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B57EE-13D3-4727-8F8A-6CC3187F7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6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Include three sub-questions: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Does a student’s ability to self-assess affect their final test score?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Does a student’s ability to self-assess improve over time? 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Do students who engage in self-assessment tracking score higher than students who do not?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B57EE-13D3-4727-8F8A-6CC3187F79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02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Osaka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Osaka" charset="-128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Osaka" charset="-128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Osaka" charset="-128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Osaka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Osaka" charset="-128"/>
              </a:defRPr>
            </a:lvl9pPr>
          </a:lstStyle>
          <a:p>
            <a:fld id="{4EAA055D-45FE-421F-B6EC-778F5EEB9EFE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5363" name="Rectangle 1026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1027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Change Labels (Ack, Fac, etc..)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[5]</a:t>
            </a:r>
            <a:r>
              <a:rPr lang="en-US" baseline="0" dirty="0" smtClean="0"/>
              <a:t> MacDonald study on both easy and difficult assignments</a:t>
            </a:r>
          </a:p>
          <a:p>
            <a:r>
              <a:rPr lang="en-US" baseline="0" dirty="0" smtClean="0"/>
              <a:t>[6] </a:t>
            </a:r>
            <a:r>
              <a:rPr lang="en-US" baseline="0" dirty="0" err="1" smtClean="0"/>
              <a:t>Etkina</a:t>
            </a:r>
            <a:r>
              <a:rPr lang="en-US" baseline="0" dirty="0" smtClean="0"/>
              <a:t> study showed higher conceptual gains and reflected in a way that was more articulate and sophisticated</a:t>
            </a:r>
          </a:p>
          <a:p>
            <a:r>
              <a:rPr lang="en-US" baseline="0" dirty="0" smtClean="0"/>
              <a:t>[7] Chen language study; used the same rubric over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B57EE-13D3-4727-8F8A-6CC3187F79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05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Students</a:t>
            </a:r>
            <a:r>
              <a:rPr lang="en-US" baseline="0" dirty="0" smtClean="0"/>
              <a:t> received direct instruction on how to give themselves a score for each learning target using the SEPUP rubrics.</a:t>
            </a:r>
          </a:p>
          <a:p>
            <a:r>
              <a:rPr lang="en-US" baseline="0" dirty="0" smtClean="0"/>
              <a:t>Mention scale of 1-4.</a:t>
            </a:r>
          </a:p>
          <a:p>
            <a:r>
              <a:rPr lang="en-US" baseline="0" dirty="0" smtClean="0"/>
              <a:t>Include student writing examples </a:t>
            </a:r>
          </a:p>
          <a:p>
            <a:r>
              <a:rPr lang="en-US" baseline="0" dirty="0" smtClean="0"/>
              <a:t>Students were given time to discuss and reflect on their scores at the end of each lesson </a:t>
            </a:r>
          </a:p>
          <a:p>
            <a:r>
              <a:rPr lang="en-US" baseline="0" dirty="0" smtClean="0"/>
              <a:t>Students completed an open-ended question relating to the learning target for that lesson and then turned it in for a grade.  The teacher and student used the same rubric.</a:t>
            </a:r>
          </a:p>
          <a:p>
            <a:r>
              <a:rPr lang="en-US" baseline="0" dirty="0" smtClean="0"/>
              <a:t>When the student received their work back, they recorded their score from the teacher. </a:t>
            </a:r>
          </a:p>
          <a:p>
            <a:r>
              <a:rPr lang="en-US" baseline="0" dirty="0" smtClean="0"/>
              <a:t>“The control group used the same tracker without the self-assessment (insert a block or X)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B57EE-13D3-4727-8F8A-6CC3187F79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59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“The</a:t>
            </a:r>
            <a:r>
              <a:rPr lang="en-US" baseline="0" dirty="0" smtClean="0"/>
              <a:t> treatment was applied to different sections of students throughout the year.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B57EE-13D3-4727-8F8A-6CC3187F79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80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appears that the section has more</a:t>
            </a:r>
            <a:r>
              <a:rPr lang="en-US" baseline="0" dirty="0" smtClean="0"/>
              <a:t> of an effect rather than any of the treatment</a:t>
            </a:r>
          </a:p>
          <a:p>
            <a:r>
              <a:rPr lang="en-US" baseline="0" dirty="0" smtClean="0"/>
              <a:t>There may be an effect on when the self-assessment </a:t>
            </a:r>
          </a:p>
          <a:p>
            <a:r>
              <a:rPr lang="en-US" baseline="0" dirty="0" smtClean="0"/>
              <a:t>Transport a picture from excel and then overlay the treatment</a:t>
            </a:r>
          </a:p>
          <a:p>
            <a:r>
              <a:rPr lang="en-US" baseline="0" dirty="0" smtClean="0"/>
              <a:t>Take out treatment group black and keep section colors.  Then, put an arrow showing the treatment group.  Change unit B to what was actually studied</a:t>
            </a:r>
          </a:p>
          <a:p>
            <a:r>
              <a:rPr lang="en-US" baseline="0" dirty="0" smtClean="0"/>
              <a:t>Change Section to “Class”</a:t>
            </a:r>
          </a:p>
          <a:p>
            <a:r>
              <a:rPr lang="en-US" baseline="0" dirty="0" smtClean="0"/>
              <a:t>Take out treatment in </a:t>
            </a:r>
          </a:p>
          <a:p>
            <a:r>
              <a:rPr lang="en-US" baseline="0" dirty="0" smtClean="0"/>
              <a:t>“everyone got the treatment only once”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B57EE-13D3-4727-8F8A-6CC3187F79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93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Get</a:t>
            </a:r>
            <a:r>
              <a:rPr lang="en-US" baseline="0" dirty="0" smtClean="0"/>
              <a:t> rid of type of questions column 3</a:t>
            </a:r>
          </a:p>
          <a:p>
            <a:r>
              <a:rPr lang="en-US" baseline="0" dirty="0" smtClean="0"/>
              <a:t>Make a graph that shows the </a:t>
            </a:r>
            <a:r>
              <a:rPr lang="en-US" baseline="0" dirty="0" err="1" smtClean="0"/>
              <a:t>avg</a:t>
            </a:r>
            <a:r>
              <a:rPr lang="en-US" baseline="0" dirty="0" smtClean="0"/>
              <a:t> discrepancy value time on x and </a:t>
            </a:r>
            <a:r>
              <a:rPr lang="en-US" baseline="0" dirty="0" err="1" smtClean="0"/>
              <a:t>avg</a:t>
            </a:r>
            <a:r>
              <a:rPr lang="en-US" baseline="0" dirty="0" smtClean="0"/>
              <a:t> disc on 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B57EE-13D3-4727-8F8A-6CC3187F79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 assessment</a:t>
            </a:r>
            <a:r>
              <a:rPr lang="en-US" baseline="0" dirty="0" smtClean="0"/>
              <a:t> had question categories associated with SEPUP curriculum.  These are the categories and as you can see this had more of an effect.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B57EE-13D3-4727-8F8A-6CC3187F798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38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E7BA-98FD-4623-AD0B-E51BE41E6747}" type="datetime1">
              <a:rPr lang="en-US" smtClean="0"/>
              <a:t>7/31/2011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E528-27CC-49CF-B8D8-CC93441B0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34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48FCA-593D-4232-B168-CD57D491664F}" type="datetime1">
              <a:rPr lang="en-US" smtClean="0"/>
              <a:t>7/31/2011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E528-27CC-49CF-B8D8-CC93441B0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2AF30-C7D7-454D-89C8-0C6DED9A252F}" type="datetime1">
              <a:rPr lang="en-US" smtClean="0"/>
              <a:t>7/31/2011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E528-27CC-49CF-B8D8-CC93441B0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1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5B64A-CCA1-4BAB-8A6C-1B1909C12C27}" type="datetime1">
              <a:rPr lang="en-US" smtClean="0"/>
              <a:t>7/31/2011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E528-27CC-49CF-B8D8-CC93441B0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8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4F2C-53AC-4B7F-B809-02C52B42FB1F}" type="datetime1">
              <a:rPr lang="en-US" smtClean="0"/>
              <a:t>7/31/2011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E528-27CC-49CF-B8D8-CC93441B0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29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E45E4-40C7-4A1E-8219-FB56633598A0}" type="datetime1">
              <a:rPr lang="en-US" smtClean="0"/>
              <a:t>7/31/2011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E528-27CC-49CF-B8D8-CC93441B0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7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0CF18-1043-4567-8C22-1D0B158B9B11}" type="datetime1">
              <a:rPr lang="en-US" smtClean="0"/>
              <a:t>7/31/2011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E528-27CC-49CF-B8D8-CC93441B0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7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79C33-4580-4997-A92F-82CC7BBE1AD3}" type="datetime1">
              <a:rPr lang="en-US" smtClean="0"/>
              <a:t>7/31/2011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E528-27CC-49CF-B8D8-CC93441B0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6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2B2D6-2604-42F7-B887-7F3EB446ABF5}" type="datetime1">
              <a:rPr lang="en-US" smtClean="0"/>
              <a:t>7/31/2011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E528-27CC-49CF-B8D8-CC93441B0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11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1F45E-0464-413D-9241-4C0649622CB2}" type="datetime1">
              <a:rPr lang="en-US" smtClean="0"/>
              <a:t>7/31/2011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E528-27CC-49CF-B8D8-CC93441B0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2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24282-E52F-4DCD-B2F0-1E73AC437D30}" type="datetime1">
              <a:rPr lang="en-US" smtClean="0"/>
              <a:t>7/31/2011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E528-27CC-49CF-B8D8-CC93441B0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94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D4898-7488-423C-A6B1-DA4EE8382A65}" type="datetime1">
              <a:rPr lang="en-US" smtClean="0"/>
              <a:t>7/31/2011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6E528-27CC-49CF-B8D8-CC93441B0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90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ewlett.org/Default.htm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772400" cy="177482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What are the Effects of Self-Assessment Preparation in a Middle School Science Classroom?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319" y="2962137"/>
            <a:ext cx="7239000" cy="1981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accent2"/>
                </a:solidFill>
              </a:rPr>
              <a:t>Sara E. Severance</a:t>
            </a:r>
          </a:p>
          <a:p>
            <a:r>
              <a:rPr lang="en-US" sz="2200" b="1" dirty="0" smtClean="0">
                <a:solidFill>
                  <a:schemeClr val="accent2"/>
                </a:solidFill>
              </a:rPr>
              <a:t>Mapleton Expeditionary School of the Arts, Thornton, CO</a:t>
            </a:r>
          </a:p>
          <a:p>
            <a:r>
              <a:rPr lang="en-US" sz="2200" b="1" dirty="0" smtClean="0">
                <a:solidFill>
                  <a:schemeClr val="accent2"/>
                </a:solidFill>
              </a:rPr>
              <a:t>University of Colorado, Boulder, CO</a:t>
            </a:r>
          </a:p>
          <a:p>
            <a:r>
              <a:rPr lang="en-US" sz="2200" b="1" dirty="0" smtClean="0">
                <a:solidFill>
                  <a:schemeClr val="accent2"/>
                </a:solidFill>
              </a:rPr>
              <a:t>Streamline to Mastery Professional Development Program</a:t>
            </a:r>
            <a:endParaRPr lang="en-US" sz="2200" b="1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12634"/>
            <a:ext cx="2113064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4831594"/>
            <a:ext cx="1752600" cy="176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Sara Severance\Documents\Streamline\CU Boulder 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766316"/>
            <a:ext cx="3657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E528-27CC-49CF-B8D8-CC93441B0A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6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70"/>
    </mc:Choice>
    <mc:Fallback xmlns="">
      <p:transition spd="slow" advTm="2137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Result 1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0728354"/>
              </p:ext>
            </p:extLst>
          </p:nvPr>
        </p:nvGraphicFramePr>
        <p:xfrm>
          <a:off x="533400" y="2034275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2057400" y="2667000"/>
            <a:ext cx="5867400" cy="2590800"/>
            <a:chOff x="2057400" y="2133600"/>
            <a:chExt cx="5867400" cy="25908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057400" y="2133600"/>
              <a:ext cx="5867400" cy="25908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 rot="1415382">
              <a:off x="3476901" y="2536105"/>
              <a:ext cx="13335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Hypothesis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 flipV="1">
            <a:off x="2209800" y="4343400"/>
            <a:ext cx="6019800" cy="228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42547" y="3535055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= 0.0019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1066800"/>
            <a:ext cx="838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There was no correlation between students’ ability to self-assess and test scores. 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E528-27CC-49CF-B8D8-CC93441B0A5B}" type="slidenum">
              <a:rPr lang="en-US" smtClean="0"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76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12"/>
    </mc:Choice>
    <mc:Fallback xmlns="">
      <p:transition spd="slow" advTm="24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85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Result 2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496" y="11430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Students who engaged in self-assessment tracking did not score better on final assessments compared to students who did not engage in self-assessment tracking . </a:t>
            </a: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E528-27CC-49CF-B8D8-CC93441B0A5B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2091885"/>
              </p:ext>
            </p:extLst>
          </p:nvPr>
        </p:nvGraphicFramePr>
        <p:xfrm>
          <a:off x="1170296" y="2590800"/>
          <a:ext cx="7059304" cy="3905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Oval 4"/>
          <p:cNvSpPr/>
          <p:nvPr/>
        </p:nvSpPr>
        <p:spPr>
          <a:xfrm>
            <a:off x="1905000" y="3200400"/>
            <a:ext cx="762000" cy="2438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543800" y="4409364"/>
            <a:ext cx="457200" cy="12294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35943" y="3469604"/>
            <a:ext cx="685800" cy="21563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562600" y="3531358"/>
            <a:ext cx="685800" cy="21074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6553200" y="2254175"/>
            <a:ext cx="1828800" cy="451893"/>
            <a:chOff x="6553200" y="2254175"/>
            <a:chExt cx="1828800" cy="451893"/>
          </a:xfrm>
        </p:grpSpPr>
        <p:sp>
          <p:nvSpPr>
            <p:cNvPr id="11" name="Oval 10"/>
            <p:cNvSpPr/>
            <p:nvPr/>
          </p:nvSpPr>
          <p:spPr>
            <a:xfrm>
              <a:off x="6553200" y="2254175"/>
              <a:ext cx="228600" cy="44700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81800" y="2305958"/>
              <a:ext cx="16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= treatment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2326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858"/>
    </mc:Choice>
    <mc:Fallback xmlns="">
      <p:transition spd="slow" advTm="418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5" grpId="0" animBg="1"/>
      <p:bldP spid="8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Results 3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144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Students did not get better at self-assessing over time. 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E528-27CC-49CF-B8D8-CC93441B0A5B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8699481"/>
              </p:ext>
            </p:extLst>
          </p:nvPr>
        </p:nvGraphicFramePr>
        <p:xfrm>
          <a:off x="990600" y="1828800"/>
          <a:ext cx="7086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1981200" y="2895600"/>
            <a:ext cx="5791200" cy="1828800"/>
            <a:chOff x="1981200" y="2895600"/>
            <a:chExt cx="5791200" cy="182880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1981200" y="2895600"/>
              <a:ext cx="5791200" cy="1828800"/>
            </a:xfrm>
            <a:prstGeom prst="line">
              <a:avLst/>
            </a:prstGeom>
            <a:ln w="317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1148301">
              <a:off x="3961116" y="3212649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hypothesis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1892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68"/>
    </mc:Choice>
    <mc:Fallback xmlns="">
      <p:transition spd="slow" advTm="255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85" y="1819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Result 3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6676966"/>
              </p:ext>
            </p:extLst>
          </p:nvPr>
        </p:nvGraphicFramePr>
        <p:xfrm>
          <a:off x="457200" y="20574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1985" y="11430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type of question may have had more of an effect on students ability to self-assess.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E528-27CC-49CF-B8D8-CC93441B0A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94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80"/>
    </mc:Choice>
    <mc:Fallback xmlns="">
      <p:transition spd="slow" advTm="1658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Survey Results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304071"/>
            <a:ext cx="80772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91% of students felt they were aware of their understanding on a particular concept</a:t>
            </a:r>
          </a:p>
          <a:p>
            <a:r>
              <a:rPr lang="en-US" dirty="0" smtClean="0"/>
              <a:t>61% of students could articulate their understanding using specific science vocabulary.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447800" y="4000501"/>
            <a:ext cx="6416722" cy="2324100"/>
            <a:chOff x="1660478" y="4000500"/>
            <a:chExt cx="5730922" cy="1983614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751643" y="2344357"/>
              <a:ext cx="1564514" cy="5715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660478" y="4000500"/>
              <a:ext cx="3962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Student Example:</a:t>
              </a:r>
              <a:endParaRPr lang="en-US" sz="2000" dirty="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E528-27CC-49CF-B8D8-CC93441B0A5B}" type="slidenum">
              <a:rPr lang="en-US" smtClean="0"/>
              <a:t>14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032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28"/>
    </mc:Choice>
    <mc:Fallback xmlns="">
      <p:transition spd="slow" advTm="200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Conclusions and Implications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 </a:t>
            </a:r>
            <a:r>
              <a:rPr lang="en-US" dirty="0" smtClean="0"/>
              <a:t>student’s </a:t>
            </a:r>
            <a:r>
              <a:rPr lang="en-US" dirty="0"/>
              <a:t>awareness of their own learning did not lead to increased </a:t>
            </a:r>
            <a:r>
              <a:rPr lang="en-US" dirty="0" smtClean="0"/>
              <a:t>achievement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Students are engaging in formative assessment practices by using the self-assessment trackers, but what do we do with this information?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This study implies that structures need to be in place to help students and teachers use formative assessment data to increase student achievement [9]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E528-27CC-49CF-B8D8-CC93441B0A5B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6057780"/>
            <a:ext cx="7848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9. V. Otero and M. Nathan, “</a:t>
            </a:r>
            <a:r>
              <a:rPr lang="en-US" sz="1400" dirty="0" err="1"/>
              <a:t>Preservice</a:t>
            </a:r>
            <a:r>
              <a:rPr lang="en-US" sz="1400" dirty="0"/>
              <a:t> Elementary Teachers’ Views of their Students’ Prior Knowledge in Science,” </a:t>
            </a:r>
            <a:r>
              <a:rPr lang="en-US" sz="1400" i="1" dirty="0"/>
              <a:t>Journal of Research in Science Teaching</a:t>
            </a:r>
            <a:r>
              <a:rPr lang="en-US" sz="1400" dirty="0"/>
              <a:t>. 45: 497-523 (2008)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920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40"/>
    </mc:Choice>
    <mc:Fallback xmlns="">
      <p:transition spd="slow" advTm="313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Future Questions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our next step once students and teachers have formative assessment data?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Based on formative assessment data, </a:t>
            </a:r>
            <a:r>
              <a:rPr lang="en-US" dirty="0"/>
              <a:t>w</a:t>
            </a:r>
            <a:r>
              <a:rPr lang="en-US" dirty="0" smtClean="0"/>
              <a:t>hat in-class structures need to be provided for middle school science students to help address their needs?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E528-27CC-49CF-B8D8-CC93441B0A5B}" type="slidenum">
              <a:rPr lang="en-US" smtClean="0"/>
              <a:t>16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331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02"/>
    </mc:Choice>
    <mc:Fallback xmlns="">
      <p:transition spd="slow" advTm="108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References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1200" y="228600"/>
            <a:ext cx="49530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948690"/>
            <a:ext cx="7391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 D</a:t>
            </a:r>
            <a:r>
              <a:rPr lang="en-US" dirty="0"/>
              <a:t>. </a:t>
            </a:r>
            <a:r>
              <a:rPr lang="en-US" dirty="0" err="1"/>
              <a:t>Nunan</a:t>
            </a:r>
            <a:r>
              <a:rPr lang="en-US" dirty="0"/>
              <a:t>. </a:t>
            </a:r>
            <a:r>
              <a:rPr lang="en-US" i="1" dirty="0"/>
              <a:t>The Learner Centered Curriculum, </a:t>
            </a:r>
            <a:r>
              <a:rPr lang="en-US" dirty="0"/>
              <a:t>Cambridge: Cambridge  </a:t>
            </a:r>
            <a:r>
              <a:rPr lang="en-US" dirty="0" smtClean="0"/>
              <a:t>      University </a:t>
            </a:r>
            <a:r>
              <a:rPr lang="en-US" dirty="0"/>
              <a:t>Press, 1988</a:t>
            </a:r>
          </a:p>
          <a:p>
            <a:r>
              <a:rPr lang="en-US" dirty="0" smtClean="0"/>
              <a:t>2.  D</a:t>
            </a:r>
            <a:r>
              <a:rPr lang="en-US" dirty="0"/>
              <a:t>. Little, “The Common European </a:t>
            </a:r>
            <a:r>
              <a:rPr lang="en-US" dirty="0" smtClean="0"/>
              <a:t>Framework and </a:t>
            </a:r>
            <a:r>
              <a:rPr lang="en-US" dirty="0"/>
              <a:t>the European Language Portfolio: </a:t>
            </a:r>
            <a:r>
              <a:rPr lang="en-US" dirty="0" smtClean="0"/>
              <a:t>involving learners </a:t>
            </a:r>
            <a:r>
              <a:rPr lang="en-US" dirty="0"/>
              <a:t>and their judgments in the assessment</a:t>
            </a:r>
          </a:p>
          <a:p>
            <a:r>
              <a:rPr lang="en-US" dirty="0" smtClean="0"/>
              <a:t>process</a:t>
            </a:r>
            <a:r>
              <a:rPr lang="en-US" dirty="0"/>
              <a:t>,” </a:t>
            </a:r>
            <a:r>
              <a:rPr lang="en-US" i="1" dirty="0"/>
              <a:t>Language Testing.</a:t>
            </a:r>
            <a:r>
              <a:rPr lang="en-US" dirty="0"/>
              <a:t> </a:t>
            </a:r>
            <a:r>
              <a:rPr lang="en-US" b="1" dirty="0"/>
              <a:t>22:</a:t>
            </a:r>
            <a:r>
              <a:rPr lang="en-US" dirty="0"/>
              <a:t> 321-36 (2005)</a:t>
            </a:r>
          </a:p>
          <a:p>
            <a:r>
              <a:rPr lang="en-US" dirty="0" smtClean="0"/>
              <a:t>3.  M</a:t>
            </a:r>
            <a:r>
              <a:rPr lang="en-US" dirty="0"/>
              <a:t>. Harris, “Self-Assessment of Language Learning in Formal Settings,” </a:t>
            </a:r>
            <a:r>
              <a:rPr lang="en-US" i="1" dirty="0"/>
              <a:t>ELT Journal</a:t>
            </a:r>
            <a:r>
              <a:rPr lang="en-US" dirty="0"/>
              <a:t>. </a:t>
            </a:r>
            <a:r>
              <a:rPr lang="en-US" b="1" dirty="0"/>
              <a:t>51:</a:t>
            </a:r>
            <a:r>
              <a:rPr lang="en-US" dirty="0"/>
              <a:t> (1997)</a:t>
            </a:r>
          </a:p>
          <a:p>
            <a:r>
              <a:rPr lang="en-US" dirty="0" smtClean="0"/>
              <a:t>4.  N</a:t>
            </a:r>
            <a:r>
              <a:rPr lang="en-US" dirty="0"/>
              <a:t>. </a:t>
            </a:r>
            <a:r>
              <a:rPr lang="en-US" dirty="0" err="1"/>
              <a:t>Falchikov</a:t>
            </a:r>
            <a:r>
              <a:rPr lang="en-US" dirty="0"/>
              <a:t> and D. </a:t>
            </a:r>
            <a:r>
              <a:rPr lang="en-US" dirty="0" err="1"/>
              <a:t>Boud</a:t>
            </a:r>
            <a:r>
              <a:rPr lang="en-US" dirty="0"/>
              <a:t>, “Student Self-Assessment in Higher Education: A Meta-Analysis,” </a:t>
            </a:r>
            <a:r>
              <a:rPr lang="en-US" i="1" dirty="0"/>
              <a:t>Review of Educational Research. </a:t>
            </a:r>
            <a:r>
              <a:rPr lang="en-US" b="1" dirty="0"/>
              <a:t>59:</a:t>
            </a:r>
            <a:r>
              <a:rPr lang="en-US" dirty="0"/>
              <a:t> (1989-01)</a:t>
            </a:r>
          </a:p>
          <a:p>
            <a:r>
              <a:rPr lang="en-US" dirty="0" smtClean="0"/>
              <a:t>5.  B</a:t>
            </a:r>
            <a:r>
              <a:rPr lang="en-US" dirty="0"/>
              <a:t>. McDonald, “Improving Learning through Meta Assessment,” </a:t>
            </a:r>
            <a:r>
              <a:rPr lang="en-US" i="1" dirty="0"/>
              <a:t>Active Learning in High Education</a:t>
            </a:r>
            <a:r>
              <a:rPr lang="en-US" dirty="0"/>
              <a:t>. </a:t>
            </a:r>
            <a:r>
              <a:rPr lang="en-US" b="1" dirty="0"/>
              <a:t>11: </a:t>
            </a:r>
            <a:r>
              <a:rPr lang="en-US" dirty="0"/>
              <a:t>119-129 (2010)</a:t>
            </a:r>
          </a:p>
          <a:p>
            <a:r>
              <a:rPr lang="en-US" dirty="0"/>
              <a:t>6.   E. </a:t>
            </a:r>
            <a:r>
              <a:rPr lang="en-US" dirty="0" err="1"/>
              <a:t>Etkina</a:t>
            </a:r>
            <a:r>
              <a:rPr lang="en-US" dirty="0"/>
              <a:t>, “College Physics Students Epistemological Self-Reflection and its Relationship to Conceptual Learning,” </a:t>
            </a:r>
            <a:r>
              <a:rPr lang="en-US" i="1" dirty="0"/>
              <a:t>American Journal of Physics. </a:t>
            </a:r>
            <a:r>
              <a:rPr lang="en-US" b="1" dirty="0"/>
              <a:t>70: </a:t>
            </a:r>
            <a:r>
              <a:rPr lang="en-US" dirty="0"/>
              <a:t>1249-1259</a:t>
            </a:r>
            <a:r>
              <a:rPr lang="en-US" b="1" dirty="0"/>
              <a:t> </a:t>
            </a:r>
            <a:r>
              <a:rPr lang="en-US" dirty="0"/>
              <a:t>(2002)</a:t>
            </a:r>
          </a:p>
          <a:p>
            <a:r>
              <a:rPr lang="en-US" dirty="0" smtClean="0"/>
              <a:t>7.  </a:t>
            </a:r>
            <a:r>
              <a:rPr lang="en-US" dirty="0" err="1" smtClean="0"/>
              <a:t>Y.Chen</a:t>
            </a:r>
            <a:r>
              <a:rPr lang="en-US" dirty="0"/>
              <a:t>, “Learning to Self-Assess Oran Performance in English: A Longitudinal Case Study,” </a:t>
            </a:r>
            <a:r>
              <a:rPr lang="en-US" i="1" dirty="0"/>
              <a:t>Language Teaching Research. </a:t>
            </a:r>
            <a:r>
              <a:rPr lang="en-US" b="1" dirty="0"/>
              <a:t>12: </a:t>
            </a:r>
            <a:r>
              <a:rPr lang="en-US" dirty="0"/>
              <a:t>235-262</a:t>
            </a:r>
            <a:r>
              <a:rPr lang="en-US" b="1" dirty="0"/>
              <a:t> </a:t>
            </a:r>
            <a:r>
              <a:rPr lang="en-US" dirty="0"/>
              <a:t>(2008)</a:t>
            </a:r>
          </a:p>
          <a:p>
            <a:r>
              <a:rPr lang="en-US" dirty="0" smtClean="0"/>
              <a:t>8.  S</a:t>
            </a:r>
            <a:r>
              <a:rPr lang="en-US" dirty="0"/>
              <a:t>. Ross, “Self-assessment in Second Language Testing: a Meta-Analysis and Analysis of Experiential Factors,” </a:t>
            </a:r>
            <a:r>
              <a:rPr lang="en-US" i="1" dirty="0"/>
              <a:t>Language Testing.</a:t>
            </a:r>
            <a:r>
              <a:rPr lang="en-US" dirty="0"/>
              <a:t> </a:t>
            </a:r>
            <a:r>
              <a:rPr lang="en-US" b="1" dirty="0"/>
              <a:t>15</a:t>
            </a:r>
            <a:r>
              <a:rPr lang="en-US" dirty="0"/>
              <a:t>: 1-20 (1998)</a:t>
            </a:r>
          </a:p>
          <a:p>
            <a:r>
              <a:rPr lang="en-US" dirty="0"/>
              <a:t>9. V. Otero and M. Nathan, “</a:t>
            </a:r>
            <a:r>
              <a:rPr lang="en-US" dirty="0" err="1"/>
              <a:t>Preservice</a:t>
            </a:r>
            <a:r>
              <a:rPr lang="en-US" dirty="0"/>
              <a:t> Elementary Teachers’ Views of their Students’ Prior Knowledge in Science,” </a:t>
            </a:r>
            <a:r>
              <a:rPr lang="en-US" i="1" dirty="0"/>
              <a:t>Journal of Research in Science Teaching</a:t>
            </a:r>
            <a:r>
              <a:rPr lang="en-US" dirty="0"/>
              <a:t>. 45: 497-523 (2008)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E528-27CC-49CF-B8D8-CC93441B0A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9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99"/>
    </mc:Choice>
    <mc:Fallback xmlns="">
      <p:transition spd="slow" advTm="8099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Acknowledgements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 Thanks to Ryan </a:t>
            </a:r>
            <a:r>
              <a:rPr lang="en-US" dirty="0" err="1" smtClean="0"/>
              <a:t>O’Block</a:t>
            </a:r>
            <a:r>
              <a:rPr lang="en-US" dirty="0" smtClean="0"/>
              <a:t>, Valerie Otero and members of the Streamline to Mastery Professional Development Program.</a:t>
            </a:r>
          </a:p>
          <a:p>
            <a:r>
              <a:rPr lang="en-US" sz="2400" dirty="0" smtClean="0"/>
              <a:t>This work was partially funded by NSF Grant DUE 934921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E528-27CC-49CF-B8D8-CC93441B0A5B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12634"/>
            <a:ext cx="2113064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Sara Severance\Documents\Streamline\CU Boulder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766316"/>
            <a:ext cx="3657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4831594"/>
            <a:ext cx="1752600" cy="176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691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4"/>
    </mc:Choice>
    <mc:Fallback xmlns="">
      <p:transition spd="slow" advTm="2284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62" name="Picture 2" descr="perc-logo"/>
          <p:cNvPicPr>
            <a:picLocks noChangeAspect="1" noChangeArrowheads="1"/>
          </p:cNvPicPr>
          <p:nvPr/>
        </p:nvPicPr>
        <p:blipFill>
          <a:blip r:embed="rId3">
            <a:lum bright="34000" contrast="-60000"/>
          </a:blip>
          <a:srcRect/>
          <a:stretch>
            <a:fillRect/>
          </a:stretch>
        </p:blipFill>
        <p:spPr bwMode="auto">
          <a:xfrm>
            <a:off x="1001713" y="1185863"/>
            <a:ext cx="7116762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32332D">
                <a:alpha val="74997"/>
              </a:srgbClr>
            </a:outerShdw>
          </a:effectLst>
        </p:spPr>
      </p:pic>
      <p:sp>
        <p:nvSpPr>
          <p:cNvPr id="101376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82613"/>
          </a:xfrm>
          <a:solidFill>
            <a:schemeClr val="bg1">
              <a:lumMod val="50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DFC585"/>
                </a:solidFill>
                <a:latin typeface="Capitals" charset="0"/>
              </a:rPr>
              <a:t>PER </a:t>
            </a:r>
            <a:r>
              <a:rPr lang="en-US" dirty="0" smtClean="0">
                <a:solidFill>
                  <a:srgbClr val="DFC585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dirty="0" smtClean="0">
                <a:solidFill>
                  <a:srgbClr val="DFC585"/>
                </a:solidFill>
                <a:latin typeface="Capitals" charset="0"/>
              </a:rPr>
              <a:t> Colorado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0813" y="676275"/>
            <a:ext cx="4387850" cy="4546600"/>
          </a:xfrm>
          <a:effectLst>
            <a:outerShdw blurRad="63500" kx="2700000" rotWithShape="0">
              <a:srgbClr val="000000">
                <a:alpha val="14998"/>
              </a:srgbClr>
            </a:outerShdw>
          </a:effectLst>
        </p:spPr>
        <p:txBody>
          <a:bodyPr>
            <a:normAutofit fontScale="92500" lnSpcReduction="10000"/>
          </a:bodyPr>
          <a:lstStyle/>
          <a:p>
            <a:pPr marL="173038" indent="-173038" eaLnBrk="1" hangingPunct="1">
              <a:lnSpc>
                <a:spcPct val="70000"/>
              </a:lnSpc>
              <a:spcBef>
                <a:spcPct val="0"/>
              </a:spcBef>
              <a:spcAft>
                <a:spcPts val="600"/>
              </a:spcAft>
              <a:buClr>
                <a:schemeClr val="hlink"/>
              </a:buClr>
              <a:buSzPct val="80000"/>
              <a:buFont typeface="Wingdings 3" pitchFamily="18" charset="2"/>
              <a:buNone/>
            </a:pPr>
            <a:r>
              <a:rPr kumimoji="1" lang="en-US" sz="2400" b="1" u="sng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Faculty: </a:t>
            </a:r>
          </a:p>
          <a:p>
            <a:pPr marL="287338" lvl="1" indent="0" eaLnBrk="1" hangingPunct="1">
              <a:lnSpc>
                <a:spcPct val="70000"/>
              </a:lnSpc>
              <a:spcBef>
                <a:spcPct val="0"/>
              </a:spcBef>
              <a:spcAft>
                <a:spcPts val="300"/>
              </a:spcAft>
              <a:buClr>
                <a:schemeClr val="hlink"/>
              </a:buClr>
              <a:buSzPct val="80000"/>
              <a:buFont typeface="Wingdings 3" pitchFamily="18" charset="2"/>
              <a:buNone/>
            </a:pPr>
            <a:r>
              <a:rPr kumimoji="1" lang="en-US" sz="23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Melissa Dancy</a:t>
            </a:r>
          </a:p>
          <a:p>
            <a:pPr marL="287338" lvl="1" indent="0" eaLnBrk="1" hangingPunct="1">
              <a:lnSpc>
                <a:spcPct val="70000"/>
              </a:lnSpc>
              <a:spcBef>
                <a:spcPct val="0"/>
              </a:spcBef>
              <a:spcAft>
                <a:spcPts val="300"/>
              </a:spcAft>
              <a:buClr>
                <a:schemeClr val="hlink"/>
              </a:buClr>
              <a:buSzPct val="80000"/>
              <a:buFont typeface="Wingdings 3" pitchFamily="18" charset="2"/>
              <a:buNone/>
            </a:pPr>
            <a:r>
              <a:rPr kumimoji="1" lang="en-US" sz="23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Michael Dubson</a:t>
            </a:r>
          </a:p>
          <a:p>
            <a:pPr marL="287338" lvl="1" indent="0" eaLnBrk="1" hangingPunct="1">
              <a:lnSpc>
                <a:spcPct val="70000"/>
              </a:lnSpc>
              <a:spcBef>
                <a:spcPct val="0"/>
              </a:spcBef>
              <a:spcAft>
                <a:spcPts val="300"/>
              </a:spcAft>
              <a:buClr>
                <a:schemeClr val="hlink"/>
              </a:buClr>
              <a:buSzPct val="80000"/>
              <a:buFont typeface="Wingdings 3" pitchFamily="18" charset="2"/>
              <a:buNone/>
            </a:pPr>
            <a:r>
              <a:rPr kumimoji="1" lang="en-US" sz="23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Noah Finkelstein</a:t>
            </a:r>
          </a:p>
          <a:p>
            <a:pPr marL="287338" lvl="1" indent="0" eaLnBrk="1" hangingPunct="1">
              <a:lnSpc>
                <a:spcPct val="70000"/>
              </a:lnSpc>
              <a:spcBef>
                <a:spcPct val="0"/>
              </a:spcBef>
              <a:spcAft>
                <a:spcPts val="300"/>
              </a:spcAft>
              <a:buClr>
                <a:schemeClr val="hlink"/>
              </a:buClr>
              <a:buSzPct val="80000"/>
              <a:buFont typeface="Wingdings 3" pitchFamily="18" charset="2"/>
              <a:buNone/>
            </a:pPr>
            <a:r>
              <a:rPr kumimoji="1" lang="en-US" sz="23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Valerie Otero</a:t>
            </a:r>
          </a:p>
          <a:p>
            <a:pPr marL="287338" lvl="1" indent="0" eaLnBrk="1" hangingPunct="1">
              <a:lnSpc>
                <a:spcPct val="70000"/>
              </a:lnSpc>
              <a:spcBef>
                <a:spcPct val="0"/>
              </a:spcBef>
              <a:spcAft>
                <a:spcPts val="300"/>
              </a:spcAft>
              <a:buClr>
                <a:schemeClr val="hlink"/>
              </a:buClr>
              <a:buSzPct val="80000"/>
              <a:buFont typeface="Wingdings 3" pitchFamily="18" charset="2"/>
              <a:buNone/>
            </a:pPr>
            <a:r>
              <a:rPr kumimoji="1" lang="en-US" sz="23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Kathy Perkins</a:t>
            </a:r>
          </a:p>
          <a:p>
            <a:pPr marL="287338" lvl="1" indent="0" eaLnBrk="1" hangingPunct="1">
              <a:lnSpc>
                <a:spcPct val="70000"/>
              </a:lnSpc>
              <a:spcBef>
                <a:spcPct val="0"/>
              </a:spcBef>
              <a:spcAft>
                <a:spcPts val="300"/>
              </a:spcAft>
              <a:buClr>
                <a:schemeClr val="hlink"/>
              </a:buClr>
              <a:buSzPct val="80000"/>
              <a:buFont typeface="Wingdings 3" pitchFamily="18" charset="2"/>
              <a:buNone/>
            </a:pPr>
            <a:r>
              <a:rPr kumimoji="1" lang="en-US" sz="23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Steven Pollock</a:t>
            </a:r>
          </a:p>
          <a:p>
            <a:pPr marL="287338" lvl="1" indent="0" eaLnBrk="1" hangingPunct="1">
              <a:lnSpc>
                <a:spcPct val="70000"/>
              </a:lnSpc>
              <a:spcBef>
                <a:spcPct val="0"/>
              </a:spcBef>
              <a:spcAft>
                <a:spcPts val="300"/>
              </a:spcAft>
              <a:buClr>
                <a:schemeClr val="hlink"/>
              </a:buClr>
              <a:buSzPct val="80000"/>
              <a:buFont typeface="Wingdings 3" pitchFamily="18" charset="2"/>
              <a:buNone/>
            </a:pPr>
            <a:r>
              <a:rPr kumimoji="1" lang="en-US" sz="23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Carl Wieman  </a:t>
            </a:r>
            <a:r>
              <a:rPr kumimoji="1" lang="en-US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(on leave)</a:t>
            </a:r>
          </a:p>
          <a:p>
            <a:pPr marL="173038" indent="-173038" eaLnBrk="1" hangingPunct="1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  <a:buClr>
                <a:schemeClr val="hlink"/>
              </a:buClr>
              <a:buSzPct val="80000"/>
              <a:buFont typeface="Wingdings 3" pitchFamily="18" charset="2"/>
              <a:buNone/>
            </a:pPr>
            <a:r>
              <a:rPr kumimoji="1" lang="en-US" sz="2400" b="1" u="sng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Postdocs/ Scientists: </a:t>
            </a:r>
          </a:p>
          <a:p>
            <a:pPr marL="287338" lvl="1" indent="0" eaLnBrk="1" hangingPunct="1">
              <a:lnSpc>
                <a:spcPct val="60000"/>
              </a:lnSpc>
              <a:spcBef>
                <a:spcPct val="0"/>
              </a:spcBef>
              <a:spcAft>
                <a:spcPts val="300"/>
              </a:spcAft>
              <a:buClr>
                <a:schemeClr val="hlink"/>
              </a:buClr>
              <a:buSzPct val="80000"/>
              <a:buFont typeface="Wingdings 3" pitchFamily="18" charset="2"/>
              <a:buNone/>
            </a:pPr>
            <a:r>
              <a:rPr kumimoji="1" lang="en-US" sz="23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Charles Baily</a:t>
            </a:r>
          </a:p>
          <a:p>
            <a:pPr marL="287338" lvl="1" indent="0" eaLnBrk="1" hangingPunct="1">
              <a:lnSpc>
                <a:spcPct val="60000"/>
              </a:lnSpc>
              <a:spcBef>
                <a:spcPct val="0"/>
              </a:spcBef>
              <a:spcAft>
                <a:spcPts val="300"/>
              </a:spcAft>
              <a:buClr>
                <a:schemeClr val="hlink"/>
              </a:buClr>
              <a:buSzPct val="80000"/>
              <a:buFont typeface="Wingdings 3" pitchFamily="18" charset="2"/>
              <a:buNone/>
            </a:pPr>
            <a:r>
              <a:rPr kumimoji="1" lang="en-US" sz="23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Danny Caballero</a:t>
            </a:r>
          </a:p>
          <a:p>
            <a:pPr marL="287338" lvl="1" indent="0" eaLnBrk="1" hangingPunct="1">
              <a:lnSpc>
                <a:spcPct val="60000"/>
              </a:lnSpc>
              <a:spcBef>
                <a:spcPct val="0"/>
              </a:spcBef>
              <a:spcAft>
                <a:spcPts val="300"/>
              </a:spcAft>
              <a:buClr>
                <a:schemeClr val="hlink"/>
              </a:buClr>
              <a:buSzPct val="80000"/>
              <a:buFont typeface="Wingdings 3" pitchFamily="18" charset="2"/>
              <a:buNone/>
            </a:pPr>
            <a:r>
              <a:rPr kumimoji="1" lang="en-US" sz="23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Stephanie Chasteen</a:t>
            </a:r>
          </a:p>
          <a:p>
            <a:pPr marL="287338" lvl="1" indent="0" eaLnBrk="1" hangingPunct="1">
              <a:lnSpc>
                <a:spcPct val="60000"/>
              </a:lnSpc>
              <a:spcBef>
                <a:spcPct val="0"/>
              </a:spcBef>
              <a:spcAft>
                <a:spcPts val="300"/>
              </a:spcAft>
              <a:buClr>
                <a:schemeClr val="hlink"/>
              </a:buClr>
              <a:buSzPct val="80000"/>
              <a:buFont typeface="Wingdings 3" pitchFamily="18" charset="2"/>
              <a:buNone/>
            </a:pPr>
            <a:r>
              <a:rPr kumimoji="1" lang="en-US" sz="23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Julia Chamberlain</a:t>
            </a:r>
          </a:p>
          <a:p>
            <a:pPr marL="287338" lvl="1" indent="0" eaLnBrk="1" hangingPunct="1">
              <a:lnSpc>
                <a:spcPct val="60000"/>
              </a:lnSpc>
              <a:spcBef>
                <a:spcPct val="0"/>
              </a:spcBef>
              <a:spcAft>
                <a:spcPts val="300"/>
              </a:spcAft>
              <a:buClr>
                <a:schemeClr val="hlink"/>
              </a:buClr>
              <a:buSzPct val="80000"/>
              <a:buFont typeface="Wingdings 3" pitchFamily="18" charset="2"/>
              <a:buNone/>
            </a:pPr>
            <a:r>
              <a:rPr kumimoji="1" lang="en-US" sz="23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Kelly Lancaster</a:t>
            </a:r>
          </a:p>
          <a:p>
            <a:pPr marL="287338" lvl="1" indent="0" eaLnBrk="1" hangingPunct="1">
              <a:lnSpc>
                <a:spcPct val="60000"/>
              </a:lnSpc>
              <a:spcBef>
                <a:spcPct val="0"/>
              </a:spcBef>
              <a:spcAft>
                <a:spcPts val="300"/>
              </a:spcAft>
              <a:buClr>
                <a:schemeClr val="hlink"/>
              </a:buClr>
              <a:buSzPct val="80000"/>
              <a:buFont typeface="Wingdings 3" pitchFamily="18" charset="2"/>
              <a:buNone/>
            </a:pPr>
            <a:r>
              <a:rPr kumimoji="1" lang="en-US" sz="23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Laurel Mayhew</a:t>
            </a:r>
          </a:p>
          <a:p>
            <a:pPr marL="287338" lvl="1" indent="0" eaLnBrk="1" hangingPunct="1">
              <a:lnSpc>
                <a:spcPct val="60000"/>
              </a:lnSpc>
              <a:spcBef>
                <a:spcPct val="0"/>
              </a:spcBef>
              <a:spcAft>
                <a:spcPts val="300"/>
              </a:spcAft>
              <a:buClr>
                <a:schemeClr val="hlink"/>
              </a:buClr>
              <a:buSzPct val="80000"/>
              <a:buFont typeface="Wingdings 3" pitchFamily="18" charset="2"/>
              <a:buNone/>
            </a:pPr>
            <a:r>
              <a:rPr kumimoji="1" lang="en-US" sz="23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Emily Moore</a:t>
            </a:r>
          </a:p>
          <a:p>
            <a:pPr marL="287338" lvl="1" indent="0" eaLnBrk="1" hangingPunct="1">
              <a:lnSpc>
                <a:spcPct val="60000"/>
              </a:lnSpc>
              <a:spcBef>
                <a:spcPct val="0"/>
              </a:spcBef>
              <a:spcAft>
                <a:spcPts val="300"/>
              </a:spcAft>
              <a:buClr>
                <a:schemeClr val="hlink"/>
              </a:buClr>
              <a:buSzPct val="80000"/>
              <a:buFont typeface="Wingdings 3" pitchFamily="18" charset="2"/>
              <a:buNone/>
            </a:pPr>
            <a:r>
              <a:rPr kumimoji="1" lang="en-US" sz="23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Ariel Paul</a:t>
            </a:r>
          </a:p>
          <a:p>
            <a:pPr marL="287338" lvl="1" indent="0" eaLnBrk="1" hangingPunct="1">
              <a:lnSpc>
                <a:spcPct val="60000"/>
              </a:lnSpc>
              <a:spcBef>
                <a:spcPct val="0"/>
              </a:spcBef>
              <a:spcAft>
                <a:spcPts val="300"/>
              </a:spcAft>
              <a:buClr>
                <a:schemeClr val="hlink"/>
              </a:buClr>
              <a:buSzPct val="80000"/>
              <a:buFont typeface="Wingdings 3" pitchFamily="18" charset="2"/>
              <a:buNone/>
            </a:pPr>
            <a:r>
              <a:rPr kumimoji="1" lang="en-US" sz="23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Rachel Pepper</a:t>
            </a:r>
          </a:p>
          <a:p>
            <a:pPr marL="287338" lvl="1" indent="0" eaLnBrk="1" hangingPunct="1">
              <a:lnSpc>
                <a:spcPct val="60000"/>
              </a:lnSpc>
              <a:spcBef>
                <a:spcPct val="0"/>
              </a:spcBef>
              <a:spcAft>
                <a:spcPts val="300"/>
              </a:spcAft>
              <a:buClr>
                <a:schemeClr val="hlink"/>
              </a:buClr>
              <a:buSzPct val="80000"/>
              <a:buFont typeface="Wingdings 3" pitchFamily="18" charset="2"/>
              <a:buNone/>
            </a:pPr>
            <a:r>
              <a:rPr kumimoji="1" lang="en-US" sz="23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Noah Podolefsky</a:t>
            </a:r>
          </a:p>
          <a:p>
            <a:pPr marL="287338" lvl="1" indent="0" eaLnBrk="1" hangingPunct="1">
              <a:lnSpc>
                <a:spcPct val="60000"/>
              </a:lnSpc>
              <a:spcBef>
                <a:spcPct val="0"/>
              </a:spcBef>
              <a:spcAft>
                <a:spcPts val="300"/>
              </a:spcAft>
              <a:buClr>
                <a:schemeClr val="hlink"/>
              </a:buClr>
              <a:buSzPct val="80000"/>
              <a:buFont typeface="Wingdings 3" pitchFamily="18" charset="2"/>
              <a:buNone/>
            </a:pPr>
            <a:r>
              <a:rPr kumimoji="1" lang="en-US" sz="23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Benjamin Zwickl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4538663" y="660400"/>
            <a:ext cx="4722812" cy="580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lnSpc>
                <a:spcPct val="80000"/>
              </a:lnSpc>
              <a:buClr>
                <a:schemeClr val="hlink"/>
              </a:buClr>
              <a:buSzPct val="80000"/>
              <a:buFont typeface="Wingdings 3" pitchFamily="18" charset="2"/>
              <a:buNone/>
            </a:pPr>
            <a:r>
              <a:rPr kumimoji="1" lang="en-US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Grad Students:</a:t>
            </a:r>
            <a:endParaRPr kumimoji="1" 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lvl="1" indent="-114300">
              <a:lnSpc>
                <a:spcPct val="80000"/>
              </a:lnSpc>
              <a:buClr>
                <a:schemeClr val="hlink"/>
              </a:buClr>
              <a:buSzPct val="80000"/>
              <a:buFont typeface="Wingdings 3" pitchFamily="18" charset="2"/>
              <a:buNone/>
            </a:pPr>
            <a:r>
              <a:rPr kumimoji="1" lang="en-US" sz="2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Stephanie Barr </a:t>
            </a:r>
          </a:p>
          <a:p>
            <a:pPr marL="571500" lvl="1" indent="-114300">
              <a:lnSpc>
                <a:spcPct val="80000"/>
              </a:lnSpc>
              <a:buClr>
                <a:schemeClr val="hlink"/>
              </a:buClr>
              <a:buSzPct val="80000"/>
              <a:buFont typeface="Wingdings 3" pitchFamily="18" charset="2"/>
              <a:buNone/>
            </a:pPr>
            <a:r>
              <a:rPr kumimoji="1" lang="en-US" sz="2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Kara Gray</a:t>
            </a:r>
          </a:p>
          <a:p>
            <a:pPr marL="571500" lvl="1" indent="-114300">
              <a:lnSpc>
                <a:spcPct val="80000"/>
              </a:lnSpc>
              <a:buClr>
                <a:schemeClr val="hlink"/>
              </a:buClr>
              <a:buSzPct val="80000"/>
              <a:buFont typeface="Wingdings 3" pitchFamily="18" charset="2"/>
              <a:buNone/>
            </a:pPr>
            <a:r>
              <a:rPr kumimoji="1" lang="en-US" sz="2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Lauren </a:t>
            </a:r>
            <a:r>
              <a:rPr kumimoji="1" lang="en-US" sz="2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Kost</a:t>
            </a:r>
            <a:r>
              <a:rPr kumimoji="1" lang="en-US" sz="2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-Smith </a:t>
            </a:r>
            <a:r>
              <a:rPr kumimoji="1" lang="en-US" sz="1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(PhD May 11)</a:t>
            </a:r>
          </a:p>
          <a:p>
            <a:pPr marL="571500" lvl="1" indent="-114300">
              <a:lnSpc>
                <a:spcPct val="80000"/>
              </a:lnSpc>
              <a:buClr>
                <a:schemeClr val="hlink"/>
              </a:buClr>
              <a:buSzPct val="80000"/>
              <a:buFont typeface="Wingdings 3" pitchFamily="18" charset="2"/>
              <a:buNone/>
            </a:pPr>
            <a:r>
              <a:rPr kumimoji="1" lang="en-US" sz="2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May Lee</a:t>
            </a:r>
          </a:p>
          <a:p>
            <a:pPr marL="571500" lvl="1" indent="-114300">
              <a:lnSpc>
                <a:spcPct val="80000"/>
              </a:lnSpc>
              <a:buClr>
                <a:schemeClr val="hlink"/>
              </a:buClr>
              <a:buSzPct val="80000"/>
              <a:buFont typeface="Wingdings 3" pitchFamily="18" charset="2"/>
              <a:buNone/>
            </a:pPr>
            <a:r>
              <a:rPr kumimoji="1" lang="en-US" sz="2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Mike Ross</a:t>
            </a:r>
          </a:p>
          <a:p>
            <a:pPr marL="571500" lvl="1" indent="-114300">
              <a:lnSpc>
                <a:spcPct val="80000"/>
              </a:lnSpc>
              <a:buClr>
                <a:schemeClr val="hlink"/>
              </a:buClr>
              <a:buSzPct val="80000"/>
              <a:buFont typeface="Wingdings 3" pitchFamily="18" charset="2"/>
              <a:buNone/>
            </a:pPr>
            <a:r>
              <a:rPr kumimoji="1" lang="en-US" sz="2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Ben Spike</a:t>
            </a:r>
          </a:p>
          <a:p>
            <a:pPr marL="571500" lvl="1" indent="-114300">
              <a:lnSpc>
                <a:spcPct val="80000"/>
              </a:lnSpc>
              <a:buClr>
                <a:schemeClr val="hlink"/>
              </a:buClr>
              <a:buSzPct val="80000"/>
            </a:pPr>
            <a:r>
              <a:rPr kumimoji="1" lang="en-US" sz="2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Ben Van </a:t>
            </a:r>
            <a:r>
              <a:rPr kumimoji="1" lang="en-US" sz="23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Dusen</a:t>
            </a:r>
            <a:endParaRPr kumimoji="1" lang="en-US" sz="23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lvl="1" indent="-114300">
              <a:lnSpc>
                <a:spcPct val="80000"/>
              </a:lnSpc>
              <a:buClr>
                <a:schemeClr val="hlink"/>
              </a:buClr>
              <a:buSzPct val="80000"/>
            </a:pPr>
            <a:r>
              <a:rPr kumimoji="1" lang="en-US" sz="23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Bethany Wilcox</a:t>
            </a:r>
          </a:p>
          <a:p>
            <a:pPr marL="228600" indent="-228600">
              <a:buClr>
                <a:schemeClr val="hlink"/>
              </a:buClr>
              <a:buSzPct val="80000"/>
              <a:buFont typeface="Wingdings 3" pitchFamily="18" charset="2"/>
              <a:buNone/>
            </a:pPr>
            <a:r>
              <a:rPr kumimoji="1" lang="en-US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Teachers / Partners / Staff:</a:t>
            </a:r>
          </a:p>
          <a:p>
            <a:pPr marL="571500" lvl="1" indent="-114300">
              <a:lnSpc>
                <a:spcPct val="70000"/>
              </a:lnSpc>
            </a:pPr>
            <a:r>
              <a:rPr kumimoji="1"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Shelly Belleau</a:t>
            </a:r>
          </a:p>
          <a:p>
            <a:pPr marL="571500" lvl="1" indent="-114300">
              <a:lnSpc>
                <a:spcPct val="70000"/>
              </a:lnSpc>
            </a:pPr>
            <a:r>
              <a:rPr kumimoji="1"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Jackie </a:t>
            </a:r>
            <a:r>
              <a:rPr kumimoji="1"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Elser</a:t>
            </a:r>
            <a:r>
              <a:rPr kumimoji="1"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571500" lvl="1" indent="-114300">
              <a:lnSpc>
                <a:spcPct val="70000"/>
              </a:lnSpc>
            </a:pPr>
            <a:r>
              <a:rPr kumimoji="1"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Trish </a:t>
            </a:r>
            <a:r>
              <a:rPr kumimoji="1"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Loeblein</a:t>
            </a:r>
            <a:r>
              <a:rPr kumimoji="1"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71500" lvl="1" indent="-114300">
              <a:lnSpc>
                <a:spcPct val="70000"/>
              </a:lnSpc>
            </a:pPr>
            <a:r>
              <a:rPr kumimoji="1"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Susan M. Nicholson-Dykstra</a:t>
            </a:r>
          </a:p>
          <a:p>
            <a:pPr marL="571500" lvl="1" indent="-114300">
              <a:lnSpc>
                <a:spcPct val="70000"/>
              </a:lnSpc>
            </a:pPr>
            <a:r>
              <a:rPr kumimoji="1"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Sara </a:t>
            </a:r>
            <a:r>
              <a:rPr kumimoji="1"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Severence</a:t>
            </a:r>
            <a:endParaRPr kumimoji="1" 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lvl="1" indent="-114300">
              <a:lnSpc>
                <a:spcPct val="70000"/>
              </a:lnSpc>
            </a:pPr>
            <a:r>
              <a:rPr kumimoji="1"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Emily </a:t>
            </a:r>
            <a:r>
              <a:rPr kumimoji="1"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Quinty</a:t>
            </a:r>
            <a:endParaRPr kumimoji="1" 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lvl="1" indent="-114300">
              <a:lnSpc>
                <a:spcPct val="70000"/>
              </a:lnSpc>
            </a:pPr>
            <a:r>
              <a:rPr kumimoji="1"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Mindy </a:t>
            </a:r>
            <a:r>
              <a:rPr kumimoji="1"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Gratny</a:t>
            </a:r>
            <a:r>
              <a:rPr kumimoji="1"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Kate Kidder</a:t>
            </a:r>
          </a:p>
          <a:p>
            <a:pPr marL="571500" lvl="1" indent="-114300">
              <a:lnSpc>
                <a:spcPct val="70000"/>
              </a:lnSpc>
            </a:pPr>
            <a:r>
              <a:rPr kumimoji="1"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John Blanco, Sam Reid</a:t>
            </a:r>
          </a:p>
          <a:p>
            <a:pPr marL="571500" lvl="1" indent="-114300">
              <a:lnSpc>
                <a:spcPct val="70000"/>
              </a:lnSpc>
            </a:pPr>
            <a:r>
              <a:rPr kumimoji="1"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Chris </a:t>
            </a:r>
            <a:r>
              <a:rPr kumimoji="1"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Malley</a:t>
            </a:r>
            <a:r>
              <a:rPr kumimoji="1"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Jon Olson</a:t>
            </a:r>
          </a:p>
          <a:p>
            <a:pPr marL="571500" lvl="1" indent="-114300">
              <a:lnSpc>
                <a:spcPct val="70000"/>
              </a:lnSpc>
            </a:pPr>
            <a:r>
              <a:rPr kumimoji="1" lang="en-US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Oliver Nix, Nina </a:t>
            </a:r>
            <a:r>
              <a:rPr kumimoji="1" lang="en-US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Zabolotnaya</a:t>
            </a:r>
            <a:endParaRPr kumimoji="1"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lnSpc>
                <a:spcPct val="70000"/>
              </a:lnSpc>
              <a:buClr>
                <a:schemeClr val="hlink"/>
              </a:buClr>
              <a:buSzPct val="80000"/>
              <a:buFont typeface="Wingdings 3" pitchFamily="18" charset="2"/>
              <a:buNone/>
            </a:pPr>
            <a:r>
              <a:rPr kumimoji="1" lang="en-US" sz="2300" dirty="0">
                <a:solidFill>
                  <a:schemeClr val="hlink"/>
                </a:solidFill>
                <a:latin typeface="GillSans" charset="0"/>
              </a:rPr>
              <a:t>	</a:t>
            </a:r>
          </a:p>
        </p:txBody>
      </p:sp>
      <p:pic>
        <p:nvPicPr>
          <p:cNvPr id="1434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6213475"/>
            <a:ext cx="1101726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13"/>
          <p:cNvSpPr>
            <a:spLocks noChangeArrowheads="1"/>
          </p:cNvSpPr>
          <p:nvPr/>
        </p:nvSpPr>
        <p:spPr bwMode="auto">
          <a:xfrm>
            <a:off x="0" y="5868988"/>
            <a:ext cx="9296400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1000"/>
          </a:p>
        </p:txBody>
      </p:sp>
      <p:pic>
        <p:nvPicPr>
          <p:cNvPr id="1434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6215063"/>
            <a:ext cx="24193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24" descr="top_brand_cropped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6550025"/>
            <a:ext cx="235267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63" y="6216650"/>
            <a:ext cx="16002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 descr="pte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6216650"/>
            <a:ext cx="131762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4" descr="NMS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163" y="6184900"/>
            <a:ext cx="1350962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5" descr="Boulder FL.psd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077320"/>
            <a:ext cx="3081337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6" descr="hhmi-log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0" y="6181725"/>
            <a:ext cx="11811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2" descr="ap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6213475"/>
            <a:ext cx="11811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230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Benefits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of Self-Assessment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become better critical thinkers [1]</a:t>
            </a:r>
          </a:p>
          <a:p>
            <a:r>
              <a:rPr lang="en-US" dirty="0" smtClean="0"/>
              <a:t>Students can direct their own learning more effectively [1]</a:t>
            </a:r>
          </a:p>
          <a:p>
            <a:r>
              <a:rPr lang="en-US" dirty="0" smtClean="0"/>
              <a:t>Students can monitor their own progress [3]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4102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 smtClean="0"/>
              <a:t>D</a:t>
            </a:r>
            <a:r>
              <a:rPr lang="en-US" sz="1400" dirty="0"/>
              <a:t>. </a:t>
            </a:r>
            <a:r>
              <a:rPr lang="en-US" sz="1400" dirty="0" err="1" smtClean="0"/>
              <a:t>Nunan</a:t>
            </a:r>
            <a:r>
              <a:rPr lang="en-US" sz="1400" dirty="0"/>
              <a:t>. </a:t>
            </a:r>
            <a:r>
              <a:rPr lang="en-US" sz="1400" i="1" dirty="0"/>
              <a:t>The Learner Centered Curriculum, </a:t>
            </a:r>
            <a:r>
              <a:rPr lang="en-US" sz="1400" dirty="0"/>
              <a:t>Cambridge: </a:t>
            </a:r>
            <a:r>
              <a:rPr lang="en-US" sz="1400" dirty="0" smtClean="0"/>
              <a:t>Cambridge University Press</a:t>
            </a:r>
            <a:r>
              <a:rPr lang="en-US" sz="1400" dirty="0"/>
              <a:t>, </a:t>
            </a:r>
            <a:r>
              <a:rPr lang="en-US" sz="1400" dirty="0" smtClean="0"/>
              <a:t>1988</a:t>
            </a:r>
          </a:p>
          <a:p>
            <a:pPr defTabSz="0"/>
            <a:r>
              <a:rPr lang="en-US" sz="1400" dirty="0" smtClean="0"/>
              <a:t>3.     </a:t>
            </a:r>
            <a:r>
              <a:rPr lang="en-US" sz="1400" dirty="0"/>
              <a:t>M. Harris, “Self-Assessment of Language Learning in Formal Settings,” </a:t>
            </a:r>
            <a:r>
              <a:rPr lang="en-US" sz="1400" i="1" dirty="0"/>
              <a:t>ELT </a:t>
            </a:r>
            <a:r>
              <a:rPr lang="en-US" sz="1400" i="1" dirty="0" smtClean="0"/>
              <a:t>Journal</a:t>
            </a:r>
            <a:r>
              <a:rPr lang="en-US" sz="1400" dirty="0" smtClean="0"/>
              <a:t>. </a:t>
            </a:r>
            <a:r>
              <a:rPr lang="en-US" sz="1400" b="1" dirty="0" smtClean="0"/>
              <a:t>51</a:t>
            </a:r>
            <a:r>
              <a:rPr lang="en-US" sz="1400" b="1" dirty="0"/>
              <a:t>:</a:t>
            </a:r>
            <a:r>
              <a:rPr lang="en-US" sz="1400" dirty="0"/>
              <a:t> (1997)</a:t>
            </a:r>
          </a:p>
          <a:p>
            <a:pPr marL="342900" indent="-342900"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E528-27CC-49CF-B8D8-CC93441B0A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4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66"/>
    </mc:Choice>
    <mc:Fallback xmlns="">
      <p:transition spd="slow" advTm="1436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Previous Studies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Multiple studies done at the </a:t>
            </a:r>
            <a:r>
              <a:rPr lang="en-US" dirty="0"/>
              <a:t>u</a:t>
            </a:r>
            <a:r>
              <a:rPr lang="en-US" dirty="0" smtClean="0"/>
              <a:t>niversity level showed that students who engaged in self-assessment practices:</a:t>
            </a:r>
          </a:p>
          <a:p>
            <a:pPr lvl="1"/>
            <a:r>
              <a:rPr lang="en-US" dirty="0" smtClean="0"/>
              <a:t>scored higher on assignments [5]</a:t>
            </a:r>
          </a:p>
          <a:p>
            <a:pPr lvl="1"/>
            <a:r>
              <a:rPr lang="en-US" dirty="0" smtClean="0"/>
              <a:t>showed higher conceptual gains [6]</a:t>
            </a:r>
          </a:p>
          <a:p>
            <a:pPr lvl="1"/>
            <a:r>
              <a:rPr lang="en-US" dirty="0" smtClean="0"/>
              <a:t>produced marks that were closer to their professor’s marks over time [7]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E528-27CC-49CF-B8D8-CC93441B0A5B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5196007"/>
            <a:ext cx="85344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5.  B. McDonald, “Improving Learning through Meta Assessment,” </a:t>
            </a:r>
            <a:r>
              <a:rPr lang="en-US" sz="1400" i="1" dirty="0"/>
              <a:t>Active Learning in High Education</a:t>
            </a:r>
            <a:r>
              <a:rPr lang="en-US" sz="1400" dirty="0"/>
              <a:t>. </a:t>
            </a:r>
            <a:r>
              <a:rPr lang="en-US" sz="1400" b="1" dirty="0"/>
              <a:t>11: </a:t>
            </a:r>
            <a:r>
              <a:rPr lang="en-US" sz="1400" dirty="0"/>
              <a:t>119-129 </a:t>
            </a:r>
            <a:r>
              <a:rPr lang="en-US" sz="1400" dirty="0" smtClean="0"/>
              <a:t>	(</a:t>
            </a:r>
            <a:r>
              <a:rPr lang="en-US" sz="1400" dirty="0"/>
              <a:t>2010)</a:t>
            </a:r>
          </a:p>
          <a:p>
            <a:r>
              <a:rPr lang="en-US" sz="1400" dirty="0"/>
              <a:t>6.   E. </a:t>
            </a:r>
            <a:r>
              <a:rPr lang="en-US" sz="1400" dirty="0" err="1"/>
              <a:t>Etkina</a:t>
            </a:r>
            <a:r>
              <a:rPr lang="en-US" sz="1400" dirty="0"/>
              <a:t>, “College Physics Students Epistemological Self-Reflection and its Relationship to Conceptual Learning,” </a:t>
            </a:r>
            <a:r>
              <a:rPr lang="en-US" sz="1400" dirty="0" smtClean="0"/>
              <a:t>	</a:t>
            </a:r>
            <a:r>
              <a:rPr lang="en-US" sz="1400" i="1" dirty="0" smtClean="0"/>
              <a:t>American </a:t>
            </a:r>
            <a:r>
              <a:rPr lang="en-US" sz="1400" i="1" dirty="0"/>
              <a:t>Journal of Physics. </a:t>
            </a:r>
            <a:r>
              <a:rPr lang="en-US" sz="1400" b="1" dirty="0"/>
              <a:t>70: </a:t>
            </a:r>
            <a:r>
              <a:rPr lang="en-US" sz="1400" dirty="0"/>
              <a:t>1249-1259</a:t>
            </a:r>
            <a:r>
              <a:rPr lang="en-US" sz="1400" b="1" dirty="0"/>
              <a:t> </a:t>
            </a:r>
            <a:r>
              <a:rPr lang="en-US" sz="1400" dirty="0"/>
              <a:t>(2002)</a:t>
            </a:r>
          </a:p>
          <a:p>
            <a:r>
              <a:rPr lang="en-US" sz="1400" dirty="0"/>
              <a:t>7.  </a:t>
            </a:r>
            <a:r>
              <a:rPr lang="en-US" sz="1400" dirty="0" err="1"/>
              <a:t>Y.Chen</a:t>
            </a:r>
            <a:r>
              <a:rPr lang="en-US" sz="1400" dirty="0"/>
              <a:t>, “Learning to Self-Assess Oran Performance in English: A Longitudinal Case Study,” </a:t>
            </a:r>
            <a:r>
              <a:rPr lang="en-US" sz="1400" i="1" dirty="0"/>
              <a:t>Language Teaching </a:t>
            </a:r>
            <a:r>
              <a:rPr lang="en-US" sz="1400" i="1" dirty="0" smtClean="0"/>
              <a:t>	Research</a:t>
            </a:r>
            <a:r>
              <a:rPr lang="en-US" sz="1400" i="1" dirty="0"/>
              <a:t>. </a:t>
            </a:r>
            <a:r>
              <a:rPr lang="en-US" sz="1400" b="1" dirty="0"/>
              <a:t>12: </a:t>
            </a:r>
            <a:r>
              <a:rPr lang="en-US" sz="1400" dirty="0"/>
              <a:t>235-262</a:t>
            </a:r>
            <a:r>
              <a:rPr lang="en-US" sz="1400" b="1" dirty="0"/>
              <a:t> </a:t>
            </a:r>
            <a:r>
              <a:rPr lang="en-US" sz="1400" dirty="0"/>
              <a:t>(2008)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47"/>
    </mc:Choice>
    <mc:Fallback xmlns="">
      <p:transition spd="slow" advTm="3134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Hypotheses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 who can accurately self-assess will score higher on final assessments than students who cannot accurately self-assess. </a:t>
            </a:r>
          </a:p>
          <a:p>
            <a:r>
              <a:rPr lang="en-US" dirty="0"/>
              <a:t>Students who participate in the self-assessment </a:t>
            </a:r>
            <a:r>
              <a:rPr lang="en-US" dirty="0" smtClean="0"/>
              <a:t>preparation</a:t>
            </a:r>
            <a:r>
              <a:rPr lang="en-US" dirty="0" smtClean="0"/>
              <a:t> </a:t>
            </a:r>
            <a:r>
              <a:rPr lang="en-US" dirty="0"/>
              <a:t>will score better than students who do not. </a:t>
            </a:r>
            <a:endParaRPr lang="en-US" dirty="0" smtClean="0"/>
          </a:p>
          <a:p>
            <a:r>
              <a:rPr lang="en-US" dirty="0" smtClean="0"/>
              <a:t>Students will get better at self-assessing over time.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E528-27CC-49CF-B8D8-CC93441B0A5B}" type="slidenum">
              <a:rPr lang="en-US" smtClean="0"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613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98"/>
    </mc:Choice>
    <mc:Fallback xmlns="">
      <p:transition spd="slow" advTm="249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Research Context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urban 7</a:t>
            </a:r>
            <a:r>
              <a:rPr lang="en-US" baseline="30000" dirty="0" smtClean="0"/>
              <a:t>th</a:t>
            </a:r>
            <a:r>
              <a:rPr lang="en-US" dirty="0" smtClean="0"/>
              <a:t> – 12</a:t>
            </a:r>
            <a:r>
              <a:rPr lang="en-US" baseline="30000" dirty="0" smtClean="0"/>
              <a:t>th</a:t>
            </a:r>
            <a:r>
              <a:rPr lang="en-US" dirty="0" smtClean="0"/>
              <a:t> grade school</a:t>
            </a:r>
          </a:p>
          <a:p>
            <a:r>
              <a:rPr lang="en-US" dirty="0" smtClean="0"/>
              <a:t>8</a:t>
            </a:r>
            <a:r>
              <a:rPr lang="en-US" baseline="30000" dirty="0" smtClean="0"/>
              <a:t>th</a:t>
            </a:r>
            <a:r>
              <a:rPr lang="en-US" dirty="0" smtClean="0"/>
              <a:t> grade physical science</a:t>
            </a:r>
          </a:p>
          <a:p>
            <a:r>
              <a:rPr lang="en-US" dirty="0" smtClean="0"/>
              <a:t>100 students </a:t>
            </a:r>
          </a:p>
          <a:p>
            <a:r>
              <a:rPr lang="en-US" dirty="0" smtClean="0"/>
              <a:t>37% English-Language Learners</a:t>
            </a:r>
          </a:p>
          <a:p>
            <a:r>
              <a:rPr lang="en-US" dirty="0" smtClean="0"/>
              <a:t>82% Free and Reduced Lunch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E528-27CC-49CF-B8D8-CC93441B0A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51"/>
    </mc:Choice>
    <mc:Fallback xmlns="">
      <p:transition spd="slow" advTm="1865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Methods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69126"/>
            <a:ext cx="8229600" cy="352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05300" y="3107322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Lucida Handwriting" pitchFamily="66" charset="0"/>
              </a:rPr>
              <a:t>3</a:t>
            </a:r>
            <a:endParaRPr lang="en-US" sz="3200" dirty="0">
              <a:solidFill>
                <a:srgbClr val="FF0000"/>
              </a:solidFill>
              <a:latin typeface="Lucida Handwriting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11968" y="3107322"/>
            <a:ext cx="539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Lucida Handwriting" pitchFamily="66" charset="0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0850" y="6858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Students in the treatment group used a self-assessment learning target tracker to keep track of their scores and the teacher’s scores for each lesson.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114800" y="5638799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3 - 2 = 1 discrepancy value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E528-27CC-49CF-B8D8-CC93441B0A5B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3301999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Lucida Handwriting" pitchFamily="66" charset="0"/>
              </a:rPr>
              <a:t>9/2</a:t>
            </a:r>
            <a:endParaRPr lang="en-US" sz="1600" dirty="0">
              <a:solidFill>
                <a:srgbClr val="FF0000"/>
              </a:solidFill>
              <a:latin typeface="Lucida Handwriting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9000" y="3301999"/>
            <a:ext cx="48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Lucida Handwriting" pitchFamily="66" charset="0"/>
              </a:rPr>
              <a:t>15</a:t>
            </a:r>
            <a:endParaRPr lang="en-US" sz="1600" dirty="0">
              <a:solidFill>
                <a:srgbClr val="FF0000"/>
              </a:solidFill>
              <a:latin typeface="Lucida Handwriting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3107322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Lucida Handwriting" pitchFamily="66" charset="0"/>
              </a:rPr>
              <a:t>I can  group elements based on physical and chemical properties.</a:t>
            </a:r>
            <a:endParaRPr lang="en-US" sz="1200" dirty="0">
              <a:solidFill>
                <a:srgbClr val="FF0000"/>
              </a:solidFill>
              <a:latin typeface="Lucida Handwriting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3033066"/>
            <a:ext cx="2095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Lucida Handwriting" pitchFamily="66" charset="0"/>
              </a:rPr>
              <a:t>e</a:t>
            </a:r>
            <a:r>
              <a:rPr lang="en-US" sz="1200" dirty="0" smtClean="0">
                <a:solidFill>
                  <a:srgbClr val="FF0000"/>
                </a:solidFill>
                <a:latin typeface="Lucida Handwriting" pitchFamily="66" charset="0"/>
              </a:rPr>
              <a:t>xplaining physical </a:t>
            </a:r>
          </a:p>
          <a:p>
            <a:endParaRPr lang="en-US" sz="1200" dirty="0" smtClean="0">
              <a:solidFill>
                <a:srgbClr val="FF0000"/>
              </a:solidFill>
              <a:latin typeface="Lucida Handwriting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32368" y="3346963"/>
            <a:ext cx="187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Lucida Handwriting" pitchFamily="66" charset="0"/>
              </a:rPr>
              <a:t>g</a:t>
            </a:r>
            <a:r>
              <a:rPr lang="en-US" sz="1200" dirty="0" smtClean="0">
                <a:solidFill>
                  <a:srgbClr val="FF0000"/>
                </a:solidFill>
                <a:latin typeface="Lucida Handwriting" pitchFamily="66" charset="0"/>
              </a:rPr>
              <a:t>rouping elements</a:t>
            </a:r>
            <a:endParaRPr lang="en-US" sz="1200" dirty="0">
              <a:solidFill>
                <a:srgbClr val="FF0000"/>
              </a:solidFill>
              <a:latin typeface="Lucida Handwriting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14900" y="3194277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Lucida Handwriting" pitchFamily="66" charset="0"/>
              </a:rPr>
              <a:t>properties</a:t>
            </a:r>
            <a:endParaRPr lang="en-US" sz="1200" dirty="0">
              <a:solidFill>
                <a:srgbClr val="FF0000"/>
              </a:solidFill>
              <a:latin typeface="Lucida Handwriting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51800" y="326389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Lucida Handwriting" pitchFamily="66" charset="0"/>
              </a:rPr>
              <a:t>Yes</a:t>
            </a:r>
            <a:endParaRPr lang="en-US" dirty="0">
              <a:solidFill>
                <a:srgbClr val="FF0000"/>
              </a:solidFill>
              <a:latin typeface="Lucida Handwriting" pitchFamily="66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305300" y="2438400"/>
            <a:ext cx="3105150" cy="2895600"/>
            <a:chOff x="4305300" y="2438400"/>
            <a:chExt cx="3105150" cy="2895600"/>
          </a:xfrm>
        </p:grpSpPr>
        <p:grpSp>
          <p:nvGrpSpPr>
            <p:cNvPr id="22" name="Group 21"/>
            <p:cNvGrpSpPr/>
            <p:nvPr/>
          </p:nvGrpSpPr>
          <p:grpSpPr>
            <a:xfrm>
              <a:off x="4305300" y="2438400"/>
              <a:ext cx="3105150" cy="2895600"/>
              <a:chOff x="4305300" y="2438400"/>
              <a:chExt cx="3105150" cy="2895600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4305300" y="2438400"/>
                <a:ext cx="3086100" cy="2895600"/>
              </a:xfrm>
              <a:prstGeom prst="line">
                <a:avLst/>
              </a:prstGeom>
              <a:ln w="1206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4305300" y="2458563"/>
                <a:ext cx="3105150" cy="2875437"/>
              </a:xfrm>
              <a:prstGeom prst="line">
                <a:avLst/>
              </a:prstGeom>
              <a:ln w="1206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4914900" y="2438400"/>
              <a:ext cx="2063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Control Group</a:t>
              </a:r>
              <a:endParaRPr lang="en-US" sz="2400" b="1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8692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588"/>
    </mc:Choice>
    <mc:Fallback xmlns="">
      <p:transition spd="slow" advTm="625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7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4119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Methods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E528-27CC-49CF-B8D8-CC93441B0A5B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912921"/>
              </p:ext>
            </p:extLst>
          </p:nvPr>
        </p:nvGraphicFramePr>
        <p:xfrm>
          <a:off x="609600" y="1905000"/>
          <a:ext cx="79248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960"/>
                <a:gridCol w="1584960"/>
                <a:gridCol w="1584960"/>
                <a:gridCol w="1584960"/>
                <a:gridCol w="1584960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</a:t>
                      </a:r>
                      <a:r>
                        <a:rPr lang="en-US" baseline="0" dirty="0" smtClean="0"/>
                        <a:t>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 4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 Chemistry of Materials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Treatment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Control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 Chemistry</a:t>
                      </a:r>
                      <a:r>
                        <a:rPr lang="en-US" baseline="0" dirty="0" smtClean="0"/>
                        <a:t> of Water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Treatment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Control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Energy</a:t>
                      </a:r>
                    </a:p>
                    <a:p>
                      <a:pPr algn="ctr"/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Treatment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Control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Forces and Motion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Treatment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8382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treatment was applied to different classes of students throughout the year.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602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Methods and Data Collection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199"/>
          </a:xfrm>
        </p:spPr>
        <p:txBody>
          <a:bodyPr>
            <a:normAutofit fontScale="25000" lnSpcReduction="20000"/>
          </a:bodyPr>
          <a:lstStyle/>
          <a:p>
            <a:r>
              <a:rPr lang="en-US" sz="12800" dirty="0" smtClean="0"/>
              <a:t>Average absolute discrepancy scores for each student were compared to final assessment scores</a:t>
            </a:r>
          </a:p>
          <a:p>
            <a:r>
              <a:rPr lang="en-US" sz="12800" dirty="0"/>
              <a:t>Assessment scores for students who engaged in the self-assessment tracking were compared to those who </a:t>
            </a:r>
            <a:r>
              <a:rPr lang="en-US" sz="12800" dirty="0" smtClean="0"/>
              <a:t>did </a:t>
            </a:r>
            <a:r>
              <a:rPr lang="en-US" sz="12800" dirty="0"/>
              <a:t>not. </a:t>
            </a:r>
            <a:endParaRPr lang="en-US" sz="12800" dirty="0" smtClean="0"/>
          </a:p>
          <a:p>
            <a:r>
              <a:rPr lang="en-US" sz="12800" dirty="0" smtClean="0"/>
              <a:t>Discrepancy scores were compared over time</a:t>
            </a:r>
          </a:p>
          <a:p>
            <a:r>
              <a:rPr lang="en-US" sz="12800" dirty="0" smtClean="0"/>
              <a:t>Qualitative and survey data were also taken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6E528-27CC-49CF-B8D8-CC93441B0A5B}" type="slidenum">
              <a:rPr lang="en-US" smtClean="0"/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45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09"/>
    </mc:Choice>
    <mc:Fallback xmlns="">
      <p:transition spd="slow" advTm="44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7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7|22.2|1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5.9|10|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7.5|6.5|10.5|5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6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3.9|1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8|6.3|1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5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834</TotalTime>
  <Words>1463</Words>
  <Application>Microsoft Office PowerPoint</Application>
  <PresentationFormat>On-screen Show (4:3)</PresentationFormat>
  <Paragraphs>216</Paragraphs>
  <Slides>18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What are the Effects of Self-Assessment Preparation in a Middle School Science Classroom?</vt:lpstr>
      <vt:lpstr>PER at Colorado</vt:lpstr>
      <vt:lpstr>Benefits of Self-Assessment</vt:lpstr>
      <vt:lpstr>Previous Studies</vt:lpstr>
      <vt:lpstr>Hypotheses</vt:lpstr>
      <vt:lpstr>Research Context</vt:lpstr>
      <vt:lpstr>Methods</vt:lpstr>
      <vt:lpstr>Methods</vt:lpstr>
      <vt:lpstr>Methods and Data Collection</vt:lpstr>
      <vt:lpstr>Result 1</vt:lpstr>
      <vt:lpstr>Result 2</vt:lpstr>
      <vt:lpstr>Results 3</vt:lpstr>
      <vt:lpstr>Result 3</vt:lpstr>
      <vt:lpstr>Survey Results</vt:lpstr>
      <vt:lpstr>Conclusions and Implications</vt:lpstr>
      <vt:lpstr>Future Questions</vt:lpstr>
      <vt:lpstr>References</vt:lpstr>
      <vt:lpstr>Acknowledgements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the Effects of Self-Assessment Training in a Middle School Science Class?</dc:title>
  <dc:creator>Sara Severance</dc:creator>
  <cp:lastModifiedBy>Sara Severance</cp:lastModifiedBy>
  <cp:revision>58</cp:revision>
  <dcterms:created xsi:type="dcterms:W3CDTF">2011-07-19T14:54:24Z</dcterms:created>
  <dcterms:modified xsi:type="dcterms:W3CDTF">2011-07-31T21:23:53Z</dcterms:modified>
</cp:coreProperties>
</file>