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53100" cy="32918400"/>
  <p:notesSz cx="36626800" cy="519557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ctr" rtl="0" fontAlgn="base">
      <a:spcBef>
        <a:spcPct val="0"/>
      </a:spcBef>
      <a:spcAft>
        <a:spcPct val="0"/>
      </a:spcAft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2pPr>
    <a:lvl3pPr marL="914400" algn="ctr" rtl="0" fontAlgn="base">
      <a:spcBef>
        <a:spcPct val="0"/>
      </a:spcBef>
      <a:spcAft>
        <a:spcPct val="0"/>
      </a:spcAft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3pPr>
    <a:lvl4pPr marL="1371600" algn="ctr" rtl="0" fontAlgn="base">
      <a:spcBef>
        <a:spcPct val="0"/>
      </a:spcBef>
      <a:spcAft>
        <a:spcPct val="0"/>
      </a:spcAft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4pPr>
    <a:lvl5pPr marL="1828800" algn="ctr" rtl="0" fontAlgn="base">
      <a:spcBef>
        <a:spcPct val="0"/>
      </a:spcBef>
      <a:spcAft>
        <a:spcPct val="0"/>
      </a:spcAft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b="1" i="1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thew Martinuk" initials="M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6666"/>
    <a:srgbClr val="B3B3B3"/>
    <a:srgbClr val="9DCBD8"/>
    <a:srgbClr val="D5B1FE"/>
    <a:srgbClr val="CAE48F"/>
    <a:srgbClr val="FBC090"/>
    <a:srgbClr val="799FFF"/>
    <a:srgbClr val="333333"/>
    <a:srgbClr val="FFFFFF"/>
    <a:srgbClr val="4BAC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6292" autoAdjust="0"/>
  </p:normalViewPr>
  <p:slideViewPr>
    <p:cSldViewPr snapToObjects="1">
      <p:cViewPr>
        <p:scale>
          <a:sx n="41" d="100"/>
          <a:sy n="41" d="100"/>
        </p:scale>
        <p:origin x="-952" y="-80"/>
      </p:cViewPr>
      <p:guideLst>
        <p:guide orient="horz" pos="10369"/>
        <p:guide pos="138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commentAuthors" Target="commentAuthors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5873413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8816" tIns="239408" rIns="478816" bIns="239408" numCol="1" anchor="t" anchorCtr="0" compatLnSpc="1">
            <a:prstTxWarp prst="textNoShape">
              <a:avLst/>
            </a:prstTxWarp>
          </a:bodyPr>
          <a:lstStyle>
            <a:lvl1pPr algn="l">
              <a:defRPr sz="6300" b="0" i="0">
                <a:solidFill>
                  <a:schemeClr val="tx1"/>
                </a:solidFill>
                <a:latin typeface="Times New Roman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20753388" y="0"/>
            <a:ext cx="15873412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8816" tIns="239408" rIns="478816" bIns="239408" numCol="1" anchor="t" anchorCtr="0" compatLnSpc="1">
            <a:prstTxWarp prst="textNoShape">
              <a:avLst/>
            </a:prstTxWarp>
          </a:bodyPr>
          <a:lstStyle>
            <a:lvl1pPr algn="r">
              <a:defRPr sz="6300" b="0" i="0">
                <a:solidFill>
                  <a:schemeClr val="tx1"/>
                </a:solidFill>
                <a:latin typeface="Times New Roman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9361725"/>
            <a:ext cx="15873413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8816" tIns="239408" rIns="478816" bIns="239408" numCol="1" anchor="b" anchorCtr="0" compatLnSpc="1">
            <a:prstTxWarp prst="textNoShape">
              <a:avLst/>
            </a:prstTxWarp>
          </a:bodyPr>
          <a:lstStyle>
            <a:lvl1pPr algn="l">
              <a:defRPr sz="6300" b="0" i="0">
                <a:solidFill>
                  <a:schemeClr val="tx1"/>
                </a:solidFill>
                <a:latin typeface="Times New Roman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0753388" y="49361725"/>
            <a:ext cx="15873412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8816" tIns="239408" rIns="478816" bIns="239408" numCol="1" anchor="b" anchorCtr="0" compatLnSpc="1">
            <a:prstTxWarp prst="textNoShape">
              <a:avLst/>
            </a:prstTxWarp>
          </a:bodyPr>
          <a:lstStyle>
            <a:lvl1pPr algn="r">
              <a:defRPr sz="6300" b="0" i="0">
                <a:solidFill>
                  <a:schemeClr val="tx1"/>
                </a:solidFill>
              </a:defRPr>
            </a:lvl1pPr>
          </a:lstStyle>
          <a:p>
            <a:fld id="{A5FF4E01-6F0F-B248-80E3-A0B9058B35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656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5873413" cy="2593975"/>
          </a:xfrm>
          <a:prstGeom prst="rect">
            <a:avLst/>
          </a:prstGeom>
        </p:spPr>
        <p:txBody>
          <a:bodyPr vert="horz" wrap="square" lIns="478816" tIns="239408" rIns="478816" bIns="239408" numCol="1" anchor="t" anchorCtr="0" compatLnSpc="1">
            <a:prstTxWarp prst="textNoShape">
              <a:avLst/>
            </a:prstTxWarp>
          </a:bodyPr>
          <a:lstStyle>
            <a:lvl1pPr algn="l">
              <a:defRPr sz="6300" b="0">
                <a:solidFill>
                  <a:schemeClr val="tx1"/>
                </a:solidFill>
                <a:latin typeface="Times New Roman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0745450" y="0"/>
            <a:ext cx="15873413" cy="2593975"/>
          </a:xfrm>
          <a:prstGeom prst="rect">
            <a:avLst/>
          </a:prstGeom>
        </p:spPr>
        <p:txBody>
          <a:bodyPr vert="horz" wrap="square" lIns="478816" tIns="239408" rIns="478816" bIns="239408" numCol="1" anchor="t" anchorCtr="0" compatLnSpc="1">
            <a:prstTxWarp prst="textNoShape">
              <a:avLst/>
            </a:prstTxWarp>
          </a:bodyPr>
          <a:lstStyle>
            <a:lvl1pPr algn="r">
              <a:defRPr sz="6300" b="0">
                <a:solidFill>
                  <a:schemeClr val="tx1"/>
                </a:solidFill>
              </a:defRPr>
            </a:lvl1pPr>
          </a:lstStyle>
          <a:p>
            <a:fld id="{BE102B9B-47F0-6C40-86CC-BF21F18179B2}" type="datetime1">
              <a:rPr lang="en-US"/>
              <a:pPr/>
              <a:t>7/25/11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30825" y="3890963"/>
            <a:ext cx="25965150" cy="19492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478816" tIns="239408" rIns="478816" bIns="23940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663950" y="24680863"/>
            <a:ext cx="29298900" cy="23383875"/>
          </a:xfrm>
          <a:prstGeom prst="rect">
            <a:avLst/>
          </a:prstGeom>
        </p:spPr>
        <p:txBody>
          <a:bodyPr vert="horz" wrap="square" lIns="478816" tIns="239408" rIns="478816" bIns="2394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9352200"/>
            <a:ext cx="15873413" cy="2595563"/>
          </a:xfrm>
          <a:prstGeom prst="rect">
            <a:avLst/>
          </a:prstGeom>
        </p:spPr>
        <p:txBody>
          <a:bodyPr vert="horz" wrap="square" lIns="478816" tIns="239408" rIns="478816" bIns="239408" numCol="1" anchor="b" anchorCtr="0" compatLnSpc="1">
            <a:prstTxWarp prst="textNoShape">
              <a:avLst/>
            </a:prstTxWarp>
          </a:bodyPr>
          <a:lstStyle>
            <a:lvl1pPr algn="l">
              <a:defRPr sz="6300" b="0">
                <a:solidFill>
                  <a:schemeClr val="tx1"/>
                </a:solidFill>
                <a:latin typeface="Times New Roman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0745450" y="49352200"/>
            <a:ext cx="15873413" cy="2595563"/>
          </a:xfrm>
          <a:prstGeom prst="rect">
            <a:avLst/>
          </a:prstGeom>
        </p:spPr>
        <p:txBody>
          <a:bodyPr vert="horz" wrap="square" lIns="478816" tIns="239408" rIns="478816" bIns="239408" numCol="1" anchor="b" anchorCtr="0" compatLnSpc="1">
            <a:prstTxWarp prst="textNoShape">
              <a:avLst/>
            </a:prstTxWarp>
          </a:bodyPr>
          <a:lstStyle>
            <a:lvl1pPr algn="r">
              <a:defRPr sz="6300" b="0">
                <a:solidFill>
                  <a:schemeClr val="tx1"/>
                </a:solidFill>
              </a:defRPr>
            </a:lvl1pPr>
          </a:lstStyle>
          <a:p>
            <a:fld id="{BB8E8C03-5A4F-F041-8C3F-8469DB70C47F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0812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5330825" y="3890963"/>
            <a:ext cx="25965150" cy="19492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768E74-C55C-8941-9D78-C050DC32A763}" type="slidenum">
              <a:rPr lang="en-CA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729" y="12270416"/>
            <a:ext cx="31088542" cy="84647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145" y="22380841"/>
            <a:ext cx="25603729" cy="1009518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F9A0B3-7193-9944-B02F-918D44DF041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4C19F-9853-9A4E-B2C4-99AFA898304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061459" y="3512364"/>
            <a:ext cx="7772136" cy="315960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2407" y="3512364"/>
            <a:ext cx="23192052" cy="315960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FCFC7-8C24-2E47-98D7-A620AAC03AE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248B8-B52A-FA4A-B237-56744AA722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9" y="25380826"/>
            <a:ext cx="31089865" cy="78437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9" y="16740866"/>
            <a:ext cx="31089865" cy="863995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43B179-0857-9D40-97E2-D472BCDC26A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2416" y="11409465"/>
            <a:ext cx="15482093" cy="236989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51501" y="11409465"/>
            <a:ext cx="15482094" cy="236989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10216-2309-CF42-957E-38D3B30520B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271" y="1580946"/>
            <a:ext cx="32919458" cy="658282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271" y="8841860"/>
            <a:ext cx="16160750" cy="36837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271" y="12525650"/>
            <a:ext cx="16160750" cy="227560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366" y="8841860"/>
            <a:ext cx="16167364" cy="36837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366" y="12525650"/>
            <a:ext cx="16167364" cy="227560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E510E2-3BA1-DB46-9CF6-4AF77A5C0B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B89C3-EE6F-5A45-A09C-435C0BD81C0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552DC4-38A6-9E48-B060-7F67F59C0EA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271" y="1573327"/>
            <a:ext cx="12033250" cy="66913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729" y="1573326"/>
            <a:ext cx="20447000" cy="337083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271" y="8264719"/>
            <a:ext cx="12033250" cy="270170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F1F126-B5AF-E542-8402-FB1433EBEC3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8886" y="27647480"/>
            <a:ext cx="21945864" cy="32647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8886" y="3529507"/>
            <a:ext cx="21945864" cy="236970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8886" y="30912225"/>
            <a:ext cx="21945864" cy="46342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43B64-BE26-BB46-96DE-13BD20CD5E0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FF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89305" y="2927128"/>
            <a:ext cx="37277675" cy="5487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807" tIns="219404" rIns="438807" bIns="2194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9305" y="9509955"/>
            <a:ext cx="37277675" cy="197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807" tIns="219404" rIns="438807" bIns="2194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89303" y="29994129"/>
            <a:ext cx="9136063" cy="2194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07" tIns="219404" rIns="438807" bIns="219404" numCol="1" anchor="t" anchorCtr="0" compatLnSpc="1">
            <a:prstTxWarp prst="textNoShape">
              <a:avLst/>
            </a:prstTxWarp>
          </a:bodyPr>
          <a:lstStyle>
            <a:lvl1pPr algn="l">
              <a:defRPr sz="6700" b="0" i="0">
                <a:solidFill>
                  <a:schemeClr val="tx1"/>
                </a:solidFill>
                <a:latin typeface="Times New Roman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86005" y="29994129"/>
            <a:ext cx="13884275" cy="2194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07" tIns="219404" rIns="438807" bIns="219404" numCol="1" anchor="t" anchorCtr="0" compatLnSpc="1">
            <a:prstTxWarp prst="textNoShape">
              <a:avLst/>
            </a:prstTxWarp>
          </a:bodyPr>
          <a:lstStyle>
            <a:lvl1pPr algn="ctr">
              <a:defRPr sz="6700" b="0" i="0">
                <a:solidFill>
                  <a:schemeClr val="tx1"/>
                </a:solidFill>
                <a:latin typeface="Times New Roman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30913" y="29994129"/>
            <a:ext cx="9136062" cy="2194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807" tIns="219404" rIns="438807" bIns="219404" numCol="1" anchor="t" anchorCtr="0" compatLnSpc="1">
            <a:prstTxWarp prst="textNoShape">
              <a:avLst/>
            </a:prstTxWarp>
          </a:bodyPr>
          <a:lstStyle>
            <a:lvl1pPr algn="r">
              <a:defRPr sz="6700" b="0" i="0">
                <a:solidFill>
                  <a:schemeClr val="tx1"/>
                </a:solidFill>
              </a:defRPr>
            </a:lvl1pPr>
          </a:lstStyle>
          <a:p>
            <a:fld id="{FD8534E2-1EC4-2E45-8EB3-7EC853117E2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pitchFamily="96" charset="0"/>
          <a:ea typeface="ＭＳ Ｐゴシック" pitchFamily="-65" charset="-128"/>
          <a:cs typeface="ＭＳ Ｐゴシック" pitchFamily="-65" charset="-128"/>
        </a:defRPr>
      </a:lvl2pPr>
      <a:lvl3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pitchFamily="96" charset="0"/>
          <a:ea typeface="ＭＳ Ｐゴシック" pitchFamily="-65" charset="-128"/>
          <a:cs typeface="ＭＳ Ｐゴシック" pitchFamily="-65" charset="-128"/>
        </a:defRPr>
      </a:lvl3pPr>
      <a:lvl4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pitchFamily="96" charset="0"/>
          <a:ea typeface="ＭＳ Ｐゴシック" pitchFamily="-65" charset="-128"/>
          <a:cs typeface="ＭＳ Ｐゴシック" pitchFamily="-65" charset="-128"/>
        </a:defRPr>
      </a:lvl4pPr>
      <a:lvl5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pitchFamily="96" charset="0"/>
          <a:ea typeface="ＭＳ Ｐゴシック" pitchFamily="-65" charset="-128"/>
          <a:cs typeface="ＭＳ Ｐゴシック" pitchFamily="-65" charset="-128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pitchFamily="96" charset="0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pitchFamily="96" charset="0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pitchFamily="96" charset="0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pitchFamily="96" charset="0"/>
        </a:defRPr>
      </a:lvl9pPr>
    </p:titleStyle>
    <p:bodyStyle>
      <a:lvl1pPr marL="1644650" indent="-1644650" algn="l" defTabSz="4387850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3565525" indent="-1371600" algn="l" defTabSz="4387850" rtl="0" eaLnBrk="0" fontAlgn="base" hangingPunct="0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  <a:ea typeface="ＭＳ Ｐゴシック" pitchFamily="-65" charset="-128"/>
        </a:defRPr>
      </a:lvl2pPr>
      <a:lvl3pPr marL="5484813" indent="-1096963" algn="l" defTabSz="4387850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  <a:ea typeface="ＭＳ Ｐゴシック" pitchFamily="-65" charset="-128"/>
        </a:defRPr>
      </a:lvl3pPr>
      <a:lvl4pPr marL="7677150" indent="-1093788" algn="l" defTabSz="4387850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  <a:ea typeface="ＭＳ Ｐゴシック" pitchFamily="-65" charset="-128"/>
        </a:defRPr>
      </a:lvl4pPr>
      <a:lvl5pPr marL="9874250" indent="-1096963" algn="l" defTabSz="4387850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ＭＳ Ｐゴシック" pitchFamily="-65" charset="-128"/>
        </a:defRPr>
      </a:lvl5pPr>
      <a:lvl6pPr marL="10331450" indent="-1096963" algn="l" defTabSz="4387850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88650" indent="-1096963" algn="l" defTabSz="4387850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5850" indent="-1096963" algn="l" defTabSz="4387850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3050" indent="-1096963" algn="l" defTabSz="4387850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7.png"/><Relationship Id="rId12" Type="http://schemas.openxmlformats.org/officeDocument/2006/relationships/image" Target="../media/image8.png"/><Relationship Id="rId13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hyperlink" Target="mailto:martinuk@ubc.ca" TargetMode="External"/><Relationship Id="rId6" Type="http://schemas.openxmlformats.org/officeDocument/2006/relationships/hyperlink" Target="mailto:joss.ives@ufv.ca" TargetMode="External"/><Relationship Id="rId7" Type="http://schemas.openxmlformats.org/officeDocument/2006/relationships/image" Target="../media/image3.jpeg"/><Relationship Id="rId8" Type="http://schemas.openxmlformats.org/officeDocument/2006/relationships/image" Target="../media/image4.jpg"/><Relationship Id="rId9" Type="http://schemas.openxmlformats.org/officeDocument/2006/relationships/image" Target="../media/image5.png"/><Relationship Id="rId10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9000">
              <a:srgbClr val="FFFFFF"/>
            </a:gs>
            <a:gs pos="100000">
              <a:srgbClr val="96A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26516" y="828880"/>
            <a:ext cx="2001421" cy="2687622"/>
          </a:xfrm>
          <a:prstGeom prst="rect">
            <a:avLst/>
          </a:prstGeom>
        </p:spPr>
      </p:pic>
      <p:sp>
        <p:nvSpPr>
          <p:cNvPr id="49" name="AutoShape 109"/>
          <p:cNvSpPr>
            <a:spLocks noChangeArrowheads="1"/>
          </p:cNvSpPr>
          <p:nvPr/>
        </p:nvSpPr>
        <p:spPr bwMode="auto">
          <a:xfrm>
            <a:off x="22104672" y="4671190"/>
            <a:ext cx="20445091" cy="8704098"/>
          </a:xfrm>
          <a:prstGeom prst="roundRect">
            <a:avLst>
              <a:gd name="adj" fmla="val 7986"/>
            </a:avLst>
          </a:prstGeom>
          <a:solidFill>
            <a:srgbClr val="9AA2E6"/>
          </a:solidFill>
          <a:ln w="38100">
            <a:solidFill>
              <a:srgbClr val="001699"/>
            </a:solidFill>
            <a:round/>
            <a:headEnd/>
            <a:tailEnd/>
          </a:ln>
          <a:effectLst/>
        </p:spPr>
        <p:txBody>
          <a:bodyPr wrap="none" anchor="t">
            <a:prstTxWarp prst="textNoShape">
              <a:avLst/>
            </a:prstTxWarp>
          </a:bodyPr>
          <a:lstStyle/>
          <a:p>
            <a:endParaRPr lang="en-US" sz="5400" b="0" i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53" name="Picture 137" descr="gre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797774" y="5548609"/>
            <a:ext cx="3280803" cy="20473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Left Arrow 23"/>
          <p:cNvSpPr/>
          <p:nvPr/>
        </p:nvSpPr>
        <p:spPr bwMode="auto">
          <a:xfrm flipH="1">
            <a:off x="25886990" y="6412980"/>
            <a:ext cx="1435378" cy="671065"/>
          </a:xfrm>
          <a:prstGeom prst="leftArrow">
            <a:avLst/>
          </a:prstGeom>
          <a:solidFill>
            <a:srgbClr val="D8D8F4"/>
          </a:solidFill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96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7195297" y="6393526"/>
            <a:ext cx="2219867" cy="4084209"/>
            <a:chOff x="25173227" y="8236938"/>
            <a:chExt cx="1572780" cy="2893670"/>
          </a:xfrm>
        </p:grpSpPr>
        <p:sp>
          <p:nvSpPr>
            <p:cNvPr id="11" name="Rectangle 10"/>
            <p:cNvSpPr/>
            <p:nvPr/>
          </p:nvSpPr>
          <p:spPr bwMode="auto">
            <a:xfrm flipH="1">
              <a:off x="25296452" y="8236938"/>
              <a:ext cx="843718" cy="542213"/>
            </a:xfrm>
            <a:prstGeom prst="rect">
              <a:avLst/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flipH="1">
              <a:off x="25852561" y="8466409"/>
              <a:ext cx="81551" cy="81551"/>
            </a:xfrm>
            <a:prstGeom prst="ellipse">
              <a:avLst/>
            </a:prstGeom>
            <a:solidFill>
              <a:srgbClr val="EBF0FF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sp>
          <p:nvSpPr>
            <p:cNvPr id="66" name="Oval 65"/>
            <p:cNvSpPr/>
            <p:nvPr/>
          </p:nvSpPr>
          <p:spPr bwMode="auto">
            <a:xfrm flipH="1">
              <a:off x="25487335" y="8474212"/>
              <a:ext cx="81551" cy="81551"/>
            </a:xfrm>
            <a:prstGeom prst="ellipse">
              <a:avLst/>
            </a:prstGeom>
            <a:solidFill>
              <a:srgbClr val="EBF0FF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 flipH="1" flipV="1">
              <a:off x="25852560" y="8645119"/>
              <a:ext cx="81551" cy="134033"/>
            </a:xfrm>
            <a:prstGeom prst="line">
              <a:avLst/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flipV="1">
              <a:off x="25495139" y="8645119"/>
              <a:ext cx="81551" cy="134033"/>
            </a:xfrm>
            <a:prstGeom prst="line">
              <a:avLst/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H="1">
              <a:off x="25576691" y="8645119"/>
              <a:ext cx="275869" cy="0"/>
            </a:xfrm>
            <a:prstGeom prst="line">
              <a:avLst/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" name="Oval 7"/>
            <p:cNvSpPr/>
            <p:nvPr/>
          </p:nvSpPr>
          <p:spPr bwMode="auto">
            <a:xfrm flipH="1">
              <a:off x="25302655" y="9068497"/>
              <a:ext cx="843718" cy="843717"/>
            </a:xfrm>
            <a:prstGeom prst="ellipse">
              <a:avLst/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 bwMode="auto">
            <a:xfrm flipH="1">
              <a:off x="25173227" y="9315290"/>
              <a:ext cx="90031" cy="310588"/>
            </a:xfrm>
            <a:prstGeom prst="roundRect">
              <a:avLst/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sp>
          <p:nvSpPr>
            <p:cNvPr id="76" name="Rounded Rectangle 75"/>
            <p:cNvSpPr/>
            <p:nvPr/>
          </p:nvSpPr>
          <p:spPr bwMode="auto">
            <a:xfrm flipH="1">
              <a:off x="26173367" y="9315288"/>
              <a:ext cx="90031" cy="310588"/>
            </a:xfrm>
            <a:prstGeom prst="roundRect">
              <a:avLst/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sp>
          <p:nvSpPr>
            <p:cNvPr id="2054" name="Block Arc 2053"/>
            <p:cNvSpPr/>
            <p:nvPr/>
          </p:nvSpPr>
          <p:spPr bwMode="auto">
            <a:xfrm flipH="1">
              <a:off x="25173227" y="9031623"/>
              <a:ext cx="1090172" cy="567342"/>
            </a:xfrm>
            <a:prstGeom prst="blockArc">
              <a:avLst>
                <a:gd name="adj1" fmla="val 10800000"/>
                <a:gd name="adj2" fmla="val 0"/>
                <a:gd name="adj3" fmla="val 8333"/>
              </a:avLst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sp>
          <p:nvSpPr>
            <p:cNvPr id="2055" name="Freeform 2054"/>
            <p:cNvSpPr/>
            <p:nvPr/>
          </p:nvSpPr>
          <p:spPr>
            <a:xfrm>
              <a:off x="26168524" y="8548946"/>
              <a:ext cx="577483" cy="1592539"/>
            </a:xfrm>
            <a:custGeom>
              <a:avLst/>
              <a:gdLst>
                <a:gd name="connsiteX0" fmla="*/ 0 w 1657386"/>
                <a:gd name="connsiteY0" fmla="*/ 0 h 2566741"/>
                <a:gd name="connsiteX1" fmla="*/ 1511300 w 1657386"/>
                <a:gd name="connsiteY1" fmla="*/ 1257300 h 2566741"/>
                <a:gd name="connsiteX2" fmla="*/ 1473200 w 1657386"/>
                <a:gd name="connsiteY2" fmla="*/ 2451100 h 2566741"/>
                <a:gd name="connsiteX3" fmla="*/ 406400 w 1657386"/>
                <a:gd name="connsiteY3" fmla="*/ 2438400 h 2566741"/>
                <a:gd name="connsiteX4" fmla="*/ 76200 w 1657386"/>
                <a:gd name="connsiteY4" fmla="*/ 1727200 h 2566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386" h="2566741">
                  <a:moveTo>
                    <a:pt x="0" y="0"/>
                  </a:moveTo>
                  <a:cubicBezTo>
                    <a:pt x="632883" y="424391"/>
                    <a:pt x="1265767" y="848783"/>
                    <a:pt x="1511300" y="1257300"/>
                  </a:cubicBezTo>
                  <a:cubicBezTo>
                    <a:pt x="1756833" y="1665817"/>
                    <a:pt x="1657350" y="2254250"/>
                    <a:pt x="1473200" y="2451100"/>
                  </a:cubicBezTo>
                  <a:cubicBezTo>
                    <a:pt x="1289050" y="2647950"/>
                    <a:pt x="639233" y="2559050"/>
                    <a:pt x="406400" y="2438400"/>
                  </a:cubicBezTo>
                  <a:cubicBezTo>
                    <a:pt x="173567" y="2317750"/>
                    <a:pt x="76200" y="1727200"/>
                    <a:pt x="76200" y="1727200"/>
                  </a:cubicBezTo>
                </a:path>
              </a:pathLst>
            </a:custGeom>
            <a:ln w="28575" cmpd="sng">
              <a:solidFill>
                <a:srgbClr val="000099"/>
              </a:solidFill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sp>
          <p:nvSpPr>
            <p:cNvPr id="2079" name="Snip Same Side Corner Rectangle 2078"/>
            <p:cNvSpPr/>
            <p:nvPr/>
          </p:nvSpPr>
          <p:spPr bwMode="auto">
            <a:xfrm flipH="1">
              <a:off x="25292811" y="9968993"/>
              <a:ext cx="851005" cy="1161615"/>
            </a:xfrm>
            <a:prstGeom prst="snip2SameRect">
              <a:avLst/>
            </a:prstGeom>
            <a:solidFill>
              <a:srgbClr val="D8D8F4"/>
            </a:solidFill>
            <a:ln w="9525" cap="flat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</p:grpSp>
      <p:sp>
        <p:nvSpPr>
          <p:cNvPr id="133" name="AutoShape 131"/>
          <p:cNvSpPr>
            <a:spLocks noChangeArrowheads="1"/>
          </p:cNvSpPr>
          <p:nvPr/>
        </p:nvSpPr>
        <p:spPr bwMode="auto">
          <a:xfrm>
            <a:off x="30115973" y="6216903"/>
            <a:ext cx="12188841" cy="6853120"/>
          </a:xfrm>
          <a:prstGeom prst="roundRect">
            <a:avLst>
              <a:gd name="adj" fmla="val 3218"/>
            </a:avLst>
          </a:prstGeom>
          <a:solidFill>
            <a:srgbClr val="D2D5F3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anchor="t" anchorCtr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Five Frames</a:t>
            </a:r>
            <a:r>
              <a:rPr lang="en-US" sz="3600" baseline="300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[9]</a:t>
            </a:r>
            <a:endParaRPr lang="en-US" sz="3600" baseline="30000" dirty="0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6" name="AutoShape 129"/>
          <p:cNvSpPr>
            <a:spLocks noChangeArrowheads="1"/>
          </p:cNvSpPr>
          <p:nvPr/>
        </p:nvSpPr>
        <p:spPr bwMode="auto">
          <a:xfrm>
            <a:off x="5772150" y="838200"/>
            <a:ext cx="32004000" cy="1981200"/>
          </a:xfrm>
          <a:prstGeom prst="roundRect">
            <a:avLst>
              <a:gd name="adj" fmla="val 21584"/>
            </a:avLst>
          </a:prstGeom>
          <a:solidFill>
            <a:srgbClr val="F6DD9A"/>
          </a:solidFill>
          <a:ln w="381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pPr defTabSz="4387850"/>
            <a:r>
              <a:rPr lang="en-US" sz="6600" i="0" dirty="0" smtClean="0">
                <a:solidFill>
                  <a:srgbClr val="000099"/>
                </a:solidFill>
                <a:latin typeface="Arial" charset="0"/>
              </a:rPr>
              <a:t>Do Prescribed Prompts Prime Sensemaking During Group Problem-Solving?</a:t>
            </a:r>
          </a:p>
        </p:txBody>
      </p:sp>
      <p:sp>
        <p:nvSpPr>
          <p:cNvPr id="2050" name="Text Box 61"/>
          <p:cNvSpPr txBox="1">
            <a:spLocks noChangeArrowheads="1"/>
          </p:cNvSpPr>
          <p:nvPr/>
        </p:nvSpPr>
        <p:spPr bwMode="auto">
          <a:xfrm>
            <a:off x="0" y="2921696"/>
            <a:ext cx="43853100" cy="1551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38807" tIns="219404" rIns="438807" bIns="219404">
            <a:prstTxWarp prst="textNoShape">
              <a:avLst/>
            </a:prstTxWarp>
            <a:spAutoFit/>
          </a:bodyPr>
          <a:lstStyle/>
          <a:p>
            <a:pPr defTabSz="4387850"/>
            <a:r>
              <a:rPr lang="en-GB" sz="3600" i="0" dirty="0">
                <a:solidFill>
                  <a:schemeClr val="tx1"/>
                </a:solidFill>
                <a:latin typeface="Helvetica" charset="0"/>
              </a:rPr>
              <a:t>Mathew “Sandy” </a:t>
            </a:r>
            <a:r>
              <a:rPr lang="en-GB" sz="3600" i="0" dirty="0" smtClean="0">
                <a:solidFill>
                  <a:schemeClr val="tx1"/>
                </a:solidFill>
                <a:latin typeface="Helvetica" charset="0"/>
              </a:rPr>
              <a:t>Martinuk,  Department </a:t>
            </a:r>
            <a:r>
              <a:rPr lang="en-GB" sz="3600" i="0" dirty="0">
                <a:solidFill>
                  <a:schemeClr val="tx1"/>
                </a:solidFill>
                <a:latin typeface="Helvetica" charset="0"/>
              </a:rPr>
              <a:t>of Physics and Astronomy, University of British Columbia, Vancouver  </a:t>
            </a:r>
            <a:r>
              <a:rPr lang="en-GB" sz="3600" i="0" dirty="0" smtClean="0">
                <a:solidFill>
                  <a:schemeClr val="tx1"/>
                </a:solidFill>
                <a:latin typeface="Helvetica" charset="0"/>
              </a:rPr>
              <a:t>BC,  </a:t>
            </a:r>
            <a:r>
              <a:rPr lang="en-GB" sz="3600" i="0" dirty="0" smtClean="0">
                <a:solidFill>
                  <a:schemeClr val="tx1"/>
                </a:solidFill>
                <a:latin typeface="Helvetica" charset="0"/>
                <a:hlinkClick r:id="rId5"/>
              </a:rPr>
              <a:t>martinuk@ubc.ca</a:t>
            </a:r>
            <a:endParaRPr lang="en-GB" sz="3600" i="0" dirty="0" smtClean="0">
              <a:solidFill>
                <a:schemeClr val="tx1"/>
              </a:solidFill>
              <a:latin typeface="Helvetica" charset="0"/>
            </a:endParaRPr>
          </a:p>
          <a:p>
            <a:pPr defTabSz="4387850"/>
            <a:r>
              <a:rPr lang="en-GB" sz="3600" i="0" dirty="0" smtClean="0">
                <a:solidFill>
                  <a:schemeClr val="tx1"/>
                </a:solidFill>
                <a:latin typeface="Helvetica" charset="0"/>
              </a:rPr>
              <a:t>Joss Ives, Department of Physics, University of the Fraser Valley, Abbotsford, BC, </a:t>
            </a:r>
            <a:r>
              <a:rPr lang="en-GB" sz="3600" i="0" dirty="0" smtClean="0">
                <a:solidFill>
                  <a:schemeClr val="tx1"/>
                </a:solidFill>
                <a:latin typeface="Helvetica" charset="0"/>
                <a:hlinkClick r:id="rId6"/>
              </a:rPr>
              <a:t>joss.ives@</a:t>
            </a:r>
            <a:r>
              <a:rPr lang="en-GB" sz="3600" i="0" dirty="0" smtClean="0">
                <a:solidFill>
                  <a:schemeClr val="tx1"/>
                </a:solidFill>
                <a:latin typeface="Helvetica" charset="0"/>
                <a:hlinkClick r:id="rId6"/>
              </a:rPr>
              <a:t>ufv.ca</a:t>
            </a:r>
            <a:r>
              <a:rPr lang="en-GB" sz="3600" i="0" dirty="0" smtClean="0">
                <a:solidFill>
                  <a:schemeClr val="tx1"/>
                </a:solidFill>
                <a:latin typeface="Helvetica" charset="0"/>
              </a:rPr>
              <a:t> </a:t>
            </a:r>
            <a:endParaRPr lang="en-GB" sz="3600" i="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2051" name="Line 891"/>
          <p:cNvSpPr>
            <a:spLocks noChangeShapeType="1"/>
          </p:cNvSpPr>
          <p:nvPr/>
        </p:nvSpPr>
        <p:spPr bwMode="auto">
          <a:xfrm>
            <a:off x="16940213" y="17764128"/>
            <a:ext cx="29849762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8" name="Picture 81" descr="CWSEI logo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704573" y="665163"/>
            <a:ext cx="2758788" cy="269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8" name="AutoShape 132"/>
          <p:cNvSpPr>
            <a:spLocks noChangeArrowheads="1"/>
          </p:cNvSpPr>
          <p:nvPr/>
        </p:nvSpPr>
        <p:spPr bwMode="auto">
          <a:xfrm>
            <a:off x="27584294" y="4914308"/>
            <a:ext cx="9702800" cy="1143000"/>
          </a:xfrm>
          <a:prstGeom prst="roundRect">
            <a:avLst>
              <a:gd name="adj" fmla="val 24454"/>
            </a:avLst>
          </a:prstGeom>
          <a:solidFill>
            <a:srgbClr val="F6DD9A"/>
          </a:solidFill>
          <a:ln w="38100">
            <a:solidFill>
              <a:srgbClr val="001699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5400" i="0" dirty="0" smtClean="0">
                <a:solidFill>
                  <a:srgbClr val="000099"/>
                </a:solidFill>
                <a:latin typeface="Arial" charset="0"/>
              </a:rPr>
              <a:t>Methods</a:t>
            </a:r>
            <a:endParaRPr lang="en-US" sz="4800" i="0" dirty="0">
              <a:solidFill>
                <a:schemeClr val="tx1"/>
              </a:solidFill>
            </a:endParaRPr>
          </a:p>
        </p:txBody>
      </p:sp>
      <p:sp>
        <p:nvSpPr>
          <p:cNvPr id="153" name="AutoShape 131"/>
          <p:cNvSpPr>
            <a:spLocks noChangeArrowheads="1"/>
          </p:cNvSpPr>
          <p:nvPr/>
        </p:nvSpPr>
        <p:spPr bwMode="auto">
          <a:xfrm>
            <a:off x="11868438" y="30689738"/>
            <a:ext cx="30673230" cy="1611222"/>
          </a:xfrm>
          <a:prstGeom prst="roundRect">
            <a:avLst>
              <a:gd name="adj" fmla="val 3218"/>
            </a:avLst>
          </a:prstGeom>
          <a:solidFill>
            <a:srgbClr val="D2D5F3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 anchorCtr="0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en-US" sz="32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End Notes:</a:t>
            </a:r>
            <a:endParaRPr lang="en-US" sz="3200" dirty="0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9" name="TextBox 127"/>
          <p:cNvSpPr txBox="1">
            <a:spLocks noChangeArrowheads="1"/>
          </p:cNvSpPr>
          <p:nvPr/>
        </p:nvSpPr>
        <p:spPr bwMode="auto">
          <a:xfrm>
            <a:off x="22426808" y="18670819"/>
            <a:ext cx="5434290" cy="92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b="0" i="0" dirty="0"/>
          </a:p>
        </p:txBody>
      </p:sp>
      <p:sp>
        <p:nvSpPr>
          <p:cNvPr id="61" name="AutoShape 129"/>
          <p:cNvSpPr>
            <a:spLocks noChangeArrowheads="1"/>
          </p:cNvSpPr>
          <p:nvPr/>
        </p:nvSpPr>
        <p:spPr bwMode="auto">
          <a:xfrm>
            <a:off x="1279829" y="4682913"/>
            <a:ext cx="9250057" cy="8595356"/>
          </a:xfrm>
          <a:prstGeom prst="roundRect">
            <a:avLst>
              <a:gd name="adj" fmla="val 7986"/>
            </a:avLst>
          </a:prstGeom>
          <a:solidFill>
            <a:srgbClr val="F6DD9A"/>
          </a:solidFill>
          <a:ln w="381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Ctr="1">
            <a:prstTxWarp prst="textNoShape">
              <a:avLst/>
            </a:prstTxWarp>
          </a:bodyPr>
          <a:lstStyle/>
          <a:p>
            <a:r>
              <a:rPr lang="en-US" sz="5400" i="0" dirty="0" smtClean="0">
                <a:solidFill>
                  <a:srgbClr val="990000"/>
                </a:solidFill>
                <a:latin typeface="Arial" charset="0"/>
              </a:rPr>
              <a:t>Prescribed </a:t>
            </a:r>
            <a:r>
              <a:rPr lang="en-US" sz="5400" i="0" dirty="0" smtClean="0">
                <a:solidFill>
                  <a:srgbClr val="990000"/>
                </a:solidFill>
                <a:latin typeface="Arial" charset="0"/>
              </a:rPr>
              <a:t>Problem </a:t>
            </a:r>
          </a:p>
          <a:p>
            <a:r>
              <a:rPr lang="en-US" sz="5400" i="0" dirty="0" smtClean="0">
                <a:solidFill>
                  <a:srgbClr val="990000"/>
                </a:solidFill>
                <a:latin typeface="Arial" charset="0"/>
              </a:rPr>
              <a:t>Solving </a:t>
            </a:r>
            <a:r>
              <a:rPr lang="en-US" sz="5400" i="0" dirty="0" smtClean="0">
                <a:solidFill>
                  <a:srgbClr val="990000"/>
                </a:solidFill>
                <a:latin typeface="Arial" charset="0"/>
              </a:rPr>
              <a:t>Method</a:t>
            </a:r>
            <a:endParaRPr lang="en-US" sz="5400" i="0" dirty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62" name="TextBox 127"/>
          <p:cNvSpPr txBox="1">
            <a:spLocks noChangeArrowheads="1"/>
          </p:cNvSpPr>
          <p:nvPr/>
        </p:nvSpPr>
        <p:spPr bwMode="auto">
          <a:xfrm>
            <a:off x="1701366" y="6720502"/>
            <a:ext cx="822846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2800" b="0" i="0" dirty="0" smtClean="0"/>
              <a:t>As recommended in several research-based pedagogies and </a:t>
            </a:r>
            <a:r>
              <a:rPr lang="en-US" sz="2800" b="0" i="0" dirty="0" smtClean="0"/>
              <a:t>textbooks</a:t>
            </a:r>
            <a:r>
              <a:rPr lang="en-US" sz="2800" b="0" i="0" baseline="30000" dirty="0" smtClean="0"/>
              <a:t>[1-5]</a:t>
            </a:r>
            <a:r>
              <a:rPr lang="en-US" sz="2800" b="0" i="0" dirty="0" smtClean="0"/>
              <a:t>, </a:t>
            </a:r>
            <a:r>
              <a:rPr lang="en-US" sz="2800" b="0" i="0" dirty="0" smtClean="0"/>
              <a:t>we use a prescribed problem-solving strategy in lecture examples as well as weekly small-group problem solving sessions.  </a:t>
            </a:r>
          </a:p>
        </p:txBody>
      </p:sp>
      <p:sp>
        <p:nvSpPr>
          <p:cNvPr id="101" name="AutoShape 129"/>
          <p:cNvSpPr>
            <a:spLocks noChangeArrowheads="1"/>
          </p:cNvSpPr>
          <p:nvPr/>
        </p:nvSpPr>
        <p:spPr bwMode="auto">
          <a:xfrm>
            <a:off x="1279828" y="25676818"/>
            <a:ext cx="9773513" cy="6552134"/>
          </a:xfrm>
          <a:prstGeom prst="roundRect">
            <a:avLst>
              <a:gd name="adj" fmla="val 7986"/>
            </a:avLst>
          </a:prstGeom>
          <a:solidFill>
            <a:srgbClr val="F6DD9A"/>
          </a:solidFill>
          <a:ln w="38100">
            <a:solidFill>
              <a:srgbClr val="000099"/>
            </a:solidFill>
            <a:round/>
            <a:headEnd/>
            <a:tailEnd/>
          </a:ln>
        </p:spPr>
        <p:txBody>
          <a:bodyPr wrap="square" anchorCtr="1">
            <a:prstTxWarp prst="textNoShape">
              <a:avLst/>
            </a:prstTxWarp>
          </a:bodyPr>
          <a:lstStyle/>
          <a:p>
            <a:r>
              <a:rPr lang="en-US" sz="4000" i="0" dirty="0" smtClean="0">
                <a:solidFill>
                  <a:srgbClr val="990000"/>
                </a:solidFill>
                <a:latin typeface="Arial" charset="0"/>
              </a:rPr>
              <a:t>Structured Prompts are Not Enough</a:t>
            </a:r>
            <a:endParaRPr lang="en-US" sz="4000" i="0" dirty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110" name="TextBox 127"/>
          <p:cNvSpPr txBox="1">
            <a:spLocks noChangeArrowheads="1"/>
          </p:cNvSpPr>
          <p:nvPr/>
        </p:nvSpPr>
        <p:spPr bwMode="auto">
          <a:xfrm>
            <a:off x="29201188" y="18670819"/>
            <a:ext cx="5434290" cy="509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b="0" i="0" dirty="0"/>
          </a:p>
        </p:txBody>
      </p:sp>
      <p:sp>
        <p:nvSpPr>
          <p:cNvPr id="114" name="TextBox 127"/>
          <p:cNvSpPr txBox="1">
            <a:spLocks noChangeArrowheads="1"/>
          </p:cNvSpPr>
          <p:nvPr/>
        </p:nvSpPr>
        <p:spPr bwMode="auto">
          <a:xfrm>
            <a:off x="36235635" y="18670819"/>
            <a:ext cx="5434290" cy="509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b="0" i="0" dirty="0"/>
          </a:p>
        </p:txBody>
      </p:sp>
      <p:sp>
        <p:nvSpPr>
          <p:cNvPr id="128" name="TextBox 127"/>
          <p:cNvSpPr txBox="1">
            <a:spLocks noChangeArrowheads="1"/>
          </p:cNvSpPr>
          <p:nvPr/>
        </p:nvSpPr>
        <p:spPr bwMode="auto">
          <a:xfrm>
            <a:off x="1877247" y="26540320"/>
            <a:ext cx="8634914" cy="5016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/>
              <a:t>Even </a:t>
            </a:r>
            <a:r>
              <a:rPr lang="en-US" sz="3200" b="0" i="0" dirty="0" smtClean="0"/>
              <a:t>assuming all Conceptual Discussion is the result of the prompts</a:t>
            </a:r>
            <a:r>
              <a:rPr lang="en-US" sz="3200" b="0" i="0" dirty="0" smtClean="0"/>
              <a:t>, there is very little CD compared to the best case</a:t>
            </a:r>
            <a:r>
              <a:rPr lang="en-US" sz="3200" b="0" i="0" dirty="0"/>
              <a:t>. For example, the explicit prompt to engage in </a:t>
            </a:r>
            <a:r>
              <a:rPr lang="en-US" sz="3200" b="0" i="0" dirty="0" smtClean="0"/>
              <a:t>Error-Checking </a:t>
            </a:r>
            <a:r>
              <a:rPr lang="en-US" sz="3200" b="0" i="0" dirty="0"/>
              <a:t>and Sensemaking elicits only shallow and cursory consideration from most student </a:t>
            </a:r>
            <a:r>
              <a:rPr lang="en-US" sz="3200" b="0" i="0" dirty="0" smtClean="0"/>
              <a:t>groups.</a:t>
            </a:r>
          </a:p>
          <a:p>
            <a:pPr algn="just"/>
            <a:endParaRPr lang="en-US" sz="3200" b="0" i="0" dirty="0"/>
          </a:p>
          <a:p>
            <a:pPr algn="just"/>
            <a:r>
              <a:rPr lang="en-US" sz="3200" b="0" i="0" dirty="0" smtClean="0"/>
              <a:t>These </a:t>
            </a:r>
            <a:r>
              <a:rPr lang="en-US" sz="3200" b="0" i="0" dirty="0"/>
              <a:t>results suggests that prescribed problem-solving strategies </a:t>
            </a:r>
            <a:r>
              <a:rPr lang="en-US" sz="3200" b="0" dirty="0"/>
              <a:t>alone</a:t>
            </a:r>
            <a:r>
              <a:rPr lang="en-US" sz="3200" b="0" i="0" dirty="0"/>
              <a:t> are ineffective at prompting sensemaking</a:t>
            </a:r>
            <a:r>
              <a:rPr lang="en-US" sz="3200" b="0" i="0" dirty="0" smtClean="0"/>
              <a:t>.  </a:t>
            </a:r>
            <a:endParaRPr lang="en-US" sz="3200" b="0" i="0" dirty="0"/>
          </a:p>
        </p:txBody>
      </p:sp>
      <p:pic>
        <p:nvPicPr>
          <p:cNvPr id="6" name="Picture 5" descr="Screen shot 2011-07-20 at 3.05.31 PM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08" y="828880"/>
            <a:ext cx="5334026" cy="199052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041078"/>
              </p:ext>
            </p:extLst>
          </p:nvPr>
        </p:nvGraphicFramePr>
        <p:xfrm>
          <a:off x="5850141" y="8804684"/>
          <a:ext cx="4267097" cy="3291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{21E4AEA4-8DFA-4A89-87EB-49C32662AFE0}</a:tableStyleId>
              </a:tblPr>
              <a:tblGrid>
                <a:gridCol w="365760"/>
                <a:gridCol w="3901337"/>
              </a:tblGrid>
              <a:tr h="3255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</a:rPr>
                        <a:t>Step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55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1.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Interpret the Problem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55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2.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Identify Relevant Physics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96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3.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Model:  Identify Assumptions and Relationships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55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4.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Model:  Construct a Diagram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55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5.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Solve the Problem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55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6.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Error-checking and Sensemaking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596831"/>
              </p:ext>
            </p:extLst>
          </p:nvPr>
        </p:nvGraphicFramePr>
        <p:xfrm>
          <a:off x="30495502" y="7201487"/>
          <a:ext cx="11337424" cy="53644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376264"/>
                <a:gridCol w="2198791"/>
                <a:gridCol w="6762369"/>
              </a:tblGrid>
              <a:tr h="279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</a:rPr>
                        <a:t>Frame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</a:rPr>
                        <a:t>Description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</a:tr>
              <a:tr h="5896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Other / Off-topic</a:t>
                      </a:r>
                      <a:endParaRPr lang="en-US" sz="3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B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O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B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Meta-comments, group  role negotiations, off-topic discussion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BD8"/>
                    </a:solidFill>
                  </a:tcPr>
                </a:tc>
              </a:tr>
              <a:tr h="5896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TA Focus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B1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TA</a:t>
                      </a:r>
                      <a:endParaRPr lang="en-US" sz="3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B1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Focus on interacting with Teaching Assistant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B1FE"/>
                    </a:solidFill>
                  </a:tcPr>
                </a:tc>
              </a:tr>
              <a:tr h="5896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Worksheet Focus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4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W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4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Focus on writing on worksheet or directing others’ writing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48F"/>
                    </a:solidFill>
                  </a:tcPr>
                </a:tc>
              </a:tr>
              <a:tr h="5896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Procedural Discussion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PD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Engaged discussion to figure out how to proceed or what the professor expects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090"/>
                    </a:solidFill>
                  </a:tcPr>
                </a:tc>
              </a:tr>
              <a:tr h="5896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Conceptual Discussion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9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CD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9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Engaged discussion to understand meaning of </a:t>
                      </a:r>
                      <a:r>
                        <a:rPr lang="en-US" sz="3200" dirty="0" smtClean="0">
                          <a:effectLst/>
                        </a:rPr>
                        <a:t>physics. 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9FFF"/>
                    </a:solidFill>
                  </a:tcPr>
                </a:tc>
              </a:tr>
            </a:tbl>
          </a:graphicData>
        </a:graphic>
      </p:graphicFrame>
      <p:sp>
        <p:nvSpPr>
          <p:cNvPr id="123" name="AutoShape 131"/>
          <p:cNvSpPr>
            <a:spLocks noChangeArrowheads="1"/>
          </p:cNvSpPr>
          <p:nvPr/>
        </p:nvSpPr>
        <p:spPr bwMode="auto">
          <a:xfrm rot="5400000" flipH="1">
            <a:off x="25318414" y="8757031"/>
            <a:ext cx="1792352" cy="6833631"/>
          </a:xfrm>
          <a:prstGeom prst="roundRect">
            <a:avLst>
              <a:gd name="adj" fmla="val 3218"/>
            </a:avLst>
          </a:prstGeom>
          <a:solidFill>
            <a:srgbClr val="E7E7F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t" anchorCtr="1">
            <a:prstTxWarp prst="textNoShape">
              <a:avLst/>
            </a:prstTxWarp>
          </a:bodyPr>
          <a:lstStyle/>
          <a:p>
            <a:pPr>
              <a:defRPr/>
            </a:pPr>
            <a:endParaRPr lang="en-US" sz="3200" i="0" dirty="0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25597300" y="9004483"/>
            <a:ext cx="1180949" cy="6290071"/>
          </a:xfrm>
          <a:prstGeom prst="rect">
            <a:avLst/>
          </a:prstGeom>
        </p:spPr>
      </p:pic>
      <p:sp>
        <p:nvSpPr>
          <p:cNvPr id="28" name="Left Brace 27"/>
          <p:cNvSpPr/>
          <p:nvPr/>
        </p:nvSpPr>
        <p:spPr bwMode="auto">
          <a:xfrm rot="5400000">
            <a:off x="25851884" y="7778333"/>
            <a:ext cx="638556" cy="6200408"/>
          </a:xfrm>
          <a:prstGeom prst="leftBrace">
            <a:avLst>
              <a:gd name="adj1" fmla="val 8333"/>
              <a:gd name="adj2" fmla="val 22826"/>
            </a:avLst>
          </a:prstGeom>
          <a:noFill/>
          <a:ln w="5715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96" charset="0"/>
            </a:endParaRPr>
          </a:p>
        </p:txBody>
      </p:sp>
      <p:sp>
        <p:nvSpPr>
          <p:cNvPr id="63" name="AutoShape 109"/>
          <p:cNvSpPr>
            <a:spLocks noChangeArrowheads="1"/>
          </p:cNvSpPr>
          <p:nvPr/>
        </p:nvSpPr>
        <p:spPr bwMode="auto">
          <a:xfrm>
            <a:off x="1279829" y="13919775"/>
            <a:ext cx="41269933" cy="11232966"/>
          </a:xfrm>
          <a:prstGeom prst="roundRect">
            <a:avLst>
              <a:gd name="adj" fmla="val 7986"/>
            </a:avLst>
          </a:prstGeom>
          <a:solidFill>
            <a:srgbClr val="959DE6"/>
          </a:solidFill>
          <a:ln w="38100">
            <a:solidFill>
              <a:srgbClr val="001699"/>
            </a:solidFill>
            <a:round/>
            <a:headEnd/>
            <a:tailEnd/>
          </a:ln>
          <a:effectLst/>
        </p:spPr>
        <p:txBody>
          <a:bodyPr wrap="none" anchor="t">
            <a:prstTxWarp prst="textNoShape">
              <a:avLst/>
            </a:prstTxWarp>
          </a:bodyPr>
          <a:lstStyle/>
          <a:p>
            <a:endParaRPr lang="en-US" sz="5400" b="0" i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4" name="AutoShape 132"/>
          <p:cNvSpPr>
            <a:spLocks noChangeArrowheads="1"/>
          </p:cNvSpPr>
          <p:nvPr/>
        </p:nvSpPr>
        <p:spPr bwMode="auto">
          <a:xfrm>
            <a:off x="6778006" y="14230282"/>
            <a:ext cx="9702800" cy="1143000"/>
          </a:xfrm>
          <a:prstGeom prst="roundRect">
            <a:avLst>
              <a:gd name="adj" fmla="val 24454"/>
            </a:avLst>
          </a:prstGeom>
          <a:solidFill>
            <a:srgbClr val="F6DD9A"/>
          </a:solidFill>
          <a:ln w="38100">
            <a:solidFill>
              <a:srgbClr val="001699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5400" i="0" dirty="0" smtClean="0">
                <a:solidFill>
                  <a:srgbClr val="000099"/>
                </a:solidFill>
                <a:latin typeface="Arial" charset="0"/>
              </a:rPr>
              <a:t>Results</a:t>
            </a:r>
            <a:endParaRPr lang="en-US" sz="4800" i="0" dirty="0">
              <a:solidFill>
                <a:schemeClr val="tx1"/>
              </a:solidFill>
            </a:endParaRPr>
          </a:p>
        </p:txBody>
      </p:sp>
      <p:sp>
        <p:nvSpPr>
          <p:cNvPr id="70" name="AutoShape 131"/>
          <p:cNvSpPr>
            <a:spLocks noChangeArrowheads="1"/>
          </p:cNvSpPr>
          <p:nvPr/>
        </p:nvSpPr>
        <p:spPr bwMode="auto">
          <a:xfrm>
            <a:off x="2351592" y="15795703"/>
            <a:ext cx="9499163" cy="8780974"/>
          </a:xfrm>
          <a:prstGeom prst="roundRect">
            <a:avLst>
              <a:gd name="adj" fmla="val 3218"/>
            </a:avLst>
          </a:prstGeom>
          <a:solidFill>
            <a:srgbClr val="D2D5F3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anchor="t" anchorCtr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“Best Case” Conceptual </a:t>
            </a:r>
            <a:r>
              <a:rPr lang="en-US" sz="36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Discussion</a:t>
            </a:r>
            <a:endParaRPr lang="en-US" sz="3600" dirty="0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06734" y="16591016"/>
            <a:ext cx="8822672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0" i="0" dirty="0" smtClean="0"/>
              <a:t>Of course, students working on a quantitative problem can’t spend </a:t>
            </a:r>
            <a:r>
              <a:rPr lang="en-US" sz="2800" b="0" dirty="0" smtClean="0"/>
              <a:t>all</a:t>
            </a:r>
            <a:r>
              <a:rPr lang="en-US" sz="2800" b="0" i="0" dirty="0" smtClean="0"/>
              <a:t> of their time in Conceptual Discussion.  To </a:t>
            </a:r>
            <a:r>
              <a:rPr lang="en-US" sz="2800" b="0" i="0" dirty="0"/>
              <a:t>develop a benchmark </a:t>
            </a:r>
            <a:r>
              <a:rPr lang="en-US" sz="2800" b="0" i="0" dirty="0" smtClean="0"/>
              <a:t>for Conceptual Discussion we identified </a:t>
            </a:r>
            <a:r>
              <a:rPr lang="en-US" sz="2800" b="0" i="0" dirty="0"/>
              <a:t>an episode where a well-functioning group (#4) went through a sequence of starting a task, discussing it conceptually in an engaged collaborative fashion, and recording it.  The frames in this episode are illustrated </a:t>
            </a:r>
            <a:r>
              <a:rPr lang="en-US" sz="2800" b="0" i="0" dirty="0" smtClean="0"/>
              <a:t>here.  </a:t>
            </a:r>
            <a:endParaRPr lang="en-US" sz="2800" i="0" dirty="0"/>
          </a:p>
        </p:txBody>
      </p:sp>
      <p:sp>
        <p:nvSpPr>
          <p:cNvPr id="72" name="AutoShape 131"/>
          <p:cNvSpPr>
            <a:spLocks noChangeArrowheads="1"/>
          </p:cNvSpPr>
          <p:nvPr/>
        </p:nvSpPr>
        <p:spPr bwMode="auto">
          <a:xfrm>
            <a:off x="12781534" y="15795703"/>
            <a:ext cx="9777926" cy="8780974"/>
          </a:xfrm>
          <a:prstGeom prst="roundRect">
            <a:avLst>
              <a:gd name="adj" fmla="val 3218"/>
            </a:avLst>
          </a:prstGeom>
          <a:solidFill>
            <a:srgbClr val="D2D5F3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anchor="t" anchorCtr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Percentage of Conceptual Discussion During Problem-Solving</a:t>
            </a:r>
            <a:endParaRPr lang="en-US" sz="3600" dirty="0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3" name="AutoShape 131"/>
          <p:cNvSpPr>
            <a:spLocks noChangeArrowheads="1"/>
          </p:cNvSpPr>
          <p:nvPr/>
        </p:nvSpPr>
        <p:spPr bwMode="auto">
          <a:xfrm>
            <a:off x="22559460" y="8029465"/>
            <a:ext cx="4119618" cy="2320946"/>
          </a:xfrm>
          <a:prstGeom prst="roundRect">
            <a:avLst>
              <a:gd name="adj" fmla="val 3218"/>
            </a:avLst>
          </a:prstGeom>
          <a:solidFill>
            <a:srgbClr val="D2D5F3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anchor="t" anchorCtr="1">
            <a:prstTxWarp prst="textNoShape">
              <a:avLst/>
            </a:prstTxWarp>
          </a:bodyPr>
          <a:lstStyle/>
          <a:p>
            <a:pPr algn="just"/>
            <a:r>
              <a:rPr lang="en-US" sz="2800" b="0" i="0" dirty="0" smtClean="0"/>
              <a:t>Audio </a:t>
            </a:r>
            <a:r>
              <a:rPr lang="en-US" sz="2800" b="0" i="0" dirty="0" smtClean="0"/>
              <a:t>of </a:t>
            </a:r>
            <a:r>
              <a:rPr lang="en-US" sz="2800" i="0" dirty="0" smtClean="0"/>
              <a:t>N=6 </a:t>
            </a:r>
            <a:r>
              <a:rPr lang="en-US" sz="2800" b="0" i="0" dirty="0" smtClean="0"/>
              <a:t>student </a:t>
            </a:r>
            <a:r>
              <a:rPr lang="en-US" sz="2800" b="0" i="0" dirty="0"/>
              <a:t>groups </a:t>
            </a:r>
            <a:r>
              <a:rPr lang="en-US" sz="2800" b="0" i="0" dirty="0" smtClean="0"/>
              <a:t>coded for </a:t>
            </a:r>
            <a:r>
              <a:rPr lang="en-US" sz="2800" b="0" i="0" dirty="0" smtClean="0"/>
              <a:t>epistemological </a:t>
            </a:r>
            <a:r>
              <a:rPr lang="en-US" sz="2800" b="0" i="0" dirty="0"/>
              <a:t>framing and timing of </a:t>
            </a:r>
            <a:r>
              <a:rPr lang="en-US" sz="2800" b="0" i="0" dirty="0" smtClean="0"/>
              <a:t>problem-solving strategy prompts.</a:t>
            </a:r>
            <a:endParaRPr lang="en-US" sz="2800" b="0" i="0" dirty="0"/>
          </a:p>
        </p:txBody>
      </p:sp>
      <p:sp>
        <p:nvSpPr>
          <p:cNvPr id="85" name="AutoShape 129"/>
          <p:cNvSpPr>
            <a:spLocks noChangeArrowheads="1"/>
          </p:cNvSpPr>
          <p:nvPr/>
        </p:nvSpPr>
        <p:spPr bwMode="auto">
          <a:xfrm>
            <a:off x="11850755" y="25676819"/>
            <a:ext cx="9773513" cy="4675126"/>
          </a:xfrm>
          <a:prstGeom prst="roundRect">
            <a:avLst>
              <a:gd name="adj" fmla="val 7986"/>
            </a:avLst>
          </a:prstGeom>
          <a:solidFill>
            <a:srgbClr val="F6DD9A"/>
          </a:solidFill>
          <a:ln w="38100">
            <a:solidFill>
              <a:srgbClr val="000099"/>
            </a:solidFill>
            <a:round/>
            <a:headEnd/>
            <a:tailEnd/>
          </a:ln>
        </p:spPr>
        <p:txBody>
          <a:bodyPr wrap="square" anchorCtr="1">
            <a:prstTxWarp prst="textNoShape">
              <a:avLst/>
            </a:prstTxWarp>
          </a:bodyPr>
          <a:lstStyle/>
          <a:p>
            <a:r>
              <a:rPr lang="en-US" sz="4000" i="0" dirty="0" smtClean="0">
                <a:solidFill>
                  <a:srgbClr val="990000"/>
                </a:solidFill>
                <a:latin typeface="Arial" charset="0"/>
              </a:rPr>
              <a:t>Assumptions Prompt is Most Effective</a:t>
            </a:r>
            <a:endParaRPr lang="en-US" sz="4000" i="0" dirty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88" name="AutoShape 129"/>
          <p:cNvSpPr>
            <a:spLocks noChangeArrowheads="1"/>
          </p:cNvSpPr>
          <p:nvPr/>
        </p:nvSpPr>
        <p:spPr bwMode="auto">
          <a:xfrm>
            <a:off x="22421682" y="25676819"/>
            <a:ext cx="9773513" cy="4675126"/>
          </a:xfrm>
          <a:prstGeom prst="roundRect">
            <a:avLst>
              <a:gd name="adj" fmla="val 7986"/>
            </a:avLst>
          </a:prstGeom>
          <a:solidFill>
            <a:srgbClr val="F6DD9A"/>
          </a:solidFill>
          <a:ln w="38100">
            <a:solidFill>
              <a:srgbClr val="000099"/>
            </a:solidFill>
            <a:round/>
            <a:headEnd/>
            <a:tailEnd/>
          </a:ln>
        </p:spPr>
        <p:txBody>
          <a:bodyPr wrap="square" anchorCtr="1">
            <a:prstTxWarp prst="textNoShape">
              <a:avLst/>
            </a:prstTxWarp>
          </a:bodyPr>
          <a:lstStyle/>
          <a:p>
            <a:r>
              <a:rPr lang="en-US" sz="4000" i="0" dirty="0" smtClean="0">
                <a:solidFill>
                  <a:srgbClr val="990000"/>
                </a:solidFill>
                <a:latin typeface="Arial" charset="0"/>
              </a:rPr>
              <a:t>Prompts Encourage Worksheet Focus</a:t>
            </a:r>
            <a:endParaRPr lang="en-US" sz="4000" i="0" dirty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12473951" y="26540320"/>
            <a:ext cx="863491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/>
              <a:t>The </a:t>
            </a:r>
            <a:r>
              <a:rPr lang="en-US" sz="3200" b="0" i="0" dirty="0" smtClean="0"/>
              <a:t>most successful prompt is the </a:t>
            </a:r>
            <a:r>
              <a:rPr lang="en-US" sz="3200" b="0" i="0" dirty="0"/>
              <a:t>explicit requirement to state modeling assumptions, which prompted conceptual discussion from every group </a:t>
            </a:r>
            <a:r>
              <a:rPr lang="en-US" sz="3200" b="0" i="0" dirty="0" smtClean="0"/>
              <a:t>studied.  The data also shows a </a:t>
            </a:r>
            <a:r>
              <a:rPr lang="en-US" sz="3200" b="0" i="0" dirty="0"/>
              <a:t>significant peak in Conceptual </a:t>
            </a:r>
            <a:r>
              <a:rPr lang="en-US" sz="3200" b="0" i="0" dirty="0" smtClean="0"/>
              <a:t>Discussion shortly after </a:t>
            </a:r>
            <a:r>
              <a:rPr lang="en-US" sz="3200" b="0" i="0" dirty="0"/>
              <a:t>the </a:t>
            </a:r>
            <a:r>
              <a:rPr lang="en-US" sz="3200" b="0" i="0" dirty="0" smtClean="0"/>
              <a:t>prompt which fits the notion that a prompt’s influence is highest shortly after it is encountered.</a:t>
            </a:r>
            <a:endParaRPr lang="en-US" sz="3200" b="0" i="0" dirty="0"/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23042739" y="26540320"/>
            <a:ext cx="863491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smtClean="0"/>
              <a:t>Students’ discourse suggests they perceive prompts as </a:t>
            </a:r>
            <a:r>
              <a:rPr lang="en-US" sz="3200" b="0" i="0" dirty="0"/>
              <a:t>a list of conditions to be satisfied for marks.  </a:t>
            </a:r>
            <a:r>
              <a:rPr lang="en-US" sz="3200" b="0" i="0" dirty="0" smtClean="0"/>
              <a:t>Thus, the prompts encourage mark-getting rather than sense-making. The </a:t>
            </a:r>
            <a:r>
              <a:rPr lang="en-US" sz="3200" b="0" i="0" dirty="0"/>
              <a:t>Assumptions prompt is </a:t>
            </a:r>
            <a:r>
              <a:rPr lang="en-US" sz="3200" b="0" i="0" dirty="0" smtClean="0"/>
              <a:t>successful at prompting sensemaking </a:t>
            </a:r>
            <a:r>
              <a:rPr lang="en-US" sz="3200" b="0" i="0" dirty="0"/>
              <a:t>only because it </a:t>
            </a:r>
            <a:r>
              <a:rPr lang="en-US" sz="3200" b="0" i="0" dirty="0" smtClean="0"/>
              <a:t>implicitly </a:t>
            </a:r>
            <a:r>
              <a:rPr lang="en-US" sz="3200" b="0" dirty="0" smtClean="0"/>
              <a:t>requires</a:t>
            </a:r>
            <a:r>
              <a:rPr lang="en-US" sz="3200" b="0" i="0" dirty="0" smtClean="0"/>
              <a:t> reconciliation </a:t>
            </a:r>
            <a:r>
              <a:rPr lang="en-US" sz="3200" b="0" i="0" dirty="0"/>
              <a:t>between formal physics and everyday </a:t>
            </a:r>
            <a:r>
              <a:rPr lang="en-US" sz="3200" b="0" i="0" dirty="0" smtClean="0"/>
              <a:t>intuition.</a:t>
            </a:r>
            <a:endParaRPr lang="en-US" sz="3200" b="0" i="0" dirty="0"/>
          </a:p>
        </p:txBody>
      </p:sp>
      <p:sp>
        <p:nvSpPr>
          <p:cNvPr id="93" name="AutoShape 129"/>
          <p:cNvSpPr>
            <a:spLocks noChangeArrowheads="1"/>
          </p:cNvSpPr>
          <p:nvPr/>
        </p:nvSpPr>
        <p:spPr bwMode="auto">
          <a:xfrm>
            <a:off x="32776249" y="25661598"/>
            <a:ext cx="9773513" cy="4690346"/>
          </a:xfrm>
          <a:prstGeom prst="roundRect">
            <a:avLst>
              <a:gd name="adj" fmla="val 7986"/>
            </a:avLst>
          </a:prstGeom>
          <a:solidFill>
            <a:srgbClr val="F6DD9A"/>
          </a:solidFill>
          <a:ln w="38100">
            <a:solidFill>
              <a:srgbClr val="000099"/>
            </a:solidFill>
            <a:round/>
            <a:headEnd/>
            <a:tailEnd/>
          </a:ln>
        </p:spPr>
        <p:txBody>
          <a:bodyPr wrap="square" anchorCtr="1">
            <a:prstTxWarp prst="textNoShape">
              <a:avLst/>
            </a:prstTxWarp>
          </a:bodyPr>
          <a:lstStyle/>
          <a:p>
            <a:r>
              <a:rPr lang="en-US" sz="4000" i="0" dirty="0" smtClean="0">
                <a:solidFill>
                  <a:srgbClr val="990000"/>
                </a:solidFill>
                <a:latin typeface="Arial" charset="0"/>
              </a:rPr>
              <a:t>Conclusions</a:t>
            </a:r>
            <a:endParaRPr lang="en-US" sz="4000" i="0" dirty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33397306" y="26540320"/>
            <a:ext cx="863491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smtClean="0"/>
              <a:t>Our results suggest that overall, using </a:t>
            </a:r>
            <a:r>
              <a:rPr lang="en-US" sz="3200" b="0" i="0" dirty="0"/>
              <a:t>prescribed prompts </a:t>
            </a:r>
            <a:r>
              <a:rPr lang="en-US" sz="3200" b="0" i="0" dirty="0" smtClean="0"/>
              <a:t>on group worksheets does </a:t>
            </a:r>
            <a:r>
              <a:rPr lang="en-US" sz="3200" b="0" i="0" dirty="0"/>
              <a:t>not </a:t>
            </a:r>
            <a:r>
              <a:rPr lang="en-US" sz="3200" b="0" i="0" dirty="0" smtClean="0"/>
              <a:t>promote students</a:t>
            </a:r>
            <a:r>
              <a:rPr lang="en-US" sz="3200" b="0" i="0" dirty="0"/>
              <a:t>’ </a:t>
            </a:r>
            <a:r>
              <a:rPr lang="en-US" sz="3200" b="0" i="0" dirty="0" smtClean="0"/>
              <a:t>sensemaking, and may actually inhibit it.  </a:t>
            </a:r>
            <a:r>
              <a:rPr lang="en-US" sz="3200" b="0" i="0" dirty="0"/>
              <a:t>In order to encourage sensemaking, </a:t>
            </a:r>
            <a:r>
              <a:rPr lang="en-US" sz="3200" b="0" i="0" dirty="0" smtClean="0"/>
              <a:t>we </a:t>
            </a:r>
            <a:r>
              <a:rPr lang="en-US" sz="3200" b="0" i="0" dirty="0"/>
              <a:t>suggest focusing on assessment rubrics that reward </a:t>
            </a:r>
            <a:r>
              <a:rPr lang="en-US" sz="3200" b="0" dirty="0"/>
              <a:t>overall </a:t>
            </a:r>
            <a:r>
              <a:rPr lang="en-US" sz="3200" b="0" dirty="0" smtClean="0"/>
              <a:t>coherence</a:t>
            </a:r>
            <a:r>
              <a:rPr lang="en-US" sz="3200" b="0" i="0" dirty="0" smtClean="0"/>
              <a:t>, rather than piece-wise satisfaction of individual step requirements</a:t>
            </a:r>
            <a:endParaRPr lang="en-US" sz="3200" b="0" i="0" dirty="0"/>
          </a:p>
        </p:txBody>
      </p:sp>
      <p:sp>
        <p:nvSpPr>
          <p:cNvPr id="116" name="AutoShape 129"/>
          <p:cNvSpPr>
            <a:spLocks noChangeArrowheads="1"/>
          </p:cNvSpPr>
          <p:nvPr/>
        </p:nvSpPr>
        <p:spPr bwMode="auto">
          <a:xfrm>
            <a:off x="11367438" y="4649888"/>
            <a:ext cx="9700792" cy="8704098"/>
          </a:xfrm>
          <a:prstGeom prst="roundRect">
            <a:avLst>
              <a:gd name="adj" fmla="val 7986"/>
            </a:avLst>
          </a:prstGeom>
          <a:solidFill>
            <a:srgbClr val="F6DD9A"/>
          </a:solidFill>
          <a:ln w="381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Ctr="1">
            <a:prstTxWarp prst="textNoShape">
              <a:avLst/>
            </a:prstTxWarp>
          </a:bodyPr>
          <a:lstStyle/>
          <a:p>
            <a:r>
              <a:rPr lang="en-US" sz="5400" i="0" dirty="0" smtClean="0">
                <a:solidFill>
                  <a:srgbClr val="990000"/>
                </a:solidFill>
                <a:latin typeface="Arial" charset="0"/>
              </a:rPr>
              <a:t>Sensemaking In Terms Of</a:t>
            </a:r>
          </a:p>
          <a:p>
            <a:r>
              <a:rPr lang="en-US" sz="5400" i="0" dirty="0" smtClean="0">
                <a:solidFill>
                  <a:srgbClr val="990000"/>
                </a:solidFill>
                <a:latin typeface="Arial" charset="0"/>
              </a:rPr>
              <a:t>Epistemological </a:t>
            </a:r>
            <a:r>
              <a:rPr lang="en-US" sz="5400" i="0" dirty="0" smtClean="0">
                <a:solidFill>
                  <a:srgbClr val="990000"/>
                </a:solidFill>
                <a:latin typeface="Arial" charset="0"/>
              </a:rPr>
              <a:t>Framing</a:t>
            </a:r>
            <a:endParaRPr lang="en-US" sz="5400" i="0" dirty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117" name="TextBox 127"/>
          <p:cNvSpPr txBox="1">
            <a:spLocks noChangeArrowheads="1"/>
          </p:cNvSpPr>
          <p:nvPr/>
        </p:nvSpPr>
        <p:spPr bwMode="auto">
          <a:xfrm>
            <a:off x="12137376" y="6597418"/>
            <a:ext cx="838967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i="0" dirty="0" smtClean="0">
                <a:latin typeface="Arial" pitchFamily="-65" charset="0"/>
              </a:rPr>
              <a:t>Implicit, unspoken </a:t>
            </a:r>
            <a:r>
              <a:rPr lang="en-US" sz="3000" i="0" dirty="0" smtClean="0">
                <a:latin typeface="Arial" pitchFamily="-65" charset="0"/>
              </a:rPr>
              <a:t>expectations (</a:t>
            </a:r>
            <a:r>
              <a:rPr lang="en-US" sz="3000" i="0" dirty="0" smtClean="0">
                <a:latin typeface="Arial" pitchFamily="-65" charset="0"/>
              </a:rPr>
              <a:t>usually </a:t>
            </a:r>
            <a:r>
              <a:rPr lang="en-US" sz="3000" i="0" dirty="0" smtClean="0">
                <a:latin typeface="Arial" pitchFamily="-65" charset="0"/>
              </a:rPr>
              <a:t>shared by an </a:t>
            </a:r>
            <a:r>
              <a:rPr lang="en-US" sz="3000" dirty="0" smtClean="0">
                <a:latin typeface="Arial" pitchFamily="-65" charset="0"/>
              </a:rPr>
              <a:t>entire group</a:t>
            </a:r>
            <a:r>
              <a:rPr lang="en-US" sz="3000" i="0" dirty="0" smtClean="0">
                <a:latin typeface="Arial" pitchFamily="-65" charset="0"/>
              </a:rPr>
              <a:t>) </a:t>
            </a:r>
            <a:r>
              <a:rPr lang="en-US" sz="3000" i="0" dirty="0" smtClean="0">
                <a:latin typeface="Arial" pitchFamily="-65" charset="0"/>
              </a:rPr>
              <a:t>regarding:</a:t>
            </a:r>
            <a:endParaRPr lang="en-US" sz="3000" b="0" i="0" dirty="0"/>
          </a:p>
        </p:txBody>
      </p:sp>
      <p:grpSp>
        <p:nvGrpSpPr>
          <p:cNvPr id="32" name="Group 31"/>
          <p:cNvGrpSpPr/>
          <p:nvPr/>
        </p:nvGrpSpPr>
        <p:grpSpPr>
          <a:xfrm>
            <a:off x="11923214" y="7761285"/>
            <a:ext cx="8877216" cy="4948698"/>
            <a:chOff x="11923214" y="7816792"/>
            <a:chExt cx="8877216" cy="494869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1923214" y="10053713"/>
              <a:ext cx="3168352" cy="2711777"/>
            </a:xfrm>
            <a:prstGeom prst="rect">
              <a:avLst/>
            </a:prstGeom>
            <a:effectLst/>
          </p:spPr>
        </p:pic>
        <p:sp>
          <p:nvSpPr>
            <p:cNvPr id="87" name="AutoShape 13"/>
            <p:cNvSpPr>
              <a:spLocks noChangeArrowheads="1"/>
            </p:cNvSpPr>
            <p:nvPr/>
          </p:nvSpPr>
          <p:spPr bwMode="auto">
            <a:xfrm>
              <a:off x="11943446" y="7816792"/>
              <a:ext cx="8856984" cy="2146123"/>
            </a:xfrm>
            <a:prstGeom prst="cloudCallout">
              <a:avLst>
                <a:gd name="adj1" fmla="val -22145"/>
                <a:gd name="adj2" fmla="val 78134"/>
              </a:avLst>
            </a:prstGeom>
            <a:ln>
              <a:headEnd/>
              <a:tailEnd/>
            </a:ln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600" i="1" dirty="0">
                <a:latin typeface="Arial" pitchFamily="-65" charset="0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2139238" y="8140134"/>
              <a:ext cx="8574580" cy="1384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800" b="1" i="0" dirty="0" smtClean="0">
                  <a:latin typeface="Arial" pitchFamily="-65" charset="0"/>
                </a:rPr>
                <a:t>What kind of learning activity is this?</a:t>
              </a:r>
            </a:p>
            <a:p>
              <a:pPr eaLnBrk="0" hangingPunct="0"/>
              <a:r>
                <a:rPr lang="en-US" sz="2800" i="0" dirty="0" smtClean="0">
                  <a:latin typeface="Arial" pitchFamily="-65" charset="0"/>
                </a:rPr>
                <a:t>How will we learn? What are we aiming for?  What knowledge is relevant here? </a:t>
              </a:r>
              <a:r>
                <a:rPr lang="en-US" sz="2800" i="0" baseline="30000" dirty="0" smtClean="0">
                  <a:latin typeface="Arial" pitchFamily="-65" charset="0"/>
                </a:rPr>
                <a:t>[7,8]</a:t>
              </a:r>
              <a:endParaRPr lang="en-US" sz="2800" i="0" baseline="30000" dirty="0">
                <a:latin typeface="Arial" pitchFamily="-65" charset="0"/>
              </a:endParaRPr>
            </a:p>
          </p:txBody>
        </p:sp>
      </p:grpSp>
      <p:sp>
        <p:nvSpPr>
          <p:cNvPr id="78" name="TextBox 127"/>
          <p:cNvSpPr txBox="1">
            <a:spLocks noChangeArrowheads="1"/>
          </p:cNvSpPr>
          <p:nvPr/>
        </p:nvSpPr>
        <p:spPr bwMode="auto">
          <a:xfrm>
            <a:off x="1701366" y="8610328"/>
            <a:ext cx="387936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2800" b="0" i="0" dirty="0"/>
              <a:t>Students </a:t>
            </a:r>
            <a:r>
              <a:rPr lang="en-US" sz="2800" b="0" i="0" dirty="0" smtClean="0"/>
              <a:t>work together on Context-Rich Problems</a:t>
            </a:r>
            <a:r>
              <a:rPr lang="en-US" sz="2800" b="0" i="0" baseline="30000" dirty="0" smtClean="0"/>
              <a:t>[1]</a:t>
            </a:r>
            <a:r>
              <a:rPr lang="en-US" sz="2800" b="0" i="0" dirty="0" smtClean="0"/>
              <a:t> using worksheets </a:t>
            </a:r>
            <a:r>
              <a:rPr lang="en-US" sz="2800" b="0" i="0" dirty="0"/>
              <a:t>that present the problem and then each step </a:t>
            </a:r>
            <a:r>
              <a:rPr lang="en-US" sz="2800" b="0" i="0" dirty="0" smtClean="0"/>
              <a:t>with </a:t>
            </a:r>
            <a:r>
              <a:rPr lang="en-US" sz="2800" b="0" i="0" dirty="0"/>
              <a:t>a </a:t>
            </a:r>
            <a:r>
              <a:rPr lang="en-US" sz="2800" b="0" i="0" dirty="0" smtClean="0"/>
              <a:t>few reminders and prompts for the contents of that step.</a:t>
            </a:r>
            <a:r>
              <a:rPr lang="en-US" sz="2800" b="0" i="0" baseline="30000" dirty="0" smtClean="0"/>
              <a:t>[6]</a:t>
            </a:r>
            <a:r>
              <a:rPr lang="en-US" sz="2800" b="0" i="0" dirty="0" smtClean="0"/>
              <a:t>  Steps 2-6 are mandatory and graded.</a:t>
            </a:r>
            <a:endParaRPr lang="en-US" sz="2800" b="0" i="0" dirty="0" smtClean="0"/>
          </a:p>
        </p:txBody>
      </p:sp>
      <p:sp>
        <p:nvSpPr>
          <p:cNvPr id="82" name="Rectangle 81"/>
          <p:cNvSpPr/>
          <p:nvPr/>
        </p:nvSpPr>
        <p:spPr>
          <a:xfrm>
            <a:off x="2806734" y="23909441"/>
            <a:ext cx="8814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0" i="0" dirty="0"/>
              <a:t>The overall ratios </a:t>
            </a:r>
            <a:r>
              <a:rPr lang="en-US" sz="2800" b="0" i="0" dirty="0" smtClean="0"/>
              <a:t>are </a:t>
            </a:r>
            <a:r>
              <a:rPr lang="en-US" sz="2800" i="0" dirty="0" smtClean="0"/>
              <a:t>W </a:t>
            </a:r>
            <a:r>
              <a:rPr lang="en-US" sz="2800" i="0" dirty="0"/>
              <a:t>= 53%; PD = 8%; CD = 38%</a:t>
            </a:r>
            <a:endParaRPr lang="en-US" sz="2800" i="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708023"/>
              </p:ext>
            </p:extLst>
          </p:nvPr>
        </p:nvGraphicFramePr>
        <p:xfrm>
          <a:off x="13250507" y="17395304"/>
          <a:ext cx="8854165" cy="59122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{85BE263C-DBD7-4A20-BB59-AAB30ACAA65A}</a:tableStyleId>
              </a:tblPr>
              <a:tblGrid>
                <a:gridCol w="2394221"/>
                <a:gridCol w="694435"/>
                <a:gridCol w="582678"/>
                <a:gridCol w="694435"/>
                <a:gridCol w="750479"/>
                <a:gridCol w="694435"/>
                <a:gridCol w="694435"/>
                <a:gridCol w="1061589"/>
                <a:gridCol w="1287458"/>
              </a:tblGrid>
              <a:tr h="1439376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Group #: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Overall </a:t>
                      </a:r>
                      <a:r>
                        <a:rPr lang="en-US" sz="2000" u="none" strike="noStrike" dirty="0" smtClean="0">
                          <a:solidFill>
                            <a:srgbClr val="000000"/>
                          </a:solidFill>
                          <a:effectLst/>
                        </a:rPr>
                        <a:t>Average*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0000"/>
                          </a:solidFill>
                          <a:effectLst/>
                        </a:rPr>
                        <a:t># of groups engaging in CD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B3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88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1. Interpret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41%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n/a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13%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11%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3B3B3"/>
                    </a:solidFill>
                  </a:tcPr>
                </a:tc>
              </a:tr>
              <a:tr h="7258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2. Relevant Physics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3B3B3"/>
                    </a:solidFill>
                  </a:tcPr>
                </a:tc>
              </a:tr>
              <a:tr h="588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3. Assumptions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14%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19%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13%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6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588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4. Diagram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n/a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4%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3B3B3"/>
                    </a:solidFill>
                  </a:tcPr>
                </a:tc>
              </a:tr>
              <a:tr h="588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5. Solve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C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C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C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C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38%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C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5%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C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C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8%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3830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38301"/>
                    </a:solidFill>
                  </a:tcPr>
                </a:tc>
              </a:tr>
              <a:tr h="7258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 Error-Checking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24%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3B3B3"/>
                    </a:solidFill>
                  </a:tcPr>
                </a:tc>
              </a:tr>
              <a:tr h="588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Overall </a:t>
                      </a:r>
                      <a:r>
                        <a:rPr lang="en-US" sz="2400" b="1" u="none" strike="noStrike" dirty="0" smtClean="0">
                          <a:effectLst/>
                        </a:rPr>
                        <a:t>Average*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000" marR="36000" marT="36000" marB="36000" anchor="ctr"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4%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9%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14%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4%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9%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B3B3B3"/>
                    </a:solidFill>
                  </a:tcPr>
                </a:tc>
              </a:tr>
            </a:tbl>
          </a:graphicData>
        </a:graphic>
      </p:graphicFrame>
      <p:sp>
        <p:nvSpPr>
          <p:cNvPr id="119" name="AutoShape 131"/>
          <p:cNvSpPr>
            <a:spLocks noChangeArrowheads="1"/>
          </p:cNvSpPr>
          <p:nvPr/>
        </p:nvSpPr>
        <p:spPr bwMode="auto">
          <a:xfrm>
            <a:off x="23510727" y="14483252"/>
            <a:ext cx="18153102" cy="4860000"/>
          </a:xfrm>
          <a:prstGeom prst="roundRect">
            <a:avLst>
              <a:gd name="adj" fmla="val 3218"/>
            </a:avLst>
          </a:prstGeom>
          <a:solidFill>
            <a:srgbClr val="D2D5F3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anchor="t" anchorCtr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Aggregate of Frames After The ‘Assumptions’ Prompt </a:t>
            </a:r>
            <a:endParaRPr lang="en-US" sz="3600" dirty="0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6" name="AutoShape 131"/>
          <p:cNvSpPr>
            <a:spLocks noChangeArrowheads="1"/>
          </p:cNvSpPr>
          <p:nvPr/>
        </p:nvSpPr>
        <p:spPr bwMode="auto">
          <a:xfrm>
            <a:off x="23510728" y="19740702"/>
            <a:ext cx="18159198" cy="4860000"/>
          </a:xfrm>
          <a:prstGeom prst="roundRect">
            <a:avLst>
              <a:gd name="adj" fmla="val 3218"/>
            </a:avLst>
          </a:prstGeom>
          <a:solidFill>
            <a:srgbClr val="D2D5F3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anchor="t" anchorCtr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Aggregate of Frames </a:t>
            </a:r>
            <a:r>
              <a:rPr lang="en-US" sz="3600" dirty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After The </a:t>
            </a:r>
            <a:r>
              <a:rPr lang="en-US" sz="3600" dirty="0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‘Solve’ Prompt </a:t>
            </a:r>
            <a:endParaRPr lang="en-US" sz="3600" dirty="0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230806" y="20549009"/>
            <a:ext cx="7696200" cy="3886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158798" y="15309304"/>
            <a:ext cx="7696200" cy="3886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32943774" y="20433166"/>
            <a:ext cx="806873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smtClean="0"/>
              <a:t>The surprisingly high rate of CD after the Solve segment are due to:</a:t>
            </a:r>
          </a:p>
          <a:p>
            <a:pPr marL="742950" indent="-742950" algn="just">
              <a:buAutoNum type="arabicPeriod"/>
            </a:pPr>
            <a:r>
              <a:rPr lang="en-US" sz="3200" b="0" i="0" dirty="0" smtClean="0"/>
              <a:t>one group does very little sensemaking before reaching the solve prompt</a:t>
            </a:r>
          </a:p>
          <a:p>
            <a:pPr marL="742950" indent="-742950" algn="just">
              <a:buAutoNum type="arabicPeriod"/>
            </a:pPr>
            <a:r>
              <a:rPr lang="en-US" sz="3200" b="0" i="0" dirty="0" smtClean="0"/>
              <a:t>several groups engage in spontaneous sensemaking of their results</a:t>
            </a:r>
          </a:p>
          <a:p>
            <a:pPr marL="742950" indent="-742950" algn="just">
              <a:buAutoNum type="arabicPeriod"/>
            </a:pPr>
            <a:r>
              <a:rPr lang="en-US" sz="3200" b="0" i="0" dirty="0" smtClean="0"/>
              <a:t>one group has an ongoing debate over a contentious assumption</a:t>
            </a:r>
            <a:endParaRPr lang="en-US" sz="3200" b="0" i="0" dirty="0"/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32727750" y="15224026"/>
            <a:ext cx="806873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smtClean="0"/>
              <a:t>The frames after the Assumptions Prompt show the highest average % </a:t>
            </a:r>
            <a:r>
              <a:rPr lang="en-US" sz="3200" b="0" i="0" dirty="0"/>
              <a:t>and the most student groups engaging in </a:t>
            </a:r>
            <a:r>
              <a:rPr lang="en-US" sz="3200" b="0" i="0" dirty="0" smtClean="0"/>
              <a:t>Conceptual Discussion.  Examination of students’ discourse shows a pattern where they automatically parrot ‘common’ assumptions for the first few minutes and then discuss the sensibility of these or other </a:t>
            </a:r>
            <a:r>
              <a:rPr lang="en-US" sz="3200" b="0" i="0" dirty="0"/>
              <a:t>possible </a:t>
            </a:r>
            <a:r>
              <a:rPr lang="en-US" sz="3200" b="0" i="0" dirty="0" smtClean="0"/>
              <a:t>assumptions.  </a:t>
            </a:r>
            <a:endParaRPr lang="en-US" sz="3200" b="0" i="0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18395" y="19843576"/>
            <a:ext cx="6991271" cy="40655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5" name="Left Arrow 94"/>
          <p:cNvSpPr/>
          <p:nvPr/>
        </p:nvSpPr>
        <p:spPr bwMode="auto">
          <a:xfrm flipH="1">
            <a:off x="21926037" y="21327016"/>
            <a:ext cx="2304769" cy="671065"/>
          </a:xfrm>
          <a:prstGeom prst="lef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96" charset="0"/>
            </a:endParaRPr>
          </a:p>
        </p:txBody>
      </p:sp>
      <p:sp>
        <p:nvSpPr>
          <p:cNvPr id="90" name="Left Arrow 89"/>
          <p:cNvSpPr/>
          <p:nvPr/>
        </p:nvSpPr>
        <p:spPr bwMode="auto">
          <a:xfrm rot="19618172" flipH="1">
            <a:off x="21748649" y="19368547"/>
            <a:ext cx="3023399" cy="671065"/>
          </a:xfrm>
          <a:prstGeom prst="left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63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96" charset="0"/>
            </a:endParaRPr>
          </a:p>
        </p:txBody>
      </p:sp>
      <p:sp>
        <p:nvSpPr>
          <p:cNvPr id="103" name="16-Point Star 102"/>
          <p:cNvSpPr/>
          <p:nvPr/>
        </p:nvSpPr>
        <p:spPr bwMode="auto">
          <a:xfrm>
            <a:off x="28547924" y="15436111"/>
            <a:ext cx="2622311" cy="1395174"/>
          </a:xfrm>
          <a:prstGeom prst="star16">
            <a:avLst>
              <a:gd name="adj" fmla="val 43332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63600"/>
            <a:r>
              <a:rPr lang="en-US" sz="1400" b="0" dirty="0">
                <a:solidFill>
                  <a:schemeClr val="tx1"/>
                </a:solidFill>
                <a:latin typeface="Times New Roman" pitchFamily="96" charset="0"/>
              </a:rPr>
              <a:t>The decrease in total</a:t>
            </a:r>
          </a:p>
          <a:p>
            <a:pPr defTabSz="863600"/>
            <a:r>
              <a:rPr lang="en-US" sz="1400" b="0" dirty="0">
                <a:solidFill>
                  <a:schemeClr val="tx1"/>
                </a:solidFill>
                <a:latin typeface="Times New Roman" pitchFamily="96" charset="0"/>
              </a:rPr>
              <a:t>time is due to student</a:t>
            </a:r>
          </a:p>
          <a:p>
            <a:pPr defTabSz="863600"/>
            <a:r>
              <a:rPr lang="en-US" sz="1400" b="0" dirty="0">
                <a:solidFill>
                  <a:schemeClr val="tx1"/>
                </a:solidFill>
                <a:latin typeface="Times New Roman" pitchFamily="96" charset="0"/>
              </a:rPr>
              <a:t>groups moving on to </a:t>
            </a:r>
          </a:p>
          <a:p>
            <a:pPr defTabSz="863600"/>
            <a:r>
              <a:rPr lang="en-US" sz="1400" b="0" dirty="0">
                <a:solidFill>
                  <a:schemeClr val="tx1"/>
                </a:solidFill>
                <a:latin typeface="Times New Roman" pitchFamily="96" charset="0"/>
              </a:rPr>
              <a:t>the next prompt</a:t>
            </a:r>
          </a:p>
        </p:txBody>
      </p:sp>
      <p:sp>
        <p:nvSpPr>
          <p:cNvPr id="107" name="16-Point Star 106"/>
          <p:cNvSpPr/>
          <p:nvPr/>
        </p:nvSpPr>
        <p:spPr bwMode="auto">
          <a:xfrm>
            <a:off x="29103389" y="20433166"/>
            <a:ext cx="2622311" cy="1395174"/>
          </a:xfrm>
          <a:prstGeom prst="star16">
            <a:avLst>
              <a:gd name="adj" fmla="val 43332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63600"/>
            <a:r>
              <a:rPr lang="en-US" sz="1400" b="0" dirty="0">
                <a:solidFill>
                  <a:schemeClr val="tx1"/>
                </a:solidFill>
                <a:latin typeface="Times New Roman" pitchFamily="96" charset="0"/>
              </a:rPr>
              <a:t>The decrease in total</a:t>
            </a:r>
          </a:p>
          <a:p>
            <a:pPr defTabSz="863600"/>
            <a:r>
              <a:rPr lang="en-US" sz="1400" b="0" dirty="0">
                <a:solidFill>
                  <a:schemeClr val="tx1"/>
                </a:solidFill>
                <a:latin typeface="Times New Roman" pitchFamily="96" charset="0"/>
              </a:rPr>
              <a:t>time is due to student</a:t>
            </a:r>
          </a:p>
          <a:p>
            <a:pPr defTabSz="863600"/>
            <a:r>
              <a:rPr lang="en-US" sz="1400" b="0" dirty="0">
                <a:solidFill>
                  <a:schemeClr val="tx1"/>
                </a:solidFill>
                <a:latin typeface="Times New Roman" pitchFamily="96" charset="0"/>
              </a:rPr>
              <a:t>groups moving on to </a:t>
            </a:r>
          </a:p>
          <a:p>
            <a:pPr defTabSz="863600"/>
            <a:r>
              <a:rPr lang="en-US" sz="1400" b="0" dirty="0">
                <a:solidFill>
                  <a:schemeClr val="tx1"/>
                </a:solidFill>
                <a:latin typeface="Times New Roman" pitchFamily="96" charset="0"/>
              </a:rPr>
              <a:t>the next prompt</a:t>
            </a:r>
          </a:p>
        </p:txBody>
      </p:sp>
      <p:sp>
        <p:nvSpPr>
          <p:cNvPr id="108" name="Rectangle 233"/>
          <p:cNvSpPr>
            <a:spLocks noChangeArrowheads="1"/>
          </p:cNvSpPr>
          <p:nvPr/>
        </p:nvSpPr>
        <p:spPr bwMode="auto">
          <a:xfrm>
            <a:off x="13933662" y="30788792"/>
            <a:ext cx="7716811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US" sz="1800" b="0" i="0" dirty="0" smtClean="0"/>
              <a:t>P</a:t>
            </a:r>
            <a:r>
              <a:rPr lang="en-US" sz="1800" b="0" i="0" dirty="0"/>
              <a:t>. Heller, R. Keith, and S. Anderson, Am. J. </a:t>
            </a:r>
            <a:r>
              <a:rPr lang="en-US" sz="1800" b="0" i="0" dirty="0" err="1"/>
              <a:t>Phys</a:t>
            </a:r>
            <a:r>
              <a:rPr lang="en-US" sz="1800" b="0" i="0" dirty="0"/>
              <a:t> 60, 627-636 (1992).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b="0" i="0" dirty="0" smtClean="0"/>
              <a:t>R. Teodorescu, Ph.D. dissertation, The George Washington University, 2009.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b="0" i="0" dirty="0" smtClean="0"/>
              <a:t>A. van </a:t>
            </a:r>
            <a:r>
              <a:rPr lang="en-US" sz="1800" b="0" i="0" dirty="0" err="1"/>
              <a:t>Heuvelen</a:t>
            </a:r>
            <a:r>
              <a:rPr lang="en-US" sz="1800" b="0" i="0" dirty="0"/>
              <a:t>, Am. J. </a:t>
            </a:r>
            <a:r>
              <a:rPr lang="en-US" sz="1800" b="0" i="0" dirty="0" err="1"/>
              <a:t>Phys</a:t>
            </a:r>
            <a:r>
              <a:rPr lang="en-US" sz="1800" b="0" i="0" dirty="0"/>
              <a:t> 59, 898-907 (1991). </a:t>
            </a:r>
          </a:p>
          <a:p>
            <a:pPr marL="342900" indent="-342900" algn="l">
              <a:buAutoNum type="arabicPeriod"/>
            </a:pPr>
            <a:r>
              <a:rPr lang="en-US" sz="1800" b="0" i="0" dirty="0" smtClean="0"/>
              <a:t>R</a:t>
            </a:r>
            <a:r>
              <a:rPr lang="en-US" sz="1800" b="0" i="0" dirty="0"/>
              <a:t>. Knight, </a:t>
            </a:r>
            <a:r>
              <a:rPr lang="en-US" sz="1800" b="0" dirty="0"/>
              <a:t>Physics for Scientists and Engineers:  A Strategic Approach </a:t>
            </a:r>
            <a:r>
              <a:rPr lang="en-US" sz="1800" b="0" i="0" dirty="0"/>
              <a:t>(Addison Wesley, Boston, 2008) 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15114350" y="10147809"/>
            <a:ext cx="7312458" cy="3505915"/>
            <a:chOff x="15114350" y="9869372"/>
            <a:chExt cx="7312458" cy="350591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9" name="16-Point Star 18"/>
            <p:cNvSpPr/>
            <p:nvPr/>
          </p:nvSpPr>
          <p:spPr bwMode="auto">
            <a:xfrm>
              <a:off x="15114350" y="9869372"/>
              <a:ext cx="7312458" cy="3505915"/>
            </a:xfrm>
            <a:prstGeom prst="star16">
              <a:avLst>
                <a:gd name="adj" fmla="val 43332"/>
              </a:avLst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863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60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96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5933389" y="10468167"/>
              <a:ext cx="5674381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tx1"/>
                  </a:solidFill>
                  <a:latin typeface="Times New Roman" pitchFamily="96" charset="0"/>
                </a:rPr>
                <a:t>“Sensemaking” is operationalized as the frame of “Engaging in Conceptual Discussion” </a:t>
              </a:r>
              <a:endParaRPr lang="en-US" sz="3600" baseline="30000" dirty="0">
                <a:solidFill>
                  <a:schemeClr val="tx1"/>
                </a:solidFill>
                <a:latin typeface="Times New Roman" pitchFamily="96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3250507" y="23515984"/>
            <a:ext cx="88541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 smtClean="0"/>
              <a:t>*Overall Average </a:t>
            </a:r>
            <a:r>
              <a:rPr lang="en-US" b="0" i="0" dirty="0"/>
              <a:t>indicates the total time spent in the Conceptual Discussion frame over the total time spent in that segment. </a:t>
            </a:r>
            <a:endParaRPr lang="en-US" b="0" i="0" dirty="0"/>
          </a:p>
        </p:txBody>
      </p:sp>
      <p:sp>
        <p:nvSpPr>
          <p:cNvPr id="111" name="Rectangle 233"/>
          <p:cNvSpPr>
            <a:spLocks noChangeArrowheads="1"/>
          </p:cNvSpPr>
          <p:nvPr/>
        </p:nvSpPr>
        <p:spPr bwMode="auto">
          <a:xfrm>
            <a:off x="22797774" y="30788792"/>
            <a:ext cx="905722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 algn="l">
              <a:buFont typeface="+mj-lt"/>
              <a:buAutoNum type="arabicPeriod" startAt="5"/>
            </a:pPr>
            <a:r>
              <a:rPr lang="en-US" sz="1800" b="0" i="0" dirty="0" smtClean="0"/>
              <a:t>H</a:t>
            </a:r>
            <a:r>
              <a:rPr lang="en-US" sz="1800" b="0" i="0" dirty="0"/>
              <a:t>. Young, R. Freedman, and L. Ford, </a:t>
            </a:r>
            <a:r>
              <a:rPr lang="en-US" sz="1800" b="0" dirty="0"/>
              <a:t>University Physics with Modern Physics </a:t>
            </a:r>
            <a:r>
              <a:rPr lang="en-US" sz="1800" b="0" i="0" dirty="0"/>
              <a:t>(Addison Wesley, Boston, 2008). </a:t>
            </a:r>
            <a:endParaRPr lang="en-US" sz="1800" b="0" i="0" dirty="0" smtClean="0"/>
          </a:p>
          <a:p>
            <a:pPr marL="342900" indent="-342900" algn="l">
              <a:buFont typeface="+mj-lt"/>
              <a:buAutoNum type="arabicPeriod" startAt="5"/>
            </a:pPr>
            <a:r>
              <a:rPr lang="en-US" sz="1800" b="0" i="0" dirty="0" smtClean="0"/>
              <a:t>The students are also introduced to the unfamiliar steps in the problem solving strategy with a series of workshops at the beginning of term.</a:t>
            </a:r>
            <a:endParaRPr lang="en-US" sz="1800" b="0" i="0" dirty="0"/>
          </a:p>
          <a:p>
            <a:pPr marL="342900" indent="-342900" algn="l">
              <a:buFont typeface="+mj-lt"/>
              <a:buAutoNum type="arabicPeriod" startAt="5"/>
            </a:pPr>
            <a:r>
              <a:rPr lang="en-US" sz="1800" b="0" i="0" dirty="0" smtClean="0"/>
              <a:t>D</a:t>
            </a:r>
            <a:r>
              <a:rPr lang="en-US" sz="1800" b="0" i="0" dirty="0"/>
              <a:t>. </a:t>
            </a:r>
            <a:r>
              <a:rPr lang="en-US" sz="1800" b="0" i="0" dirty="0" err="1"/>
              <a:t>Tannen</a:t>
            </a:r>
            <a:r>
              <a:rPr lang="en-US" sz="1800" b="0" i="0" dirty="0"/>
              <a:t>, </a:t>
            </a:r>
            <a:r>
              <a:rPr lang="en-US" sz="1800" b="0" dirty="0"/>
              <a:t>Framing in Discourse </a:t>
            </a:r>
            <a:r>
              <a:rPr lang="en-US" sz="1800" b="0" i="0" dirty="0"/>
              <a:t>(Oxford University Press, New York, 1993).  </a:t>
            </a:r>
          </a:p>
        </p:txBody>
      </p:sp>
      <p:sp>
        <p:nvSpPr>
          <p:cNvPr id="112" name="Rectangle 233"/>
          <p:cNvSpPr>
            <a:spLocks noChangeArrowheads="1"/>
          </p:cNvSpPr>
          <p:nvPr/>
        </p:nvSpPr>
        <p:spPr bwMode="auto">
          <a:xfrm>
            <a:off x="33159798" y="30810962"/>
            <a:ext cx="914501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 algn="l">
              <a:buFont typeface="+mj-lt"/>
              <a:buAutoNum type="arabicPeriod" startAt="8"/>
            </a:pPr>
            <a:r>
              <a:rPr lang="en-US" sz="1800" b="0" i="0" dirty="0" smtClean="0"/>
              <a:t>R</a:t>
            </a:r>
            <a:r>
              <a:rPr lang="en-US" sz="1800" b="0" i="0" dirty="0"/>
              <a:t>. </a:t>
            </a:r>
            <a:r>
              <a:rPr lang="en-US" sz="1800" b="0" i="0" dirty="0" err="1"/>
              <a:t>Scherr</a:t>
            </a:r>
            <a:r>
              <a:rPr lang="en-US" sz="1800" b="0" i="0" dirty="0"/>
              <a:t> and D. Hammer, Cognition and Instruction, 27, 147-174 (2009)</a:t>
            </a:r>
            <a:r>
              <a:rPr lang="en-US" sz="1800" b="0" i="0" dirty="0" smtClean="0"/>
              <a:t>.</a:t>
            </a:r>
          </a:p>
          <a:p>
            <a:pPr marL="342900" indent="-342900" algn="l">
              <a:buFont typeface="+mj-lt"/>
              <a:buAutoNum type="arabicPeriod" startAt="8"/>
            </a:pPr>
            <a:r>
              <a:rPr lang="en-US" sz="1800" b="0" i="0" dirty="0" smtClean="0"/>
              <a:t>The authors have achieved 80% Inter-Rater Reliability using this scheme.  In addition all instances of CD were discussed by both authors, who reached consensus.</a:t>
            </a:r>
          </a:p>
          <a:p>
            <a:pPr algn="l"/>
            <a:r>
              <a:rPr lang="en-US" sz="1800" b="0" i="0" dirty="0" smtClean="0"/>
              <a:t>The authors gratefully acknowledge the support of the UBC Physics Department and the Carl Wieman Science Education Initiative, and the University of the Fraser Valley.</a:t>
            </a:r>
            <a:endParaRPr lang="en-US" sz="1800" b="0" i="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5">
      <a:dk1>
        <a:srgbClr val="000000"/>
      </a:dk1>
      <a:lt1>
        <a:srgbClr val="FFFFCC"/>
      </a:lt1>
      <a:dk2>
        <a:srgbClr val="000087"/>
      </a:dk2>
      <a:lt2>
        <a:srgbClr val="8D9DE6"/>
      </a:lt2>
      <a:accent1>
        <a:srgbClr val="339933"/>
      </a:accent1>
      <a:accent2>
        <a:srgbClr val="FEA81D"/>
      </a:accent2>
      <a:accent3>
        <a:srgbClr val="F6DD9A"/>
      </a:accent3>
      <a:accent4>
        <a:srgbClr val="0100EC"/>
      </a:accent4>
      <a:accent5>
        <a:srgbClr val="ADCAAD"/>
      </a:accent5>
      <a:accent6>
        <a:srgbClr val="E90202"/>
      </a:accent6>
      <a:hlink>
        <a:srgbClr val="0033CC"/>
      </a:hlink>
      <a:folHlink>
        <a:srgbClr val="FFCC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>
            <a:alpha val="50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63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>
            <a:alpha val="50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63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9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11461</TotalTime>
  <Words>1213</Words>
  <Application>Microsoft Macintosh PowerPoint</Application>
  <PresentationFormat>Custom</PresentationFormat>
  <Paragraphs>160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Sandy Martinuk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Sandy Martinuk</dc:creator>
  <cp:lastModifiedBy>Mathew Martinuk</cp:lastModifiedBy>
  <cp:revision>302</cp:revision>
  <cp:lastPrinted>2011-07-26T23:16:07Z</cp:lastPrinted>
  <dcterms:created xsi:type="dcterms:W3CDTF">2010-07-17T17:20:56Z</dcterms:created>
  <dcterms:modified xsi:type="dcterms:W3CDTF">2011-07-27T16:35:04Z</dcterms:modified>
</cp:coreProperties>
</file>