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1148000" cy="31089600"/>
  <p:notesSz cx="30275213" cy="39419213"/>
  <p:defaultTextStyle>
    <a:defPPr>
      <a:defRPr lang="en-US"/>
    </a:defPPr>
    <a:lvl1pPr algn="l" rtl="0" fontAlgn="base">
      <a:spcBef>
        <a:spcPct val="0"/>
      </a:spcBef>
      <a:spcAft>
        <a:spcPct val="0"/>
      </a:spcAft>
      <a:defRPr sz="8100" kern="1200">
        <a:solidFill>
          <a:schemeClr val="tx1"/>
        </a:solidFill>
        <a:latin typeface="Arial" charset="0"/>
        <a:ea typeface="+mn-ea"/>
        <a:cs typeface="+mn-cs"/>
      </a:defRPr>
    </a:lvl1pPr>
    <a:lvl2pPr marL="457200" algn="l" rtl="0" fontAlgn="base">
      <a:spcBef>
        <a:spcPct val="0"/>
      </a:spcBef>
      <a:spcAft>
        <a:spcPct val="0"/>
      </a:spcAft>
      <a:defRPr sz="8100" kern="1200">
        <a:solidFill>
          <a:schemeClr val="tx1"/>
        </a:solidFill>
        <a:latin typeface="Arial" charset="0"/>
        <a:ea typeface="+mn-ea"/>
        <a:cs typeface="+mn-cs"/>
      </a:defRPr>
    </a:lvl2pPr>
    <a:lvl3pPr marL="914400" algn="l" rtl="0" fontAlgn="base">
      <a:spcBef>
        <a:spcPct val="0"/>
      </a:spcBef>
      <a:spcAft>
        <a:spcPct val="0"/>
      </a:spcAft>
      <a:defRPr sz="8100" kern="1200">
        <a:solidFill>
          <a:schemeClr val="tx1"/>
        </a:solidFill>
        <a:latin typeface="Arial" charset="0"/>
        <a:ea typeface="+mn-ea"/>
        <a:cs typeface="+mn-cs"/>
      </a:defRPr>
    </a:lvl3pPr>
    <a:lvl4pPr marL="1371600" algn="l" rtl="0" fontAlgn="base">
      <a:spcBef>
        <a:spcPct val="0"/>
      </a:spcBef>
      <a:spcAft>
        <a:spcPct val="0"/>
      </a:spcAft>
      <a:defRPr sz="8100" kern="1200">
        <a:solidFill>
          <a:schemeClr val="tx1"/>
        </a:solidFill>
        <a:latin typeface="Arial" charset="0"/>
        <a:ea typeface="+mn-ea"/>
        <a:cs typeface="+mn-cs"/>
      </a:defRPr>
    </a:lvl4pPr>
    <a:lvl5pPr marL="1828800" algn="l" rtl="0" fontAlgn="base">
      <a:spcBef>
        <a:spcPct val="0"/>
      </a:spcBef>
      <a:spcAft>
        <a:spcPct val="0"/>
      </a:spcAft>
      <a:defRPr sz="8100" kern="1200">
        <a:solidFill>
          <a:schemeClr val="tx1"/>
        </a:solidFill>
        <a:latin typeface="Arial" charset="0"/>
        <a:ea typeface="+mn-ea"/>
        <a:cs typeface="+mn-cs"/>
      </a:defRPr>
    </a:lvl5pPr>
    <a:lvl6pPr marL="2286000" algn="l" defTabSz="914400" rtl="0" eaLnBrk="1" latinLnBrk="0" hangingPunct="1">
      <a:defRPr sz="8100" kern="1200">
        <a:solidFill>
          <a:schemeClr val="tx1"/>
        </a:solidFill>
        <a:latin typeface="Arial" charset="0"/>
        <a:ea typeface="+mn-ea"/>
        <a:cs typeface="+mn-cs"/>
      </a:defRPr>
    </a:lvl6pPr>
    <a:lvl7pPr marL="2743200" algn="l" defTabSz="914400" rtl="0" eaLnBrk="1" latinLnBrk="0" hangingPunct="1">
      <a:defRPr sz="8100" kern="1200">
        <a:solidFill>
          <a:schemeClr val="tx1"/>
        </a:solidFill>
        <a:latin typeface="Arial" charset="0"/>
        <a:ea typeface="+mn-ea"/>
        <a:cs typeface="+mn-cs"/>
      </a:defRPr>
    </a:lvl7pPr>
    <a:lvl8pPr marL="3200400" algn="l" defTabSz="914400" rtl="0" eaLnBrk="1" latinLnBrk="0" hangingPunct="1">
      <a:defRPr sz="8100" kern="1200">
        <a:solidFill>
          <a:schemeClr val="tx1"/>
        </a:solidFill>
        <a:latin typeface="Arial" charset="0"/>
        <a:ea typeface="+mn-ea"/>
        <a:cs typeface="+mn-cs"/>
      </a:defRPr>
    </a:lvl8pPr>
    <a:lvl9pPr marL="3657600" algn="l" defTabSz="914400" rtl="0" eaLnBrk="1" latinLnBrk="0" hangingPunct="1">
      <a:defRPr sz="8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6600"/>
    <a:srgbClr val="00CC00"/>
    <a:srgbClr val="993300"/>
    <a:srgbClr val="66FF33"/>
    <a:srgbClr val="AAA7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917" autoAdjust="0"/>
  </p:normalViewPr>
  <p:slideViewPr>
    <p:cSldViewPr>
      <p:cViewPr varScale="1">
        <p:scale>
          <a:sx n="19" d="100"/>
          <a:sy n="19" d="100"/>
        </p:scale>
        <p:origin x="-1836" y="-174"/>
      </p:cViewPr>
      <p:guideLst>
        <p:guide orient="horz" pos="9792"/>
        <p:guide pos="129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120688" cy="1968500"/>
          </a:xfrm>
          <a:prstGeom prst="rect">
            <a:avLst/>
          </a:prstGeom>
        </p:spPr>
        <p:txBody>
          <a:bodyPr vert="horz" lIns="376724" tIns="188362" rIns="376724" bIns="188362" rtlCol="0"/>
          <a:lstStyle>
            <a:lvl1pPr algn="l">
              <a:defRPr sz="4900" smtClean="0"/>
            </a:lvl1pPr>
          </a:lstStyle>
          <a:p>
            <a:pPr>
              <a:defRPr/>
            </a:pPr>
            <a:endParaRPr lang="en-US"/>
          </a:p>
        </p:txBody>
      </p:sp>
      <p:sp>
        <p:nvSpPr>
          <p:cNvPr id="3" name="Date Placeholder 2"/>
          <p:cNvSpPr>
            <a:spLocks noGrp="1"/>
          </p:cNvSpPr>
          <p:nvPr>
            <p:ph type="dt" sz="quarter" idx="1"/>
          </p:nvPr>
        </p:nvSpPr>
        <p:spPr>
          <a:xfrm>
            <a:off x="17148175" y="0"/>
            <a:ext cx="13120688" cy="1968500"/>
          </a:xfrm>
          <a:prstGeom prst="rect">
            <a:avLst/>
          </a:prstGeom>
        </p:spPr>
        <p:txBody>
          <a:bodyPr vert="horz" lIns="376724" tIns="188362" rIns="376724" bIns="188362" rtlCol="0"/>
          <a:lstStyle>
            <a:lvl1pPr algn="r">
              <a:defRPr sz="4900" smtClean="0"/>
            </a:lvl1pPr>
          </a:lstStyle>
          <a:p>
            <a:pPr>
              <a:defRPr/>
            </a:pPr>
            <a:fld id="{F04C86BF-7279-4017-9BA9-9C59D742618A}" type="datetimeFigureOut">
              <a:rPr lang="en-US"/>
              <a:pPr>
                <a:defRPr/>
              </a:pPr>
              <a:t>7/25/2011</a:t>
            </a:fld>
            <a:endParaRPr lang="en-US"/>
          </a:p>
        </p:txBody>
      </p:sp>
      <p:sp>
        <p:nvSpPr>
          <p:cNvPr id="4" name="Footer Placeholder 3"/>
          <p:cNvSpPr>
            <a:spLocks noGrp="1"/>
          </p:cNvSpPr>
          <p:nvPr>
            <p:ph type="ftr" sz="quarter" idx="2"/>
          </p:nvPr>
        </p:nvSpPr>
        <p:spPr>
          <a:xfrm>
            <a:off x="0" y="37444363"/>
            <a:ext cx="13120688" cy="1968500"/>
          </a:xfrm>
          <a:prstGeom prst="rect">
            <a:avLst/>
          </a:prstGeom>
        </p:spPr>
        <p:txBody>
          <a:bodyPr vert="horz" lIns="376724" tIns="188362" rIns="376724" bIns="188362" rtlCol="0" anchor="b"/>
          <a:lstStyle>
            <a:lvl1pPr algn="l">
              <a:defRPr sz="4900" smtClean="0"/>
            </a:lvl1pPr>
          </a:lstStyle>
          <a:p>
            <a:pPr>
              <a:defRPr/>
            </a:pPr>
            <a:endParaRPr lang="en-US"/>
          </a:p>
        </p:txBody>
      </p:sp>
      <p:sp>
        <p:nvSpPr>
          <p:cNvPr id="5" name="Slide Number Placeholder 4"/>
          <p:cNvSpPr>
            <a:spLocks noGrp="1"/>
          </p:cNvSpPr>
          <p:nvPr>
            <p:ph type="sldNum" sz="quarter" idx="3"/>
          </p:nvPr>
        </p:nvSpPr>
        <p:spPr>
          <a:xfrm>
            <a:off x="17148175" y="37444363"/>
            <a:ext cx="13120688" cy="1968500"/>
          </a:xfrm>
          <a:prstGeom prst="rect">
            <a:avLst/>
          </a:prstGeom>
        </p:spPr>
        <p:txBody>
          <a:bodyPr vert="horz" lIns="376724" tIns="188362" rIns="376724" bIns="188362" rtlCol="0" anchor="b"/>
          <a:lstStyle>
            <a:lvl1pPr algn="r">
              <a:defRPr sz="4900" smtClean="0"/>
            </a:lvl1pPr>
          </a:lstStyle>
          <a:p>
            <a:pPr>
              <a:defRPr/>
            </a:pPr>
            <a:fld id="{003B607E-AF56-40F0-B42A-B27055047B9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9658527"/>
            <a:ext cx="34975800" cy="6662914"/>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7616841"/>
            <a:ext cx="28803600" cy="79463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9B431-3BF8-4FEE-B1B3-07C71EB949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9F0A0-5862-4D53-B062-6D60056080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1244423"/>
            <a:ext cx="9258300" cy="265272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1244423"/>
            <a:ext cx="27622500" cy="265272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F76D8E-B71B-48E1-9EDB-86A68C10A7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C4452-81F7-4D67-87E6-5143561063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19978248"/>
            <a:ext cx="34975800" cy="617414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51200" y="13177398"/>
            <a:ext cx="34975800"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3BA0E3-A987-4432-80C2-9D47025C5D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7255139"/>
            <a:ext cx="18440400" cy="205164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50200" y="7255139"/>
            <a:ext cx="18440400" cy="205164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6C8A5-7CEF-4B97-8509-26CFE826D9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6959777"/>
            <a:ext cx="18181638" cy="28996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9859434"/>
            <a:ext cx="18181638" cy="1791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5" y="6959777"/>
            <a:ext cx="18187987" cy="28996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902615" y="9859434"/>
            <a:ext cx="18187987" cy="1791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24FA87-C8BF-462E-9D45-9EE3E45CD8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5C8A1F-907C-4C1A-A8CF-6D67D574F5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3D1F0F-56E8-401B-9329-A7A5C54EE5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38427"/>
            <a:ext cx="13538200" cy="526706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087726" y="1238427"/>
            <a:ext cx="23002875" cy="26533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6505488"/>
            <a:ext cx="13538200"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0ECB4A-3270-48AA-ADFC-37C3B343FB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6088" y="21762421"/>
            <a:ext cx="24688800" cy="256980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066088" y="2778216"/>
            <a:ext cx="24688800" cy="18652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066088" y="24332231"/>
            <a:ext cx="24688800" cy="36478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8AAB3E-8FCF-4DA3-95EB-D0BA35B262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57400" y="1244600"/>
            <a:ext cx="37033200" cy="5181600"/>
          </a:xfrm>
          <a:prstGeom prst="rect">
            <a:avLst/>
          </a:prstGeom>
          <a:noFill/>
          <a:ln w="9525">
            <a:noFill/>
            <a:miter lim="800000"/>
            <a:headEnd/>
            <a:tailEnd/>
          </a:ln>
        </p:spPr>
        <p:txBody>
          <a:bodyPr vert="horz" wrap="square" lIns="411480" tIns="205740" rIns="411480" bIns="20574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057400" y="7254875"/>
            <a:ext cx="37033200" cy="20516850"/>
          </a:xfrm>
          <a:prstGeom prst="rect">
            <a:avLst/>
          </a:prstGeom>
          <a:noFill/>
          <a:ln w="9525">
            <a:noFill/>
            <a:miter lim="800000"/>
            <a:headEnd/>
            <a:tailEnd/>
          </a:ln>
        </p:spPr>
        <p:txBody>
          <a:bodyPr vert="horz" wrap="square" lIns="411480" tIns="205740" rIns="411480" bIns="2057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28311475"/>
            <a:ext cx="9601200" cy="2159000"/>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defRPr sz="6300"/>
            </a:lvl1pPr>
          </a:lstStyle>
          <a:p>
            <a:pPr>
              <a:defRPr/>
            </a:pPr>
            <a:endParaRPr lang="en-US"/>
          </a:p>
        </p:txBody>
      </p:sp>
      <p:sp>
        <p:nvSpPr>
          <p:cNvPr id="1029" name="Rectangle 5"/>
          <p:cNvSpPr>
            <a:spLocks noGrp="1" noChangeArrowheads="1"/>
          </p:cNvSpPr>
          <p:nvPr>
            <p:ph type="ftr" sz="quarter" idx="3"/>
          </p:nvPr>
        </p:nvSpPr>
        <p:spPr bwMode="auto">
          <a:xfrm>
            <a:off x="14058900" y="28311475"/>
            <a:ext cx="13030200" cy="2159000"/>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ctr">
              <a:defRPr sz="6300"/>
            </a:lvl1pPr>
          </a:lstStyle>
          <a:p>
            <a:pPr>
              <a:defRPr/>
            </a:pPr>
            <a:endParaRPr lang="en-US"/>
          </a:p>
        </p:txBody>
      </p:sp>
      <p:sp>
        <p:nvSpPr>
          <p:cNvPr id="1030" name="Rectangle 6"/>
          <p:cNvSpPr>
            <a:spLocks noGrp="1" noChangeArrowheads="1"/>
          </p:cNvSpPr>
          <p:nvPr>
            <p:ph type="sldNum" sz="quarter" idx="4"/>
          </p:nvPr>
        </p:nvSpPr>
        <p:spPr bwMode="auto">
          <a:xfrm>
            <a:off x="29489400" y="28311475"/>
            <a:ext cx="9601200" cy="2159000"/>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r">
              <a:defRPr sz="6300"/>
            </a:lvl1pPr>
          </a:lstStyle>
          <a:p>
            <a:pPr>
              <a:defRPr/>
            </a:pPr>
            <a:fld id="{408B8A1A-6869-4D87-B852-49A6C8886E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0" fontAlgn="base" hangingPunct="0">
        <a:spcBef>
          <a:spcPct val="0"/>
        </a:spcBef>
        <a:spcAft>
          <a:spcPct val="0"/>
        </a:spcAft>
        <a:defRPr sz="19800">
          <a:solidFill>
            <a:schemeClr val="tx2"/>
          </a:solidFill>
          <a:latin typeface="+mj-lt"/>
          <a:ea typeface="+mj-ea"/>
          <a:cs typeface="+mj-cs"/>
        </a:defRPr>
      </a:lvl1pPr>
      <a:lvl2pPr algn="ctr" defTabSz="4114800" rtl="0" eaLnBrk="0" fontAlgn="base" hangingPunct="0">
        <a:spcBef>
          <a:spcPct val="0"/>
        </a:spcBef>
        <a:spcAft>
          <a:spcPct val="0"/>
        </a:spcAft>
        <a:defRPr sz="19800">
          <a:solidFill>
            <a:schemeClr val="tx2"/>
          </a:solidFill>
          <a:latin typeface="Arial" charset="0"/>
        </a:defRPr>
      </a:lvl2pPr>
      <a:lvl3pPr algn="ctr" defTabSz="4114800" rtl="0" eaLnBrk="0" fontAlgn="base" hangingPunct="0">
        <a:spcBef>
          <a:spcPct val="0"/>
        </a:spcBef>
        <a:spcAft>
          <a:spcPct val="0"/>
        </a:spcAft>
        <a:defRPr sz="19800">
          <a:solidFill>
            <a:schemeClr val="tx2"/>
          </a:solidFill>
          <a:latin typeface="Arial" charset="0"/>
        </a:defRPr>
      </a:lvl3pPr>
      <a:lvl4pPr algn="ctr" defTabSz="4114800" rtl="0" eaLnBrk="0" fontAlgn="base" hangingPunct="0">
        <a:spcBef>
          <a:spcPct val="0"/>
        </a:spcBef>
        <a:spcAft>
          <a:spcPct val="0"/>
        </a:spcAft>
        <a:defRPr sz="19800">
          <a:solidFill>
            <a:schemeClr val="tx2"/>
          </a:solidFill>
          <a:latin typeface="Arial" charset="0"/>
        </a:defRPr>
      </a:lvl4pPr>
      <a:lvl5pPr algn="ctr" defTabSz="4114800" rtl="0" eaLnBrk="0" fontAlgn="base" hangingPunct="0">
        <a:spcBef>
          <a:spcPct val="0"/>
        </a:spcBef>
        <a:spcAft>
          <a:spcPct val="0"/>
        </a:spcAft>
        <a:defRPr sz="19800">
          <a:solidFill>
            <a:schemeClr val="tx2"/>
          </a:solidFill>
          <a:latin typeface="Arial" charset="0"/>
        </a:defRPr>
      </a:lvl5pPr>
      <a:lvl6pPr marL="457200" algn="ctr" defTabSz="4114800" rtl="0" fontAlgn="base">
        <a:spcBef>
          <a:spcPct val="0"/>
        </a:spcBef>
        <a:spcAft>
          <a:spcPct val="0"/>
        </a:spcAft>
        <a:defRPr sz="19800">
          <a:solidFill>
            <a:schemeClr val="tx2"/>
          </a:solidFill>
          <a:latin typeface="Arial" charset="0"/>
        </a:defRPr>
      </a:lvl6pPr>
      <a:lvl7pPr marL="914400" algn="ctr" defTabSz="4114800" rtl="0" fontAlgn="base">
        <a:spcBef>
          <a:spcPct val="0"/>
        </a:spcBef>
        <a:spcAft>
          <a:spcPct val="0"/>
        </a:spcAft>
        <a:defRPr sz="19800">
          <a:solidFill>
            <a:schemeClr val="tx2"/>
          </a:solidFill>
          <a:latin typeface="Arial" charset="0"/>
        </a:defRPr>
      </a:lvl7pPr>
      <a:lvl8pPr marL="1371600" algn="ctr" defTabSz="4114800" rtl="0" fontAlgn="base">
        <a:spcBef>
          <a:spcPct val="0"/>
        </a:spcBef>
        <a:spcAft>
          <a:spcPct val="0"/>
        </a:spcAft>
        <a:defRPr sz="19800">
          <a:solidFill>
            <a:schemeClr val="tx2"/>
          </a:solidFill>
          <a:latin typeface="Arial" charset="0"/>
        </a:defRPr>
      </a:lvl8pPr>
      <a:lvl9pPr marL="1828800" algn="ctr" defTabSz="4114800" rtl="0" fontAlgn="base">
        <a:spcBef>
          <a:spcPct val="0"/>
        </a:spcBef>
        <a:spcAft>
          <a:spcPct val="0"/>
        </a:spcAft>
        <a:defRPr sz="19800">
          <a:solidFill>
            <a:schemeClr val="tx2"/>
          </a:solidFill>
          <a:latin typeface="Arial" charset="0"/>
        </a:defRPr>
      </a:lvl9pPr>
    </p:titleStyle>
    <p:bodyStyle>
      <a:lvl1pPr marL="1543050" indent="-1543050" algn="l" defTabSz="4114800" rtl="0" eaLnBrk="0" fontAlgn="base" hangingPunct="0">
        <a:spcBef>
          <a:spcPct val="20000"/>
        </a:spcBef>
        <a:spcAft>
          <a:spcPct val="0"/>
        </a:spcAft>
        <a:buChar char="•"/>
        <a:defRPr sz="14400">
          <a:solidFill>
            <a:schemeClr val="tx1"/>
          </a:solidFill>
          <a:latin typeface="+mn-lt"/>
          <a:ea typeface="+mn-ea"/>
          <a:cs typeface="+mn-cs"/>
        </a:defRPr>
      </a:lvl1pPr>
      <a:lvl2pPr marL="3343275" indent="-1285875" algn="l" defTabSz="4114800" rtl="0" eaLnBrk="0" fontAlgn="base" hangingPunct="0">
        <a:spcBef>
          <a:spcPct val="20000"/>
        </a:spcBef>
        <a:spcAft>
          <a:spcPct val="0"/>
        </a:spcAft>
        <a:buChar char="–"/>
        <a:defRPr sz="12600">
          <a:solidFill>
            <a:schemeClr val="tx1"/>
          </a:solidFill>
          <a:latin typeface="+mn-lt"/>
        </a:defRPr>
      </a:lvl2pPr>
      <a:lvl3pPr marL="5143500" indent="-1028700" algn="l" defTabSz="4114800" rtl="0" eaLnBrk="0" fontAlgn="base" hangingPunct="0">
        <a:spcBef>
          <a:spcPct val="20000"/>
        </a:spcBef>
        <a:spcAft>
          <a:spcPct val="0"/>
        </a:spcAft>
        <a:buChar char="•"/>
        <a:defRPr sz="10800">
          <a:solidFill>
            <a:schemeClr val="tx1"/>
          </a:solidFill>
          <a:latin typeface="+mn-lt"/>
        </a:defRPr>
      </a:lvl3pPr>
      <a:lvl4pPr marL="7200900" indent="-1028700" algn="l" defTabSz="4114800" rtl="0" eaLnBrk="0" fontAlgn="base" hangingPunct="0">
        <a:spcBef>
          <a:spcPct val="20000"/>
        </a:spcBef>
        <a:spcAft>
          <a:spcPct val="0"/>
        </a:spcAft>
        <a:buChar char="–"/>
        <a:defRPr sz="9000">
          <a:solidFill>
            <a:schemeClr val="tx1"/>
          </a:solidFill>
          <a:latin typeface="+mn-lt"/>
        </a:defRPr>
      </a:lvl4pPr>
      <a:lvl5pPr marL="9258300" indent="-1028700" algn="l" defTabSz="4114800" rtl="0" eaLnBrk="0" fontAlgn="base" hangingPunct="0">
        <a:spcBef>
          <a:spcPct val="20000"/>
        </a:spcBef>
        <a:spcAft>
          <a:spcPct val="0"/>
        </a:spcAft>
        <a:buChar char="»"/>
        <a:defRPr sz="9000">
          <a:solidFill>
            <a:schemeClr val="tx1"/>
          </a:solidFill>
          <a:latin typeface="+mn-lt"/>
        </a:defRPr>
      </a:lvl5pPr>
      <a:lvl6pPr marL="9715500" indent="-1028700" algn="l" defTabSz="4114800" rtl="0" fontAlgn="base">
        <a:spcBef>
          <a:spcPct val="20000"/>
        </a:spcBef>
        <a:spcAft>
          <a:spcPct val="0"/>
        </a:spcAft>
        <a:buChar char="»"/>
        <a:defRPr sz="9000">
          <a:solidFill>
            <a:schemeClr val="tx1"/>
          </a:solidFill>
          <a:latin typeface="+mn-lt"/>
        </a:defRPr>
      </a:lvl6pPr>
      <a:lvl7pPr marL="10172700" indent="-1028700" algn="l" defTabSz="4114800" rtl="0" fontAlgn="base">
        <a:spcBef>
          <a:spcPct val="20000"/>
        </a:spcBef>
        <a:spcAft>
          <a:spcPct val="0"/>
        </a:spcAft>
        <a:buChar char="»"/>
        <a:defRPr sz="9000">
          <a:solidFill>
            <a:schemeClr val="tx1"/>
          </a:solidFill>
          <a:latin typeface="+mn-lt"/>
        </a:defRPr>
      </a:lvl7pPr>
      <a:lvl8pPr marL="10629900" indent="-1028700" algn="l" defTabSz="4114800" rtl="0" fontAlgn="base">
        <a:spcBef>
          <a:spcPct val="20000"/>
        </a:spcBef>
        <a:spcAft>
          <a:spcPct val="0"/>
        </a:spcAft>
        <a:buChar char="»"/>
        <a:defRPr sz="9000">
          <a:solidFill>
            <a:schemeClr val="tx1"/>
          </a:solidFill>
          <a:latin typeface="+mn-lt"/>
        </a:defRPr>
      </a:lvl8pPr>
      <a:lvl9pPr marL="11087100" indent="-1028700" algn="l" defTabSz="4114800" rtl="0" fontAlgn="base">
        <a:spcBef>
          <a:spcPct val="20000"/>
        </a:spcBef>
        <a:spcAft>
          <a:spcPct val="0"/>
        </a:spcAft>
        <a:buChar char="»"/>
        <a:defRPr sz="9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tiff"/><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34"/>
          <p:cNvSpPr>
            <a:spLocks noChangeArrowheads="1"/>
          </p:cNvSpPr>
          <p:nvPr/>
        </p:nvSpPr>
        <p:spPr bwMode="auto">
          <a:xfrm>
            <a:off x="27051000" y="27830146"/>
            <a:ext cx="13639800" cy="3046988"/>
          </a:xfrm>
          <a:prstGeom prst="rect">
            <a:avLst/>
          </a:prstGeom>
          <a:noFill/>
          <a:ln w="76200">
            <a:solidFill>
              <a:srgbClr val="CC6600"/>
            </a:solidFill>
            <a:miter lim="800000"/>
            <a:headEnd/>
            <a:tailEnd/>
          </a:ln>
        </p:spPr>
        <p:txBody>
          <a:bodyPr wrap="square" anchor="ctr">
            <a:spAutoFit/>
          </a:bodyPr>
          <a:lstStyle/>
          <a:p>
            <a:pPr algn="ctr"/>
            <a:r>
              <a:rPr lang="en-US" sz="4000" b="1" dirty="0" smtClean="0">
                <a:solidFill>
                  <a:srgbClr val="CC6600"/>
                </a:solidFill>
              </a:rPr>
              <a:t>Acknowledgments</a:t>
            </a:r>
            <a:br>
              <a:rPr lang="en-US" sz="4000" b="1" dirty="0" smtClean="0">
                <a:solidFill>
                  <a:srgbClr val="CC6600"/>
                </a:solidFill>
              </a:rPr>
            </a:br>
            <a:endParaRPr lang="en-US" sz="1200" b="1" dirty="0" smtClean="0">
              <a:solidFill>
                <a:srgbClr val="CC6600"/>
              </a:solidFill>
            </a:endParaRPr>
          </a:p>
          <a:p>
            <a:r>
              <a:rPr lang="en-US" sz="2800" dirty="0" smtClean="0"/>
              <a:t>Development </a:t>
            </a:r>
            <a:r>
              <a:rPr lang="en-US" sz="2800" dirty="0"/>
              <a:t>of the </a:t>
            </a:r>
            <a:r>
              <a:rPr lang="en-US" sz="2800" dirty="0" smtClean="0"/>
              <a:t>inventory was </a:t>
            </a:r>
            <a:r>
              <a:rPr lang="en-US" sz="2800" dirty="0"/>
              <a:t>supported by </a:t>
            </a:r>
            <a:r>
              <a:rPr lang="en-US" sz="2800" dirty="0" smtClean="0"/>
              <a:t>PHY-</a:t>
            </a:r>
            <a:br>
              <a:rPr lang="en-US" sz="2800" dirty="0" smtClean="0"/>
            </a:br>
            <a:r>
              <a:rPr lang="en-US" sz="2800" dirty="0" smtClean="0"/>
              <a:t>0757931 and DUE-1044294 from </a:t>
            </a:r>
            <a:r>
              <a:rPr lang="en-US" sz="2800" dirty="0"/>
              <a:t>the </a:t>
            </a:r>
            <a:r>
              <a:rPr lang="en-US" sz="2800" dirty="0" smtClean="0"/>
              <a:t>NSF and 1-RC1-</a:t>
            </a:r>
            <a:br>
              <a:rPr lang="en-US" sz="2800" dirty="0" smtClean="0"/>
            </a:br>
            <a:r>
              <a:rPr lang="en-US" sz="2800" dirty="0" smtClean="0"/>
              <a:t>RR028302-01 from the NIH. The free-response study </a:t>
            </a:r>
            <a:br>
              <a:rPr lang="en-US" sz="2800" dirty="0" smtClean="0"/>
            </a:br>
            <a:r>
              <a:rPr lang="en-US" sz="2800" dirty="0" smtClean="0"/>
              <a:t>was </a:t>
            </a:r>
            <a:r>
              <a:rPr lang="en-US" sz="2800" dirty="0"/>
              <a:t>funded by </a:t>
            </a:r>
            <a:r>
              <a:rPr lang="en-US" sz="2800" dirty="0" smtClean="0"/>
              <a:t>a Scholarly Activity Improvement Fund </a:t>
            </a:r>
            <a:r>
              <a:rPr lang="en-US" sz="2800" dirty="0"/>
              <a:t>grant from UW-Platteville</a:t>
            </a:r>
            <a:r>
              <a:rPr lang="en-US" sz="2800" dirty="0" smtClean="0"/>
              <a:t>. </a:t>
            </a:r>
            <a:br>
              <a:rPr lang="en-US" sz="2800" dirty="0" smtClean="0"/>
            </a:br>
            <a:r>
              <a:rPr lang="en-US" sz="2800" dirty="0" smtClean="0"/>
              <a:t>The authors thank D. Caballero for administering the inventory at Georgia Tech. </a:t>
            </a:r>
            <a:endParaRPr lang="en-US" sz="2800" dirty="0">
              <a:latin typeface="+mj-lt"/>
              <a:cs typeface="Times New Roman" pitchFamily="18" charset="0"/>
            </a:endParaRPr>
          </a:p>
        </p:txBody>
      </p:sp>
      <p:pic>
        <p:nvPicPr>
          <p:cNvPr id="105" name="Picture 104" descr="nsf1.tif"/>
          <p:cNvPicPr>
            <a:picLocks noChangeAspect="1"/>
          </p:cNvPicPr>
          <p:nvPr/>
        </p:nvPicPr>
        <p:blipFill>
          <a:blip r:embed="rId3" cstate="print"/>
          <a:stretch>
            <a:fillRect/>
          </a:stretch>
        </p:blipFill>
        <p:spPr>
          <a:xfrm>
            <a:off x="36343195" y="27917775"/>
            <a:ext cx="1909205" cy="1920240"/>
          </a:xfrm>
          <a:prstGeom prst="rect">
            <a:avLst/>
          </a:prstGeom>
        </p:spPr>
      </p:pic>
      <p:sp>
        <p:nvSpPr>
          <p:cNvPr id="1029" name="Text Box 4"/>
          <p:cNvSpPr txBox="1">
            <a:spLocks noChangeArrowheads="1"/>
          </p:cNvSpPr>
          <p:nvPr/>
        </p:nvSpPr>
        <p:spPr bwMode="auto">
          <a:xfrm>
            <a:off x="1066800" y="1752600"/>
            <a:ext cx="35509200" cy="2438400"/>
          </a:xfrm>
          <a:prstGeom prst="rect">
            <a:avLst/>
          </a:prstGeom>
          <a:noFill/>
          <a:ln w="9525" algn="in">
            <a:noFill/>
            <a:miter lim="800000"/>
            <a:headEnd/>
            <a:tailEnd/>
          </a:ln>
        </p:spPr>
        <p:txBody>
          <a:bodyPr lIns="41148" tIns="41148" rIns="41148" bIns="41148"/>
          <a:lstStyle/>
          <a:p>
            <a:pPr algn="ctr" defTabSz="1028700"/>
            <a:r>
              <a:rPr lang="en-US" sz="4800" i="1" dirty="0" smtClean="0">
                <a:latin typeface="+mj-lt"/>
              </a:rPr>
              <a:t>Andrew Pawl</a:t>
            </a:r>
            <a:r>
              <a:rPr lang="en-US" sz="4800" i="1" baseline="30000" dirty="0" smtClean="0">
                <a:latin typeface="+mj-lt"/>
              </a:rPr>
              <a:t>1</a:t>
            </a:r>
            <a:r>
              <a:rPr lang="en-US" sz="4800" i="1" dirty="0" smtClean="0">
                <a:latin typeface="+mj-lt"/>
              </a:rPr>
              <a:t>, </a:t>
            </a:r>
            <a:r>
              <a:rPr lang="en-US" sz="4800" i="1" dirty="0" err="1" smtClean="0">
                <a:latin typeface="+mj-lt"/>
              </a:rPr>
              <a:t>Analia</a:t>
            </a:r>
            <a:r>
              <a:rPr lang="en-US" sz="4800" i="1" dirty="0" smtClean="0">
                <a:latin typeface="+mj-lt"/>
              </a:rPr>
              <a:t> Barrantes</a:t>
            </a:r>
            <a:r>
              <a:rPr lang="en-US" sz="4800" i="1" baseline="30000" dirty="0" smtClean="0">
                <a:latin typeface="+mj-lt"/>
              </a:rPr>
              <a:t>2</a:t>
            </a:r>
            <a:r>
              <a:rPr lang="en-US" sz="4800" i="1" dirty="0" smtClean="0">
                <a:latin typeface="+mj-lt"/>
              </a:rPr>
              <a:t>, </a:t>
            </a:r>
            <a:r>
              <a:rPr lang="en-US" sz="4800" i="1" dirty="0" err="1" smtClean="0">
                <a:latin typeface="+mj-lt"/>
              </a:rPr>
              <a:t>Carolin</a:t>
            </a:r>
            <a:r>
              <a:rPr lang="en-US" sz="4800" i="1" dirty="0" smtClean="0">
                <a:latin typeface="+mj-lt"/>
              </a:rPr>
              <a:t> Cardamone</a:t>
            </a:r>
            <a:r>
              <a:rPr lang="en-US" sz="4800" i="1" baseline="30000" dirty="0"/>
              <a:t>2</a:t>
            </a:r>
            <a:r>
              <a:rPr lang="en-US" sz="4800" i="1" dirty="0" smtClean="0">
                <a:latin typeface="+mj-lt"/>
              </a:rPr>
              <a:t>, </a:t>
            </a:r>
            <a:r>
              <a:rPr lang="en-US" sz="4800" i="1" dirty="0" err="1" smtClean="0">
                <a:latin typeface="+mj-lt"/>
              </a:rPr>
              <a:t>Saif</a:t>
            </a:r>
            <a:r>
              <a:rPr lang="en-US" sz="4800" i="1" dirty="0" smtClean="0">
                <a:latin typeface="+mj-lt"/>
              </a:rPr>
              <a:t> Rayyan</a:t>
            </a:r>
            <a:r>
              <a:rPr lang="en-US" sz="4800" i="1" baseline="30000" dirty="0" smtClean="0"/>
              <a:t>2</a:t>
            </a:r>
            <a:r>
              <a:rPr lang="en-US" sz="4800" i="1" dirty="0" smtClean="0">
                <a:latin typeface="+mj-lt"/>
              </a:rPr>
              <a:t>, David E. Pritchard</a:t>
            </a:r>
            <a:r>
              <a:rPr lang="en-US" sz="4800" i="1" baseline="30000" dirty="0" smtClean="0"/>
              <a:t>2</a:t>
            </a:r>
          </a:p>
          <a:p>
            <a:pPr algn="ctr" defTabSz="1028700"/>
            <a:r>
              <a:rPr lang="en-US" sz="3200" i="1" dirty="0" smtClean="0">
                <a:solidFill>
                  <a:srgbClr val="CC6600"/>
                </a:solidFill>
                <a:latin typeface="+mj-lt"/>
              </a:rPr>
              <a:t>pawla@uwplatt.edu           analiab@mit.edu                  cnc@mit.edu                        srayyan@mit.edu            dpritch@mit.edu     </a:t>
            </a:r>
            <a:r>
              <a:rPr lang="en-US" sz="3600" i="1" dirty="0" smtClean="0">
                <a:solidFill>
                  <a:srgbClr val="CC6600"/>
                </a:solidFill>
                <a:latin typeface="+mj-lt"/>
              </a:rPr>
              <a:t>	</a:t>
            </a:r>
            <a:r>
              <a:rPr lang="en-US" sz="3600" i="1" dirty="0" smtClean="0">
                <a:solidFill>
                  <a:srgbClr val="CC6600"/>
                </a:solidFill>
                <a:latin typeface="+mj-lt"/>
              </a:rPr>
              <a:t/>
            </a:r>
            <a:br>
              <a:rPr lang="en-US" sz="3600" i="1" dirty="0" smtClean="0">
                <a:solidFill>
                  <a:srgbClr val="CC6600"/>
                </a:solidFill>
                <a:latin typeface="+mj-lt"/>
              </a:rPr>
            </a:br>
            <a:endParaRPr lang="en-US" sz="800" i="1" dirty="0" smtClean="0">
              <a:solidFill>
                <a:srgbClr val="CC6600"/>
              </a:solidFill>
              <a:latin typeface="+mj-lt"/>
            </a:endParaRPr>
          </a:p>
          <a:p>
            <a:pPr algn="ctr" defTabSz="1028700"/>
            <a:r>
              <a:rPr lang="en-US" sz="3800" i="1" baseline="30000" dirty="0" smtClean="0"/>
              <a:t>1</a:t>
            </a:r>
            <a:r>
              <a:rPr lang="en-US" sz="3800" i="1" dirty="0" smtClean="0">
                <a:solidFill>
                  <a:srgbClr val="000000"/>
                </a:solidFill>
                <a:latin typeface="+mj-lt"/>
              </a:rPr>
              <a:t>Dept</a:t>
            </a:r>
            <a:r>
              <a:rPr lang="en-US" sz="3800" i="1" dirty="0">
                <a:solidFill>
                  <a:srgbClr val="000000"/>
                </a:solidFill>
                <a:latin typeface="+mj-lt"/>
              </a:rPr>
              <a:t>. of Chem. &amp; Engineering Physics, University of Wisconsin-Platteville, Platteville, </a:t>
            </a:r>
            <a:r>
              <a:rPr lang="en-US" sz="3800" i="1" dirty="0" smtClean="0">
                <a:solidFill>
                  <a:srgbClr val="000000"/>
                </a:solidFill>
                <a:latin typeface="+mj-lt"/>
              </a:rPr>
              <a:t>WI   		                                                </a:t>
            </a:r>
            <a:r>
              <a:rPr lang="en-US" sz="3800" dirty="0" smtClean="0">
                <a:solidFill>
                  <a:srgbClr val="CC6600"/>
                </a:solidFill>
                <a:latin typeface="+mj-lt"/>
              </a:rPr>
              <a:t>  </a:t>
            </a:r>
            <a:br>
              <a:rPr lang="en-US" sz="3800" dirty="0" smtClean="0">
                <a:solidFill>
                  <a:srgbClr val="CC6600"/>
                </a:solidFill>
                <a:latin typeface="+mj-lt"/>
              </a:rPr>
            </a:br>
            <a:r>
              <a:rPr lang="en-US" sz="3800" i="1" baseline="30000" dirty="0" smtClean="0"/>
              <a:t> 2</a:t>
            </a:r>
            <a:r>
              <a:rPr lang="en-US" sz="3800" i="1" dirty="0" smtClean="0">
                <a:solidFill>
                  <a:srgbClr val="000000"/>
                </a:solidFill>
              </a:rPr>
              <a:t>RELATE Group, Department of Physics, Massachusetts Institute of Technology, Cambridge, MA    </a:t>
            </a:r>
            <a:r>
              <a:rPr lang="en-US" sz="4000" i="1" dirty="0" smtClean="0">
                <a:solidFill>
                  <a:srgbClr val="000000"/>
                </a:solidFill>
              </a:rPr>
              <a:t/>
            </a:r>
            <a:br>
              <a:rPr lang="en-US" sz="4000" i="1" dirty="0" smtClean="0">
                <a:solidFill>
                  <a:srgbClr val="000000"/>
                </a:solidFill>
              </a:rPr>
            </a:br>
            <a:r>
              <a:rPr lang="en-US" sz="4000" i="1" dirty="0" smtClean="0">
                <a:solidFill>
                  <a:srgbClr val="000000"/>
                </a:solidFill>
              </a:rPr>
              <a:t>    </a:t>
            </a:r>
            <a:r>
              <a:rPr lang="en-US" sz="3000" dirty="0" smtClean="0">
                <a:solidFill>
                  <a:srgbClr val="CC6600"/>
                </a:solidFill>
              </a:rPr>
              <a:t>http</a:t>
            </a:r>
            <a:r>
              <a:rPr lang="en-US" sz="3000" dirty="0" smtClean="0">
                <a:solidFill>
                  <a:srgbClr val="CC6600"/>
                </a:solidFill>
              </a:rPr>
              <a:t>://RELATE.mit.edu </a:t>
            </a:r>
            <a:r>
              <a:rPr lang="en-US" sz="4000" dirty="0" smtClean="0">
                <a:solidFill>
                  <a:srgbClr val="CC6600"/>
                </a:solidFill>
              </a:rPr>
              <a:t>																	</a:t>
            </a:r>
            <a:r>
              <a:rPr lang="en-US" sz="4000" dirty="0" smtClean="0">
                <a:solidFill>
                  <a:srgbClr val="CC6600"/>
                </a:solidFill>
                <a:latin typeface="+mj-lt"/>
              </a:rPr>
              <a:t/>
            </a:r>
            <a:br>
              <a:rPr lang="en-US" sz="4000" dirty="0" smtClean="0">
                <a:solidFill>
                  <a:srgbClr val="CC6600"/>
                </a:solidFill>
                <a:latin typeface="+mj-lt"/>
              </a:rPr>
            </a:br>
            <a:endParaRPr lang="en-US" sz="4800" b="1" dirty="0">
              <a:solidFill>
                <a:srgbClr val="000000"/>
              </a:solidFill>
              <a:latin typeface="+mj-lt"/>
            </a:endParaRPr>
          </a:p>
          <a:p>
            <a:pPr algn="ctr" defTabSz="1028700"/>
            <a:endParaRPr lang="en-US" sz="5400" b="1" dirty="0">
              <a:solidFill>
                <a:srgbClr val="000000"/>
              </a:solidFill>
              <a:latin typeface="+mj-lt"/>
            </a:endParaRPr>
          </a:p>
          <a:p>
            <a:pPr algn="ctr" defTabSz="1028700"/>
            <a:endParaRPr lang="en-US" sz="5400" b="1" dirty="0">
              <a:solidFill>
                <a:srgbClr val="000000"/>
              </a:solidFill>
              <a:latin typeface="+mj-lt"/>
            </a:endParaRPr>
          </a:p>
          <a:p>
            <a:pPr defTabSz="1028700"/>
            <a:endParaRPr lang="en-US" sz="2000" dirty="0">
              <a:latin typeface="+mj-lt"/>
            </a:endParaRPr>
          </a:p>
        </p:txBody>
      </p:sp>
      <p:sp>
        <p:nvSpPr>
          <p:cNvPr id="1030" name="Rectangle 29"/>
          <p:cNvSpPr>
            <a:spLocks noChangeArrowheads="1"/>
          </p:cNvSpPr>
          <p:nvPr/>
        </p:nvSpPr>
        <p:spPr bwMode="auto">
          <a:xfrm rot="10800000" flipV="1">
            <a:off x="381000" y="228601"/>
            <a:ext cx="40233600" cy="1569660"/>
          </a:xfrm>
          <a:prstGeom prst="rect">
            <a:avLst/>
          </a:prstGeom>
          <a:noFill/>
          <a:ln w="9525">
            <a:noFill/>
            <a:miter lim="800000"/>
            <a:headEnd/>
            <a:tailEnd/>
          </a:ln>
        </p:spPr>
        <p:txBody>
          <a:bodyPr wrap="square" anchor="ctr">
            <a:spAutoFit/>
          </a:bodyPr>
          <a:lstStyle/>
          <a:p>
            <a:pPr algn="ctr"/>
            <a:r>
              <a:rPr lang="en-US" sz="9600" b="1" dirty="0" smtClean="0"/>
              <a:t>Free-Response Administration of a Mechanics Reasoning Inventory</a:t>
            </a:r>
            <a:endParaRPr lang="en-US" sz="9600" b="1" dirty="0"/>
          </a:p>
        </p:txBody>
      </p:sp>
      <p:sp>
        <p:nvSpPr>
          <p:cNvPr id="1031" name="TextBox 30"/>
          <p:cNvSpPr txBox="1">
            <a:spLocks noChangeArrowheads="1"/>
          </p:cNvSpPr>
          <p:nvPr/>
        </p:nvSpPr>
        <p:spPr bwMode="auto">
          <a:xfrm>
            <a:off x="4267200" y="4791670"/>
            <a:ext cx="5410200" cy="923330"/>
          </a:xfrm>
          <a:prstGeom prst="rect">
            <a:avLst/>
          </a:prstGeom>
          <a:noFill/>
          <a:ln w="9525">
            <a:noFill/>
            <a:miter lim="800000"/>
            <a:headEnd/>
            <a:tailEnd/>
          </a:ln>
        </p:spPr>
        <p:txBody>
          <a:bodyPr wrap="square">
            <a:spAutoFit/>
          </a:bodyPr>
          <a:lstStyle/>
          <a:p>
            <a:pPr algn="ctr"/>
            <a:r>
              <a:rPr lang="en-US" sz="5400" b="1" dirty="0" smtClean="0">
                <a:solidFill>
                  <a:srgbClr val="00CC00"/>
                </a:solidFill>
              </a:rPr>
              <a:t>Goal</a:t>
            </a:r>
            <a:endParaRPr lang="en-US" sz="5400" b="1" dirty="0">
              <a:solidFill>
                <a:srgbClr val="00CC00"/>
              </a:solidFill>
            </a:endParaRPr>
          </a:p>
        </p:txBody>
      </p:sp>
      <p:sp>
        <p:nvSpPr>
          <p:cNvPr id="2" name="Rectangle 34"/>
          <p:cNvSpPr>
            <a:spLocks noChangeArrowheads="1"/>
          </p:cNvSpPr>
          <p:nvPr/>
        </p:nvSpPr>
        <p:spPr bwMode="auto">
          <a:xfrm>
            <a:off x="685800" y="5715000"/>
            <a:ext cx="12268200" cy="1754326"/>
          </a:xfrm>
          <a:prstGeom prst="rect">
            <a:avLst/>
          </a:prstGeom>
          <a:noFill/>
          <a:ln w="76200">
            <a:solidFill>
              <a:srgbClr val="CC6600"/>
            </a:solidFill>
            <a:miter lim="800000"/>
            <a:headEnd/>
            <a:tailEnd/>
          </a:ln>
        </p:spPr>
        <p:txBody>
          <a:bodyPr anchor="ctr">
            <a:spAutoFit/>
          </a:bodyPr>
          <a:lstStyle/>
          <a:p>
            <a:pPr algn="just">
              <a:defRPr/>
            </a:pPr>
            <a:r>
              <a:rPr lang="en-US" sz="3600" b="1" dirty="0" smtClean="0">
                <a:latin typeface="+mj-lt"/>
                <a:cs typeface="Times New Roman" pitchFamily="18" charset="0"/>
              </a:rPr>
              <a:t>Develop and validate an inventory measuring the understanding of conceptual strategies required for effective problem solving in physics.</a:t>
            </a:r>
            <a:endParaRPr lang="en-US" sz="3600" b="1" dirty="0">
              <a:latin typeface="+mj-lt"/>
              <a:cs typeface="Times New Roman" pitchFamily="18" charset="0"/>
            </a:endParaRPr>
          </a:p>
        </p:txBody>
      </p:sp>
      <p:sp>
        <p:nvSpPr>
          <p:cNvPr id="1033" name="Rectangle 97"/>
          <p:cNvSpPr>
            <a:spLocks noChangeArrowheads="1"/>
          </p:cNvSpPr>
          <p:nvPr/>
        </p:nvSpPr>
        <p:spPr bwMode="auto">
          <a:xfrm>
            <a:off x="0" y="0"/>
            <a:ext cx="184150" cy="1338263"/>
          </a:xfrm>
          <a:prstGeom prst="rect">
            <a:avLst/>
          </a:prstGeom>
          <a:noFill/>
          <a:ln w="9525">
            <a:noFill/>
            <a:miter lim="800000"/>
            <a:headEnd/>
            <a:tailEnd/>
          </a:ln>
        </p:spPr>
        <p:txBody>
          <a:bodyPr wrap="none" anchor="ctr">
            <a:spAutoFit/>
          </a:bodyPr>
          <a:lstStyle/>
          <a:p>
            <a:endParaRPr lang="en-US"/>
          </a:p>
        </p:txBody>
      </p:sp>
      <p:sp>
        <p:nvSpPr>
          <p:cNvPr id="1034" name="Rectangle 186"/>
          <p:cNvSpPr>
            <a:spLocks noChangeArrowheads="1"/>
          </p:cNvSpPr>
          <p:nvPr/>
        </p:nvSpPr>
        <p:spPr bwMode="auto">
          <a:xfrm>
            <a:off x="0" y="0"/>
            <a:ext cx="184150" cy="1338263"/>
          </a:xfrm>
          <a:prstGeom prst="rect">
            <a:avLst/>
          </a:prstGeom>
          <a:noFill/>
          <a:ln w="9525">
            <a:noFill/>
            <a:miter lim="800000"/>
            <a:headEnd/>
            <a:tailEnd/>
          </a:ln>
        </p:spPr>
        <p:txBody>
          <a:bodyPr wrap="none" anchor="ctr">
            <a:spAutoFit/>
          </a:bodyPr>
          <a:lstStyle/>
          <a:p>
            <a:endParaRPr lang="en-US"/>
          </a:p>
        </p:txBody>
      </p:sp>
      <p:graphicFrame>
        <p:nvGraphicFramePr>
          <p:cNvPr id="1027" name="Object 114"/>
          <p:cNvGraphicFramePr>
            <a:graphicFrameLocks noChangeAspect="1"/>
          </p:cNvGraphicFramePr>
          <p:nvPr/>
        </p:nvGraphicFramePr>
        <p:xfrm>
          <a:off x="0" y="566738"/>
          <a:ext cx="114300" cy="206375"/>
        </p:xfrm>
        <a:graphic>
          <a:graphicData uri="http://schemas.openxmlformats.org/presentationml/2006/ole">
            <p:oleObj spid="_x0000_s1027" name="Equation" r:id="rId4" imgW="114151" imgH="215619" progId="Equation.3">
              <p:embed/>
            </p:oleObj>
          </a:graphicData>
        </a:graphic>
      </p:graphicFrame>
      <p:sp>
        <p:nvSpPr>
          <p:cNvPr id="1035" name="Rectangle 118"/>
          <p:cNvSpPr>
            <a:spLocks noChangeArrowheads="1"/>
          </p:cNvSpPr>
          <p:nvPr/>
        </p:nvSpPr>
        <p:spPr bwMode="auto">
          <a:xfrm>
            <a:off x="0" y="773113"/>
            <a:ext cx="184150" cy="1339850"/>
          </a:xfrm>
          <a:prstGeom prst="rect">
            <a:avLst/>
          </a:prstGeom>
          <a:noFill/>
          <a:ln w="9525">
            <a:noFill/>
            <a:miter lim="800000"/>
            <a:headEnd/>
            <a:tailEnd/>
          </a:ln>
        </p:spPr>
        <p:txBody>
          <a:bodyPr wrap="none" anchor="ctr">
            <a:spAutoFit/>
          </a:bodyPr>
          <a:lstStyle/>
          <a:p>
            <a:endParaRPr lang="en-US"/>
          </a:p>
        </p:txBody>
      </p:sp>
      <p:sp>
        <p:nvSpPr>
          <p:cNvPr id="1036" name="Rectangle 125"/>
          <p:cNvSpPr>
            <a:spLocks noChangeArrowheads="1"/>
          </p:cNvSpPr>
          <p:nvPr/>
        </p:nvSpPr>
        <p:spPr bwMode="auto">
          <a:xfrm>
            <a:off x="0" y="773113"/>
            <a:ext cx="184150" cy="1339850"/>
          </a:xfrm>
          <a:prstGeom prst="rect">
            <a:avLst/>
          </a:prstGeom>
          <a:noFill/>
          <a:ln w="9525">
            <a:noFill/>
            <a:miter lim="800000"/>
            <a:headEnd/>
            <a:tailEnd/>
          </a:ln>
        </p:spPr>
        <p:txBody>
          <a:bodyPr wrap="none" anchor="ctr">
            <a:spAutoFit/>
          </a:bodyPr>
          <a:lstStyle/>
          <a:p>
            <a:endParaRPr lang="en-US"/>
          </a:p>
        </p:txBody>
      </p:sp>
      <p:sp>
        <p:nvSpPr>
          <p:cNvPr id="1038" name="Rectangle 145"/>
          <p:cNvSpPr>
            <a:spLocks noChangeArrowheads="1"/>
          </p:cNvSpPr>
          <p:nvPr/>
        </p:nvSpPr>
        <p:spPr bwMode="auto">
          <a:xfrm>
            <a:off x="0" y="0"/>
            <a:ext cx="184150" cy="1338263"/>
          </a:xfrm>
          <a:prstGeom prst="rect">
            <a:avLst/>
          </a:prstGeom>
          <a:noFill/>
          <a:ln w="9525">
            <a:noFill/>
            <a:miter lim="800000"/>
            <a:headEnd/>
            <a:tailEnd/>
          </a:ln>
        </p:spPr>
        <p:txBody>
          <a:bodyPr wrap="none" anchor="ctr">
            <a:spAutoFit/>
          </a:bodyPr>
          <a:lstStyle/>
          <a:p>
            <a:endParaRPr lang="en-US"/>
          </a:p>
        </p:txBody>
      </p:sp>
      <p:sp>
        <p:nvSpPr>
          <p:cNvPr id="1041" name="Rectangle 149"/>
          <p:cNvSpPr>
            <a:spLocks noChangeArrowheads="1"/>
          </p:cNvSpPr>
          <p:nvPr/>
        </p:nvSpPr>
        <p:spPr bwMode="auto">
          <a:xfrm>
            <a:off x="0" y="0"/>
            <a:ext cx="184150" cy="1338263"/>
          </a:xfrm>
          <a:prstGeom prst="rect">
            <a:avLst/>
          </a:prstGeom>
          <a:noFill/>
          <a:ln w="9525">
            <a:noFill/>
            <a:miter lim="800000"/>
            <a:headEnd/>
            <a:tailEnd/>
          </a:ln>
        </p:spPr>
        <p:txBody>
          <a:bodyPr wrap="none" anchor="ctr">
            <a:spAutoFit/>
          </a:bodyPr>
          <a:lstStyle/>
          <a:p>
            <a:endParaRPr lang="en-US"/>
          </a:p>
        </p:txBody>
      </p:sp>
      <p:pic>
        <p:nvPicPr>
          <p:cNvPr id="22" name="Picture 21" descr="UWP_logo_4color_notext.png"/>
          <p:cNvPicPr>
            <a:picLocks noChangeAspect="1"/>
          </p:cNvPicPr>
          <p:nvPr/>
        </p:nvPicPr>
        <p:blipFill>
          <a:blip r:embed="rId5" cstate="print"/>
          <a:stretch>
            <a:fillRect/>
          </a:stretch>
        </p:blipFill>
        <p:spPr>
          <a:xfrm>
            <a:off x="1248228" y="2743200"/>
            <a:ext cx="1828800" cy="1828800"/>
          </a:xfrm>
          <a:prstGeom prst="rect">
            <a:avLst/>
          </a:prstGeom>
        </p:spPr>
      </p:pic>
      <p:sp>
        <p:nvSpPr>
          <p:cNvPr id="24" name="TextBox 30"/>
          <p:cNvSpPr txBox="1">
            <a:spLocks noChangeArrowheads="1"/>
          </p:cNvSpPr>
          <p:nvPr/>
        </p:nvSpPr>
        <p:spPr bwMode="auto">
          <a:xfrm>
            <a:off x="4114800" y="7924800"/>
            <a:ext cx="5410200" cy="923330"/>
          </a:xfrm>
          <a:prstGeom prst="rect">
            <a:avLst/>
          </a:prstGeom>
          <a:noFill/>
          <a:ln w="9525">
            <a:noFill/>
            <a:miter lim="800000"/>
            <a:headEnd/>
            <a:tailEnd/>
          </a:ln>
        </p:spPr>
        <p:txBody>
          <a:bodyPr wrap="square">
            <a:spAutoFit/>
          </a:bodyPr>
          <a:lstStyle/>
          <a:p>
            <a:pPr algn="ctr"/>
            <a:r>
              <a:rPr lang="en-US" sz="5400" b="1" dirty="0" smtClean="0">
                <a:solidFill>
                  <a:srgbClr val="00CC00"/>
                </a:solidFill>
              </a:rPr>
              <a:t>Approach</a:t>
            </a:r>
            <a:endParaRPr lang="en-US" sz="5400" b="1" dirty="0">
              <a:solidFill>
                <a:srgbClr val="00CC00"/>
              </a:solidFill>
            </a:endParaRPr>
          </a:p>
        </p:txBody>
      </p:sp>
      <p:sp>
        <p:nvSpPr>
          <p:cNvPr id="25" name="Rectangle 34"/>
          <p:cNvSpPr>
            <a:spLocks noChangeArrowheads="1"/>
          </p:cNvSpPr>
          <p:nvPr/>
        </p:nvSpPr>
        <p:spPr bwMode="auto">
          <a:xfrm>
            <a:off x="13487400" y="5715000"/>
            <a:ext cx="12268200" cy="3539430"/>
          </a:xfrm>
          <a:prstGeom prst="rect">
            <a:avLst/>
          </a:prstGeom>
          <a:noFill/>
          <a:ln w="76200">
            <a:solidFill>
              <a:srgbClr val="CC6600"/>
            </a:solidFill>
            <a:miter lim="800000"/>
            <a:headEnd/>
            <a:tailEnd/>
          </a:ln>
        </p:spPr>
        <p:txBody>
          <a:bodyPr anchor="ctr">
            <a:spAutoFit/>
          </a:bodyPr>
          <a:lstStyle/>
          <a:p>
            <a:pPr algn="just"/>
            <a:r>
              <a:rPr lang="en-US" sz="3200" b="1" dirty="0"/>
              <a:t>40 students enrolled in </a:t>
            </a:r>
            <a:r>
              <a:rPr lang="en-US" sz="3200" b="1" dirty="0" smtClean="0"/>
              <a:t>calculus-based introductory </a:t>
            </a:r>
            <a:r>
              <a:rPr lang="en-US" sz="3200" b="1" dirty="0"/>
              <a:t>mechanics at the University of </a:t>
            </a:r>
            <a:r>
              <a:rPr lang="en-US" sz="3200" b="1" dirty="0" smtClean="0"/>
              <a:t>Wisconsin-Platteville took a </a:t>
            </a:r>
            <a:r>
              <a:rPr lang="en-US" sz="3200" b="1" dirty="0"/>
              <a:t>free-response form of the </a:t>
            </a:r>
            <a:r>
              <a:rPr lang="en-US" sz="3200" b="1" dirty="0" smtClean="0"/>
              <a:t>inventory during </a:t>
            </a:r>
            <a:r>
              <a:rPr lang="en-US" sz="3200" b="1" dirty="0"/>
              <a:t>the final week of classes for the Spring </a:t>
            </a:r>
            <a:r>
              <a:rPr lang="en-US" sz="3200" b="1" dirty="0" smtClean="0"/>
              <a:t>2011 semester</a:t>
            </a:r>
            <a:r>
              <a:rPr lang="en-US" sz="3200" b="1" dirty="0"/>
              <a:t>. </a:t>
            </a:r>
            <a:r>
              <a:rPr lang="en-US" sz="3200" b="1" dirty="0" smtClean="0"/>
              <a:t>They were </a:t>
            </a:r>
            <a:r>
              <a:rPr lang="en-US" sz="3200" b="1" dirty="0"/>
              <a:t>offered $10 for 50 </a:t>
            </a:r>
            <a:r>
              <a:rPr lang="en-US" sz="3200" b="1" dirty="0" smtClean="0"/>
              <a:t>minutes of </a:t>
            </a:r>
            <a:r>
              <a:rPr lang="en-US" sz="3200" b="1" dirty="0"/>
              <a:t>work on the </a:t>
            </a:r>
            <a:r>
              <a:rPr lang="en-US" sz="3200" b="1" dirty="0" smtClean="0"/>
              <a:t>questions.  </a:t>
            </a:r>
            <a:r>
              <a:rPr lang="en-US" sz="3200" b="1" dirty="0"/>
              <a:t>N</a:t>
            </a:r>
            <a:r>
              <a:rPr lang="en-US" sz="3200" b="1" dirty="0" smtClean="0"/>
              <a:t>ot </a:t>
            </a:r>
            <a:r>
              <a:rPr lang="en-US" sz="3200" b="1" dirty="0"/>
              <a:t>all </a:t>
            </a:r>
            <a:r>
              <a:rPr lang="en-US" sz="3200" b="1" dirty="0" smtClean="0"/>
              <a:t>students completed </a:t>
            </a:r>
            <a:r>
              <a:rPr lang="en-US" sz="3200" b="1" dirty="0"/>
              <a:t>the full </a:t>
            </a:r>
            <a:r>
              <a:rPr lang="en-US" sz="3200" b="1" dirty="0" smtClean="0"/>
              <a:t>inventory, but questions </a:t>
            </a:r>
            <a:r>
              <a:rPr lang="en-US" sz="3200" b="1" dirty="0"/>
              <a:t>were given in random order so </a:t>
            </a:r>
            <a:r>
              <a:rPr lang="en-US" sz="3200" b="1" dirty="0" smtClean="0"/>
              <a:t>each was </a:t>
            </a:r>
            <a:r>
              <a:rPr lang="en-US" sz="3200" b="1" dirty="0"/>
              <a:t>completed by </a:t>
            </a:r>
            <a:r>
              <a:rPr lang="en-US" sz="3200" b="1" dirty="0" smtClean="0"/>
              <a:t>at least </a:t>
            </a:r>
            <a:r>
              <a:rPr lang="en-US" sz="3200" b="1" dirty="0"/>
              <a:t>31 students.</a:t>
            </a:r>
            <a:endParaRPr lang="en-US" sz="3200" b="1" dirty="0">
              <a:latin typeface="+mj-lt"/>
              <a:cs typeface="Times New Roman" pitchFamily="18" charset="0"/>
            </a:endParaRPr>
          </a:p>
        </p:txBody>
      </p:sp>
      <p:sp>
        <p:nvSpPr>
          <p:cNvPr id="26" name="TextBox 30"/>
          <p:cNvSpPr txBox="1">
            <a:spLocks noChangeArrowheads="1"/>
          </p:cNvSpPr>
          <p:nvPr/>
        </p:nvSpPr>
        <p:spPr bwMode="auto">
          <a:xfrm>
            <a:off x="4191000" y="15697200"/>
            <a:ext cx="5410200" cy="923330"/>
          </a:xfrm>
          <a:prstGeom prst="rect">
            <a:avLst/>
          </a:prstGeom>
          <a:noFill/>
          <a:ln w="9525">
            <a:noFill/>
            <a:miter lim="800000"/>
            <a:headEnd/>
            <a:tailEnd/>
          </a:ln>
        </p:spPr>
        <p:txBody>
          <a:bodyPr wrap="square">
            <a:spAutoFit/>
          </a:bodyPr>
          <a:lstStyle/>
          <a:p>
            <a:pPr algn="ctr"/>
            <a:r>
              <a:rPr lang="en-US" sz="5400" b="1" dirty="0" smtClean="0">
                <a:solidFill>
                  <a:srgbClr val="00CC00"/>
                </a:solidFill>
              </a:rPr>
              <a:t>Inspiration</a:t>
            </a:r>
            <a:endParaRPr lang="en-US" sz="5400" b="1" dirty="0">
              <a:solidFill>
                <a:srgbClr val="00CC00"/>
              </a:solidFill>
            </a:endParaRPr>
          </a:p>
        </p:txBody>
      </p:sp>
      <p:sp>
        <p:nvSpPr>
          <p:cNvPr id="29" name="Rectangle 34"/>
          <p:cNvSpPr>
            <a:spLocks noChangeArrowheads="1"/>
          </p:cNvSpPr>
          <p:nvPr/>
        </p:nvSpPr>
        <p:spPr bwMode="auto">
          <a:xfrm>
            <a:off x="685800" y="16696730"/>
            <a:ext cx="12268200" cy="3354765"/>
          </a:xfrm>
          <a:prstGeom prst="rect">
            <a:avLst/>
          </a:prstGeom>
          <a:noFill/>
          <a:ln w="76200">
            <a:solidFill>
              <a:srgbClr val="CC6600"/>
            </a:solidFill>
            <a:miter lim="800000"/>
            <a:headEnd/>
            <a:tailEnd/>
          </a:ln>
        </p:spPr>
        <p:txBody>
          <a:bodyPr anchor="ctr">
            <a:spAutoFit/>
          </a:bodyPr>
          <a:lstStyle/>
          <a:p>
            <a:r>
              <a:rPr lang="en-US" sz="3200" b="1" dirty="0" smtClean="0"/>
              <a:t>To realize our goals we have adopted two specialized question types from existing instruments:</a:t>
            </a:r>
            <a:br>
              <a:rPr lang="en-US" sz="3200" b="1" dirty="0" smtClean="0"/>
            </a:br>
            <a:endParaRPr lang="en-US" sz="1000" b="1" dirty="0" smtClean="0"/>
          </a:p>
          <a:p>
            <a:pPr algn="just">
              <a:buFont typeface="Arial" pitchFamily="34" charset="0"/>
              <a:buChar char="•"/>
            </a:pPr>
            <a:r>
              <a:rPr lang="en-US" sz="3200" b="1" dirty="0" smtClean="0">
                <a:latin typeface="+mj-lt"/>
                <a:cs typeface="Times New Roman" pitchFamily="18" charset="0"/>
              </a:rPr>
              <a:t> “Because” questions from Lawson’s Classroom test of Scientific Reasoning [2].</a:t>
            </a:r>
          </a:p>
          <a:p>
            <a:pPr algn="just"/>
            <a:endParaRPr lang="en-US" sz="1000" b="1" dirty="0" smtClean="0">
              <a:latin typeface="+mj-lt"/>
              <a:cs typeface="Times New Roman" pitchFamily="18" charset="0"/>
            </a:endParaRPr>
          </a:p>
          <a:p>
            <a:pPr algn="just">
              <a:buFont typeface="Arial" pitchFamily="34" charset="0"/>
              <a:buChar char="•"/>
            </a:pPr>
            <a:r>
              <a:rPr lang="en-US" sz="3200" b="1" dirty="0" smtClean="0">
                <a:latin typeface="+mj-lt"/>
                <a:cs typeface="Times New Roman" pitchFamily="18" charset="0"/>
              </a:rPr>
              <a:t> Decomposition questions from Van </a:t>
            </a:r>
            <a:r>
              <a:rPr lang="en-US" sz="3200" b="1" dirty="0" err="1" smtClean="0">
                <a:latin typeface="+mj-lt"/>
                <a:cs typeface="Times New Roman" pitchFamily="18" charset="0"/>
              </a:rPr>
              <a:t>Domelen’s</a:t>
            </a:r>
            <a:r>
              <a:rPr lang="en-US" sz="3200" b="1" dirty="0" smtClean="0">
                <a:latin typeface="+mj-lt"/>
                <a:cs typeface="Times New Roman" pitchFamily="18" charset="0"/>
              </a:rPr>
              <a:t> Problem Decomposition Diagnostic [3].</a:t>
            </a:r>
            <a:endParaRPr lang="en-US" sz="3200" b="1" dirty="0">
              <a:latin typeface="+mj-lt"/>
              <a:cs typeface="Times New Roman" pitchFamily="18" charset="0"/>
            </a:endParaRPr>
          </a:p>
        </p:txBody>
      </p:sp>
      <p:sp>
        <p:nvSpPr>
          <p:cNvPr id="30" name="TextBox 30"/>
          <p:cNvSpPr txBox="1">
            <a:spLocks noChangeArrowheads="1"/>
          </p:cNvSpPr>
          <p:nvPr/>
        </p:nvSpPr>
        <p:spPr bwMode="auto">
          <a:xfrm>
            <a:off x="838200" y="20412670"/>
            <a:ext cx="11963400" cy="923330"/>
          </a:xfrm>
          <a:prstGeom prst="rect">
            <a:avLst/>
          </a:prstGeom>
          <a:noFill/>
          <a:ln w="9525">
            <a:noFill/>
            <a:miter lim="800000"/>
            <a:headEnd/>
            <a:tailEnd/>
          </a:ln>
        </p:spPr>
        <p:txBody>
          <a:bodyPr wrap="square">
            <a:spAutoFit/>
          </a:bodyPr>
          <a:lstStyle/>
          <a:p>
            <a:pPr algn="ctr"/>
            <a:r>
              <a:rPr lang="en-US" sz="5400" b="1" dirty="0" smtClean="0">
                <a:solidFill>
                  <a:srgbClr val="00CC00"/>
                </a:solidFill>
              </a:rPr>
              <a:t>Correlation with Final Exam</a:t>
            </a:r>
            <a:endParaRPr lang="en-US" sz="5400" b="1" dirty="0">
              <a:solidFill>
                <a:srgbClr val="00CC00"/>
              </a:solidFill>
            </a:endParaRPr>
          </a:p>
        </p:txBody>
      </p:sp>
      <p:sp>
        <p:nvSpPr>
          <p:cNvPr id="32" name="TextBox 30"/>
          <p:cNvSpPr txBox="1">
            <a:spLocks noChangeArrowheads="1"/>
          </p:cNvSpPr>
          <p:nvPr/>
        </p:nvSpPr>
        <p:spPr bwMode="auto">
          <a:xfrm>
            <a:off x="13639800" y="4800600"/>
            <a:ext cx="11963400" cy="923330"/>
          </a:xfrm>
          <a:prstGeom prst="rect">
            <a:avLst/>
          </a:prstGeom>
          <a:noFill/>
          <a:ln w="9525">
            <a:noFill/>
            <a:miter lim="800000"/>
            <a:headEnd/>
            <a:tailEnd/>
          </a:ln>
        </p:spPr>
        <p:txBody>
          <a:bodyPr wrap="square">
            <a:spAutoFit/>
          </a:bodyPr>
          <a:lstStyle/>
          <a:p>
            <a:pPr algn="ctr"/>
            <a:r>
              <a:rPr lang="en-US" sz="5400" b="1" dirty="0" smtClean="0">
                <a:solidFill>
                  <a:srgbClr val="00CC00"/>
                </a:solidFill>
              </a:rPr>
              <a:t>Free Response Administration</a:t>
            </a:r>
            <a:endParaRPr lang="en-US" sz="5400" b="1" dirty="0">
              <a:solidFill>
                <a:srgbClr val="00CC00"/>
              </a:solidFill>
            </a:endParaRPr>
          </a:p>
        </p:txBody>
      </p:sp>
      <p:sp>
        <p:nvSpPr>
          <p:cNvPr id="33" name="Rectangle 34"/>
          <p:cNvSpPr>
            <a:spLocks noChangeArrowheads="1"/>
          </p:cNvSpPr>
          <p:nvPr/>
        </p:nvSpPr>
        <p:spPr bwMode="auto">
          <a:xfrm>
            <a:off x="685800" y="8839200"/>
            <a:ext cx="12268200" cy="6494085"/>
          </a:xfrm>
          <a:prstGeom prst="rect">
            <a:avLst/>
          </a:prstGeom>
          <a:noFill/>
          <a:ln w="76200">
            <a:solidFill>
              <a:srgbClr val="CC6600"/>
            </a:solidFill>
            <a:miter lim="800000"/>
            <a:headEnd/>
            <a:tailEnd/>
          </a:ln>
        </p:spPr>
        <p:txBody>
          <a:bodyPr anchor="ctr">
            <a:spAutoFit/>
          </a:bodyPr>
          <a:lstStyle/>
          <a:p>
            <a:pPr algn="just"/>
            <a:r>
              <a:rPr lang="en-US" sz="3200" b="1" dirty="0"/>
              <a:t>Experts </a:t>
            </a:r>
            <a:r>
              <a:rPr lang="en-US" sz="3200" b="1" dirty="0" smtClean="0"/>
              <a:t>must go </a:t>
            </a:r>
            <a:r>
              <a:rPr lang="en-US" sz="3200" b="1" dirty="0"/>
              <a:t>beyond understanding the definition of </a:t>
            </a:r>
            <a:r>
              <a:rPr lang="en-US" sz="3200" b="1" dirty="0" smtClean="0"/>
              <a:t>physical principles and </a:t>
            </a:r>
            <a:r>
              <a:rPr lang="en-US" sz="3200" b="1" dirty="0"/>
              <a:t>the procedural application of the principles in </a:t>
            </a:r>
            <a:r>
              <a:rPr lang="en-US" sz="3200" b="1" dirty="0" smtClean="0"/>
              <a:t>familiar situations</a:t>
            </a:r>
            <a:r>
              <a:rPr lang="en-US" sz="3200" b="1" dirty="0"/>
              <a:t>. They must </a:t>
            </a:r>
            <a:r>
              <a:rPr lang="en-US" sz="3200" b="1" dirty="0" smtClean="0"/>
              <a:t>be </a:t>
            </a:r>
            <a:r>
              <a:rPr lang="en-US" sz="3200" b="1" dirty="0"/>
              <a:t>able </a:t>
            </a:r>
            <a:r>
              <a:rPr lang="en-US" sz="3200" b="1" dirty="0" smtClean="0"/>
              <a:t>to synthesize these </a:t>
            </a:r>
            <a:r>
              <a:rPr lang="en-US" sz="3200" b="1" dirty="0"/>
              <a:t>definitions and procedures in order to </a:t>
            </a:r>
            <a:r>
              <a:rPr lang="en-US" sz="3200" b="1" dirty="0" smtClean="0"/>
              <a:t>surmise </a:t>
            </a:r>
            <a:r>
              <a:rPr lang="en-US" sz="3200" b="1" dirty="0"/>
              <a:t>whether a given principle </a:t>
            </a:r>
            <a:r>
              <a:rPr lang="en-US" sz="3200" b="1" dirty="0" smtClean="0"/>
              <a:t>applies </a:t>
            </a:r>
            <a:r>
              <a:rPr lang="en-US" sz="3200" b="1" dirty="0"/>
              <a:t>in </a:t>
            </a:r>
            <a:r>
              <a:rPr lang="en-US" sz="3200" b="1" dirty="0" smtClean="0"/>
              <a:t>unfamiliar situations. </a:t>
            </a:r>
            <a:r>
              <a:rPr lang="en-US" sz="3200" b="1" dirty="0"/>
              <a:t>This level of understanding has been </a:t>
            </a:r>
            <a:r>
              <a:rPr lang="en-US" sz="3200" b="1" dirty="0" smtClean="0"/>
              <a:t>called “</a:t>
            </a:r>
            <a:r>
              <a:rPr lang="en-US" sz="3200" b="1" dirty="0" smtClean="0">
                <a:solidFill>
                  <a:srgbClr val="CC6600"/>
                </a:solidFill>
              </a:rPr>
              <a:t>strategic </a:t>
            </a:r>
            <a:r>
              <a:rPr lang="en-US" sz="3200" b="1" dirty="0">
                <a:solidFill>
                  <a:srgbClr val="CC6600"/>
                </a:solidFill>
              </a:rPr>
              <a:t>knowledge</a:t>
            </a:r>
            <a:r>
              <a:rPr lang="en-US" sz="3200" b="1" dirty="0" smtClean="0"/>
              <a:t>” [1].</a:t>
            </a:r>
          </a:p>
          <a:p>
            <a:pPr algn="just"/>
            <a:endParaRPr lang="en-US" sz="3200" b="1" dirty="0"/>
          </a:p>
          <a:p>
            <a:pPr algn="just"/>
            <a:r>
              <a:rPr lang="en-US" sz="3200" b="1" dirty="0" smtClean="0"/>
              <a:t>Our inventory explicitly </a:t>
            </a:r>
            <a:r>
              <a:rPr lang="en-US" sz="3200" b="1" dirty="0"/>
              <a:t>tests strategic knowledge in </a:t>
            </a:r>
            <a:r>
              <a:rPr lang="en-US" sz="3200" b="1" dirty="0" smtClean="0"/>
              <a:t>the domain </a:t>
            </a:r>
            <a:r>
              <a:rPr lang="en-US" sz="3200" b="1" dirty="0"/>
              <a:t>of Newtonian </a:t>
            </a:r>
            <a:r>
              <a:rPr lang="en-US" sz="3200" b="1" dirty="0" smtClean="0"/>
              <a:t>mechanics. </a:t>
            </a:r>
            <a:r>
              <a:rPr lang="en-US" sz="3200" b="1" dirty="0"/>
              <a:t>Our approach is to </a:t>
            </a:r>
            <a:r>
              <a:rPr lang="en-US" sz="3200" b="1" dirty="0" smtClean="0"/>
              <a:t>focus on </a:t>
            </a:r>
            <a:r>
              <a:rPr lang="en-US" sz="3200" b="1" dirty="0"/>
              <a:t>a small number of conceptually rich </a:t>
            </a:r>
            <a:r>
              <a:rPr lang="en-US" sz="3200" b="1" dirty="0" smtClean="0"/>
              <a:t>problems to deeply </a:t>
            </a:r>
            <a:r>
              <a:rPr lang="en-US" sz="3200" b="1" dirty="0"/>
              <a:t>probe student understanding of the </a:t>
            </a:r>
            <a:r>
              <a:rPr lang="en-US" sz="3200" b="1" dirty="0" smtClean="0"/>
              <a:t>applicability </a:t>
            </a:r>
            <a:r>
              <a:rPr lang="en-US" sz="3200" b="1" i="1" dirty="0" smtClean="0"/>
              <a:t>and </a:t>
            </a:r>
            <a:r>
              <a:rPr lang="en-US" sz="3200" b="1" i="1" dirty="0"/>
              <a:t>non-applicability </a:t>
            </a:r>
            <a:r>
              <a:rPr lang="en-US" sz="3200" b="1" dirty="0"/>
              <a:t>of </a:t>
            </a:r>
            <a:r>
              <a:rPr lang="en-US" sz="3200" b="1" dirty="0" smtClean="0"/>
              <a:t>the fundamental </a:t>
            </a:r>
            <a:r>
              <a:rPr lang="en-US" sz="3200" b="1" dirty="0"/>
              <a:t>principles </a:t>
            </a:r>
            <a:r>
              <a:rPr lang="en-US" sz="3200" b="1" dirty="0" smtClean="0"/>
              <a:t>of mechanics.</a:t>
            </a:r>
            <a:endParaRPr lang="en-US" sz="3200" b="1" dirty="0">
              <a:latin typeface="+mj-lt"/>
              <a:cs typeface="Times New Roman" pitchFamily="18" charset="0"/>
            </a:endParaRPr>
          </a:p>
        </p:txBody>
      </p:sp>
      <p:sp>
        <p:nvSpPr>
          <p:cNvPr id="34" name="TextBox 30"/>
          <p:cNvSpPr txBox="1">
            <a:spLocks noChangeArrowheads="1"/>
          </p:cNvSpPr>
          <p:nvPr/>
        </p:nvSpPr>
        <p:spPr bwMode="auto">
          <a:xfrm>
            <a:off x="26593800" y="4800600"/>
            <a:ext cx="13639800" cy="923330"/>
          </a:xfrm>
          <a:prstGeom prst="rect">
            <a:avLst/>
          </a:prstGeom>
          <a:noFill/>
          <a:ln w="9525">
            <a:noFill/>
            <a:miter lim="800000"/>
            <a:headEnd/>
            <a:tailEnd/>
          </a:ln>
        </p:spPr>
        <p:txBody>
          <a:bodyPr wrap="square">
            <a:spAutoFit/>
          </a:bodyPr>
          <a:lstStyle/>
          <a:p>
            <a:pPr algn="ctr"/>
            <a:r>
              <a:rPr lang="en-US" sz="5400" b="1" dirty="0" smtClean="0">
                <a:solidFill>
                  <a:srgbClr val="00CC00"/>
                </a:solidFill>
              </a:rPr>
              <a:t>Implications of Free-Response Results</a:t>
            </a:r>
            <a:endParaRPr lang="en-US" sz="5400" b="1" dirty="0">
              <a:solidFill>
                <a:srgbClr val="00CC00"/>
              </a:solidFill>
            </a:endParaRPr>
          </a:p>
        </p:txBody>
      </p:sp>
      <p:sp>
        <p:nvSpPr>
          <p:cNvPr id="37" name="Rectangle 34"/>
          <p:cNvSpPr>
            <a:spLocks noChangeArrowheads="1"/>
          </p:cNvSpPr>
          <p:nvPr/>
        </p:nvSpPr>
        <p:spPr bwMode="auto">
          <a:xfrm>
            <a:off x="26593800" y="8672929"/>
            <a:ext cx="13868400" cy="4585871"/>
          </a:xfrm>
          <a:prstGeom prst="rect">
            <a:avLst/>
          </a:prstGeom>
          <a:solidFill>
            <a:srgbClr val="CCFFCC">
              <a:alpha val="50196"/>
            </a:srgbClr>
          </a:solidFill>
          <a:ln w="38100">
            <a:noFill/>
            <a:miter lim="800000"/>
            <a:headEnd/>
            <a:tailEnd/>
          </a:ln>
        </p:spPr>
        <p:txBody>
          <a:bodyPr wrap="square" anchor="ctr">
            <a:spAutoFit/>
          </a:bodyPr>
          <a:lstStyle/>
          <a:p>
            <a:pPr algn="ctr"/>
            <a:r>
              <a:rPr lang="en-US" sz="4000" b="1" dirty="0" smtClean="0">
                <a:solidFill>
                  <a:srgbClr val="FF0000"/>
                </a:solidFill>
              </a:rPr>
              <a:t>Full “Lawson Format” is Important</a:t>
            </a:r>
          </a:p>
          <a:p>
            <a:pPr algn="just"/>
            <a:endParaRPr lang="en-US" sz="1200" b="1" dirty="0">
              <a:solidFill>
                <a:srgbClr val="CC6600"/>
              </a:solidFill>
            </a:endParaRPr>
          </a:p>
          <a:p>
            <a:pPr algn="just"/>
            <a:r>
              <a:rPr lang="en-US" sz="2400" dirty="0" smtClean="0"/>
              <a:t>Lawson’s Test of Scientific Reasoning </a:t>
            </a:r>
            <a:r>
              <a:rPr lang="en-US" sz="2400" dirty="0" smtClean="0"/>
              <a:t>employs a two-question format where students are asked to make a claim and then asked to justify the claim, illustrated in questions 1-4 below.   We sometimes employed a “modified” format where the </a:t>
            </a:r>
            <a:r>
              <a:rPr lang="en-US" sz="2400" i="1" dirty="0" smtClean="0"/>
              <a:t>question</a:t>
            </a:r>
            <a:r>
              <a:rPr lang="en-US" sz="2400" dirty="0" smtClean="0"/>
              <a:t> makes the claim and the student is asked to justify it.  The difference is illustrated by comparing questions 3&amp;4 to question 8.  Results from multiple-choice </a:t>
            </a:r>
            <a:r>
              <a:rPr lang="en-US" sz="2400" dirty="0" smtClean="0"/>
              <a:t>administrations </a:t>
            </a:r>
            <a:r>
              <a:rPr lang="en-US" sz="2400" dirty="0" smtClean="0"/>
              <a:t>of the inventory </a:t>
            </a:r>
            <a:r>
              <a:rPr lang="en-US" sz="2400" dirty="0" smtClean="0"/>
              <a:t>imply that </a:t>
            </a:r>
            <a:r>
              <a:rPr lang="en-US" sz="2400" dirty="0" smtClean="0"/>
              <a:t>the full format is more effective, and the free response study confirms this.  MIT students significantly outperformed UW-Platteville students on question 3, (full format for both) but significantly underperformed them on question 8, where the written study used a full format but the multiple-choice question is modified.  Also, over 40% of students answering question 13 in free response format felt that the forces were </a:t>
            </a:r>
            <a:r>
              <a:rPr lang="en-US" sz="2400" i="1" dirty="0" smtClean="0"/>
              <a:t>not</a:t>
            </a:r>
            <a:r>
              <a:rPr lang="en-US" sz="2400" dirty="0" smtClean="0"/>
              <a:t> </a:t>
            </a:r>
            <a:r>
              <a:rPr lang="en-US" sz="2400" dirty="0" smtClean="0"/>
              <a:t>equal, a misconception that we failed to probe in the “modified” multiple choice format.</a:t>
            </a:r>
            <a:endParaRPr lang="en-US" sz="2400" dirty="0">
              <a:latin typeface="+mj-lt"/>
              <a:cs typeface="Times New Roman" pitchFamily="18" charset="0"/>
            </a:endParaRPr>
          </a:p>
        </p:txBody>
      </p:sp>
      <p:graphicFrame>
        <p:nvGraphicFramePr>
          <p:cNvPr id="1026" name="Object 112"/>
          <p:cNvGraphicFramePr>
            <a:graphicFrameLocks noChangeAspect="1"/>
          </p:cNvGraphicFramePr>
          <p:nvPr/>
        </p:nvGraphicFramePr>
        <p:xfrm>
          <a:off x="20593050" y="16048037"/>
          <a:ext cx="114300" cy="203200"/>
        </p:xfrm>
        <a:graphic>
          <a:graphicData uri="http://schemas.openxmlformats.org/presentationml/2006/ole">
            <p:oleObj spid="_x0000_s1026" name="Equation" r:id="rId6" imgW="114151" imgH="215619" progId="Equation.3">
              <p:embed/>
            </p:oleObj>
          </a:graphicData>
        </a:graphic>
      </p:graphicFrame>
      <p:pic>
        <p:nvPicPr>
          <p:cNvPr id="1047" name="Picture 23" descr="twoMassesSpring"/>
          <p:cNvPicPr>
            <a:picLocks noChangeAspect="1" noChangeArrowheads="1"/>
          </p:cNvPicPr>
          <p:nvPr/>
        </p:nvPicPr>
        <p:blipFill>
          <a:blip r:embed="rId7" cstate="print"/>
          <a:srcRect/>
          <a:stretch>
            <a:fillRect/>
          </a:stretch>
        </p:blipFill>
        <p:spPr bwMode="auto">
          <a:xfrm>
            <a:off x="13563600" y="10358437"/>
            <a:ext cx="12509052" cy="3124200"/>
          </a:xfrm>
          <a:prstGeom prst="rect">
            <a:avLst/>
          </a:prstGeom>
          <a:noFill/>
          <a:ln w="9525">
            <a:noFill/>
            <a:miter lim="800000"/>
            <a:headEnd/>
            <a:tailEnd/>
          </a:ln>
        </p:spPr>
      </p:pic>
      <p:cxnSp>
        <p:nvCxnSpPr>
          <p:cNvPr id="40" name="Straight Arrow Connector 39"/>
          <p:cNvCxnSpPr>
            <a:stCxn id="41" idx="2"/>
          </p:cNvCxnSpPr>
          <p:nvPr/>
        </p:nvCxnSpPr>
        <p:spPr bwMode="auto">
          <a:xfrm rot="16200000" flipH="1">
            <a:off x="18785683" y="11999117"/>
            <a:ext cx="985837" cy="152402"/>
          </a:xfrm>
          <a:prstGeom prst="straightConnector1">
            <a:avLst/>
          </a:prstGeom>
          <a:solidFill>
            <a:schemeClr val="accent1"/>
          </a:solidFill>
          <a:ln w="38100" cap="flat" cmpd="sng" algn="ctr">
            <a:solidFill>
              <a:srgbClr val="FF0000"/>
            </a:solidFill>
            <a:prstDash val="solid"/>
            <a:round/>
            <a:headEnd type="none" w="med" len="med"/>
            <a:tailEnd type="arrow" w="lg" len="lg"/>
          </a:ln>
          <a:effectLst/>
        </p:spPr>
      </p:cxnSp>
      <p:sp>
        <p:nvSpPr>
          <p:cNvPr id="41" name="TextBox 40"/>
          <p:cNvSpPr txBox="1"/>
          <p:nvPr/>
        </p:nvSpPr>
        <p:spPr>
          <a:xfrm>
            <a:off x="17830800" y="10997625"/>
            <a:ext cx="2743200" cy="584775"/>
          </a:xfrm>
          <a:prstGeom prst="rect">
            <a:avLst/>
          </a:prstGeom>
          <a:noFill/>
        </p:spPr>
        <p:txBody>
          <a:bodyPr wrap="square" rtlCol="0">
            <a:spAutoFit/>
          </a:bodyPr>
          <a:lstStyle/>
          <a:p>
            <a:r>
              <a:rPr lang="en-US" sz="3200" b="1" dirty="0" smtClean="0">
                <a:solidFill>
                  <a:srgbClr val="FF0000"/>
                </a:solidFill>
              </a:rPr>
              <a:t>No friction</a:t>
            </a:r>
            <a:endParaRPr lang="en-US" sz="3200" b="1" dirty="0">
              <a:solidFill>
                <a:srgbClr val="FF0000"/>
              </a:solidFill>
            </a:endParaRPr>
          </a:p>
        </p:txBody>
      </p:sp>
      <p:sp>
        <p:nvSpPr>
          <p:cNvPr id="43" name="TextBox 42"/>
          <p:cNvSpPr txBox="1"/>
          <p:nvPr/>
        </p:nvSpPr>
        <p:spPr>
          <a:xfrm>
            <a:off x="13868400" y="10891837"/>
            <a:ext cx="1905000" cy="584775"/>
          </a:xfrm>
          <a:prstGeom prst="rect">
            <a:avLst/>
          </a:prstGeom>
          <a:noFill/>
        </p:spPr>
        <p:txBody>
          <a:bodyPr wrap="square" rtlCol="0">
            <a:spAutoFit/>
          </a:bodyPr>
          <a:lstStyle/>
          <a:p>
            <a:r>
              <a:rPr lang="en-US" sz="3200" b="1" dirty="0" smtClean="0">
                <a:solidFill>
                  <a:srgbClr val="FF0000"/>
                </a:solidFill>
              </a:rPr>
              <a:t>friction</a:t>
            </a:r>
            <a:endParaRPr lang="en-US" sz="3200" b="1" dirty="0">
              <a:solidFill>
                <a:srgbClr val="FF0000"/>
              </a:solidFill>
            </a:endParaRPr>
          </a:p>
        </p:txBody>
      </p:sp>
      <p:cxnSp>
        <p:nvCxnSpPr>
          <p:cNvPr id="44" name="Straight Arrow Connector 43"/>
          <p:cNvCxnSpPr/>
          <p:nvPr/>
        </p:nvCxnSpPr>
        <p:spPr bwMode="auto">
          <a:xfrm rot="16200000" flipH="1">
            <a:off x="14935200" y="11501437"/>
            <a:ext cx="685800" cy="533400"/>
          </a:xfrm>
          <a:prstGeom prst="straightConnector1">
            <a:avLst/>
          </a:prstGeom>
          <a:solidFill>
            <a:schemeClr val="accent1"/>
          </a:solidFill>
          <a:ln w="38100" cap="flat" cmpd="sng" algn="ctr">
            <a:solidFill>
              <a:srgbClr val="FF0000"/>
            </a:solidFill>
            <a:prstDash val="solid"/>
            <a:round/>
            <a:headEnd type="none" w="med" len="med"/>
            <a:tailEnd type="arrow" w="lg" len="lg"/>
          </a:ln>
          <a:effectLst/>
        </p:spPr>
      </p:cxnSp>
      <p:sp>
        <p:nvSpPr>
          <p:cNvPr id="49" name="TextBox 48"/>
          <p:cNvSpPr txBox="1"/>
          <p:nvPr/>
        </p:nvSpPr>
        <p:spPr>
          <a:xfrm>
            <a:off x="13639800" y="13181349"/>
            <a:ext cx="6248400" cy="5940088"/>
          </a:xfrm>
          <a:prstGeom prst="rect">
            <a:avLst/>
          </a:prstGeom>
          <a:noFill/>
        </p:spPr>
        <p:txBody>
          <a:bodyPr wrap="square" rtlCol="0">
            <a:spAutoFit/>
          </a:bodyPr>
          <a:lstStyle/>
          <a:p>
            <a:r>
              <a:rPr lang="en-US" sz="2000" dirty="0"/>
              <a:t>1.) Which of the following statements </a:t>
            </a:r>
            <a:r>
              <a:rPr lang="en-US" sz="2000" dirty="0" smtClean="0"/>
              <a:t>describes </a:t>
            </a:r>
            <a:r>
              <a:rPr lang="en-US" sz="2000" dirty="0"/>
              <a:t>the linear momentum of the block-box-spring system during the time interval that starts </a:t>
            </a:r>
            <a:r>
              <a:rPr lang="en-US" sz="2000" dirty="0" smtClean="0"/>
              <a:t>when the </a:t>
            </a:r>
            <a:r>
              <a:rPr lang="en-US" sz="2000" dirty="0"/>
              <a:t>rope is cut, and </a:t>
            </a:r>
            <a:r>
              <a:rPr lang="en-US" sz="2000" dirty="0" smtClean="0"/>
              <a:t>ends when </a:t>
            </a:r>
            <a:r>
              <a:rPr lang="en-US" sz="2000" dirty="0"/>
              <a:t>the box is moving with speed </a:t>
            </a:r>
            <a:r>
              <a:rPr lang="en-US" sz="2000" i="1" dirty="0"/>
              <a:t>V</a:t>
            </a:r>
            <a:r>
              <a:rPr lang="en-US" sz="2000" baseline="-25000" dirty="0"/>
              <a:t>1</a:t>
            </a:r>
            <a:r>
              <a:rPr lang="en-US" sz="2000" dirty="0"/>
              <a:t> and the block is moving with </a:t>
            </a:r>
            <a:r>
              <a:rPr lang="en-US" sz="2000" i="1" dirty="0"/>
              <a:t>V</a:t>
            </a:r>
            <a:r>
              <a:rPr lang="en-US" sz="2000" baseline="-25000" dirty="0"/>
              <a:t>2</a:t>
            </a:r>
            <a:r>
              <a:rPr lang="en-US" sz="2000" dirty="0"/>
              <a:t>?</a:t>
            </a:r>
          </a:p>
          <a:p>
            <a:r>
              <a:rPr lang="en-US" sz="2000" dirty="0"/>
              <a:t> </a:t>
            </a:r>
            <a:r>
              <a:rPr lang="en-US" sz="2000" dirty="0" smtClean="0">
                <a:solidFill>
                  <a:srgbClr val="CC6600"/>
                </a:solidFill>
              </a:rPr>
              <a:t>a</a:t>
            </a:r>
            <a:r>
              <a:rPr lang="en-US" sz="2000" dirty="0">
                <a:solidFill>
                  <a:srgbClr val="CC6600"/>
                </a:solidFill>
              </a:rPr>
              <a:t>.)  The linear momentum of the block-box-spring system must be conserved.</a:t>
            </a:r>
          </a:p>
          <a:p>
            <a:r>
              <a:rPr lang="en-US" sz="2000" dirty="0">
                <a:solidFill>
                  <a:srgbClr val="CC6600"/>
                </a:solidFill>
              </a:rPr>
              <a:t>b.)  The linear momentum of the block-box-spring system is not conserved.</a:t>
            </a:r>
          </a:p>
          <a:p>
            <a:r>
              <a:rPr lang="en-US" sz="2000" dirty="0">
                <a:solidFill>
                  <a:srgbClr val="CC6600"/>
                </a:solidFill>
              </a:rPr>
              <a:t>c.)  The linear momentum of the block-box-spring system is conserved only when m</a:t>
            </a:r>
            <a:r>
              <a:rPr lang="en-US" sz="2000" baseline="-25000" dirty="0">
                <a:solidFill>
                  <a:srgbClr val="CC6600"/>
                </a:solidFill>
              </a:rPr>
              <a:t>1</a:t>
            </a:r>
            <a:r>
              <a:rPr lang="en-US" sz="2000" dirty="0">
                <a:solidFill>
                  <a:srgbClr val="CC6600"/>
                </a:solidFill>
              </a:rPr>
              <a:t> = m</a:t>
            </a:r>
            <a:r>
              <a:rPr lang="en-US" sz="2000" baseline="-25000" dirty="0">
                <a:solidFill>
                  <a:srgbClr val="CC6600"/>
                </a:solidFill>
              </a:rPr>
              <a:t>2</a:t>
            </a:r>
            <a:r>
              <a:rPr lang="en-US" sz="2000" dirty="0">
                <a:solidFill>
                  <a:srgbClr val="CC6600"/>
                </a:solidFill>
              </a:rPr>
              <a:t>.</a:t>
            </a:r>
          </a:p>
          <a:p>
            <a:r>
              <a:rPr lang="en-US" sz="2000" dirty="0">
                <a:solidFill>
                  <a:srgbClr val="CC6600"/>
                </a:solidFill>
              </a:rPr>
              <a:t> </a:t>
            </a:r>
          </a:p>
          <a:p>
            <a:r>
              <a:rPr lang="en-US" sz="2000" dirty="0"/>
              <a:t>2.)  My answer to question 1 is justified because:</a:t>
            </a:r>
          </a:p>
          <a:p>
            <a:r>
              <a:rPr lang="en-US" sz="2000" dirty="0" smtClean="0">
                <a:solidFill>
                  <a:srgbClr val="CC6600"/>
                </a:solidFill>
              </a:rPr>
              <a:t>a</a:t>
            </a:r>
            <a:r>
              <a:rPr lang="en-US" sz="2000" dirty="0">
                <a:solidFill>
                  <a:srgbClr val="CC6600"/>
                </a:solidFill>
              </a:rPr>
              <a:t>.)  The sum of all the external forces acting on the block-box-spring system is zero.</a:t>
            </a:r>
          </a:p>
          <a:p>
            <a:r>
              <a:rPr lang="en-US" sz="2000" dirty="0">
                <a:solidFill>
                  <a:srgbClr val="CC6600"/>
                </a:solidFill>
              </a:rPr>
              <a:t>b.)  The force of the spring is conservative.</a:t>
            </a:r>
          </a:p>
          <a:p>
            <a:r>
              <a:rPr lang="en-US" sz="2000" dirty="0">
                <a:solidFill>
                  <a:srgbClr val="CC6600"/>
                </a:solidFill>
              </a:rPr>
              <a:t>c.)   Linear momentum is always conserved.</a:t>
            </a:r>
          </a:p>
          <a:p>
            <a:r>
              <a:rPr lang="en-US" sz="2000" dirty="0">
                <a:solidFill>
                  <a:srgbClr val="CC6600"/>
                </a:solidFill>
              </a:rPr>
              <a:t>d.)   There is friction between the block and the box.</a:t>
            </a:r>
          </a:p>
          <a:p>
            <a:r>
              <a:rPr lang="en-US" sz="2000" dirty="0">
                <a:solidFill>
                  <a:srgbClr val="CC6600"/>
                </a:solidFill>
              </a:rPr>
              <a:t>e.)   The process is essentially an elastic collision</a:t>
            </a:r>
            <a:r>
              <a:rPr lang="en-US" sz="2000" dirty="0" smtClean="0">
                <a:solidFill>
                  <a:srgbClr val="CC6600"/>
                </a:solidFill>
              </a:rPr>
              <a:t>.</a:t>
            </a:r>
            <a:endParaRPr lang="en-US" sz="2000" dirty="0">
              <a:solidFill>
                <a:srgbClr val="CC6600"/>
              </a:solidFill>
            </a:endParaRPr>
          </a:p>
        </p:txBody>
      </p:sp>
      <p:sp>
        <p:nvSpPr>
          <p:cNvPr id="50" name="TextBox 49"/>
          <p:cNvSpPr txBox="1"/>
          <p:nvPr/>
        </p:nvSpPr>
        <p:spPr>
          <a:xfrm>
            <a:off x="20040600" y="13186112"/>
            <a:ext cx="6248400" cy="5940088"/>
          </a:xfrm>
          <a:prstGeom prst="rect">
            <a:avLst/>
          </a:prstGeom>
          <a:noFill/>
        </p:spPr>
        <p:txBody>
          <a:bodyPr wrap="square" rtlCol="0">
            <a:spAutoFit/>
          </a:bodyPr>
          <a:lstStyle/>
          <a:p>
            <a:r>
              <a:rPr lang="en-US" sz="2000" dirty="0" smtClean="0"/>
              <a:t>3</a:t>
            </a:r>
            <a:r>
              <a:rPr lang="en-US" sz="2000" dirty="0"/>
              <a:t>.) Which of the following </a:t>
            </a:r>
            <a:r>
              <a:rPr lang="en-US" sz="2000" dirty="0" smtClean="0"/>
              <a:t>statements describes </a:t>
            </a:r>
            <a:r>
              <a:rPr lang="en-US" sz="2000" dirty="0"/>
              <a:t>the mechanical energy of the block-box-spring system during the time interval that starts </a:t>
            </a:r>
            <a:r>
              <a:rPr lang="en-US" sz="2000" dirty="0" smtClean="0"/>
              <a:t>when the </a:t>
            </a:r>
            <a:r>
              <a:rPr lang="en-US" sz="2000" dirty="0"/>
              <a:t>rope is cut, and ends </a:t>
            </a:r>
            <a:r>
              <a:rPr lang="en-US" sz="2000" dirty="0" smtClean="0"/>
              <a:t>when </a:t>
            </a:r>
            <a:r>
              <a:rPr lang="en-US" sz="2000" dirty="0"/>
              <a:t>the box is moving with speed </a:t>
            </a:r>
            <a:r>
              <a:rPr lang="en-US" sz="2000" i="1" dirty="0"/>
              <a:t>V</a:t>
            </a:r>
            <a:r>
              <a:rPr lang="en-US" sz="2000" baseline="-25000" dirty="0"/>
              <a:t>1</a:t>
            </a:r>
            <a:r>
              <a:rPr lang="en-US" sz="2000" dirty="0"/>
              <a:t> and the block is moving with </a:t>
            </a:r>
            <a:r>
              <a:rPr lang="en-US" sz="2000" i="1" dirty="0"/>
              <a:t>V</a:t>
            </a:r>
            <a:r>
              <a:rPr lang="en-US" sz="2000" baseline="-25000" dirty="0"/>
              <a:t>2</a:t>
            </a:r>
            <a:r>
              <a:rPr lang="en-US" sz="2000" dirty="0"/>
              <a:t>?</a:t>
            </a:r>
          </a:p>
          <a:p>
            <a:r>
              <a:rPr lang="en-US" sz="2000" dirty="0"/>
              <a:t> </a:t>
            </a:r>
            <a:r>
              <a:rPr lang="en-US" sz="2000" dirty="0" smtClean="0">
                <a:solidFill>
                  <a:srgbClr val="CC6600"/>
                </a:solidFill>
              </a:rPr>
              <a:t>a</a:t>
            </a:r>
            <a:r>
              <a:rPr lang="en-US" sz="2000" dirty="0">
                <a:solidFill>
                  <a:srgbClr val="CC6600"/>
                </a:solidFill>
              </a:rPr>
              <a:t>.)  The mechanical energy of the block-box-spring system must be conserved.</a:t>
            </a:r>
          </a:p>
          <a:p>
            <a:r>
              <a:rPr lang="en-US" sz="2000" dirty="0">
                <a:solidFill>
                  <a:srgbClr val="CC6600"/>
                </a:solidFill>
              </a:rPr>
              <a:t>b.)  The mechanical energy of the block-box-spring system is not conserved.</a:t>
            </a:r>
          </a:p>
          <a:p>
            <a:r>
              <a:rPr lang="en-US" sz="2000" dirty="0">
                <a:solidFill>
                  <a:srgbClr val="CC6600"/>
                </a:solidFill>
              </a:rPr>
              <a:t>c.)   The mechanical energy of the block-box-spring system is only conserved when </a:t>
            </a:r>
            <a:r>
              <a:rPr lang="en-US" sz="2000" i="1" dirty="0" smtClean="0">
                <a:solidFill>
                  <a:srgbClr val="CC6600"/>
                </a:solidFill>
              </a:rPr>
              <a:t>m</a:t>
            </a:r>
            <a:r>
              <a:rPr lang="en-US" sz="2000" baseline="-25000" dirty="0" smtClean="0">
                <a:solidFill>
                  <a:srgbClr val="CC6600"/>
                </a:solidFill>
              </a:rPr>
              <a:t>1</a:t>
            </a:r>
            <a:r>
              <a:rPr lang="en-US" sz="2000" baseline="30000" dirty="0" smtClean="0">
                <a:solidFill>
                  <a:srgbClr val="CC6600"/>
                </a:solidFill>
              </a:rPr>
              <a:t> </a:t>
            </a:r>
            <a:r>
              <a:rPr lang="en-US" sz="2000" dirty="0" smtClean="0">
                <a:solidFill>
                  <a:srgbClr val="CC6600"/>
                </a:solidFill>
              </a:rPr>
              <a:t> </a:t>
            </a:r>
            <a:r>
              <a:rPr lang="en-US" sz="2000" dirty="0">
                <a:solidFill>
                  <a:srgbClr val="CC6600"/>
                </a:solidFill>
              </a:rPr>
              <a:t>= </a:t>
            </a:r>
            <a:r>
              <a:rPr lang="en-US" sz="2000" i="1" dirty="0">
                <a:solidFill>
                  <a:srgbClr val="CC6600"/>
                </a:solidFill>
              </a:rPr>
              <a:t>m</a:t>
            </a:r>
            <a:r>
              <a:rPr lang="en-US" sz="2000" baseline="-25000" dirty="0">
                <a:solidFill>
                  <a:srgbClr val="CC6600"/>
                </a:solidFill>
              </a:rPr>
              <a:t>2</a:t>
            </a:r>
            <a:r>
              <a:rPr lang="en-US" sz="2000" dirty="0">
                <a:solidFill>
                  <a:srgbClr val="CC6600"/>
                </a:solidFill>
              </a:rPr>
              <a:t>.</a:t>
            </a:r>
          </a:p>
          <a:p>
            <a:r>
              <a:rPr lang="en-US" sz="2000" dirty="0"/>
              <a:t> </a:t>
            </a:r>
          </a:p>
          <a:p>
            <a:r>
              <a:rPr lang="en-US" sz="2000" dirty="0"/>
              <a:t>4.)  My answer to question 3 is justified because:</a:t>
            </a:r>
          </a:p>
          <a:p>
            <a:r>
              <a:rPr lang="en-US" sz="2000" dirty="0"/>
              <a:t> </a:t>
            </a:r>
            <a:r>
              <a:rPr lang="en-US" sz="2000" dirty="0" smtClean="0">
                <a:solidFill>
                  <a:srgbClr val="CC6600"/>
                </a:solidFill>
              </a:rPr>
              <a:t>a</a:t>
            </a:r>
            <a:r>
              <a:rPr lang="en-US" sz="2000" dirty="0">
                <a:solidFill>
                  <a:srgbClr val="CC6600"/>
                </a:solidFill>
              </a:rPr>
              <a:t>.)   The sum of all the external forces acting on the block-box-spring system is zero.</a:t>
            </a:r>
          </a:p>
          <a:p>
            <a:r>
              <a:rPr lang="en-US" sz="2000" dirty="0">
                <a:solidFill>
                  <a:srgbClr val="CC6600"/>
                </a:solidFill>
              </a:rPr>
              <a:t>b.)   The force of the spring is conservative.</a:t>
            </a:r>
          </a:p>
          <a:p>
            <a:r>
              <a:rPr lang="en-US" sz="2000" dirty="0">
                <a:solidFill>
                  <a:srgbClr val="CC6600"/>
                </a:solidFill>
              </a:rPr>
              <a:t>c.)   Mechanical energy is always conserved.</a:t>
            </a:r>
          </a:p>
          <a:p>
            <a:r>
              <a:rPr lang="en-US" sz="2000" dirty="0">
                <a:solidFill>
                  <a:srgbClr val="CC6600"/>
                </a:solidFill>
              </a:rPr>
              <a:t>d.)   There is friction between the block and the box.</a:t>
            </a:r>
          </a:p>
          <a:p>
            <a:r>
              <a:rPr lang="en-US" sz="2000" dirty="0">
                <a:solidFill>
                  <a:srgbClr val="CC6600"/>
                </a:solidFill>
              </a:rPr>
              <a:t>e.)   The process is essentially an elastic collision.</a:t>
            </a:r>
          </a:p>
        </p:txBody>
      </p:sp>
      <p:sp>
        <p:nvSpPr>
          <p:cNvPr id="53" name="TextBox 52"/>
          <p:cNvSpPr txBox="1"/>
          <p:nvPr/>
        </p:nvSpPr>
        <p:spPr>
          <a:xfrm>
            <a:off x="14249400" y="10058400"/>
            <a:ext cx="10896600" cy="707886"/>
          </a:xfrm>
          <a:prstGeom prst="rect">
            <a:avLst/>
          </a:prstGeom>
          <a:noFill/>
        </p:spPr>
        <p:txBody>
          <a:bodyPr wrap="square" rtlCol="0">
            <a:spAutoFit/>
          </a:bodyPr>
          <a:lstStyle/>
          <a:p>
            <a:pPr algn="ctr"/>
            <a:r>
              <a:rPr lang="en-US" sz="4000" b="1" dirty="0" smtClean="0">
                <a:solidFill>
                  <a:srgbClr val="CC6600"/>
                </a:solidFill>
              </a:rPr>
              <a:t>Questions 1-4</a:t>
            </a:r>
            <a:endParaRPr lang="en-US" sz="4000" b="1" dirty="0">
              <a:solidFill>
                <a:srgbClr val="CC6600"/>
              </a:solidFill>
            </a:endParaRPr>
          </a:p>
        </p:txBody>
      </p:sp>
      <p:sp>
        <p:nvSpPr>
          <p:cNvPr id="56" name="TextBox 55"/>
          <p:cNvSpPr txBox="1"/>
          <p:nvPr/>
        </p:nvSpPr>
        <p:spPr>
          <a:xfrm>
            <a:off x="26746200" y="15240000"/>
            <a:ext cx="7010400" cy="2862322"/>
          </a:xfrm>
          <a:prstGeom prst="rect">
            <a:avLst/>
          </a:prstGeom>
          <a:noFill/>
        </p:spPr>
        <p:txBody>
          <a:bodyPr wrap="square" rtlCol="0">
            <a:spAutoFit/>
          </a:bodyPr>
          <a:lstStyle/>
          <a:p>
            <a:r>
              <a:rPr lang="en-US" sz="2000" dirty="0"/>
              <a:t>7.)  Throughout this process, the linear momentum of the system consisting of the astronaut and the space probe (including the antenna) together is conserved because:</a:t>
            </a:r>
            <a:endParaRPr lang="en-US" sz="2000" dirty="0">
              <a:solidFill>
                <a:srgbClr val="CC6600"/>
              </a:solidFill>
            </a:endParaRPr>
          </a:p>
          <a:p>
            <a:r>
              <a:rPr lang="en-US" sz="2000" dirty="0">
                <a:solidFill>
                  <a:srgbClr val="CC6600"/>
                </a:solidFill>
              </a:rPr>
              <a:t> </a:t>
            </a:r>
            <a:r>
              <a:rPr lang="en-US" sz="2000" dirty="0" smtClean="0">
                <a:solidFill>
                  <a:srgbClr val="CC6600"/>
                </a:solidFill>
              </a:rPr>
              <a:t>a.) All </a:t>
            </a:r>
            <a:r>
              <a:rPr lang="en-US" sz="2000" dirty="0">
                <a:solidFill>
                  <a:srgbClr val="CC6600"/>
                </a:solidFill>
              </a:rPr>
              <a:t>the forces are internal.</a:t>
            </a:r>
          </a:p>
          <a:p>
            <a:pPr lvl="0"/>
            <a:r>
              <a:rPr lang="en-US" sz="2000" dirty="0" smtClean="0">
                <a:solidFill>
                  <a:srgbClr val="CC6600"/>
                </a:solidFill>
              </a:rPr>
              <a:t>b.) All </a:t>
            </a:r>
            <a:r>
              <a:rPr lang="en-US" sz="2000" dirty="0">
                <a:solidFill>
                  <a:srgbClr val="CC6600"/>
                </a:solidFill>
              </a:rPr>
              <a:t>the forces are conservative.</a:t>
            </a:r>
          </a:p>
          <a:p>
            <a:pPr lvl="0"/>
            <a:r>
              <a:rPr lang="en-US" sz="2000" dirty="0" smtClean="0">
                <a:solidFill>
                  <a:srgbClr val="CC6600"/>
                </a:solidFill>
              </a:rPr>
              <a:t>c.) Linear </a:t>
            </a:r>
            <a:r>
              <a:rPr lang="en-US" sz="2000" dirty="0">
                <a:solidFill>
                  <a:srgbClr val="CC6600"/>
                </a:solidFill>
              </a:rPr>
              <a:t>momentum is always conserved.</a:t>
            </a:r>
          </a:p>
          <a:p>
            <a:pPr lvl="0"/>
            <a:r>
              <a:rPr lang="en-US" sz="2000" dirty="0" smtClean="0">
                <a:solidFill>
                  <a:srgbClr val="CC6600"/>
                </a:solidFill>
              </a:rPr>
              <a:t>d.) The </a:t>
            </a:r>
            <a:r>
              <a:rPr lang="en-US" sz="2000" dirty="0">
                <a:solidFill>
                  <a:srgbClr val="CC6600"/>
                </a:solidFill>
              </a:rPr>
              <a:t>statement is false.  Linear momentum is not conserved for this system.</a:t>
            </a:r>
          </a:p>
          <a:p>
            <a:r>
              <a:rPr lang="en-US" sz="2000" dirty="0"/>
              <a:t> </a:t>
            </a:r>
          </a:p>
        </p:txBody>
      </p:sp>
      <p:sp>
        <p:nvSpPr>
          <p:cNvPr id="57" name="TextBox 56"/>
          <p:cNvSpPr txBox="1"/>
          <p:nvPr/>
        </p:nvSpPr>
        <p:spPr>
          <a:xfrm>
            <a:off x="26670000" y="13182600"/>
            <a:ext cx="13639800" cy="1938992"/>
          </a:xfrm>
          <a:prstGeom prst="rect">
            <a:avLst/>
          </a:prstGeom>
          <a:noFill/>
        </p:spPr>
        <p:txBody>
          <a:bodyPr wrap="square" rtlCol="0">
            <a:spAutoFit/>
          </a:bodyPr>
          <a:lstStyle/>
          <a:p>
            <a:pPr algn="ctr"/>
            <a:r>
              <a:rPr lang="en-US" sz="4000" b="1" dirty="0" smtClean="0">
                <a:solidFill>
                  <a:srgbClr val="CC6600"/>
                </a:solidFill>
              </a:rPr>
              <a:t>Questions 7 &amp; 8</a:t>
            </a:r>
          </a:p>
          <a:p>
            <a:endParaRPr lang="en-US" sz="2000" dirty="0" smtClean="0"/>
          </a:p>
          <a:p>
            <a:r>
              <a:rPr lang="en-US" sz="2000" dirty="0" smtClean="0"/>
              <a:t>An </a:t>
            </a:r>
            <a:r>
              <a:rPr lang="en-US" sz="2000" dirty="0"/>
              <a:t>astronaut is holding onto a long aluminum antenna attached to a deep-space probe which is floating freely far from any other object.  The astronaut is initially at rest, but then begins to climb out along the antenna.  The next two questions refer to this situation.</a:t>
            </a:r>
          </a:p>
        </p:txBody>
      </p:sp>
      <p:sp>
        <p:nvSpPr>
          <p:cNvPr id="59" name="TextBox 58"/>
          <p:cNvSpPr txBox="1"/>
          <p:nvPr/>
        </p:nvSpPr>
        <p:spPr>
          <a:xfrm>
            <a:off x="33528000" y="15240000"/>
            <a:ext cx="7010400" cy="2862322"/>
          </a:xfrm>
          <a:prstGeom prst="rect">
            <a:avLst/>
          </a:prstGeom>
          <a:noFill/>
        </p:spPr>
        <p:txBody>
          <a:bodyPr wrap="square" rtlCol="0">
            <a:spAutoFit/>
          </a:bodyPr>
          <a:lstStyle/>
          <a:p>
            <a:r>
              <a:rPr lang="en-US" sz="2000" dirty="0"/>
              <a:t>8.)  Throughout this process, the mechanical energy of the system consisting of the astronaut plus space probe together is conserved because</a:t>
            </a:r>
            <a:r>
              <a:rPr lang="en-US" sz="2000" dirty="0" smtClean="0"/>
              <a:t>:</a:t>
            </a:r>
            <a:endParaRPr lang="en-US" sz="2000" dirty="0">
              <a:solidFill>
                <a:srgbClr val="CC6600"/>
              </a:solidFill>
            </a:endParaRPr>
          </a:p>
          <a:p>
            <a:pPr lvl="0"/>
            <a:r>
              <a:rPr lang="en-US" sz="2000" dirty="0" smtClean="0">
                <a:solidFill>
                  <a:srgbClr val="CC6600"/>
                </a:solidFill>
              </a:rPr>
              <a:t>a.) All </a:t>
            </a:r>
            <a:r>
              <a:rPr lang="en-US" sz="2000" dirty="0">
                <a:solidFill>
                  <a:srgbClr val="CC6600"/>
                </a:solidFill>
              </a:rPr>
              <a:t>the forces are internal.</a:t>
            </a:r>
          </a:p>
          <a:p>
            <a:pPr lvl="0"/>
            <a:r>
              <a:rPr lang="en-US" sz="2000" dirty="0" smtClean="0">
                <a:solidFill>
                  <a:srgbClr val="CC6600"/>
                </a:solidFill>
              </a:rPr>
              <a:t>b.) All </a:t>
            </a:r>
            <a:r>
              <a:rPr lang="en-US" sz="2000" dirty="0">
                <a:solidFill>
                  <a:srgbClr val="CC6600"/>
                </a:solidFill>
              </a:rPr>
              <a:t>the forces are conservative.</a:t>
            </a:r>
          </a:p>
          <a:p>
            <a:pPr lvl="0"/>
            <a:r>
              <a:rPr lang="en-US" sz="2000" dirty="0" smtClean="0">
                <a:solidFill>
                  <a:srgbClr val="CC6600"/>
                </a:solidFill>
              </a:rPr>
              <a:t>c.) Mechanical </a:t>
            </a:r>
            <a:r>
              <a:rPr lang="en-US" sz="2000" dirty="0">
                <a:solidFill>
                  <a:srgbClr val="CC6600"/>
                </a:solidFill>
              </a:rPr>
              <a:t>energy of an isolated system is always conserved.</a:t>
            </a:r>
          </a:p>
          <a:p>
            <a:pPr lvl="0"/>
            <a:r>
              <a:rPr lang="en-US" sz="2000" dirty="0" smtClean="0">
                <a:solidFill>
                  <a:srgbClr val="CC6600"/>
                </a:solidFill>
              </a:rPr>
              <a:t>d.) The </a:t>
            </a:r>
            <a:r>
              <a:rPr lang="en-US" sz="2000" dirty="0">
                <a:solidFill>
                  <a:srgbClr val="CC6600"/>
                </a:solidFill>
              </a:rPr>
              <a:t>statement is false.  Mechanical energy is not conserved for this system</a:t>
            </a:r>
            <a:r>
              <a:rPr lang="en-US" sz="2000" dirty="0" smtClean="0">
                <a:solidFill>
                  <a:srgbClr val="CC6600"/>
                </a:solidFill>
              </a:rPr>
              <a:t>.</a:t>
            </a:r>
            <a:endParaRPr lang="en-US" sz="2000" dirty="0">
              <a:solidFill>
                <a:srgbClr val="CC6600"/>
              </a:solidFill>
            </a:endParaRPr>
          </a:p>
        </p:txBody>
      </p:sp>
      <p:sp>
        <p:nvSpPr>
          <p:cNvPr id="79" name="Rectangle 34"/>
          <p:cNvSpPr>
            <a:spLocks noChangeArrowheads="1"/>
          </p:cNvSpPr>
          <p:nvPr/>
        </p:nvSpPr>
        <p:spPr bwMode="auto">
          <a:xfrm>
            <a:off x="26593800" y="18211800"/>
            <a:ext cx="13868400" cy="3477875"/>
          </a:xfrm>
          <a:prstGeom prst="rect">
            <a:avLst/>
          </a:prstGeom>
          <a:solidFill>
            <a:srgbClr val="CCFFCC">
              <a:alpha val="50196"/>
            </a:srgbClr>
          </a:solidFill>
          <a:ln w="38100">
            <a:noFill/>
            <a:miter lim="800000"/>
            <a:headEnd/>
            <a:tailEnd/>
          </a:ln>
        </p:spPr>
        <p:txBody>
          <a:bodyPr wrap="square" anchor="ctr">
            <a:spAutoFit/>
          </a:bodyPr>
          <a:lstStyle/>
          <a:p>
            <a:pPr algn="ctr"/>
            <a:r>
              <a:rPr lang="en-US" sz="4000" b="1" dirty="0" smtClean="0">
                <a:solidFill>
                  <a:srgbClr val="FF0000"/>
                </a:solidFill>
              </a:rPr>
              <a:t>Avoid Jargon</a:t>
            </a:r>
          </a:p>
          <a:p>
            <a:pPr algn="just"/>
            <a:endParaRPr lang="en-US" sz="1200" b="1" dirty="0">
              <a:solidFill>
                <a:srgbClr val="CC6600"/>
              </a:solidFill>
            </a:endParaRPr>
          </a:p>
          <a:p>
            <a:r>
              <a:rPr lang="en-US" sz="2400" dirty="0"/>
              <a:t>On question 12, which involves an action-reaction </a:t>
            </a:r>
            <a:r>
              <a:rPr lang="en-US" sz="2400" dirty="0" smtClean="0"/>
              <a:t>pair, only </a:t>
            </a:r>
            <a:r>
              <a:rPr lang="en-US" sz="2400" dirty="0"/>
              <a:t>33% of the </a:t>
            </a:r>
            <a:r>
              <a:rPr lang="en-US" sz="2400" dirty="0" smtClean="0"/>
              <a:t>written responses that </a:t>
            </a:r>
            <a:r>
              <a:rPr lang="en-US" sz="2400" dirty="0"/>
              <a:t>clearly gave the </a:t>
            </a:r>
            <a:r>
              <a:rPr lang="en-US" sz="2400" dirty="0" smtClean="0"/>
              <a:t>correct reasoning </a:t>
            </a:r>
            <a:r>
              <a:rPr lang="en-US" sz="2400" dirty="0"/>
              <a:t>mentioned the 3rd Law and an equal </a:t>
            </a:r>
            <a:r>
              <a:rPr lang="en-US" sz="2400" dirty="0" smtClean="0"/>
              <a:t>number exhibited </a:t>
            </a:r>
            <a:r>
              <a:rPr lang="en-US" sz="2400" dirty="0"/>
              <a:t>confusion about which of the three laws </a:t>
            </a:r>
            <a:r>
              <a:rPr lang="en-US" sz="2400" dirty="0" smtClean="0"/>
              <a:t>was the </a:t>
            </a:r>
            <a:r>
              <a:rPr lang="en-US" sz="2400" dirty="0"/>
              <a:t>action-reaction law</a:t>
            </a:r>
            <a:r>
              <a:rPr lang="en-US" sz="2400" dirty="0" smtClean="0"/>
              <a:t>.  In questions 1-4, where </a:t>
            </a:r>
            <a:r>
              <a:rPr lang="en-US" sz="2400" dirty="0"/>
              <a:t>objects are moving </a:t>
            </a:r>
            <a:r>
              <a:rPr lang="en-US" sz="2400" dirty="0" smtClean="0"/>
              <a:t>along frictionless ground, </a:t>
            </a:r>
            <a:r>
              <a:rPr lang="en-US" sz="2400" dirty="0"/>
              <a:t>only 10% </a:t>
            </a:r>
            <a:r>
              <a:rPr lang="en-US" sz="2400" dirty="0" smtClean="0"/>
              <a:t>of the </a:t>
            </a:r>
            <a:r>
              <a:rPr lang="en-US" sz="2400" dirty="0"/>
              <a:t>students mentioned internal or external </a:t>
            </a:r>
            <a:r>
              <a:rPr lang="en-US" sz="2400" dirty="0" smtClean="0"/>
              <a:t>forces, and an equal number instead discussed the fact that friction would cancel </a:t>
            </a:r>
            <a:r>
              <a:rPr lang="en-US" sz="2400" dirty="0" smtClean="0"/>
              <a:t>because it acts </a:t>
            </a:r>
            <a:r>
              <a:rPr lang="en-US" sz="2400" dirty="0" smtClean="0"/>
              <a:t>equally on both blocks. (Interestingly, in the clearly isolated situation of questions 7 and 8, 25% of the written responses discussed the absence of outside or external forces.)</a:t>
            </a:r>
            <a:endParaRPr lang="en-US" sz="2400" dirty="0">
              <a:latin typeface="+mj-lt"/>
              <a:cs typeface="Times New Roman" pitchFamily="18" charset="0"/>
            </a:endParaRPr>
          </a:p>
        </p:txBody>
      </p:sp>
      <p:grpSp>
        <p:nvGrpSpPr>
          <p:cNvPr id="1048" name="Group 24"/>
          <p:cNvGrpSpPr>
            <a:grpSpLocks noChangeAspect="1"/>
          </p:cNvGrpSpPr>
          <p:nvPr/>
        </p:nvGrpSpPr>
        <p:grpSpPr bwMode="auto">
          <a:xfrm>
            <a:off x="35158677" y="22631400"/>
            <a:ext cx="3703323" cy="1463040"/>
            <a:chOff x="6660" y="900"/>
            <a:chExt cx="4860" cy="1920"/>
          </a:xfrm>
        </p:grpSpPr>
        <p:sp>
          <p:nvSpPr>
            <p:cNvPr id="1049" name="AutoShape 25"/>
            <p:cNvSpPr>
              <a:spLocks noChangeArrowheads="1"/>
            </p:cNvSpPr>
            <p:nvPr/>
          </p:nvSpPr>
          <p:spPr bwMode="auto">
            <a:xfrm>
              <a:off x="8790" y="1200"/>
              <a:ext cx="1620" cy="1440"/>
            </a:xfrm>
            <a:prstGeom prst="roundRect">
              <a:avLst>
                <a:gd name="adj" fmla="val 16667"/>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8970" y="1380"/>
              <a:ext cx="1260" cy="10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Oval 27"/>
            <p:cNvSpPr>
              <a:spLocks noChangeArrowheads="1"/>
            </p:cNvSpPr>
            <p:nvPr/>
          </p:nvSpPr>
          <p:spPr bwMode="auto">
            <a:xfrm>
              <a:off x="9105" y="1805"/>
              <a:ext cx="300" cy="2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Oval 28"/>
            <p:cNvSpPr>
              <a:spLocks noChangeArrowheads="1"/>
            </p:cNvSpPr>
            <p:nvPr/>
          </p:nvSpPr>
          <p:spPr bwMode="auto">
            <a:xfrm>
              <a:off x="9165" y="1860"/>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Oval 29"/>
            <p:cNvSpPr>
              <a:spLocks noChangeArrowheads="1"/>
            </p:cNvSpPr>
            <p:nvPr/>
          </p:nvSpPr>
          <p:spPr bwMode="auto">
            <a:xfrm>
              <a:off x="7920" y="900"/>
              <a:ext cx="540" cy="54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Line 30"/>
            <p:cNvSpPr>
              <a:spLocks noChangeShapeType="1"/>
            </p:cNvSpPr>
            <p:nvPr/>
          </p:nvSpPr>
          <p:spPr bwMode="auto">
            <a:xfrm flipH="1">
              <a:off x="7470" y="1395"/>
              <a:ext cx="54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Line 31"/>
            <p:cNvSpPr>
              <a:spLocks noChangeShapeType="1"/>
            </p:cNvSpPr>
            <p:nvPr/>
          </p:nvSpPr>
          <p:spPr bwMode="auto">
            <a:xfrm>
              <a:off x="7470" y="1920"/>
              <a:ext cx="36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Line 32"/>
            <p:cNvSpPr>
              <a:spLocks noChangeShapeType="1"/>
            </p:cNvSpPr>
            <p:nvPr/>
          </p:nvSpPr>
          <p:spPr bwMode="auto">
            <a:xfrm flipH="1">
              <a:off x="7470" y="2280"/>
              <a:ext cx="36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Line 33"/>
            <p:cNvSpPr>
              <a:spLocks noChangeShapeType="1"/>
            </p:cNvSpPr>
            <p:nvPr/>
          </p:nvSpPr>
          <p:spPr bwMode="auto">
            <a:xfrm flipH="1">
              <a:off x="6945" y="1905"/>
              <a:ext cx="54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Line 34"/>
            <p:cNvSpPr>
              <a:spLocks noChangeShapeType="1"/>
            </p:cNvSpPr>
            <p:nvPr/>
          </p:nvSpPr>
          <p:spPr bwMode="auto">
            <a:xfrm>
              <a:off x="7890" y="1530"/>
              <a:ext cx="900"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descr="White marble"/>
            <p:cNvSpPr>
              <a:spLocks noChangeArrowheads="1"/>
            </p:cNvSpPr>
            <p:nvPr/>
          </p:nvSpPr>
          <p:spPr bwMode="auto">
            <a:xfrm>
              <a:off x="6660" y="2641"/>
              <a:ext cx="4860" cy="179"/>
            </a:xfrm>
            <a:prstGeom prst="rect">
              <a:avLst/>
            </a:prstGeom>
            <a:blipFill dpi="0" rotWithShape="1">
              <a:blip r:embed="rId8"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28041600" y="21869400"/>
            <a:ext cx="10896600" cy="707886"/>
          </a:xfrm>
          <a:prstGeom prst="rect">
            <a:avLst/>
          </a:prstGeom>
          <a:noFill/>
        </p:spPr>
        <p:txBody>
          <a:bodyPr wrap="square" rtlCol="0">
            <a:spAutoFit/>
          </a:bodyPr>
          <a:lstStyle/>
          <a:p>
            <a:pPr algn="ctr"/>
            <a:r>
              <a:rPr lang="en-US" sz="4000" b="1" dirty="0" smtClean="0">
                <a:solidFill>
                  <a:srgbClr val="CC6600"/>
                </a:solidFill>
              </a:rPr>
              <a:t>Questions 12 &amp; 13</a:t>
            </a:r>
            <a:endParaRPr lang="en-US" sz="4000" b="1" dirty="0">
              <a:solidFill>
                <a:srgbClr val="CC6600"/>
              </a:solidFill>
            </a:endParaRPr>
          </a:p>
        </p:txBody>
      </p:sp>
      <p:sp>
        <p:nvSpPr>
          <p:cNvPr id="76" name="TextBox 75"/>
          <p:cNvSpPr txBox="1"/>
          <p:nvPr/>
        </p:nvSpPr>
        <p:spPr>
          <a:xfrm>
            <a:off x="26517600" y="24493478"/>
            <a:ext cx="7010400" cy="2862322"/>
          </a:xfrm>
          <a:prstGeom prst="rect">
            <a:avLst/>
          </a:prstGeom>
          <a:noFill/>
        </p:spPr>
        <p:txBody>
          <a:bodyPr wrap="square" rtlCol="0">
            <a:spAutoFit/>
          </a:bodyPr>
          <a:lstStyle/>
          <a:p>
            <a:r>
              <a:rPr lang="en-US" sz="2000" dirty="0"/>
              <a:t>12.) The force applied by the person to the safe and the force applied by the safe to the person are</a:t>
            </a:r>
            <a:r>
              <a:rPr lang="en-US" sz="2000" dirty="0" smtClean="0"/>
              <a:t>:</a:t>
            </a:r>
            <a:r>
              <a:rPr lang="en-US" sz="2000" dirty="0"/>
              <a:t/>
            </a:r>
            <a:br>
              <a:rPr lang="en-US" sz="2000" dirty="0"/>
            </a:br>
            <a:r>
              <a:rPr lang="en-US" sz="2000" dirty="0">
                <a:solidFill>
                  <a:srgbClr val="CC6600"/>
                </a:solidFill>
              </a:rPr>
              <a:t>a.)  Equal in size because of Newton’s Second Law applied to the person.</a:t>
            </a:r>
            <a:br>
              <a:rPr lang="en-US" sz="2000" dirty="0">
                <a:solidFill>
                  <a:srgbClr val="CC6600"/>
                </a:solidFill>
              </a:rPr>
            </a:br>
            <a:r>
              <a:rPr lang="en-US" sz="2000" dirty="0">
                <a:solidFill>
                  <a:srgbClr val="CC6600"/>
                </a:solidFill>
              </a:rPr>
              <a:t>b.)  Equal in size because of Newton’s Second Law applied to the safe.</a:t>
            </a:r>
            <a:br>
              <a:rPr lang="en-US" sz="2000" dirty="0">
                <a:solidFill>
                  <a:srgbClr val="CC6600"/>
                </a:solidFill>
              </a:rPr>
            </a:br>
            <a:r>
              <a:rPr lang="en-US" sz="2000" dirty="0">
                <a:solidFill>
                  <a:srgbClr val="CC6600"/>
                </a:solidFill>
              </a:rPr>
              <a:t>c.)  Equal in size because of Newton’s Second Law applied to the safe plus the person as a single system.</a:t>
            </a:r>
            <a:br>
              <a:rPr lang="en-US" sz="2000" dirty="0">
                <a:solidFill>
                  <a:srgbClr val="CC6600"/>
                </a:solidFill>
              </a:rPr>
            </a:br>
            <a:r>
              <a:rPr lang="en-US" sz="2000" dirty="0">
                <a:solidFill>
                  <a:srgbClr val="CC6600"/>
                </a:solidFill>
              </a:rPr>
              <a:t>d.)  Equal in size because of Newton’s Third Law</a:t>
            </a:r>
            <a:r>
              <a:rPr lang="en-US" sz="2000" dirty="0" smtClean="0">
                <a:solidFill>
                  <a:srgbClr val="CC6600"/>
                </a:solidFill>
              </a:rPr>
              <a:t>.</a:t>
            </a:r>
            <a:endParaRPr lang="en-US" sz="2000" dirty="0">
              <a:solidFill>
                <a:srgbClr val="CC6600"/>
              </a:solidFill>
            </a:endParaRPr>
          </a:p>
        </p:txBody>
      </p:sp>
      <p:sp>
        <p:nvSpPr>
          <p:cNvPr id="77" name="TextBox 76"/>
          <p:cNvSpPr txBox="1"/>
          <p:nvPr/>
        </p:nvSpPr>
        <p:spPr>
          <a:xfrm>
            <a:off x="26746200" y="22707600"/>
            <a:ext cx="7467600" cy="1323439"/>
          </a:xfrm>
          <a:prstGeom prst="rect">
            <a:avLst/>
          </a:prstGeom>
          <a:noFill/>
        </p:spPr>
        <p:txBody>
          <a:bodyPr wrap="square" rtlCol="0">
            <a:spAutoFit/>
          </a:bodyPr>
          <a:lstStyle/>
          <a:p>
            <a:r>
              <a:rPr lang="en-US" sz="2000" dirty="0" smtClean="0"/>
              <a:t>A </a:t>
            </a:r>
            <a:r>
              <a:rPr lang="en-US" sz="2000" dirty="0"/>
              <a:t>person is trying to move a very heavy safe by pushing it along the ground.  The force applied by the person to the safe is perfectly horizontal.  Neither the person nor the safe is moving.  The following four questions refer to this situation.</a:t>
            </a:r>
          </a:p>
        </p:txBody>
      </p:sp>
      <p:sp>
        <p:nvSpPr>
          <p:cNvPr id="78" name="TextBox 77"/>
          <p:cNvSpPr txBox="1"/>
          <p:nvPr/>
        </p:nvSpPr>
        <p:spPr>
          <a:xfrm>
            <a:off x="33528000" y="24422100"/>
            <a:ext cx="7010400" cy="2862322"/>
          </a:xfrm>
          <a:prstGeom prst="rect">
            <a:avLst/>
          </a:prstGeom>
          <a:noFill/>
        </p:spPr>
        <p:txBody>
          <a:bodyPr wrap="square" rtlCol="0">
            <a:spAutoFit/>
          </a:bodyPr>
          <a:lstStyle/>
          <a:p>
            <a:r>
              <a:rPr lang="en-US" sz="2000" dirty="0"/>
              <a:t>13.)  The friction force acting on the person from the ground and the force on the person from the safe are</a:t>
            </a:r>
            <a:r>
              <a:rPr lang="en-US" sz="2000" dirty="0" smtClean="0"/>
              <a:t>:</a:t>
            </a:r>
            <a:endParaRPr lang="en-US" sz="2000" dirty="0"/>
          </a:p>
          <a:p>
            <a:r>
              <a:rPr lang="en-US" sz="2000" dirty="0">
                <a:solidFill>
                  <a:srgbClr val="CC6600"/>
                </a:solidFill>
              </a:rPr>
              <a:t>a.)  Equal in size because of Newton’s Second Law applied to the person.</a:t>
            </a:r>
          </a:p>
          <a:p>
            <a:r>
              <a:rPr lang="en-US" sz="2000" dirty="0">
                <a:solidFill>
                  <a:srgbClr val="CC6600"/>
                </a:solidFill>
              </a:rPr>
              <a:t>b.)  Equal in size because of Newton’s Second Law applied to the safe.</a:t>
            </a:r>
          </a:p>
          <a:p>
            <a:r>
              <a:rPr lang="en-US" sz="2000" dirty="0">
                <a:solidFill>
                  <a:srgbClr val="CC6600"/>
                </a:solidFill>
              </a:rPr>
              <a:t>c.)  Equal in size because of Newton’s Second Law applied to the safe plus the person as a single system.</a:t>
            </a:r>
          </a:p>
          <a:p>
            <a:r>
              <a:rPr lang="en-US" sz="2000" dirty="0">
                <a:solidFill>
                  <a:srgbClr val="CC6600"/>
                </a:solidFill>
              </a:rPr>
              <a:t>d.)  Equal in size because of Newton’s Third Law.</a:t>
            </a:r>
          </a:p>
        </p:txBody>
      </p:sp>
      <p:sp>
        <p:nvSpPr>
          <p:cNvPr id="82" name="Rectangle 34"/>
          <p:cNvSpPr>
            <a:spLocks noChangeArrowheads="1"/>
          </p:cNvSpPr>
          <p:nvPr/>
        </p:nvSpPr>
        <p:spPr bwMode="auto">
          <a:xfrm>
            <a:off x="13639800" y="19347120"/>
            <a:ext cx="12573000" cy="2369880"/>
          </a:xfrm>
          <a:prstGeom prst="rect">
            <a:avLst/>
          </a:prstGeom>
          <a:solidFill>
            <a:srgbClr val="CCFFCC">
              <a:alpha val="50196"/>
            </a:srgbClr>
          </a:solidFill>
          <a:ln w="38100">
            <a:noFill/>
            <a:miter lim="800000"/>
            <a:headEnd/>
            <a:tailEnd/>
          </a:ln>
        </p:spPr>
        <p:txBody>
          <a:bodyPr wrap="square" anchor="ctr">
            <a:spAutoFit/>
          </a:bodyPr>
          <a:lstStyle/>
          <a:p>
            <a:pPr algn="ctr"/>
            <a:r>
              <a:rPr lang="en-US" sz="4000" b="1" dirty="0" smtClean="0">
                <a:solidFill>
                  <a:srgbClr val="FF0000"/>
                </a:solidFill>
              </a:rPr>
              <a:t>Need for Clearer Correspondence of Justifications</a:t>
            </a:r>
          </a:p>
          <a:p>
            <a:pPr algn="just"/>
            <a:endParaRPr lang="en-US" sz="1200" b="1" dirty="0">
              <a:solidFill>
                <a:srgbClr val="CC6600"/>
              </a:solidFill>
            </a:endParaRPr>
          </a:p>
          <a:p>
            <a:r>
              <a:rPr lang="en-US" sz="2400" dirty="0" smtClean="0"/>
              <a:t>All the decomposition problems use a full “Lawson format” but we went too far in hiding the correspondence of the justifications with the decompositions.  Performance is very poor on the multiple-choice version of these questions. </a:t>
            </a:r>
            <a:r>
              <a:rPr lang="en-US" sz="2400" dirty="0"/>
              <a:t>75% of the students </a:t>
            </a:r>
            <a:r>
              <a:rPr lang="en-US" sz="2400" dirty="0" smtClean="0"/>
              <a:t>who gave </a:t>
            </a:r>
            <a:r>
              <a:rPr lang="en-US" sz="2400" dirty="0"/>
              <a:t>the correct written response to problem 20 </a:t>
            </a:r>
            <a:r>
              <a:rPr lang="en-US" sz="2400" dirty="0" smtClean="0"/>
              <a:t>provided a </a:t>
            </a:r>
            <a:r>
              <a:rPr lang="en-US" sz="2400" dirty="0"/>
              <a:t>justification that explicitly had three stages.</a:t>
            </a:r>
            <a:endParaRPr lang="en-US" sz="2400" dirty="0">
              <a:latin typeface="+mj-lt"/>
              <a:cs typeface="Times New Roman" pitchFamily="18" charset="0"/>
            </a:endParaRPr>
          </a:p>
        </p:txBody>
      </p:sp>
      <p:pic>
        <p:nvPicPr>
          <p:cNvPr id="4" name="Picture 36" descr="File?id=dg5qp3x_9fgdzvjdp_b"/>
          <p:cNvPicPr>
            <a:picLocks noChangeAspect="1" noChangeArrowheads="1"/>
          </p:cNvPicPr>
          <p:nvPr/>
        </p:nvPicPr>
        <p:blipFill>
          <a:blip r:embed="rId9" cstate="print"/>
          <a:srcRect/>
          <a:stretch>
            <a:fillRect/>
          </a:stretch>
        </p:blipFill>
        <p:spPr bwMode="auto">
          <a:xfrm>
            <a:off x="19050000" y="22479000"/>
            <a:ext cx="7259736" cy="3410430"/>
          </a:xfrm>
          <a:prstGeom prst="rect">
            <a:avLst/>
          </a:prstGeom>
          <a:noFill/>
        </p:spPr>
      </p:pic>
      <p:sp>
        <p:nvSpPr>
          <p:cNvPr id="84" name="TextBox 83"/>
          <p:cNvSpPr txBox="1"/>
          <p:nvPr/>
        </p:nvSpPr>
        <p:spPr>
          <a:xfrm>
            <a:off x="13411200" y="22631400"/>
            <a:ext cx="5638800" cy="4708981"/>
          </a:xfrm>
          <a:prstGeom prst="rect">
            <a:avLst/>
          </a:prstGeom>
          <a:noFill/>
        </p:spPr>
        <p:txBody>
          <a:bodyPr wrap="square" rtlCol="0">
            <a:spAutoFit/>
          </a:bodyPr>
          <a:lstStyle/>
          <a:p>
            <a:r>
              <a:rPr lang="en-US" sz="2000" dirty="0"/>
              <a:t>20.)  The pendulum shown in the </a:t>
            </a:r>
            <a:r>
              <a:rPr lang="en-US" sz="2000" dirty="0" smtClean="0"/>
              <a:t>figure is </a:t>
            </a:r>
            <a:r>
              <a:rPr lang="en-US" sz="2000" dirty="0"/>
              <a:t>released from rest when the string is perfectly horizontal and swings down to hit the box (mass m &gt; M). The pendulum string is vertical when the collision occurs. The pendulum stops after it hits the box, and the box slides a distance d along a rough horizontal surface until it stops. </a:t>
            </a:r>
            <a:r>
              <a:rPr lang="en-US" sz="2000" dirty="0" smtClean="0"/>
              <a:t>You </a:t>
            </a:r>
            <a:r>
              <a:rPr lang="en-US" sz="2000" dirty="0"/>
              <a:t>are asked to find the coefficient of kinetic friction between the box and the surface using the quantities described in the problem plus the gravitational acceleration g. What is the most appropriate way to decompose this problem? </a:t>
            </a:r>
            <a:br>
              <a:rPr lang="en-US" sz="2000" dirty="0"/>
            </a:br>
            <a:r>
              <a:rPr lang="en-US" sz="2000" dirty="0" smtClean="0">
                <a:solidFill>
                  <a:srgbClr val="CC6600"/>
                </a:solidFill>
              </a:rPr>
              <a:t>a</a:t>
            </a:r>
            <a:r>
              <a:rPr lang="en-US" sz="2000" dirty="0">
                <a:solidFill>
                  <a:srgbClr val="CC6600"/>
                </a:solidFill>
              </a:rPr>
              <a:t>.) One problem: 1-7 </a:t>
            </a:r>
            <a:br>
              <a:rPr lang="en-US" sz="2000" dirty="0">
                <a:solidFill>
                  <a:srgbClr val="CC6600"/>
                </a:solidFill>
              </a:rPr>
            </a:br>
            <a:r>
              <a:rPr lang="en-US" sz="2000" dirty="0">
                <a:solidFill>
                  <a:srgbClr val="CC6600"/>
                </a:solidFill>
              </a:rPr>
              <a:t>b.) Two sub-problems: 1-3, 3-7 </a:t>
            </a:r>
            <a:br>
              <a:rPr lang="en-US" sz="2000" dirty="0">
                <a:solidFill>
                  <a:srgbClr val="CC6600"/>
                </a:solidFill>
              </a:rPr>
            </a:br>
            <a:r>
              <a:rPr lang="en-US" sz="2000" dirty="0">
                <a:solidFill>
                  <a:srgbClr val="CC6600"/>
                </a:solidFill>
              </a:rPr>
              <a:t>c.) Three sub-problems: 1-3, 3, 3-7 </a:t>
            </a:r>
          </a:p>
        </p:txBody>
      </p:sp>
      <p:sp>
        <p:nvSpPr>
          <p:cNvPr id="85" name="TextBox 84"/>
          <p:cNvSpPr txBox="1"/>
          <p:nvPr/>
        </p:nvSpPr>
        <p:spPr>
          <a:xfrm>
            <a:off x="14249400" y="21869400"/>
            <a:ext cx="10896600" cy="707886"/>
          </a:xfrm>
          <a:prstGeom prst="rect">
            <a:avLst/>
          </a:prstGeom>
          <a:noFill/>
        </p:spPr>
        <p:txBody>
          <a:bodyPr wrap="square" rtlCol="0">
            <a:spAutoFit/>
          </a:bodyPr>
          <a:lstStyle/>
          <a:p>
            <a:pPr algn="ctr"/>
            <a:r>
              <a:rPr lang="en-US" sz="4000" b="1" dirty="0" smtClean="0">
                <a:solidFill>
                  <a:srgbClr val="CC6600"/>
                </a:solidFill>
              </a:rPr>
              <a:t>Questions 20 &amp; 21</a:t>
            </a:r>
            <a:endParaRPr lang="en-US" sz="4000" b="1" dirty="0">
              <a:solidFill>
                <a:srgbClr val="CC6600"/>
              </a:solidFill>
            </a:endParaRPr>
          </a:p>
        </p:txBody>
      </p:sp>
      <p:sp>
        <p:nvSpPr>
          <p:cNvPr id="86" name="TextBox 85"/>
          <p:cNvSpPr txBox="1"/>
          <p:nvPr/>
        </p:nvSpPr>
        <p:spPr>
          <a:xfrm>
            <a:off x="18821400" y="25831800"/>
            <a:ext cx="7543800" cy="1631216"/>
          </a:xfrm>
          <a:prstGeom prst="rect">
            <a:avLst/>
          </a:prstGeom>
          <a:noFill/>
        </p:spPr>
        <p:txBody>
          <a:bodyPr wrap="square" rtlCol="0">
            <a:spAutoFit/>
          </a:bodyPr>
          <a:lstStyle/>
          <a:p>
            <a:r>
              <a:rPr lang="en-US" sz="2000" dirty="0" smtClean="0"/>
              <a:t>21</a:t>
            </a:r>
            <a:r>
              <a:rPr lang="en-US" sz="2000" dirty="0"/>
              <a:t>.)  My answer to question 20 is justified because:</a:t>
            </a:r>
          </a:p>
          <a:p>
            <a:r>
              <a:rPr lang="en-US" sz="2000" dirty="0" smtClean="0">
                <a:solidFill>
                  <a:srgbClr val="CC6600"/>
                </a:solidFill>
              </a:rPr>
              <a:t>a</a:t>
            </a:r>
            <a:r>
              <a:rPr lang="en-US" sz="2000" dirty="0">
                <a:solidFill>
                  <a:srgbClr val="CC6600"/>
                </a:solidFill>
              </a:rPr>
              <a:t>.) The work done by the collision forces is unknown.</a:t>
            </a:r>
            <a:br>
              <a:rPr lang="en-US" sz="2000" dirty="0">
                <a:solidFill>
                  <a:srgbClr val="CC6600"/>
                </a:solidFill>
              </a:rPr>
            </a:br>
            <a:r>
              <a:rPr lang="en-US" sz="2000" dirty="0">
                <a:solidFill>
                  <a:srgbClr val="CC6600"/>
                </a:solidFill>
              </a:rPr>
              <a:t>b.) Mechanical energy is conserved throughout.</a:t>
            </a:r>
          </a:p>
          <a:p>
            <a:r>
              <a:rPr lang="en-US" sz="2000" dirty="0">
                <a:solidFill>
                  <a:srgbClr val="CC6600"/>
                </a:solidFill>
              </a:rPr>
              <a:t>c.)  Mechanical energy is not conserved when the block is sliding.</a:t>
            </a:r>
          </a:p>
          <a:p>
            <a:r>
              <a:rPr lang="en-US" sz="2000" dirty="0">
                <a:solidFill>
                  <a:srgbClr val="CC6600"/>
                </a:solidFill>
              </a:rPr>
              <a:t>d.) The collision is elastic.</a:t>
            </a:r>
          </a:p>
        </p:txBody>
      </p:sp>
      <p:sp>
        <p:nvSpPr>
          <p:cNvPr id="88" name="Rectangle 34"/>
          <p:cNvSpPr>
            <a:spLocks noChangeArrowheads="1"/>
          </p:cNvSpPr>
          <p:nvPr/>
        </p:nvSpPr>
        <p:spPr bwMode="auto">
          <a:xfrm>
            <a:off x="26593800" y="5638800"/>
            <a:ext cx="13868400" cy="2954655"/>
          </a:xfrm>
          <a:prstGeom prst="rect">
            <a:avLst/>
          </a:prstGeom>
          <a:noFill/>
          <a:ln w="38100">
            <a:noFill/>
            <a:miter lim="800000"/>
            <a:headEnd/>
            <a:tailEnd/>
          </a:ln>
        </p:spPr>
        <p:txBody>
          <a:bodyPr wrap="square" anchor="ctr">
            <a:spAutoFit/>
          </a:bodyPr>
          <a:lstStyle/>
          <a:p>
            <a:pPr algn="ctr"/>
            <a:r>
              <a:rPr lang="en-US" sz="4800" b="1" dirty="0" smtClean="0">
                <a:solidFill>
                  <a:srgbClr val="CC6600"/>
                </a:solidFill>
              </a:rPr>
              <a:t>Students Understand the Questions</a:t>
            </a:r>
          </a:p>
          <a:p>
            <a:pPr algn="just"/>
            <a:endParaRPr lang="en-US" sz="1200" b="1" dirty="0">
              <a:solidFill>
                <a:srgbClr val="CC6600"/>
              </a:solidFill>
            </a:endParaRPr>
          </a:p>
          <a:p>
            <a:r>
              <a:rPr lang="en-US" sz="2400" b="1" dirty="0" smtClean="0"/>
              <a:t>The most </a:t>
            </a:r>
            <a:r>
              <a:rPr lang="en-US" sz="2400" b="1" dirty="0"/>
              <a:t>important finding is that the students </a:t>
            </a:r>
            <a:r>
              <a:rPr lang="en-US" sz="2400" b="1" dirty="0" smtClean="0"/>
              <a:t>interpreted the </a:t>
            </a:r>
            <a:r>
              <a:rPr lang="en-US" sz="2400" b="1" dirty="0"/>
              <a:t>questions as intended by the authors. </a:t>
            </a:r>
            <a:r>
              <a:rPr lang="en-US" sz="2400" b="1" dirty="0" smtClean="0"/>
              <a:t>The one exception is </a:t>
            </a:r>
            <a:r>
              <a:rPr lang="en-US" sz="2400" b="1" dirty="0"/>
              <a:t>the decomposition problems, where 15 out of </a:t>
            </a:r>
            <a:r>
              <a:rPr lang="en-US" sz="2400" b="1" dirty="0" smtClean="0"/>
              <a:t>38 students </a:t>
            </a:r>
            <a:r>
              <a:rPr lang="en-US" sz="2400" b="1" dirty="0"/>
              <a:t>hurried through the instructions and failed </a:t>
            </a:r>
            <a:r>
              <a:rPr lang="en-US" sz="2400" b="1" dirty="0" smtClean="0"/>
              <a:t>to write </a:t>
            </a:r>
            <a:r>
              <a:rPr lang="en-US" sz="2400" b="1" dirty="0"/>
              <a:t>out a decomposition in terms of the </a:t>
            </a:r>
            <a:r>
              <a:rPr lang="en-US" sz="2400" b="1" dirty="0" smtClean="0"/>
              <a:t>numbered intervals </a:t>
            </a:r>
            <a:r>
              <a:rPr lang="en-US" sz="2400" b="1" dirty="0"/>
              <a:t>shown in the figures. This is not a </a:t>
            </a:r>
            <a:r>
              <a:rPr lang="en-US" sz="2400" b="1" dirty="0" smtClean="0"/>
              <a:t>concern on </a:t>
            </a:r>
            <a:r>
              <a:rPr lang="en-US" sz="2400" b="1" dirty="0"/>
              <a:t>the multiple-choice form of the inventory, however</a:t>
            </a:r>
            <a:r>
              <a:rPr lang="en-US" sz="2400" b="1" dirty="0" smtClean="0"/>
              <a:t>.  Below, we outline some findings that </a:t>
            </a:r>
            <a:r>
              <a:rPr lang="en-US" sz="2400" b="1" i="1" dirty="0" smtClean="0"/>
              <a:t>are</a:t>
            </a:r>
            <a:r>
              <a:rPr lang="en-US" sz="2400" b="1" dirty="0" smtClean="0"/>
              <a:t> cause for concern. </a:t>
            </a:r>
            <a:endParaRPr lang="en-US" sz="2400" b="1" dirty="0">
              <a:latin typeface="+mj-lt"/>
              <a:cs typeface="Times New Roman" pitchFamily="18" charset="0"/>
            </a:endParaRPr>
          </a:p>
        </p:txBody>
      </p:sp>
      <p:sp>
        <p:nvSpPr>
          <p:cNvPr id="94" name="Freeform 93"/>
          <p:cNvSpPr/>
          <p:nvPr/>
        </p:nvSpPr>
        <p:spPr bwMode="auto">
          <a:xfrm>
            <a:off x="13330989" y="5727032"/>
            <a:ext cx="27335748" cy="21945600"/>
          </a:xfrm>
          <a:custGeom>
            <a:avLst/>
            <a:gdLst>
              <a:gd name="connsiteX0" fmla="*/ 27383874 w 27383874"/>
              <a:gd name="connsiteY0" fmla="*/ 0 h 21945600"/>
              <a:gd name="connsiteX1" fmla="*/ 13042232 w 27383874"/>
              <a:gd name="connsiteY1" fmla="*/ 0 h 21945600"/>
              <a:gd name="connsiteX2" fmla="*/ 13042232 w 27383874"/>
              <a:gd name="connsiteY2" fmla="*/ 3898231 h 21945600"/>
              <a:gd name="connsiteX3" fmla="*/ 48126 w 27383874"/>
              <a:gd name="connsiteY3" fmla="*/ 3898231 h 21945600"/>
              <a:gd name="connsiteX4" fmla="*/ 0 w 27383874"/>
              <a:gd name="connsiteY4" fmla="*/ 21945600 h 21945600"/>
              <a:gd name="connsiteX5" fmla="*/ 27383874 w 27383874"/>
              <a:gd name="connsiteY5" fmla="*/ 21945600 h 21945600"/>
              <a:gd name="connsiteX6" fmla="*/ 27383874 w 27383874"/>
              <a:gd name="connsiteY6" fmla="*/ 0 h 21945600"/>
              <a:gd name="connsiteX0" fmla="*/ 27335748 w 27335748"/>
              <a:gd name="connsiteY0" fmla="*/ 0 h 21945600"/>
              <a:gd name="connsiteX1" fmla="*/ 12994106 w 27335748"/>
              <a:gd name="connsiteY1" fmla="*/ 0 h 21945600"/>
              <a:gd name="connsiteX2" fmla="*/ 12994106 w 27335748"/>
              <a:gd name="connsiteY2" fmla="*/ 3898231 h 21945600"/>
              <a:gd name="connsiteX3" fmla="*/ 0 w 27335748"/>
              <a:gd name="connsiteY3" fmla="*/ 3898231 h 21945600"/>
              <a:gd name="connsiteX4" fmla="*/ 4011 w 27335748"/>
              <a:gd name="connsiteY4" fmla="*/ 21929558 h 21945600"/>
              <a:gd name="connsiteX5" fmla="*/ 27335748 w 27335748"/>
              <a:gd name="connsiteY5" fmla="*/ 21945600 h 21945600"/>
              <a:gd name="connsiteX6" fmla="*/ 27335748 w 27335748"/>
              <a:gd name="connsiteY6" fmla="*/ 0 h 219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5748" h="21945600">
                <a:moveTo>
                  <a:pt x="27335748" y="0"/>
                </a:moveTo>
                <a:lnTo>
                  <a:pt x="12994106" y="0"/>
                </a:lnTo>
                <a:lnTo>
                  <a:pt x="12994106" y="3898231"/>
                </a:lnTo>
                <a:lnTo>
                  <a:pt x="0" y="3898231"/>
                </a:lnTo>
                <a:lnTo>
                  <a:pt x="4011" y="21929558"/>
                </a:lnTo>
                <a:lnTo>
                  <a:pt x="27335748" y="21945600"/>
                </a:lnTo>
                <a:lnTo>
                  <a:pt x="27335748" y="0"/>
                </a:lnTo>
                <a:close/>
              </a:path>
            </a:pathLst>
          </a:custGeom>
          <a:noFill/>
          <a:ln w="76200">
            <a:solidFill>
              <a:srgbClr val="CC6600"/>
            </a:solidFill>
            <a:round/>
            <a:headEnd/>
            <a:tailEnd type="triangle" w="med" len="med"/>
          </a:ln>
        </p:spPr>
        <p:txBody>
          <a:bodyPr rtlCol="0" anchor="ctr"/>
          <a:lstStyle/>
          <a:p>
            <a:pPr algn="ctr"/>
            <a:endParaRPr lang="en-US"/>
          </a:p>
        </p:txBody>
      </p:sp>
      <p:sp>
        <p:nvSpPr>
          <p:cNvPr id="95" name="Rectangle 34"/>
          <p:cNvSpPr>
            <a:spLocks noChangeArrowheads="1"/>
          </p:cNvSpPr>
          <p:nvPr/>
        </p:nvSpPr>
        <p:spPr bwMode="auto">
          <a:xfrm>
            <a:off x="13335000" y="27875567"/>
            <a:ext cx="13487400" cy="2985433"/>
          </a:xfrm>
          <a:prstGeom prst="rect">
            <a:avLst/>
          </a:prstGeom>
          <a:noFill/>
          <a:ln w="76200">
            <a:solidFill>
              <a:srgbClr val="CC6600"/>
            </a:solidFill>
            <a:miter lim="800000"/>
            <a:headEnd/>
            <a:tailEnd/>
          </a:ln>
        </p:spPr>
        <p:txBody>
          <a:bodyPr wrap="square" anchor="ctr">
            <a:spAutoFit/>
          </a:bodyPr>
          <a:lstStyle/>
          <a:p>
            <a:pPr algn="ctr"/>
            <a:r>
              <a:rPr lang="en-US" sz="4000" b="1" dirty="0" smtClean="0">
                <a:solidFill>
                  <a:srgbClr val="CC6600"/>
                </a:solidFill>
              </a:rPr>
              <a:t>References</a:t>
            </a:r>
          </a:p>
          <a:p>
            <a:pPr algn="just"/>
            <a:endParaRPr lang="en-US" sz="1200" b="1" dirty="0" smtClean="0">
              <a:solidFill>
                <a:srgbClr val="CC6600"/>
              </a:solidFill>
            </a:endParaRPr>
          </a:p>
          <a:p>
            <a:r>
              <a:rPr lang="en-US" sz="2800" dirty="0" smtClean="0"/>
              <a:t>[1]  W.J. </a:t>
            </a:r>
            <a:r>
              <a:rPr lang="en-US" sz="2800" dirty="0" err="1"/>
              <a:t>Gerace</a:t>
            </a:r>
            <a:r>
              <a:rPr lang="en-US" sz="2800" dirty="0"/>
              <a:t>, </a:t>
            </a:r>
            <a:r>
              <a:rPr lang="en-US" sz="2800" dirty="0" smtClean="0"/>
              <a:t>“Problem Solving and Conceptual Understanding”, PERC 2001.</a:t>
            </a:r>
          </a:p>
          <a:p>
            <a:r>
              <a:rPr lang="en-US" sz="2800" dirty="0" smtClean="0">
                <a:latin typeface="+mj-lt"/>
                <a:cs typeface="Times New Roman" pitchFamily="18" charset="0"/>
              </a:rPr>
              <a:t>[2]  </a:t>
            </a:r>
            <a:r>
              <a:rPr lang="en-US" sz="2800" dirty="0" smtClean="0"/>
              <a:t>A.E</a:t>
            </a:r>
            <a:r>
              <a:rPr lang="en-US" sz="2800" dirty="0"/>
              <a:t>. Lawson, </a:t>
            </a:r>
            <a:r>
              <a:rPr lang="en-US" sz="2800" i="1" dirty="0"/>
              <a:t>J. Res. Sci. Teach. </a:t>
            </a:r>
            <a:r>
              <a:rPr lang="en-US" sz="2800" b="1" dirty="0"/>
              <a:t>15</a:t>
            </a:r>
            <a:r>
              <a:rPr lang="en-US" sz="2800" dirty="0"/>
              <a:t>,</a:t>
            </a:r>
            <a:r>
              <a:rPr lang="en-US" sz="2800" b="1" i="1" dirty="0"/>
              <a:t> </a:t>
            </a:r>
            <a:r>
              <a:rPr lang="en-US" sz="2800" dirty="0"/>
              <a:t>11-24 (1978</a:t>
            </a:r>
            <a:r>
              <a:rPr lang="en-US" sz="2800" dirty="0" smtClean="0"/>
              <a:t>).</a:t>
            </a:r>
          </a:p>
          <a:p>
            <a:r>
              <a:rPr lang="en-US" sz="2800" dirty="0" smtClean="0">
                <a:latin typeface="+mj-lt"/>
                <a:cs typeface="Times New Roman" pitchFamily="18" charset="0"/>
              </a:rPr>
              <a:t>[3]  </a:t>
            </a:r>
            <a:r>
              <a:rPr lang="en-US" sz="2800" dirty="0" smtClean="0"/>
              <a:t>D</a:t>
            </a:r>
            <a:r>
              <a:rPr lang="en-US" sz="2800" dirty="0"/>
              <a:t>. Van </a:t>
            </a:r>
            <a:r>
              <a:rPr lang="en-US" sz="2800" dirty="0" err="1"/>
              <a:t>Domelen</a:t>
            </a:r>
            <a:r>
              <a:rPr lang="en-US" sz="2800" dirty="0"/>
              <a:t>, “The Development of the </a:t>
            </a:r>
            <a:r>
              <a:rPr lang="en-US" sz="2800" dirty="0" smtClean="0"/>
              <a:t>Problem Decomposition </a:t>
            </a:r>
            <a:r>
              <a:rPr lang="en-US" sz="2800" dirty="0"/>
              <a:t>Diagnostic”, </a:t>
            </a:r>
            <a:r>
              <a:rPr lang="en-US" sz="2800" dirty="0" smtClean="0"/>
              <a:t/>
            </a:r>
            <a:br>
              <a:rPr lang="en-US" sz="2800" dirty="0" smtClean="0"/>
            </a:br>
            <a:r>
              <a:rPr lang="en-US" sz="2800" dirty="0" smtClean="0"/>
              <a:t>      Ph.D</a:t>
            </a:r>
            <a:r>
              <a:rPr lang="en-US" sz="2800" dirty="0"/>
              <a:t>. </a:t>
            </a:r>
            <a:r>
              <a:rPr lang="en-US" sz="2800" dirty="0" smtClean="0"/>
              <a:t>Thesis, Ohio State University </a:t>
            </a:r>
            <a:r>
              <a:rPr lang="en-US" sz="2800" dirty="0"/>
              <a:t>(2000</a:t>
            </a:r>
            <a:r>
              <a:rPr lang="en-US" sz="2800" dirty="0" smtClean="0"/>
              <a:t>).</a:t>
            </a:r>
            <a:r>
              <a:rPr lang="en-US" sz="2400" dirty="0" smtClean="0"/>
              <a:t/>
            </a:r>
            <a:br>
              <a:rPr lang="en-US" sz="2400" dirty="0" smtClean="0"/>
            </a:br>
            <a:endParaRPr lang="en-US" sz="2400" dirty="0">
              <a:latin typeface="+mj-lt"/>
              <a:cs typeface="Times New Roman" pitchFamily="18" charset="0"/>
            </a:endParaRPr>
          </a:p>
        </p:txBody>
      </p:sp>
      <p:pic>
        <p:nvPicPr>
          <p:cNvPr id="100" name="Picture 99" descr="MRIfig2.jpg"/>
          <p:cNvPicPr>
            <a:picLocks noChangeAspect="1"/>
          </p:cNvPicPr>
          <p:nvPr/>
        </p:nvPicPr>
        <p:blipFill>
          <a:blip r:embed="rId10" cstate="print"/>
          <a:stretch>
            <a:fillRect/>
          </a:stretch>
        </p:blipFill>
        <p:spPr>
          <a:xfrm>
            <a:off x="838200" y="21310702"/>
            <a:ext cx="11887200" cy="9474098"/>
          </a:xfrm>
          <a:prstGeom prst="rect">
            <a:avLst/>
          </a:prstGeom>
        </p:spPr>
      </p:pic>
      <p:sp>
        <p:nvSpPr>
          <p:cNvPr id="101" name="TextBox 100"/>
          <p:cNvSpPr txBox="1"/>
          <p:nvPr/>
        </p:nvSpPr>
        <p:spPr>
          <a:xfrm>
            <a:off x="2057400" y="21403270"/>
            <a:ext cx="8001000" cy="1323439"/>
          </a:xfrm>
          <a:prstGeom prst="rect">
            <a:avLst/>
          </a:prstGeom>
          <a:noFill/>
        </p:spPr>
        <p:txBody>
          <a:bodyPr wrap="square" rtlCol="0">
            <a:spAutoFit/>
          </a:bodyPr>
          <a:lstStyle/>
          <a:p>
            <a:r>
              <a:rPr lang="en-US" sz="2800" b="1" dirty="0" smtClean="0">
                <a:solidFill>
                  <a:srgbClr val="CC6600"/>
                </a:solidFill>
              </a:rPr>
              <a:t>Correlation r = 0.38 for 206 students</a:t>
            </a:r>
            <a:br>
              <a:rPr lang="en-US" sz="2800" b="1" dirty="0" smtClean="0">
                <a:solidFill>
                  <a:srgbClr val="CC6600"/>
                </a:solidFill>
              </a:rPr>
            </a:br>
            <a:r>
              <a:rPr lang="en-US" sz="2800" b="1" dirty="0" smtClean="0">
                <a:solidFill>
                  <a:srgbClr val="CC6600"/>
                </a:solidFill>
              </a:rPr>
              <a:t>(Differs from zero with p = 1.4x10</a:t>
            </a:r>
            <a:r>
              <a:rPr lang="en-US" sz="2800" b="1" baseline="30000" dirty="0" smtClean="0">
                <a:solidFill>
                  <a:srgbClr val="CC6600"/>
                </a:solidFill>
              </a:rPr>
              <a:t>-8</a:t>
            </a:r>
            <a:r>
              <a:rPr lang="en-US" sz="2800" b="1" dirty="0" smtClean="0">
                <a:solidFill>
                  <a:srgbClr val="CC6600"/>
                </a:solidFill>
              </a:rPr>
              <a:t>)</a:t>
            </a:r>
          </a:p>
          <a:p>
            <a:endParaRPr lang="en-US" sz="2400" dirty="0">
              <a:solidFill>
                <a:srgbClr val="CC6600"/>
              </a:solidFill>
            </a:endParaRPr>
          </a:p>
        </p:txBody>
      </p:sp>
      <p:sp>
        <p:nvSpPr>
          <p:cNvPr id="102" name="TextBox 101"/>
          <p:cNvSpPr txBox="1"/>
          <p:nvPr/>
        </p:nvSpPr>
        <p:spPr>
          <a:xfrm rot="20352730">
            <a:off x="2208722" y="27601554"/>
            <a:ext cx="2819400" cy="523220"/>
          </a:xfrm>
          <a:prstGeom prst="rect">
            <a:avLst/>
          </a:prstGeom>
          <a:noFill/>
        </p:spPr>
        <p:txBody>
          <a:bodyPr wrap="square" rtlCol="0">
            <a:spAutoFit/>
          </a:bodyPr>
          <a:lstStyle/>
          <a:p>
            <a:r>
              <a:rPr lang="en-US" sz="2800" dirty="0" smtClean="0">
                <a:solidFill>
                  <a:srgbClr val="00CC00"/>
                </a:solidFill>
              </a:rPr>
              <a:t>y=0.024x-1.69</a:t>
            </a:r>
            <a:endParaRPr lang="en-US" sz="2800" dirty="0">
              <a:solidFill>
                <a:srgbClr val="00CC00"/>
              </a:solidFill>
            </a:endParaRPr>
          </a:p>
        </p:txBody>
      </p:sp>
      <p:pic>
        <p:nvPicPr>
          <p:cNvPr id="103" name="Picture 102" descr="MIT_cropped.jpg"/>
          <p:cNvPicPr>
            <a:picLocks noChangeAspect="1"/>
          </p:cNvPicPr>
          <p:nvPr/>
        </p:nvPicPr>
        <p:blipFill>
          <a:blip r:embed="rId11" cstate="print"/>
          <a:stretch>
            <a:fillRect/>
          </a:stretch>
        </p:blipFill>
        <p:spPr>
          <a:xfrm>
            <a:off x="3463860" y="3062514"/>
            <a:ext cx="2251140" cy="1188720"/>
          </a:xfrm>
          <a:prstGeom prst="rect">
            <a:avLst/>
          </a:prstGeom>
        </p:spPr>
      </p:pic>
      <p:pic>
        <p:nvPicPr>
          <p:cNvPr id="104" name="Picture 103" descr="NIH_logo_600px.png"/>
          <p:cNvPicPr>
            <a:picLocks noChangeAspect="1"/>
          </p:cNvPicPr>
          <p:nvPr/>
        </p:nvPicPr>
        <p:blipFill>
          <a:blip r:embed="rId12" cstate="print"/>
          <a:stretch>
            <a:fillRect/>
          </a:stretch>
        </p:blipFill>
        <p:spPr>
          <a:xfrm>
            <a:off x="38481000" y="27965400"/>
            <a:ext cx="1828800" cy="1828800"/>
          </a:xfrm>
          <a:prstGeom prst="rect">
            <a:avLst/>
          </a:prstGeom>
        </p:spPr>
      </p:pic>
      <p:sp>
        <p:nvSpPr>
          <p:cNvPr id="69" name="TextBox 30"/>
          <p:cNvSpPr txBox="1">
            <a:spLocks noChangeArrowheads="1"/>
          </p:cNvSpPr>
          <p:nvPr/>
        </p:nvSpPr>
        <p:spPr bwMode="auto">
          <a:xfrm>
            <a:off x="29946600" y="2512874"/>
            <a:ext cx="11049000" cy="1754326"/>
          </a:xfrm>
          <a:prstGeom prst="rect">
            <a:avLst/>
          </a:prstGeom>
          <a:noFill/>
          <a:ln w="9525">
            <a:noFill/>
            <a:miter lim="800000"/>
            <a:headEnd/>
            <a:tailEnd/>
          </a:ln>
        </p:spPr>
        <p:txBody>
          <a:bodyPr wrap="square">
            <a:spAutoFit/>
          </a:bodyPr>
          <a:lstStyle/>
          <a:p>
            <a:pPr algn="ctr"/>
            <a:r>
              <a:rPr lang="en-US" sz="5400" b="1" dirty="0" smtClean="0">
                <a:solidFill>
                  <a:srgbClr val="FF0000"/>
                </a:solidFill>
              </a:rPr>
              <a:t>See the full Inventory at: </a:t>
            </a:r>
            <a:br>
              <a:rPr lang="en-US" sz="5400" b="1" dirty="0" smtClean="0">
                <a:solidFill>
                  <a:srgbClr val="FF0000"/>
                </a:solidFill>
              </a:rPr>
            </a:br>
            <a:r>
              <a:rPr lang="en-US" sz="5400" b="1" dirty="0" smtClean="0">
                <a:solidFill>
                  <a:srgbClr val="FF0000"/>
                </a:solidFill>
              </a:rPr>
              <a:t>www.uwplatt.edu/~pawla/MRI</a:t>
            </a:r>
            <a:endParaRPr lang="en-US" sz="5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9850">
          <a:solidFill>
            <a:srgbClr val="00B050"/>
          </a:solidFill>
          <a:round/>
          <a:headEnd/>
          <a:tailEnd type="triangle" w="med" len="med"/>
        </a:ln>
      </a:spPr>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14800"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8332</TotalTime>
  <Words>1304</Words>
  <Application>Microsoft Office PowerPoint</Application>
  <PresentationFormat>Custom</PresentationFormat>
  <Paragraphs>95</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Equation</vt:lpstr>
      <vt:lpstr>Slide 1</vt:lpstr>
    </vt:vector>
  </TitlesOfParts>
  <Company>U W Platteville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liw</dc:creator>
  <cp:lastModifiedBy>College of EMS</cp:lastModifiedBy>
  <cp:revision>337</cp:revision>
  <dcterms:created xsi:type="dcterms:W3CDTF">2007-03-28T14:40:02Z</dcterms:created>
  <dcterms:modified xsi:type="dcterms:W3CDTF">2011-07-25T13:24:41Z</dcterms:modified>
</cp:coreProperties>
</file>