
<file path=[Content_Types].xml><?xml version="1.0" encoding="utf-8"?>
<Types xmlns="http://schemas.openxmlformats.org/package/2006/content-types">
  <Default Extension="bin" ContentType="application/vnd.openxmlformats-officedocument.presentationml.printerSettings"/>
  <Default Extension="vml" ContentType="application/vnd.openxmlformats-officedocument.vmlDrawing"/>
  <Override PartName="/docProps/core.xml" ContentType="application/vnd.openxmlformats-package.core-properties+xml"/>
  <Default Extension="gif" ContentType="image/gif"/>
  <Override PartName="/ppt/embeddings/Microsoft_Equation6.bin" ContentType="application/vnd.openxmlformats-officedocument.oleObject"/>
  <Override PartName="/ppt/embeddings/Microsoft_Equation3.bin" ContentType="application/vnd.openxmlformats-officedocument.oleObject"/>
  <Override PartName="/ppt/slideLayouts/slideLayout7.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viewProps.xml" ContentType="application/vnd.openxmlformats-officedocument.presentationml.viewProps+xml"/>
  <Override PartName="/ppt/embeddings/Microsoft_Equation7.bin" ContentType="application/vnd.openxmlformats-officedocument.oleObject"/>
  <Override PartName="/docProps/app.xml" ContentType="application/vnd.openxmlformats-officedocument.extended-properties+xml"/>
  <Override PartName="/ppt/embeddings/Microsoft_Equation4.bin" ContentType="application/vnd.openxmlformats-officedocument.oleObject"/>
  <Override PartName="/ppt/slideLayouts/slideLayout8.xml" ContentType="application/vnd.openxmlformats-officedocument.presentationml.slideLayout+xml"/>
  <Override PartName="/ppt/presProps.xml" ContentType="application/vnd.openxmlformats-officedocument.presentationml.presProps+xml"/>
  <Default Extension="xml" ContentType="application/xml"/>
  <Override PartName="/ppt/embeddings/Microsoft_Equation1.bin" ContentType="application/vnd.openxmlformats-officedocument.oleObject"/>
  <Override PartName="/ppt/slideLayouts/slideLayout5.xml" ContentType="application/vnd.openxmlformats-officedocument.presentationml.slideLayout+xml"/>
  <Override PartName="/ppt/slides/slide1.xml" ContentType="application/vnd.openxmlformats-officedocument.presentationml.slide+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slideLayouts/slideLayout10.xml" ContentType="application/vnd.openxmlformats-officedocument.presentationml.slideLayout+xml"/>
  <Default Extension="rels" ContentType="application/vnd.openxmlformats-package.relationships+xml"/>
  <Default Extension="jpeg" ContentType="image/jpeg"/>
  <Override PartName="/ppt/embeddings/Microsoft_Equation5.bin" ContentType="application/vnd.openxmlformats-officedocument.oleObject"/>
  <Override PartName="/ppt/slideLayouts/slideLayout9.xml" ContentType="application/vnd.openxmlformats-officedocument.presentationml.slideLayout+xml"/>
  <Override PartName="/ppt/tableStyles.xml" ContentType="application/vnd.openxmlformats-officedocument.presentationml.tableStyles+xml"/>
  <Override PartName="/ppt/embeddings/Microsoft_Equation2.bin" ContentType="application/vnd.openxmlformats-officedocument.oleObject"/>
  <Override PartName="/ppt/slideLayouts/slideLayout6.xml" ContentType="application/vnd.openxmlformats-officedocument.presentationml.slideLayout+xml"/>
  <Override PartName="/ppt/theme/theme1.xml" ContentType="application/vnd.openxmlformats-officedocument.theme+xml"/>
  <Default Extension="pict" ContentType="image/pict"/>
  <Default Extension="png" ContentType="image/pn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3"/>
  </p:notesMasterIdLst>
  <p:sldIdLst>
    <p:sldId id="267" r:id="rId2"/>
  </p:sldIdLst>
  <p:sldSz cx="43891200" cy="32918400"/>
  <p:notesSz cx="6858000" cy="91440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A700FF"/>
    <a:srgbClr val="0064FF"/>
    <a:srgbClr val="2D00FF"/>
    <a:srgbClr val="0008FF"/>
    <a:srgbClr val="08DFED"/>
    <a:srgbClr val="EDEDED"/>
    <a:srgbClr val="FFF69E"/>
    <a:srgbClr val="FADE69"/>
    <a:srgbClr val="7D092D"/>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napVertSplitter="1" vertBarState="minimized" horzBarState="maximized">
    <p:restoredLeft sz="15620"/>
    <p:restoredTop sz="94660"/>
  </p:normalViewPr>
  <p:slideViewPr>
    <p:cSldViewPr>
      <p:cViewPr varScale="1">
        <p:scale>
          <a:sx n="26" d="100"/>
          <a:sy n="26" d="100"/>
        </p:scale>
        <p:origin x="-1184" y="-136"/>
      </p:cViewPr>
      <p:guideLst>
        <p:guide orient="horz" pos="10368"/>
        <p:guide pos="13824"/>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ict"/><Relationship Id="rId2" Type="http://schemas.openxmlformats.org/officeDocument/2006/relationships/image" Target="../media/image2.pict"/><Relationship Id="rId3" Type="http://schemas.openxmlformats.org/officeDocument/2006/relationships/image" Target="../media/image3.pict"/><Relationship Id="rId4" Type="http://schemas.openxmlformats.org/officeDocument/2006/relationships/image" Target="../media/image4.pict"/><Relationship Id="rId5" Type="http://schemas.openxmlformats.org/officeDocument/2006/relationships/image" Target="../media/image5.pict"/><Relationship Id="rId6" Type="http://schemas.openxmlformats.org/officeDocument/2006/relationships/image" Target="../media/image6.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55B411-1EF1-4EF8-A127-62A749023312}" type="datetimeFigureOut">
              <a:rPr lang="en-US" smtClean="0"/>
              <a:pPr/>
              <a:t>7/29/11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2F171D-F0AC-4B12-8E49-4E775D6D8802}"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4550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AEB672-B4E8-413C-B077-49276F512968}" type="datetimeFigureOut">
              <a:rPr lang="en-US" smtClean="0"/>
              <a:pPr/>
              <a:t>7/29/11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3B253-A078-470E-9335-9183D82C27E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AEB672-B4E8-413C-B077-49276F512968}" type="datetimeFigureOut">
              <a:rPr lang="en-US" smtClean="0"/>
              <a:pPr/>
              <a:t>7/29/11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3B253-A078-470E-9335-9183D82C27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6324600"/>
            <a:ext cx="141480542"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AEB672-B4E8-413C-B077-49276F512968}" type="datetimeFigureOut">
              <a:rPr lang="en-US" smtClean="0"/>
              <a:pPr/>
              <a:t>7/29/11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3B253-A078-470E-9335-9183D82C27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AEB672-B4E8-413C-B077-49276F512968}" type="datetimeFigureOut">
              <a:rPr lang="en-US" smtClean="0"/>
              <a:pPr/>
              <a:t>7/29/11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3B253-A078-470E-9335-9183D82C27E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AEB672-B4E8-413C-B077-49276F512968}" type="datetimeFigureOut">
              <a:rPr lang="en-US" smtClean="0"/>
              <a:pPr/>
              <a:t>7/29/11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3B253-A078-470E-9335-9183D82C27E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AEB672-B4E8-413C-B077-49276F512968}" type="datetimeFigureOut">
              <a:rPr lang="en-US" smtClean="0"/>
              <a:pPr/>
              <a:t>7/29/11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F3B253-A078-470E-9335-9183D82C27E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AEB672-B4E8-413C-B077-49276F512968}" type="datetimeFigureOut">
              <a:rPr lang="en-US" smtClean="0"/>
              <a:pPr/>
              <a:t>7/29/11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F3B253-A078-470E-9335-9183D82C27E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AEB672-B4E8-413C-B077-49276F512968}" type="datetimeFigureOut">
              <a:rPr lang="en-US" smtClean="0"/>
              <a:pPr/>
              <a:t>7/29/11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F3B253-A078-470E-9335-9183D82C27E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AEB672-B4E8-413C-B077-49276F512968}" type="datetimeFigureOut">
              <a:rPr lang="en-US" smtClean="0"/>
              <a:pPr/>
              <a:t>7/29/11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F3B253-A078-470E-9335-9183D82C27E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AEB672-B4E8-413C-B077-49276F512968}" type="datetimeFigureOut">
              <a:rPr lang="en-US" smtClean="0"/>
              <a:pPr/>
              <a:t>7/29/11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F3B253-A078-470E-9335-9183D82C27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AEB672-B4E8-413C-B077-49276F512968}" type="datetimeFigureOut">
              <a:rPr lang="en-US" smtClean="0"/>
              <a:pPr/>
              <a:t>7/29/11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F3B253-A078-470E-9335-9183D82C27E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73AEB672-B4E8-413C-B077-49276F512968}" type="datetimeFigureOut">
              <a:rPr lang="en-US" smtClean="0"/>
              <a:pPr/>
              <a:t>7/29/11</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01F3B253-A078-470E-9335-9183D82C27E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oleObject" Target="../embeddings/Microsoft_Equation1.bin"/><Relationship Id="rId12" Type="http://schemas.openxmlformats.org/officeDocument/2006/relationships/oleObject" Target="../embeddings/Microsoft_Equation2.bin"/><Relationship Id="rId13" Type="http://schemas.openxmlformats.org/officeDocument/2006/relationships/oleObject" Target="../embeddings/Microsoft_Equation3.bin"/><Relationship Id="rId14" Type="http://schemas.openxmlformats.org/officeDocument/2006/relationships/oleObject" Target="../embeddings/Microsoft_Equation4.bin"/><Relationship Id="rId15" Type="http://schemas.openxmlformats.org/officeDocument/2006/relationships/oleObject" Target="../embeddings/Microsoft_Equation5.bin"/><Relationship Id="rId16" Type="http://schemas.openxmlformats.org/officeDocument/2006/relationships/oleObject" Target="../embeddings/Microsoft_Equation6.bin"/><Relationship Id="rId17" Type="http://schemas.openxmlformats.org/officeDocument/2006/relationships/oleObject" Target="../embeddings/Microsoft_Equation7.bin"/><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Macintosh%20HD:Users:adjunctfaculty:Desktop:H's%20PERC%20stuff%202011:differentiation%20diagrams.docx!OLE_LINK3" TargetMode="External"/><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gif"/><Relationship Id="rId7" Type="http://schemas.openxmlformats.org/officeDocument/2006/relationships/image" Target="../media/image10.gif"/><Relationship Id="rId8" Type="http://schemas.openxmlformats.org/officeDocument/2006/relationships/image" Target="../media/image11.gif"/><Relationship Id="rId9" Type="http://schemas.openxmlformats.org/officeDocument/2006/relationships/image" Target="../media/image12.jpeg"/><Relationship Id="rId10"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 name="TextBox 31"/>
          <p:cNvSpPr txBox="1"/>
          <p:nvPr/>
        </p:nvSpPr>
        <p:spPr>
          <a:xfrm>
            <a:off x="29794200" y="11546979"/>
            <a:ext cx="13639800" cy="10926068"/>
          </a:xfrm>
          <a:prstGeom prst="rect">
            <a:avLst/>
          </a:prstGeom>
          <a:solidFill>
            <a:srgbClr val="2D00FF">
              <a:alpha val="15000"/>
            </a:srgbClr>
          </a:solidFill>
        </p:spPr>
        <p:txBody>
          <a:bodyPr wrap="square" rtlCol="0">
            <a:spAutoFit/>
          </a:bodyPr>
          <a:lstStyle/>
          <a:p>
            <a:r>
              <a:rPr lang="en-US" sz="4000" i="1" dirty="0" smtClean="0">
                <a:latin typeface="Helvetica Neue"/>
                <a:cs typeface="Helvetica Neue"/>
              </a:rPr>
              <a:t>Dynamics of Failed Differentiation</a:t>
            </a:r>
          </a:p>
          <a:p>
            <a:endParaRPr lang="en-US" sz="3600" i="1" dirty="0" smtClean="0">
              <a:latin typeface="Helvetica Neue"/>
              <a:cs typeface="Helvetica Neue"/>
            </a:endParaRPr>
          </a:p>
          <a:p>
            <a:endParaRPr lang="en-US" sz="4000" i="1" dirty="0" smtClean="0">
              <a:latin typeface="Helvetica Neue"/>
              <a:cs typeface="Helvetica Neue"/>
            </a:endParaRPr>
          </a:p>
          <a:p>
            <a:endParaRPr lang="en-US" sz="2800" i="1" dirty="0" smtClean="0">
              <a:latin typeface="Helvetica Neue"/>
              <a:cs typeface="Helvetica Neue"/>
            </a:endParaRPr>
          </a:p>
          <a:p>
            <a:endParaRPr lang="en-US" sz="4000" i="1" dirty="0" smtClean="0">
              <a:latin typeface="Helvetica Neue"/>
              <a:cs typeface="Helvetica Neue"/>
            </a:endParaRPr>
          </a:p>
          <a:p>
            <a:endParaRPr lang="en-US" sz="4000" i="1" dirty="0" smtClean="0">
              <a:latin typeface="Helvetica Neue"/>
              <a:cs typeface="Helvetica Neue"/>
            </a:endParaRPr>
          </a:p>
          <a:p>
            <a:endParaRPr lang="en-US" sz="4000" i="1" dirty="0" smtClean="0">
              <a:latin typeface="Helvetica Neue"/>
              <a:cs typeface="Helvetica Neue"/>
            </a:endParaRPr>
          </a:p>
          <a:p>
            <a:endParaRPr lang="en-US" sz="4000" i="1" dirty="0" smtClean="0">
              <a:latin typeface="Helvetica Neue"/>
              <a:cs typeface="Helvetica Neue"/>
            </a:endParaRPr>
          </a:p>
          <a:p>
            <a:endParaRPr lang="en-US" sz="4000" i="1" dirty="0" smtClean="0">
              <a:latin typeface="Helvetica Neue"/>
              <a:cs typeface="Helvetica Neue"/>
            </a:endParaRPr>
          </a:p>
          <a:p>
            <a:endParaRPr lang="en-US" sz="4000" i="1" dirty="0" smtClean="0">
              <a:latin typeface="Helvetica Neue"/>
              <a:cs typeface="Helvetica Neue"/>
            </a:endParaRPr>
          </a:p>
          <a:p>
            <a:endParaRPr lang="en-US" sz="4000" i="1" dirty="0" smtClean="0">
              <a:latin typeface="Helvetica Neue"/>
              <a:cs typeface="Helvetica Neue"/>
            </a:endParaRPr>
          </a:p>
          <a:p>
            <a:endParaRPr lang="en-US" sz="4000" i="1" dirty="0" smtClean="0">
              <a:latin typeface="Helvetica Neue"/>
              <a:cs typeface="Helvetica Neue"/>
            </a:endParaRPr>
          </a:p>
          <a:p>
            <a:endParaRPr lang="en-US" sz="4000" i="1" dirty="0" smtClean="0">
              <a:latin typeface="Helvetica Neue"/>
              <a:cs typeface="Helvetica Neue"/>
            </a:endParaRPr>
          </a:p>
          <a:p>
            <a:endParaRPr lang="en-US" sz="4000" i="1" dirty="0" smtClean="0">
              <a:latin typeface="Helvetica Neue"/>
              <a:cs typeface="Helvetica Neue"/>
            </a:endParaRPr>
          </a:p>
          <a:p>
            <a:endParaRPr lang="en-US" sz="4000" i="1" dirty="0" smtClean="0">
              <a:latin typeface="Helvetica Neue"/>
              <a:cs typeface="Helvetica Neue"/>
            </a:endParaRPr>
          </a:p>
          <a:p>
            <a:endParaRPr lang="en-US" sz="4000" i="1" dirty="0" smtClean="0">
              <a:latin typeface="Helvetica Neue"/>
              <a:cs typeface="Helvetica Neue"/>
            </a:endParaRPr>
          </a:p>
          <a:p>
            <a:endParaRPr lang="en-US" sz="4000" i="1" dirty="0" smtClean="0">
              <a:latin typeface="Helvetica Neue"/>
              <a:cs typeface="Helvetica Neue"/>
            </a:endParaRPr>
          </a:p>
          <a:p>
            <a:endParaRPr lang="en-US" sz="4000" i="1" dirty="0">
              <a:latin typeface="Helvetica Neue"/>
              <a:cs typeface="Helvetica Neue"/>
            </a:endParaRPr>
          </a:p>
        </p:txBody>
      </p:sp>
      <p:graphicFrame>
        <p:nvGraphicFramePr>
          <p:cNvPr id="15372" name="Object 12"/>
          <p:cNvGraphicFramePr>
            <a:graphicFrameLocks noChangeAspect="1"/>
          </p:cNvGraphicFramePr>
          <p:nvPr/>
        </p:nvGraphicFramePr>
        <p:xfrm>
          <a:off x="29895800" y="15925800"/>
          <a:ext cx="13411200" cy="3181350"/>
        </p:xfrm>
        <a:graphic>
          <a:graphicData uri="http://schemas.openxmlformats.org/presentationml/2006/ole">
            <p:oleObj spid="_x0000_s15372" name="Document" r:id="rId3" imgW="5626100" imgH="1663700" progId="Word.Document.12">
              <p:link updateAutomatic="1"/>
            </p:oleObj>
          </a:graphicData>
        </a:graphic>
      </p:graphicFrame>
      <p:pic>
        <p:nvPicPr>
          <p:cNvPr id="5" name="Picture 4"/>
          <p:cNvPicPr>
            <a:picLocks noChangeAspect="1"/>
          </p:cNvPicPr>
          <p:nvPr/>
        </p:nvPicPr>
        <p:blipFill>
          <a:blip r:embed="rId4"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29455872"/>
            <a:ext cx="43891200" cy="3462528"/>
          </a:xfrm>
          <a:prstGeom prst="rect">
            <a:avLst/>
          </a:prstGeom>
        </p:spPr>
      </p:pic>
      <p:sp>
        <p:nvSpPr>
          <p:cNvPr id="30" name="TextBox 29"/>
          <p:cNvSpPr txBox="1"/>
          <p:nvPr/>
        </p:nvSpPr>
        <p:spPr>
          <a:xfrm>
            <a:off x="14478000" y="9372599"/>
            <a:ext cx="15163800" cy="20565533"/>
          </a:xfrm>
          <a:prstGeom prst="rect">
            <a:avLst/>
          </a:prstGeom>
          <a:solidFill>
            <a:srgbClr val="08DFED">
              <a:alpha val="15000"/>
            </a:srgbClr>
          </a:solidFill>
        </p:spPr>
        <p:txBody>
          <a:bodyPr wrap="square" rtlCol="0">
            <a:spAutoFit/>
          </a:bodyPr>
          <a:lstStyle/>
          <a:p>
            <a:r>
              <a:rPr lang="en-US" sz="4000" i="1" dirty="0" smtClean="0">
                <a:latin typeface="Helvetica Neue"/>
                <a:cs typeface="Helvetica Neue"/>
              </a:rPr>
              <a:t>Actions in the Molecules Episode</a:t>
            </a:r>
          </a:p>
          <a:p>
            <a:endParaRPr lang="en-US" sz="4000" i="1" dirty="0" smtClean="0">
              <a:latin typeface="Helvetica Neue"/>
              <a:cs typeface="Helvetica Neue"/>
            </a:endParaRPr>
          </a:p>
          <a:p>
            <a:endParaRPr lang="en-US" sz="4000" i="1" dirty="0" smtClean="0">
              <a:latin typeface="Helvetica Neue"/>
              <a:cs typeface="Helvetica Neue"/>
            </a:endParaRPr>
          </a:p>
          <a:p>
            <a:endParaRPr lang="en-US" sz="4000" i="1" dirty="0" smtClean="0">
              <a:latin typeface="Helvetica Neue"/>
              <a:cs typeface="Helvetica Neue"/>
            </a:endParaRPr>
          </a:p>
          <a:p>
            <a:endParaRPr lang="en-US" sz="4000" i="1" dirty="0" smtClean="0">
              <a:latin typeface="Helvetica Neue"/>
              <a:cs typeface="Helvetica Neue"/>
            </a:endParaRPr>
          </a:p>
          <a:p>
            <a:endParaRPr lang="en-US" sz="4000" i="1" dirty="0" smtClean="0">
              <a:latin typeface="Helvetica Neue"/>
              <a:cs typeface="Helvetica Neue"/>
            </a:endParaRPr>
          </a:p>
          <a:p>
            <a:endParaRPr lang="en-US" sz="4000" i="1" dirty="0" smtClean="0">
              <a:latin typeface="Helvetica Neue"/>
              <a:cs typeface="Helvetica Neue"/>
            </a:endParaRPr>
          </a:p>
          <a:p>
            <a:endParaRPr lang="en-US" sz="4000" i="1" dirty="0" smtClean="0">
              <a:latin typeface="Helvetica Neue"/>
              <a:cs typeface="Helvetica Neue"/>
            </a:endParaRPr>
          </a:p>
          <a:p>
            <a:endParaRPr lang="en-US" sz="4000" i="1" dirty="0" smtClean="0">
              <a:latin typeface="Helvetica Neue"/>
              <a:cs typeface="Helvetica Neue"/>
            </a:endParaRPr>
          </a:p>
          <a:p>
            <a:endParaRPr lang="en-US" sz="4000" i="1" dirty="0" smtClean="0">
              <a:latin typeface="Helvetica Neue"/>
              <a:cs typeface="Helvetica Neue"/>
            </a:endParaRPr>
          </a:p>
          <a:p>
            <a:endParaRPr lang="en-US" sz="4000" i="1" dirty="0" smtClean="0">
              <a:latin typeface="Helvetica Neue"/>
              <a:cs typeface="Helvetica Neue"/>
            </a:endParaRPr>
          </a:p>
          <a:p>
            <a:endParaRPr lang="en-US" sz="4000" i="1" dirty="0" smtClean="0">
              <a:latin typeface="Helvetica Neue"/>
              <a:cs typeface="Helvetica Neue"/>
            </a:endParaRPr>
          </a:p>
          <a:p>
            <a:endParaRPr lang="en-US" sz="4000" i="1" dirty="0" smtClean="0">
              <a:latin typeface="Helvetica Neue"/>
              <a:cs typeface="Helvetica Neue"/>
            </a:endParaRPr>
          </a:p>
          <a:p>
            <a:endParaRPr lang="en-US" sz="4000" i="1" dirty="0" smtClean="0">
              <a:latin typeface="Helvetica Neue"/>
              <a:cs typeface="Helvetica Neue"/>
            </a:endParaRPr>
          </a:p>
          <a:p>
            <a:endParaRPr lang="en-US" sz="4000" i="1" dirty="0" smtClean="0">
              <a:latin typeface="Helvetica Neue"/>
              <a:cs typeface="Helvetica Neue"/>
            </a:endParaRPr>
          </a:p>
          <a:p>
            <a:endParaRPr lang="en-US" sz="4000" i="1" dirty="0" smtClean="0">
              <a:latin typeface="Helvetica Neue"/>
              <a:cs typeface="Helvetica Neue"/>
            </a:endParaRPr>
          </a:p>
          <a:p>
            <a:endParaRPr lang="en-US" sz="4000" i="1" dirty="0" smtClean="0">
              <a:latin typeface="Helvetica Neue"/>
              <a:cs typeface="Helvetica Neue"/>
            </a:endParaRPr>
          </a:p>
          <a:p>
            <a:endParaRPr lang="en-US" sz="4000" i="1" dirty="0" smtClean="0">
              <a:latin typeface="Helvetica Neue"/>
              <a:cs typeface="Helvetica Neue"/>
            </a:endParaRPr>
          </a:p>
          <a:p>
            <a:endParaRPr lang="en-US" sz="4000" i="1" dirty="0" smtClean="0">
              <a:latin typeface="Helvetica Neue"/>
              <a:cs typeface="Helvetica Neue"/>
            </a:endParaRPr>
          </a:p>
          <a:p>
            <a:endParaRPr lang="en-US" sz="4000" i="1" dirty="0" smtClean="0">
              <a:latin typeface="Helvetica Neue"/>
              <a:cs typeface="Helvetica Neue"/>
            </a:endParaRPr>
          </a:p>
          <a:p>
            <a:endParaRPr lang="en-US" sz="4000" i="1" dirty="0" smtClean="0">
              <a:latin typeface="Helvetica Neue"/>
              <a:cs typeface="Helvetica Neue"/>
            </a:endParaRPr>
          </a:p>
          <a:p>
            <a:endParaRPr lang="en-US" sz="4000" i="1" dirty="0" smtClean="0">
              <a:latin typeface="Helvetica Neue"/>
              <a:cs typeface="Helvetica Neue"/>
            </a:endParaRPr>
          </a:p>
          <a:p>
            <a:endParaRPr lang="en-US" sz="4000" i="1" dirty="0" smtClean="0">
              <a:latin typeface="Helvetica Neue"/>
              <a:cs typeface="Helvetica Neue"/>
            </a:endParaRPr>
          </a:p>
          <a:p>
            <a:endParaRPr lang="en-US" sz="4000" i="1" dirty="0" smtClean="0">
              <a:latin typeface="Helvetica Neue"/>
              <a:cs typeface="Helvetica Neue"/>
            </a:endParaRPr>
          </a:p>
          <a:p>
            <a:endParaRPr lang="en-US" sz="4000" i="1" dirty="0" smtClean="0">
              <a:latin typeface="Helvetica Neue"/>
              <a:cs typeface="Helvetica Neue"/>
            </a:endParaRPr>
          </a:p>
          <a:p>
            <a:endParaRPr lang="en-US" sz="4000" i="1" dirty="0" smtClean="0">
              <a:latin typeface="Helvetica Neue"/>
              <a:cs typeface="Helvetica Neue"/>
            </a:endParaRPr>
          </a:p>
          <a:p>
            <a:endParaRPr lang="en-US" sz="4000" i="1" dirty="0" smtClean="0">
              <a:latin typeface="Helvetica Neue"/>
              <a:cs typeface="Helvetica Neue"/>
            </a:endParaRPr>
          </a:p>
          <a:p>
            <a:endParaRPr lang="en-US" sz="4000" i="1" dirty="0" smtClean="0">
              <a:latin typeface="Helvetica Neue"/>
              <a:cs typeface="Helvetica Neue"/>
            </a:endParaRPr>
          </a:p>
          <a:p>
            <a:endParaRPr lang="en-US" sz="4000" i="1" dirty="0" smtClean="0">
              <a:latin typeface="Helvetica Neue"/>
              <a:cs typeface="Helvetica Neue"/>
            </a:endParaRPr>
          </a:p>
          <a:p>
            <a:endParaRPr lang="en-US" sz="4000" i="1" dirty="0" smtClean="0">
              <a:latin typeface="Helvetica Neue"/>
              <a:cs typeface="Helvetica Neue"/>
            </a:endParaRPr>
          </a:p>
          <a:p>
            <a:endParaRPr lang="en-US" sz="4000" i="1" dirty="0" smtClean="0">
              <a:latin typeface="Helvetica Neue"/>
              <a:cs typeface="Helvetica Neue"/>
            </a:endParaRPr>
          </a:p>
          <a:p>
            <a:endParaRPr lang="en-US" sz="4000" i="1" dirty="0" smtClean="0">
              <a:latin typeface="Helvetica Neue"/>
              <a:cs typeface="Helvetica Neue"/>
            </a:endParaRPr>
          </a:p>
          <a:p>
            <a:endParaRPr lang="en-US" sz="4000" i="1" dirty="0" smtClean="0">
              <a:latin typeface="Helvetica Neue"/>
              <a:cs typeface="Helvetica Neue"/>
            </a:endParaRPr>
          </a:p>
        </p:txBody>
      </p:sp>
      <p:pic>
        <p:nvPicPr>
          <p:cNvPr id="6" name="Picture 5"/>
          <p:cNvPicPr>
            <a:picLocks noChangeAspect="1"/>
          </p:cNvPicPr>
          <p:nvPr/>
        </p:nvPicPr>
        <p:blipFill>
          <a:blip r:embed="rId5"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43906440" cy="4038600"/>
          </a:xfrm>
          <a:prstGeom prst="rect">
            <a:avLst/>
          </a:prstGeom>
        </p:spPr>
      </p:pic>
      <p:sp>
        <p:nvSpPr>
          <p:cNvPr id="7" name="Title 1"/>
          <p:cNvSpPr txBox="1">
            <a:spLocks/>
          </p:cNvSpPr>
          <p:nvPr/>
        </p:nvSpPr>
        <p:spPr>
          <a:xfrm>
            <a:off x="914400" y="228600"/>
            <a:ext cx="42976800" cy="1676400"/>
          </a:xfrm>
          <a:prstGeom prst="rect">
            <a:avLst/>
          </a:prstGeom>
        </p:spPr>
        <p:txBody>
          <a:bodyPr vert="horz" lIns="91440" tIns="45720" rIns="91440" bIns="45720" rtlCol="0" anchor="ctr">
            <a:noAutofit/>
          </a:bodyPr>
          <a:lstStyle/>
          <a:p>
            <a:pPr defTabSz="914400">
              <a:spcBef>
                <a:spcPct val="0"/>
              </a:spcBef>
              <a:defRPr/>
            </a:pPr>
            <a:r>
              <a:rPr lang="en-US" sz="8800" b="1" dirty="0" smtClean="0">
                <a:latin typeface="Helvetica Neue"/>
              </a:rPr>
              <a:t>Differentiation of Energy Concepts Through Speech and Gesture in Interaction</a:t>
            </a:r>
            <a:endParaRPr kumimoji="0" lang="en-US" sz="8800" b="1" i="0" u="none" strike="noStrike" kern="1200" cap="none" spc="0" normalizeH="0" baseline="0" noProof="0" dirty="0">
              <a:ln>
                <a:noFill/>
              </a:ln>
              <a:effectLst/>
              <a:uLnTx/>
              <a:uFillTx/>
              <a:latin typeface="Helvetica Neue"/>
              <a:ea typeface="+mj-ea"/>
              <a:cs typeface="Helvetica Neue"/>
            </a:endParaRPr>
          </a:p>
        </p:txBody>
      </p:sp>
      <p:sp>
        <p:nvSpPr>
          <p:cNvPr id="8" name="Content Placeholder 2"/>
          <p:cNvSpPr txBox="1">
            <a:spLocks/>
          </p:cNvSpPr>
          <p:nvPr/>
        </p:nvSpPr>
        <p:spPr>
          <a:xfrm>
            <a:off x="914400" y="1676400"/>
            <a:ext cx="41376600" cy="1752600"/>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5000" i="0" u="none" strike="noStrike" kern="1200" cap="none" spc="0" normalizeH="0" baseline="0" noProof="0" dirty="0" smtClean="0">
                <a:ln>
                  <a:noFill/>
                </a:ln>
                <a:effectLst/>
                <a:uLnTx/>
                <a:uFillTx/>
                <a:latin typeface="Helvetica Neue"/>
                <a:cs typeface="Helvetica Neue"/>
              </a:rPr>
              <a:t>Hunter G. Close</a:t>
            </a:r>
            <a:r>
              <a:rPr kumimoji="0" lang="en-US" sz="5000" i="0" u="none" strike="noStrike" kern="1200" cap="none" spc="0" normalizeH="0" baseline="30000" noProof="0" dirty="0" smtClean="0">
                <a:ln>
                  <a:noFill/>
                </a:ln>
                <a:effectLst/>
                <a:uLnTx/>
                <a:uFillTx/>
                <a:latin typeface="Helvetica Neue"/>
                <a:cs typeface="Helvetica Neue"/>
              </a:rPr>
              <a:t>1</a:t>
            </a:r>
            <a:r>
              <a:rPr kumimoji="0" lang="en-US" sz="5000" i="0" u="none" strike="noStrike" kern="1200" cap="none" spc="0" normalizeH="0" noProof="0" dirty="0" smtClean="0">
                <a:ln>
                  <a:noFill/>
                </a:ln>
                <a:effectLst/>
                <a:uLnTx/>
                <a:uFillTx/>
                <a:latin typeface="Helvetica Neue"/>
                <a:cs typeface="Helvetica Neue"/>
              </a:rPr>
              <a:t> and Rachel E.Scherr</a:t>
            </a:r>
            <a:r>
              <a:rPr kumimoji="0" lang="en-US" sz="5000" i="0" u="none" strike="noStrike" kern="1200" cap="none" spc="0" normalizeH="0" baseline="30000" noProof="0" dirty="0" smtClean="0">
                <a:ln>
                  <a:noFill/>
                </a:ln>
                <a:effectLst/>
                <a:uLnTx/>
                <a:uFillTx/>
                <a:latin typeface="Helvetica Neue"/>
                <a:cs typeface="Helvetica Neue"/>
              </a:rPr>
              <a:t>2</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5000" baseline="30000" dirty="0" smtClean="0">
                <a:latin typeface="Helvetica Neue"/>
                <a:cs typeface="Helvetica Neue"/>
              </a:rPr>
              <a:t>1</a:t>
            </a:r>
            <a:r>
              <a:rPr lang="en-US" sz="3600" dirty="0" smtClean="0">
                <a:latin typeface="Helvetica Neue"/>
                <a:cs typeface="Helvetica Neue"/>
              </a:rPr>
              <a:t>Department of Physics, Texas State University – San Marcos, </a:t>
            </a:r>
            <a:r>
              <a:rPr lang="en-US" sz="5000" baseline="30000" dirty="0" smtClean="0">
                <a:latin typeface="Helvetica Neue"/>
                <a:cs typeface="Helvetica Neue"/>
              </a:rPr>
              <a:t>2</a:t>
            </a:r>
            <a:r>
              <a:rPr lang="en-US" sz="3600" dirty="0" smtClean="0">
                <a:latin typeface="Helvetica Neue"/>
                <a:cs typeface="Helvetica Neue"/>
              </a:rPr>
              <a:t>Department of Physics, Seattle Pacific University</a:t>
            </a:r>
            <a:endParaRPr kumimoji="0" lang="en-US" sz="3600" i="0" u="none" strike="noStrike" kern="1200" cap="none" spc="0" normalizeH="0" noProof="0" dirty="0">
              <a:ln>
                <a:noFill/>
              </a:ln>
              <a:effectLst/>
              <a:uLnTx/>
              <a:uFillTx/>
              <a:latin typeface="Helvetica Neue"/>
              <a:cs typeface="Helvetica Neue"/>
            </a:endParaRPr>
          </a:p>
        </p:txBody>
      </p:sp>
      <p:sp>
        <p:nvSpPr>
          <p:cNvPr id="24" name="TextBox 23"/>
          <p:cNvSpPr txBox="1"/>
          <p:nvPr/>
        </p:nvSpPr>
        <p:spPr>
          <a:xfrm>
            <a:off x="381000" y="10515600"/>
            <a:ext cx="13868400" cy="4953714"/>
          </a:xfrm>
          <a:prstGeom prst="rect">
            <a:avLst/>
          </a:prstGeom>
          <a:solidFill>
            <a:srgbClr val="FF6600">
              <a:alpha val="15000"/>
            </a:srgbClr>
          </a:solidFill>
        </p:spPr>
        <p:txBody>
          <a:bodyPr wrap="square" rtlCol="0">
            <a:spAutoFit/>
          </a:bodyPr>
          <a:lstStyle/>
          <a:p>
            <a:r>
              <a:rPr lang="en-US" sz="5400" dirty="0" smtClean="0">
                <a:latin typeface="Helvetica Neue"/>
                <a:cs typeface="Helvetica Neue"/>
              </a:rPr>
              <a:t>DATA SOURCES AND METHODS</a:t>
            </a:r>
          </a:p>
          <a:p>
            <a:endParaRPr lang="en-US" sz="5400" dirty="0" smtClean="0">
              <a:latin typeface="Helvetica Neue"/>
              <a:cs typeface="Helvetica Neue"/>
            </a:endParaRPr>
          </a:p>
          <a:p>
            <a:endParaRPr lang="en-US" sz="3600" dirty="0" smtClean="0">
              <a:latin typeface="Helvetica Neue"/>
              <a:cs typeface="Helvetica Neue"/>
            </a:endParaRPr>
          </a:p>
          <a:p>
            <a:endParaRPr lang="en-US" sz="5400" dirty="0" smtClean="0">
              <a:latin typeface="Helvetica Neue"/>
              <a:cs typeface="Helvetica Neue"/>
            </a:endParaRPr>
          </a:p>
          <a:p>
            <a:endParaRPr lang="en-US" sz="5400" dirty="0" smtClean="0">
              <a:latin typeface="Helvetica Neue"/>
              <a:cs typeface="Helvetica Neue"/>
            </a:endParaRPr>
          </a:p>
          <a:p>
            <a:endParaRPr lang="en-US" sz="5400" dirty="0" smtClean="0">
              <a:latin typeface="Helvetica Neue"/>
              <a:cs typeface="Helvetica Neue"/>
            </a:endParaRPr>
          </a:p>
        </p:txBody>
      </p:sp>
      <p:sp>
        <p:nvSpPr>
          <p:cNvPr id="25" name="TextBox 24"/>
          <p:cNvSpPr txBox="1"/>
          <p:nvPr/>
        </p:nvSpPr>
        <p:spPr>
          <a:xfrm>
            <a:off x="381000" y="15620999"/>
            <a:ext cx="13868400" cy="14325601"/>
          </a:xfrm>
          <a:prstGeom prst="rect">
            <a:avLst/>
          </a:prstGeom>
          <a:solidFill>
            <a:srgbClr val="FFFF00">
              <a:alpha val="15000"/>
            </a:srgbClr>
          </a:solidFill>
        </p:spPr>
        <p:txBody>
          <a:bodyPr wrap="square" rtlCol="0">
            <a:spAutoFit/>
          </a:bodyPr>
          <a:lstStyle/>
          <a:p>
            <a:r>
              <a:rPr lang="en-US" sz="5400" dirty="0" smtClean="0">
                <a:latin typeface="Helvetica Neue"/>
                <a:cs typeface="Helvetica Neue"/>
              </a:rPr>
              <a:t>CONTEXT OF LEARNING SITUATION</a:t>
            </a:r>
          </a:p>
          <a:p>
            <a:endParaRPr lang="en-US" sz="1000" dirty="0" smtClean="0">
              <a:latin typeface="Helvetica Neue"/>
              <a:cs typeface="Helvetica Neue"/>
            </a:endParaRPr>
          </a:p>
          <a:p>
            <a:r>
              <a:rPr lang="en-US" sz="4000" i="1" dirty="0" smtClean="0">
                <a:latin typeface="Helvetica Neue"/>
                <a:cs typeface="Helvetica Neue"/>
              </a:rPr>
              <a:t>Energy Course for Teachers</a:t>
            </a:r>
          </a:p>
          <a:p>
            <a:endParaRPr lang="en-US" sz="1000" dirty="0" smtClean="0">
              <a:latin typeface="Helvetica Neue"/>
            </a:endParaRPr>
          </a:p>
          <a:p>
            <a:r>
              <a:rPr lang="en-US" sz="3200" dirty="0" smtClean="0">
                <a:latin typeface="Helvetica Neue"/>
              </a:rPr>
              <a:t>Teachers in this episode were enrolled in the second year of a two-year sequence of intensive summer courses on the learning and teaching of energy</a:t>
            </a:r>
            <a:r>
              <a:rPr lang="en-US" sz="3200" baseline="30000" dirty="0" smtClean="0">
                <a:latin typeface="Helvetica Neue"/>
              </a:rPr>
              <a:t>[5,6]</a:t>
            </a:r>
            <a:r>
              <a:rPr lang="en-US" sz="3200" dirty="0" smtClean="0">
                <a:latin typeface="Helvetica Neue"/>
              </a:rPr>
              <a:t>. Each course lasted ten full days. This episode occurred on the eighth day, after about eight hours (over three days) of intensive small-group-directed study of refrigerators using information from the internet. </a:t>
            </a:r>
          </a:p>
          <a:p>
            <a:r>
              <a:rPr lang="en-US" sz="3200" b="1" i="1" dirty="0" smtClean="0">
                <a:latin typeface="Helvetica Neue"/>
              </a:rPr>
              <a:t>Their challenge:</a:t>
            </a:r>
            <a:r>
              <a:rPr lang="en-US" sz="3200" dirty="0" smtClean="0">
                <a:latin typeface="Helvetica Neue"/>
              </a:rPr>
              <a:t> Develop a narrative of the energy transfers and transformations in a household refrigerator.</a:t>
            </a:r>
          </a:p>
          <a:p>
            <a:endParaRPr lang="en-US" sz="1000" dirty="0" smtClean="0">
              <a:latin typeface="Helvetica Neue"/>
              <a:cs typeface="Helvetica Neue"/>
            </a:endParaRPr>
          </a:p>
          <a:p>
            <a:endParaRPr lang="en-US" sz="4000" i="1" dirty="0" smtClean="0">
              <a:latin typeface="Helvetica Neue"/>
              <a:cs typeface="Helvetica Neue"/>
            </a:endParaRPr>
          </a:p>
          <a:p>
            <a:r>
              <a:rPr lang="en-US" sz="4000" i="1" dirty="0" smtClean="0">
                <a:latin typeface="Helvetica Neue"/>
                <a:cs typeface="Helvetica Neue"/>
              </a:rPr>
              <a:t>Background: Physics of Refrigerators</a:t>
            </a:r>
          </a:p>
          <a:p>
            <a:endParaRPr lang="en-US" sz="1800" dirty="0" smtClean="0">
              <a:latin typeface="Helvetica Neue"/>
              <a:cs typeface="Helvetica Neue"/>
            </a:endParaRPr>
          </a:p>
          <a:p>
            <a:endParaRPr lang="en-US" sz="4000" dirty="0" smtClean="0">
              <a:latin typeface="Helvetica Neue"/>
              <a:cs typeface="Helvetica Neue"/>
            </a:endParaRPr>
          </a:p>
          <a:p>
            <a:endParaRPr lang="en-US" sz="4000" dirty="0" smtClean="0">
              <a:latin typeface="Helvetica Neue"/>
              <a:cs typeface="Helvetica Neue"/>
            </a:endParaRPr>
          </a:p>
          <a:p>
            <a:endParaRPr lang="en-US" sz="4000" dirty="0" smtClean="0">
              <a:latin typeface="Helvetica Neue"/>
              <a:cs typeface="Helvetica Neue"/>
            </a:endParaRPr>
          </a:p>
          <a:p>
            <a:endParaRPr lang="en-US" sz="4000" dirty="0" smtClean="0">
              <a:latin typeface="Helvetica Neue"/>
              <a:cs typeface="Helvetica Neue"/>
            </a:endParaRPr>
          </a:p>
          <a:p>
            <a:endParaRPr lang="en-US" sz="4000" dirty="0" smtClean="0">
              <a:latin typeface="Helvetica Neue"/>
              <a:cs typeface="Helvetica Neue"/>
            </a:endParaRPr>
          </a:p>
          <a:p>
            <a:endParaRPr lang="en-US" sz="4000" dirty="0" smtClean="0">
              <a:latin typeface="Helvetica Neue"/>
              <a:cs typeface="Helvetica Neue"/>
            </a:endParaRPr>
          </a:p>
          <a:p>
            <a:endParaRPr lang="en-US" sz="4000" dirty="0" smtClean="0">
              <a:latin typeface="Helvetica Neue"/>
              <a:cs typeface="Helvetica Neue"/>
            </a:endParaRPr>
          </a:p>
          <a:p>
            <a:endParaRPr lang="en-US" sz="4000" dirty="0" smtClean="0">
              <a:latin typeface="Helvetica Neue"/>
              <a:cs typeface="Helvetica Neue"/>
            </a:endParaRPr>
          </a:p>
          <a:p>
            <a:endParaRPr lang="en-US" sz="4000" dirty="0" smtClean="0">
              <a:latin typeface="Helvetica Neue"/>
              <a:cs typeface="Helvetica Neue"/>
            </a:endParaRPr>
          </a:p>
          <a:p>
            <a:endParaRPr lang="en-US" sz="4000" dirty="0" smtClean="0">
              <a:latin typeface="Helvetica Neue"/>
              <a:cs typeface="Helvetica Neue"/>
            </a:endParaRPr>
          </a:p>
          <a:p>
            <a:endParaRPr lang="en-US" sz="4000" dirty="0" smtClean="0">
              <a:latin typeface="Helvetica Neue"/>
              <a:cs typeface="Helvetica Neue"/>
            </a:endParaRPr>
          </a:p>
          <a:p>
            <a:endParaRPr lang="en-US" sz="4000" dirty="0" smtClean="0">
              <a:latin typeface="Helvetica Neue"/>
              <a:cs typeface="Helvetica Neue"/>
            </a:endParaRPr>
          </a:p>
        </p:txBody>
      </p:sp>
      <p:sp>
        <p:nvSpPr>
          <p:cNvPr id="26" name="TextBox 25"/>
          <p:cNvSpPr txBox="1"/>
          <p:nvPr/>
        </p:nvSpPr>
        <p:spPr>
          <a:xfrm>
            <a:off x="14478000" y="3657600"/>
            <a:ext cx="15163800" cy="5509201"/>
          </a:xfrm>
          <a:prstGeom prst="rect">
            <a:avLst/>
          </a:prstGeom>
          <a:solidFill>
            <a:srgbClr val="008000">
              <a:alpha val="15000"/>
            </a:srgbClr>
          </a:solidFill>
        </p:spPr>
        <p:txBody>
          <a:bodyPr wrap="square" rtlCol="0">
            <a:spAutoFit/>
          </a:bodyPr>
          <a:lstStyle/>
          <a:p>
            <a:r>
              <a:rPr lang="en-US" sz="5400" dirty="0" smtClean="0">
                <a:latin typeface="Helvetica Neue"/>
                <a:cs typeface="Helvetica Neue"/>
              </a:rPr>
              <a:t>MOLECULES EPISODE</a:t>
            </a:r>
          </a:p>
          <a:p>
            <a:r>
              <a:rPr lang="en-US" sz="3200" dirty="0" smtClean="0">
                <a:latin typeface="Helvetica Neue"/>
                <a:cs typeface="Helvetica Neue"/>
              </a:rPr>
              <a:t>We analyze interactions in a group of teachers in a 21-second video episode. Twelve were present and five spoke. We analyze the actions of three teachers</a:t>
            </a:r>
            <a:r>
              <a:rPr lang="en-US" sz="3200" i="1" dirty="0" smtClean="0">
                <a:latin typeface="Helvetica Neue"/>
                <a:cs typeface="Helvetica Neue"/>
              </a:rPr>
              <a:t>: </a:t>
            </a:r>
            <a:r>
              <a:rPr lang="en-US" sz="3200" b="1" i="1" dirty="0" smtClean="0">
                <a:latin typeface="Helvetica Neue"/>
                <a:cs typeface="Helvetica Neue"/>
              </a:rPr>
              <a:t>Donna, Beth, </a:t>
            </a:r>
            <a:r>
              <a:rPr lang="en-US" sz="3200" dirty="0" smtClean="0">
                <a:latin typeface="Helvetica Neue"/>
                <a:cs typeface="Helvetica Neue"/>
              </a:rPr>
              <a:t>and </a:t>
            </a:r>
            <a:r>
              <a:rPr lang="en-US" sz="3200" b="1" i="1" dirty="0" smtClean="0">
                <a:latin typeface="Helvetica Neue"/>
                <a:cs typeface="Helvetica Neue"/>
              </a:rPr>
              <a:t>Mark.</a:t>
            </a:r>
            <a:r>
              <a:rPr lang="en-US" sz="3200" dirty="0" smtClean="0">
                <a:latin typeface="Helvetica Neue"/>
                <a:cs typeface="Helvetica Neue"/>
              </a:rPr>
              <a:t> </a:t>
            </a:r>
          </a:p>
          <a:p>
            <a:endParaRPr lang="en-US" sz="3200" dirty="0" smtClean="0">
              <a:latin typeface="Helvetica Neue"/>
              <a:cs typeface="Helvetica Neue"/>
            </a:endParaRPr>
          </a:p>
          <a:p>
            <a:r>
              <a:rPr lang="en-US" sz="3200" dirty="0" smtClean="0">
                <a:latin typeface="Helvetica Neue"/>
                <a:cs typeface="Helvetica Neue"/>
              </a:rPr>
              <a:t>At the beginning of the episode, the teachers have observed that when the refrigerant in the evaporator receives energy from the warm contents of the refrigerator, the effect is not to raise the temperature of the refrigerant, but to change some of it from liquid to gas. Here they are discussing how to refer to the form of energy increasing in the refrigerant.</a:t>
            </a:r>
          </a:p>
        </p:txBody>
      </p:sp>
      <p:sp>
        <p:nvSpPr>
          <p:cNvPr id="31" name="TextBox 30"/>
          <p:cNvSpPr txBox="1"/>
          <p:nvPr/>
        </p:nvSpPr>
        <p:spPr>
          <a:xfrm>
            <a:off x="29794200" y="3657601"/>
            <a:ext cx="13639800" cy="7725192"/>
          </a:xfrm>
          <a:prstGeom prst="rect">
            <a:avLst/>
          </a:prstGeom>
          <a:solidFill>
            <a:srgbClr val="0064FF">
              <a:alpha val="15000"/>
            </a:srgbClr>
          </a:solidFill>
        </p:spPr>
        <p:txBody>
          <a:bodyPr wrap="square" rtlCol="0">
            <a:spAutoFit/>
          </a:bodyPr>
          <a:lstStyle/>
          <a:p>
            <a:r>
              <a:rPr lang="en-US" sz="4000" i="1" dirty="0" smtClean="0">
                <a:latin typeface="Helvetica Neue"/>
                <a:cs typeface="Helvetica Neue"/>
              </a:rPr>
              <a:t>Coherent States of Conceptual Differentiation</a:t>
            </a:r>
          </a:p>
          <a:p>
            <a:endParaRPr lang="en-US" sz="1000" dirty="0" smtClean="0">
              <a:latin typeface="Helvetica Neue"/>
              <a:cs typeface="Helvetica Neue"/>
            </a:endParaRPr>
          </a:p>
          <a:p>
            <a:r>
              <a:rPr lang="en-US" sz="3200" dirty="0" smtClean="0">
                <a:latin typeface="Helvetica Neue"/>
                <a:cs typeface="Helvetica Neue"/>
              </a:rPr>
              <a:t>Mark and Donna</a:t>
            </a:r>
            <a:r>
              <a:rPr lang="en-US" sz="3200" dirty="0" smtClean="0">
                <a:latin typeface="Helvetica Neue"/>
                <a:cs typeface="Helvetica Neue"/>
              </a:rPr>
              <a:t> show in multiple ways </a:t>
            </a:r>
            <a:r>
              <a:rPr lang="en-US" sz="3200" dirty="0" smtClean="0">
                <a:latin typeface="Helvetica Neue"/>
                <a:cs typeface="Helvetica Neue"/>
              </a:rPr>
              <a:t>their differentiated concepts </a:t>
            </a:r>
            <a:r>
              <a:rPr lang="en-US" sz="3200" i="1" dirty="0" smtClean="0">
                <a:latin typeface="Helvetica Neue"/>
                <a:cs typeface="Helvetica Neue"/>
              </a:rPr>
              <a:t>kinetic</a:t>
            </a:r>
            <a:r>
              <a:rPr lang="en-US" sz="3200" dirty="0" smtClean="0">
                <a:latin typeface="Helvetica Neue"/>
                <a:cs typeface="Helvetica Neue"/>
              </a:rPr>
              <a:t> (moving from here to there) and </a:t>
            </a:r>
            <a:r>
              <a:rPr lang="en-US" sz="3200" i="1" dirty="0" err="1" smtClean="0">
                <a:latin typeface="Helvetica Neue"/>
                <a:cs typeface="Helvetica Neue"/>
              </a:rPr>
              <a:t>configurational</a:t>
            </a:r>
            <a:r>
              <a:rPr lang="en-US" sz="3200" i="1" dirty="0" smtClean="0">
                <a:latin typeface="Helvetica Neue"/>
                <a:cs typeface="Helvetica Neue"/>
              </a:rPr>
              <a:t> </a:t>
            </a:r>
            <a:r>
              <a:rPr lang="en-US" sz="3200" dirty="0" smtClean="0">
                <a:latin typeface="Helvetica Neue"/>
                <a:cs typeface="Helvetica Neue"/>
              </a:rPr>
              <a:t>(here or there</a:t>
            </a:r>
            <a:r>
              <a:rPr lang="en-US" sz="3200" i="1" dirty="0" smtClean="0">
                <a:latin typeface="Helvetica Neue"/>
                <a:cs typeface="Helvetica Neue"/>
              </a:rPr>
              <a:t>).</a:t>
            </a:r>
            <a:r>
              <a:rPr lang="en-US" sz="3200" dirty="0" smtClean="0">
                <a:latin typeface="Helvetica Neue"/>
                <a:cs typeface="Helvetica Neue"/>
              </a:rPr>
              <a:t> </a:t>
            </a:r>
          </a:p>
          <a:p>
            <a:r>
              <a:rPr lang="en-US" sz="3200" dirty="0" smtClean="0">
                <a:latin typeface="Helvetica Neue"/>
                <a:cs typeface="Helvetica Neue"/>
              </a:rPr>
              <a:t>Beth shows </a:t>
            </a:r>
            <a:r>
              <a:rPr lang="en-US" sz="3200" dirty="0" smtClean="0">
                <a:latin typeface="Helvetica Neue"/>
                <a:cs typeface="Helvetica Neue"/>
              </a:rPr>
              <a:t>her undifferentiated concept </a:t>
            </a:r>
            <a:r>
              <a:rPr lang="en-US" sz="3200" i="1" dirty="0" smtClean="0">
                <a:latin typeface="Helvetica Neue"/>
                <a:cs typeface="Helvetica Neue"/>
              </a:rPr>
              <a:t>scaling </a:t>
            </a:r>
            <a:r>
              <a:rPr lang="en-US" sz="3200" dirty="0" smtClean="0">
                <a:latin typeface="Helvetica Neue"/>
                <a:cs typeface="Helvetica Neue"/>
              </a:rPr>
              <a:t>(getting bigger/smaller)</a:t>
            </a:r>
            <a:r>
              <a:rPr lang="en-US" sz="3200" i="1" dirty="0" smtClean="0">
                <a:latin typeface="Helvetica Neue"/>
                <a:cs typeface="Helvetica Neue"/>
              </a:rPr>
              <a:t>.</a:t>
            </a:r>
            <a:endParaRPr lang="en-US" sz="3200" i="1" dirty="0" smtClean="0">
              <a:latin typeface="Helvetica Neue"/>
              <a:cs typeface="Helvetica Neue"/>
            </a:endParaRPr>
          </a:p>
          <a:p>
            <a:endParaRPr lang="en-US" sz="1000" i="1" dirty="0" smtClean="0">
              <a:latin typeface="Helvetica Neue"/>
              <a:cs typeface="Helvetica Neue"/>
            </a:endParaRPr>
          </a:p>
          <a:p>
            <a:r>
              <a:rPr lang="en-US" sz="3600" b="1" dirty="0" smtClean="0">
                <a:latin typeface="Helvetica Neue"/>
                <a:cs typeface="Helvetica Neue"/>
              </a:rPr>
              <a:t>Scaling</a:t>
            </a:r>
            <a:r>
              <a:rPr lang="en-US" sz="3600" i="1" dirty="0" smtClean="0">
                <a:latin typeface="Helvetica Neue"/>
                <a:cs typeface="Helvetica Neue"/>
              </a:rPr>
              <a:t>	</a:t>
            </a:r>
            <a:r>
              <a:rPr lang="en-US" sz="3600" b="1" dirty="0" smtClean="0">
                <a:latin typeface="Helvetica Neue"/>
                <a:cs typeface="Helvetica Neue"/>
              </a:rPr>
              <a:t>Kinetic</a:t>
            </a:r>
            <a:r>
              <a:rPr lang="en-US" sz="3600" i="1" dirty="0" smtClean="0">
                <a:latin typeface="Helvetica Neue"/>
                <a:cs typeface="Helvetica Neue"/>
              </a:rPr>
              <a:t>	</a:t>
            </a:r>
            <a:r>
              <a:rPr lang="en-US" sz="3600" b="1" dirty="0" err="1" smtClean="0">
                <a:latin typeface="Helvetica Neue"/>
                <a:cs typeface="Helvetica Neue"/>
              </a:rPr>
              <a:t>Configurational</a:t>
            </a:r>
            <a:endParaRPr lang="en-US" sz="3600" b="1" dirty="0" smtClean="0">
              <a:latin typeface="Helvetica Neue"/>
              <a:cs typeface="Helvetica Neue"/>
            </a:endParaRPr>
          </a:p>
          <a:p>
            <a:r>
              <a:rPr lang="en-US" sz="2400" i="1" dirty="0" smtClean="0">
                <a:latin typeface="Helvetica Neue"/>
                <a:cs typeface="Helvetica Neue"/>
              </a:rPr>
              <a:t>Is it really [different]?	Thermal	It’s different from thermal	</a:t>
            </a:r>
          </a:p>
          <a:p>
            <a:r>
              <a:rPr lang="en-US" sz="2400" i="1" dirty="0" smtClean="0">
                <a:latin typeface="Helvetica Neue"/>
                <a:cs typeface="Helvetica Neue"/>
              </a:rPr>
              <a:t>Molecules move way more	Aren’t moving faster	Moved farther apart</a:t>
            </a:r>
          </a:p>
          <a:p>
            <a:r>
              <a:rPr lang="en-US" sz="2400" dirty="0" smtClean="0">
                <a:latin typeface="Helvetica Neue"/>
                <a:cs typeface="Helvetica Neue"/>
              </a:rPr>
              <a:t>“Cap” hand shape	“Fist” hand shape	“Bracket” hand shape</a:t>
            </a:r>
          </a:p>
          <a:p>
            <a:r>
              <a:rPr lang="en-US" sz="2400" dirty="0" smtClean="0">
                <a:latin typeface="Helvetica Neue"/>
                <a:cs typeface="Helvetica Neue"/>
              </a:rPr>
              <a:t>Expanding motion	Shaking motion	Bouncing motion</a:t>
            </a:r>
          </a:p>
          <a:p>
            <a:r>
              <a:rPr lang="en-US" sz="2400" dirty="0" smtClean="0">
                <a:latin typeface="Helvetica Neue"/>
                <a:cs typeface="Helvetica Neue"/>
              </a:rPr>
              <a:t>Absence of </a:t>
            </a:r>
            <a:r>
              <a:rPr lang="en-US" sz="2400" i="1" dirty="0" smtClean="0">
                <a:latin typeface="Helvetica Neue"/>
                <a:cs typeface="Helvetica Neue"/>
              </a:rPr>
              <a:t>kinetic, potential	Vibrating </a:t>
            </a:r>
            <a:r>
              <a:rPr lang="en-US" sz="2400" dirty="0" err="1" smtClean="0">
                <a:latin typeface="Helvetica Neue"/>
                <a:cs typeface="Helvetica Neue"/>
                <a:sym typeface="Wingdings"/>
              </a:rPr>
              <a:t></a:t>
            </a:r>
            <a:r>
              <a:rPr lang="en-US" sz="2400" dirty="0" smtClean="0">
                <a:latin typeface="Helvetica Neue"/>
                <a:cs typeface="Helvetica Neue"/>
                <a:sym typeface="Wingdings"/>
              </a:rPr>
              <a:t> </a:t>
            </a:r>
            <a:r>
              <a:rPr lang="en-US" sz="2400" i="1" dirty="0" smtClean="0">
                <a:latin typeface="Helvetica Neue"/>
                <a:cs typeface="Helvetica Neue"/>
                <a:sym typeface="Wingdings"/>
              </a:rPr>
              <a:t>kinetic</a:t>
            </a:r>
            <a:r>
              <a:rPr lang="en-US" sz="2400" dirty="0" smtClean="0">
                <a:latin typeface="Helvetica Neue"/>
                <a:cs typeface="Helvetica Neue"/>
              </a:rPr>
              <a:t>	</a:t>
            </a:r>
            <a:r>
              <a:rPr lang="en-US" sz="2400" i="1" dirty="0" smtClean="0">
                <a:latin typeface="Helvetica Neue"/>
                <a:cs typeface="Helvetica Neue"/>
              </a:rPr>
              <a:t>Positions </a:t>
            </a:r>
            <a:r>
              <a:rPr lang="en-US" sz="2400" dirty="0" err="1" smtClean="0">
                <a:latin typeface="Helvetica Neue"/>
                <a:cs typeface="Helvetica Neue"/>
                <a:sym typeface="Wingdings"/>
              </a:rPr>
              <a:t></a:t>
            </a:r>
            <a:r>
              <a:rPr lang="en-US" sz="2400" dirty="0" smtClean="0">
                <a:latin typeface="Helvetica Neue"/>
                <a:cs typeface="Helvetica Neue"/>
                <a:sym typeface="Wingdings"/>
              </a:rPr>
              <a:t> </a:t>
            </a:r>
            <a:r>
              <a:rPr lang="en-US" sz="2400" i="1" dirty="0" smtClean="0">
                <a:latin typeface="Helvetica Neue"/>
                <a:cs typeface="Helvetica Neue"/>
                <a:sym typeface="Wingdings"/>
              </a:rPr>
              <a:t>potential</a:t>
            </a:r>
          </a:p>
          <a:p>
            <a:endParaRPr lang="en-US" sz="2400" i="1" dirty="0" smtClean="0">
              <a:latin typeface="Helvetica Neue"/>
              <a:cs typeface="Helvetica Neue"/>
            </a:endParaRPr>
          </a:p>
          <a:p>
            <a:r>
              <a:rPr lang="en-US" sz="3200" dirty="0" smtClean="0">
                <a:latin typeface="Helvetica Neue"/>
                <a:cs typeface="Helvetica Neue"/>
              </a:rPr>
              <a:t>“Shaking </a:t>
            </a:r>
            <a:r>
              <a:rPr lang="en-US" sz="3200" dirty="0" smtClean="0">
                <a:latin typeface="Helvetica Neue"/>
                <a:cs typeface="Helvetica Neue"/>
              </a:rPr>
              <a:t>fists” </a:t>
            </a:r>
            <a:r>
              <a:rPr lang="en-US" sz="3200" dirty="0" smtClean="0">
                <a:latin typeface="Helvetica Neue"/>
                <a:cs typeface="Helvetica Neue"/>
              </a:rPr>
              <a:t>and “bouncing </a:t>
            </a:r>
            <a:r>
              <a:rPr lang="en-US" sz="3200" dirty="0" smtClean="0">
                <a:latin typeface="Helvetica Neue"/>
                <a:cs typeface="Helvetica Neue"/>
              </a:rPr>
              <a:t>brackets” </a:t>
            </a:r>
            <a:r>
              <a:rPr lang="en-US" sz="3200" dirty="0" smtClean="0">
                <a:latin typeface="Helvetica Neue"/>
                <a:cs typeface="Helvetica Neue"/>
              </a:rPr>
              <a:t>gestures differentiate real dynamic evolution of the system in time (kinetic) from a re-placing of the system with new initial conditions (</a:t>
            </a:r>
            <a:r>
              <a:rPr lang="en-US" sz="3200" dirty="0" err="1" smtClean="0">
                <a:latin typeface="Helvetica Neue"/>
                <a:cs typeface="Helvetica Neue"/>
              </a:rPr>
              <a:t>configurational</a:t>
            </a:r>
            <a:r>
              <a:rPr lang="en-US" sz="3200" dirty="0" smtClean="0">
                <a:latin typeface="Helvetica Neue"/>
                <a:cs typeface="Helvetica Neue"/>
              </a:rPr>
              <a:t>).</a:t>
            </a:r>
          </a:p>
          <a:p>
            <a:r>
              <a:rPr lang="en-US" sz="3200" dirty="0" smtClean="0">
                <a:latin typeface="Helvetica Neue"/>
                <a:cs typeface="Helvetica Neue"/>
              </a:rPr>
              <a:t>“Expanding </a:t>
            </a:r>
            <a:r>
              <a:rPr lang="en-US" sz="3200" dirty="0" smtClean="0">
                <a:latin typeface="Helvetica Neue"/>
                <a:cs typeface="Helvetica Neue"/>
              </a:rPr>
              <a:t>caps” </a:t>
            </a:r>
            <a:r>
              <a:rPr lang="en-US" sz="3200" dirty="0" smtClean="0">
                <a:latin typeface="Helvetica Neue"/>
                <a:cs typeface="Helvetica Neue"/>
              </a:rPr>
              <a:t>gesture moves simply, smoothly, and linearly outward and does not make this distinction.</a:t>
            </a:r>
          </a:p>
        </p:txBody>
      </p:sp>
      <p:sp>
        <p:nvSpPr>
          <p:cNvPr id="33" name="TextBox 32"/>
          <p:cNvSpPr txBox="1"/>
          <p:nvPr/>
        </p:nvSpPr>
        <p:spPr>
          <a:xfrm>
            <a:off x="14478000" y="10134600"/>
            <a:ext cx="7239000" cy="16835384"/>
          </a:xfrm>
          <a:prstGeom prst="rect">
            <a:avLst/>
          </a:prstGeom>
          <a:noFill/>
        </p:spPr>
        <p:txBody>
          <a:bodyPr wrap="square" rtlCol="0">
            <a:spAutoFit/>
          </a:bodyPr>
          <a:lstStyle/>
          <a:p>
            <a:pPr marL="1709738" indent="-1709738">
              <a:tabLst>
                <a:tab pos="1709738" algn="l"/>
              </a:tabLst>
            </a:pPr>
            <a:r>
              <a:rPr lang="en-US" sz="3200" dirty="0" smtClean="0">
                <a:latin typeface="Helvetica Neue"/>
              </a:rPr>
              <a:t>Donna: 	It's different from thermal</a:t>
            </a:r>
          </a:p>
          <a:p>
            <a:pPr marL="1709738" indent="-1709738">
              <a:tabLst>
                <a:tab pos="1709738" algn="l"/>
              </a:tabLst>
            </a:pPr>
            <a:r>
              <a:rPr lang="en-US" sz="3200" dirty="0" smtClean="0">
                <a:latin typeface="Helvetica Neue"/>
              </a:rPr>
              <a:t>Beth: 	Is it really? I mean</a:t>
            </a:r>
          </a:p>
          <a:p>
            <a:pPr marL="1709738" indent="-1709738">
              <a:tabLst>
                <a:tab pos="1709738" algn="l"/>
              </a:tabLst>
            </a:pPr>
            <a:r>
              <a:rPr lang="en-US" sz="3200" dirty="0" smtClean="0">
                <a:latin typeface="Helvetica Neue"/>
              </a:rPr>
              <a:t>Jack: 	It really, it could be a, it's, it's</a:t>
            </a:r>
          </a:p>
          <a:p>
            <a:pPr marL="1709738" indent="-1709738">
              <a:tabLst>
                <a:tab pos="1709738" algn="l"/>
              </a:tabLst>
            </a:pPr>
            <a:r>
              <a:rPr lang="en-US" sz="3200" dirty="0" smtClean="0">
                <a:latin typeface="Helvetica Neue"/>
              </a:rPr>
              <a:t>Donna: 	It's different than average kinetic energy of the molecules.</a:t>
            </a:r>
          </a:p>
          <a:p>
            <a:pPr marL="1709738" indent="-1709738">
              <a:tabLst>
                <a:tab pos="1709738" algn="l"/>
              </a:tabLst>
            </a:pPr>
            <a:r>
              <a:rPr lang="en-US" sz="3200" dirty="0" smtClean="0">
                <a:latin typeface="Helvetica Neue"/>
              </a:rPr>
              <a:t>Mark: 	Yeah!</a:t>
            </a:r>
          </a:p>
          <a:p>
            <a:pPr marL="1709738" indent="-1709738">
              <a:tabLst>
                <a:tab pos="1709738" algn="l"/>
              </a:tabLst>
            </a:pPr>
            <a:r>
              <a:rPr lang="en-US" sz="3200" dirty="0" smtClean="0">
                <a:latin typeface="Helvetica Neue"/>
              </a:rPr>
              <a:t>Sarah: 	Right.</a:t>
            </a:r>
          </a:p>
          <a:p>
            <a:pPr marL="1709738" indent="-1709738">
              <a:tabLst>
                <a:tab pos="1709738" algn="l"/>
              </a:tabLst>
            </a:pPr>
            <a:r>
              <a:rPr lang="en-US" sz="3200" dirty="0" smtClean="0">
                <a:latin typeface="Helvetica Neue"/>
              </a:rPr>
              <a:t>Donna: 	When you're changing phase, that's different from the average thermal energy.</a:t>
            </a:r>
          </a:p>
          <a:p>
            <a:pPr marL="1709738" indent="-1709738">
              <a:tabLst>
                <a:tab pos="1709738" algn="l"/>
              </a:tabLst>
            </a:pPr>
            <a:r>
              <a:rPr lang="en-US" sz="3200" dirty="0" smtClean="0">
                <a:latin typeface="Helvetica Neue"/>
              </a:rPr>
              <a:t>Beth: 	Because it</a:t>
            </a:r>
          </a:p>
          <a:p>
            <a:pPr marL="1709738" indent="-1709738">
              <a:tabLst>
                <a:tab pos="1709738" algn="l"/>
              </a:tabLst>
            </a:pPr>
            <a:r>
              <a:rPr lang="en-US" sz="3200" dirty="0" smtClean="0">
                <a:latin typeface="Helvetica Neue"/>
              </a:rPr>
              <a:t>Sarah: 	It should be different.</a:t>
            </a:r>
          </a:p>
          <a:p>
            <a:pPr marL="1709738" indent="-1709738">
              <a:tabLst>
                <a:tab pos="1709738" algn="l"/>
              </a:tabLst>
            </a:pPr>
            <a:r>
              <a:rPr lang="en-US" sz="3200" dirty="0" smtClean="0">
                <a:latin typeface="Helvetica Neue"/>
              </a:rPr>
              <a:t>Beth: 	When you're changing phase, you're making the molecules either </a:t>
            </a:r>
            <a:r>
              <a:rPr lang="en-US" sz="3200" b="1" dirty="0" smtClean="0">
                <a:latin typeface="Helvetica Neue"/>
              </a:rPr>
              <a:t>move way more</a:t>
            </a:r>
          </a:p>
          <a:p>
            <a:pPr marL="1709738" indent="-1709738">
              <a:tabLst>
                <a:tab pos="1709738" algn="l"/>
              </a:tabLst>
            </a:pPr>
            <a:r>
              <a:rPr lang="en-US" sz="3200" dirty="0" smtClean="0">
                <a:latin typeface="Helvetica Neue"/>
              </a:rPr>
              <a:t>Mark: 	They're moved </a:t>
            </a:r>
            <a:r>
              <a:rPr lang="en-US" sz="3200" b="1" dirty="0" smtClean="0">
                <a:latin typeface="Helvetica Neue"/>
              </a:rPr>
              <a:t>farther apart</a:t>
            </a:r>
            <a:r>
              <a:rPr lang="en-US" sz="3200" dirty="0" smtClean="0">
                <a:latin typeface="Helvetica Neue"/>
              </a:rPr>
              <a:t> but </a:t>
            </a:r>
            <a:r>
              <a:rPr lang="en-US" sz="3200" b="1" dirty="0" smtClean="0">
                <a:latin typeface="Helvetica Neue"/>
              </a:rPr>
              <a:t>the molecules aren't moving faster</a:t>
            </a:r>
            <a:r>
              <a:rPr lang="en-US" sz="3200" dirty="0" smtClean="0">
                <a:latin typeface="Helvetica Neue"/>
              </a:rPr>
              <a:t>.</a:t>
            </a:r>
          </a:p>
          <a:p>
            <a:pPr marL="1709738" indent="-1709738">
              <a:tabLst>
                <a:tab pos="1709738" algn="l"/>
              </a:tabLst>
            </a:pPr>
            <a:r>
              <a:rPr lang="en-US" sz="3200" dirty="0" smtClean="0">
                <a:latin typeface="Helvetica Neue"/>
              </a:rPr>
              <a:t>Beth: 	</a:t>
            </a:r>
            <a:r>
              <a:rPr lang="en-US" sz="3200" b="1" dirty="0" smtClean="0">
                <a:latin typeface="Helvetica Neue"/>
              </a:rPr>
              <a:t>Farther apart.</a:t>
            </a:r>
          </a:p>
          <a:p>
            <a:pPr marL="1709738" indent="-1709738">
              <a:tabLst>
                <a:tab pos="1709738" algn="l"/>
              </a:tabLst>
            </a:pPr>
            <a:r>
              <a:rPr lang="en-US" sz="3200" dirty="0" smtClean="0">
                <a:latin typeface="Helvetica Neue"/>
              </a:rPr>
              <a:t>Donna: 	</a:t>
            </a:r>
            <a:r>
              <a:rPr lang="en-US" sz="3200" b="1" dirty="0" smtClean="0">
                <a:latin typeface="Helvetica Neue"/>
              </a:rPr>
              <a:t>You're changing the positions but they might be vibrating the same amount </a:t>
            </a:r>
          </a:p>
          <a:p>
            <a:pPr marL="1709738" indent="-1709738">
              <a:tabLst>
                <a:tab pos="1709738" algn="l"/>
              </a:tabLst>
            </a:pPr>
            <a:r>
              <a:rPr lang="en-US" sz="3200" dirty="0" smtClean="0">
                <a:latin typeface="Helvetica Neue"/>
              </a:rPr>
              <a:t>Beth: 	Oh...Oh, I see what you're saying.</a:t>
            </a:r>
          </a:p>
          <a:p>
            <a:pPr marL="1709738" indent="-1709738">
              <a:tabLst>
                <a:tab pos="1709738" algn="l"/>
              </a:tabLst>
            </a:pPr>
            <a:r>
              <a:rPr lang="en-US" sz="3200" dirty="0" smtClean="0">
                <a:latin typeface="Helvetica Neue"/>
              </a:rPr>
              <a:t>Donna: 	</a:t>
            </a:r>
            <a:r>
              <a:rPr lang="en-US" sz="3200" b="1" dirty="0" smtClean="0">
                <a:latin typeface="Helvetica Neue"/>
              </a:rPr>
              <a:t>So the average kinetic energy is… could still be the same</a:t>
            </a:r>
          </a:p>
          <a:p>
            <a:pPr marL="1709738" indent="-1709738">
              <a:tabLst>
                <a:tab pos="1709738" algn="l"/>
              </a:tabLst>
            </a:pPr>
            <a:r>
              <a:rPr lang="en-US" sz="3200" dirty="0" smtClean="0">
                <a:latin typeface="Helvetica Neue"/>
              </a:rPr>
              <a:t>Beth: 	'Cause it's the same, </a:t>
            </a:r>
            <a:r>
              <a:rPr lang="en-US" sz="3200" b="1" dirty="0" smtClean="0">
                <a:latin typeface="Helvetica Neue"/>
              </a:rPr>
              <a:t>it's just farther apart.</a:t>
            </a:r>
          </a:p>
          <a:p>
            <a:pPr marL="1709738" indent="-1709738">
              <a:tabLst>
                <a:tab pos="1709738" algn="l"/>
              </a:tabLst>
            </a:pPr>
            <a:r>
              <a:rPr lang="en-US" sz="3200" dirty="0" smtClean="0">
                <a:latin typeface="Helvetica Neue"/>
              </a:rPr>
              <a:t>Donna: 	</a:t>
            </a:r>
            <a:r>
              <a:rPr lang="en-US" sz="3200" b="1" dirty="0" smtClean="0">
                <a:latin typeface="Helvetica Neue"/>
              </a:rPr>
              <a:t>It's a change in the potential, because it's a change in the positions.</a:t>
            </a:r>
          </a:p>
        </p:txBody>
      </p:sp>
      <p:grpSp>
        <p:nvGrpSpPr>
          <p:cNvPr id="196" name="Group 195"/>
          <p:cNvGrpSpPr/>
          <p:nvPr/>
        </p:nvGrpSpPr>
        <p:grpSpPr>
          <a:xfrm>
            <a:off x="21488400" y="12268200"/>
            <a:ext cx="8229600" cy="2356437"/>
            <a:chOff x="22733000" y="16294100"/>
            <a:chExt cx="8229600" cy="2356437"/>
          </a:xfrm>
          <a:solidFill>
            <a:srgbClr val="FFFFFF"/>
          </a:solidFill>
        </p:grpSpPr>
        <p:pic>
          <p:nvPicPr>
            <p:cNvPr id="28" name="Picture 27" descr="Vocalized Mixed-Divided Top Consonant"/>
            <p:cNvPicPr>
              <a:picLocks noChangeAspect="1"/>
            </p:cNvPicPr>
            <p:nvPr/>
          </p:nvPicPr>
          <p:blipFill>
            <a:blip r:embed="rId6" cstate="print"/>
            <a:srcRect r="17523" b="36456"/>
            <a:stretch>
              <a:fillRect/>
            </a:stretch>
          </p:blipFill>
          <p:spPr bwMode="auto">
            <a:xfrm>
              <a:off x="27127200" y="17068800"/>
              <a:ext cx="1574958" cy="1581737"/>
            </a:xfrm>
            <a:prstGeom prst="rect">
              <a:avLst/>
            </a:prstGeom>
            <a:grpFill/>
            <a:ln w="9525">
              <a:noFill/>
              <a:miter lim="800000"/>
              <a:headEnd/>
              <a:tailEnd/>
            </a:ln>
          </p:spPr>
        </p:pic>
        <p:pic>
          <p:nvPicPr>
            <p:cNvPr id="20" name="Picture 19" descr="Vocalized Mixed-Divided Top Consonant"/>
            <p:cNvPicPr>
              <a:picLocks noChangeAspect="1"/>
            </p:cNvPicPr>
            <p:nvPr/>
          </p:nvPicPr>
          <p:blipFill>
            <a:blip r:embed="rId6" cstate="print"/>
            <a:srcRect r="17523" b="36456"/>
            <a:stretch>
              <a:fillRect/>
            </a:stretch>
          </p:blipFill>
          <p:spPr bwMode="auto">
            <a:xfrm flipH="1">
              <a:off x="24993600" y="17068800"/>
              <a:ext cx="1574958" cy="1581737"/>
            </a:xfrm>
            <a:prstGeom prst="rect">
              <a:avLst/>
            </a:prstGeom>
            <a:grpFill/>
            <a:ln w="9525">
              <a:noFill/>
              <a:miter lim="800000"/>
              <a:headEnd/>
              <a:tailEnd/>
            </a:ln>
          </p:spPr>
        </p:pic>
        <p:sp>
          <p:nvSpPr>
            <p:cNvPr id="37" name="Circular Arrow 36"/>
            <p:cNvSpPr/>
            <p:nvPr/>
          </p:nvSpPr>
          <p:spPr>
            <a:xfrm>
              <a:off x="27533600" y="16294100"/>
              <a:ext cx="3429000" cy="2057400"/>
            </a:xfrm>
            <a:prstGeom prst="circularArrow">
              <a:avLst>
                <a:gd name="adj1" fmla="val 5452"/>
                <a:gd name="adj2" fmla="val 788296"/>
                <a:gd name="adj3" fmla="val 20713778"/>
                <a:gd name="adj4" fmla="val 10800000"/>
                <a:gd name="adj5" fmla="val 11748"/>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8" name="Circular Arrow 37"/>
            <p:cNvSpPr/>
            <p:nvPr/>
          </p:nvSpPr>
          <p:spPr>
            <a:xfrm flipH="1">
              <a:off x="22733000" y="16294100"/>
              <a:ext cx="3429000" cy="2057400"/>
            </a:xfrm>
            <a:prstGeom prst="circularArrow">
              <a:avLst>
                <a:gd name="adj1" fmla="val 5452"/>
                <a:gd name="adj2" fmla="val 788296"/>
                <a:gd name="adj3" fmla="val 20713778"/>
                <a:gd name="adj4" fmla="val 10800000"/>
                <a:gd name="adj5" fmla="val 11748"/>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195" name="Group 194"/>
          <p:cNvGrpSpPr/>
          <p:nvPr/>
        </p:nvGrpSpPr>
        <p:grpSpPr>
          <a:xfrm>
            <a:off x="22362327" y="10058400"/>
            <a:ext cx="6481747" cy="1618503"/>
            <a:chOff x="19970113" y="14173200"/>
            <a:chExt cx="6481747" cy="1618503"/>
          </a:xfrm>
          <a:solidFill>
            <a:srgbClr val="FFFFFF"/>
          </a:solidFill>
        </p:grpSpPr>
        <p:pic>
          <p:nvPicPr>
            <p:cNvPr id="29" name="Picture 28" descr="Board of Trade sign language"/>
            <p:cNvPicPr>
              <a:picLocks noChangeAspect="1"/>
            </p:cNvPicPr>
            <p:nvPr/>
          </p:nvPicPr>
          <p:blipFill>
            <a:blip r:embed="rId7" cstate="print"/>
            <a:srcRect r="484" b="34979"/>
            <a:stretch>
              <a:fillRect/>
            </a:stretch>
          </p:blipFill>
          <p:spPr bwMode="auto">
            <a:xfrm>
              <a:off x="23545800" y="14173200"/>
              <a:ext cx="1864942" cy="1618503"/>
            </a:xfrm>
            <a:prstGeom prst="rect">
              <a:avLst/>
            </a:prstGeom>
            <a:grpFill/>
            <a:ln w="9525">
              <a:noFill/>
              <a:miter lim="800000"/>
              <a:headEnd/>
              <a:tailEnd/>
            </a:ln>
          </p:spPr>
        </p:pic>
        <p:pic>
          <p:nvPicPr>
            <p:cNvPr id="19" name="Picture 18" descr="Board of Trade sign language"/>
            <p:cNvPicPr>
              <a:picLocks noChangeAspect="1"/>
            </p:cNvPicPr>
            <p:nvPr/>
          </p:nvPicPr>
          <p:blipFill>
            <a:blip r:embed="rId7" cstate="print"/>
            <a:srcRect r="484" b="34979"/>
            <a:stretch>
              <a:fillRect/>
            </a:stretch>
          </p:blipFill>
          <p:spPr bwMode="auto">
            <a:xfrm flipH="1">
              <a:off x="20955000" y="14173200"/>
              <a:ext cx="1864942" cy="1618503"/>
            </a:xfrm>
            <a:prstGeom prst="rect">
              <a:avLst/>
            </a:prstGeom>
            <a:grpFill/>
            <a:ln w="9525">
              <a:noFill/>
              <a:miter lim="800000"/>
              <a:headEnd/>
              <a:tailEnd/>
            </a:ln>
          </p:spPr>
        </p:pic>
        <p:sp>
          <p:nvSpPr>
            <p:cNvPr id="22" name="Right Arrow 21"/>
            <p:cNvSpPr/>
            <p:nvPr/>
          </p:nvSpPr>
          <p:spPr>
            <a:xfrm rot="19936677">
              <a:off x="24389713" y="14478228"/>
              <a:ext cx="2062147" cy="533400"/>
            </a:xfrm>
            <a:prstGeom prst="rightArrow">
              <a:avLst>
                <a:gd name="adj1" fmla="val 21038"/>
                <a:gd name="adj2" fmla="val 37856"/>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ight Arrow 38"/>
            <p:cNvSpPr/>
            <p:nvPr/>
          </p:nvSpPr>
          <p:spPr>
            <a:xfrm rot="1663323" flipH="1">
              <a:off x="19970113" y="14469825"/>
              <a:ext cx="2062147" cy="533400"/>
            </a:xfrm>
            <a:prstGeom prst="rightArrow">
              <a:avLst>
                <a:gd name="adj1" fmla="val 21038"/>
                <a:gd name="adj2" fmla="val 37856"/>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9" name="Group 198"/>
          <p:cNvGrpSpPr/>
          <p:nvPr/>
        </p:nvGrpSpPr>
        <p:grpSpPr>
          <a:xfrm>
            <a:off x="24307800" y="15925800"/>
            <a:ext cx="2558850" cy="1276667"/>
            <a:chOff x="24695806" y="16477933"/>
            <a:chExt cx="2558850" cy="1276667"/>
          </a:xfrm>
        </p:grpSpPr>
        <p:pic>
          <p:nvPicPr>
            <p:cNvPr id="27" name="Picture 26" descr="Normal Aperture Mixed Primary High Vowel"/>
            <p:cNvPicPr>
              <a:picLocks noChangeAspect="1"/>
            </p:cNvPicPr>
            <p:nvPr/>
          </p:nvPicPr>
          <p:blipFill>
            <a:blip r:embed="rId8" cstate="print"/>
            <a:srcRect r="11458" b="53372"/>
            <a:stretch>
              <a:fillRect/>
            </a:stretch>
          </p:blipFill>
          <p:spPr bwMode="auto">
            <a:xfrm>
              <a:off x="25527000" y="16801197"/>
              <a:ext cx="1727656" cy="953403"/>
            </a:xfrm>
            <a:prstGeom prst="rect">
              <a:avLst/>
            </a:prstGeom>
            <a:noFill/>
            <a:ln w="9525">
              <a:noFill/>
              <a:miter lim="800000"/>
              <a:headEnd/>
              <a:tailEnd/>
            </a:ln>
          </p:spPr>
        </p:pic>
        <p:sp>
          <p:nvSpPr>
            <p:cNvPr id="40" name="Left-Right Arrow 39"/>
            <p:cNvSpPr/>
            <p:nvPr/>
          </p:nvSpPr>
          <p:spPr>
            <a:xfrm rot="19613144">
              <a:off x="24695806" y="16477933"/>
              <a:ext cx="2133600" cy="381000"/>
            </a:xfrm>
            <a:prstGeom prst="leftRightArrow">
              <a:avLst>
                <a:gd name="adj1" fmla="val 28157"/>
                <a:gd name="adj2" fmla="val 44175"/>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2" name="Group 181"/>
          <p:cNvGrpSpPr/>
          <p:nvPr/>
        </p:nvGrpSpPr>
        <p:grpSpPr>
          <a:xfrm>
            <a:off x="5562600" y="22707600"/>
            <a:ext cx="8839200" cy="7010400"/>
            <a:chOff x="6502960" y="22402800"/>
            <a:chExt cx="9079940" cy="7109590"/>
          </a:xfrm>
        </p:grpSpPr>
        <p:pic>
          <p:nvPicPr>
            <p:cNvPr id="65" name="Picture 2" descr="C:\Users\hclose\Desktop\DSCN2671.JPG"/>
            <p:cNvPicPr>
              <a:picLocks noChangeAspect="1" noChangeArrowheads="1"/>
            </p:cNvPicPr>
            <p:nvPr/>
          </p:nvPicPr>
          <p:blipFill>
            <a:blip r:embed="rId9" cstate="print"/>
            <a:srcRect/>
            <a:stretch>
              <a:fillRect/>
            </a:stretch>
          </p:blipFill>
          <p:spPr bwMode="auto">
            <a:xfrm>
              <a:off x="8382000" y="22402800"/>
              <a:ext cx="5334000" cy="7109590"/>
            </a:xfrm>
            <a:prstGeom prst="rect">
              <a:avLst/>
            </a:prstGeom>
            <a:noFill/>
          </p:spPr>
        </p:pic>
        <p:sp>
          <p:nvSpPr>
            <p:cNvPr id="66" name="TextBox 65"/>
            <p:cNvSpPr txBox="1"/>
            <p:nvPr/>
          </p:nvSpPr>
          <p:spPr>
            <a:xfrm>
              <a:off x="11836960" y="28422600"/>
              <a:ext cx="1549960" cy="749115"/>
            </a:xfrm>
            <a:prstGeom prst="rect">
              <a:avLst/>
            </a:prstGeom>
            <a:solidFill>
              <a:schemeClr val="bg1">
                <a:lumMod val="75000"/>
              </a:schemeClr>
            </a:solidFill>
          </p:spPr>
          <p:txBody>
            <a:bodyPr wrap="square" rtlCol="0">
              <a:spAutoFit/>
            </a:bodyPr>
            <a:lstStyle/>
            <a:p>
              <a:r>
                <a:rPr lang="en-US" sz="1400" dirty="0" smtClean="0">
                  <a:latin typeface="Futura Lt BT" pitchFamily="34" charset="0"/>
                </a:rPr>
                <a:t>Photo courtesy of Renton Technical College</a:t>
              </a:r>
              <a:endParaRPr lang="en-US" sz="1400" dirty="0">
                <a:latin typeface="Futura Lt BT" pitchFamily="34" charset="0"/>
              </a:endParaRPr>
            </a:p>
          </p:txBody>
        </p:sp>
        <p:sp>
          <p:nvSpPr>
            <p:cNvPr id="67" name="TextBox 66"/>
            <p:cNvSpPr txBox="1"/>
            <p:nvPr/>
          </p:nvSpPr>
          <p:spPr>
            <a:xfrm>
              <a:off x="6502960" y="26665535"/>
              <a:ext cx="1828800" cy="405771"/>
            </a:xfrm>
            <a:prstGeom prst="rect">
              <a:avLst/>
            </a:prstGeom>
            <a:noFill/>
          </p:spPr>
          <p:txBody>
            <a:bodyPr wrap="square" rtlCol="0">
              <a:spAutoFit/>
            </a:bodyPr>
            <a:lstStyle/>
            <a:p>
              <a:pPr algn="ctr"/>
              <a:r>
                <a:rPr lang="en-US" sz="2000" b="1" dirty="0" smtClean="0">
                  <a:latin typeface="Futura Lt BT" pitchFamily="34" charset="0"/>
                </a:rPr>
                <a:t>compressor</a:t>
              </a:r>
              <a:endParaRPr lang="en-US" sz="2000" b="1" dirty="0">
                <a:latin typeface="Futura Lt BT" pitchFamily="34" charset="0"/>
              </a:endParaRPr>
            </a:p>
          </p:txBody>
        </p:sp>
        <p:sp>
          <p:nvSpPr>
            <p:cNvPr id="68" name="Right Arrow 67"/>
            <p:cNvSpPr/>
            <p:nvPr/>
          </p:nvSpPr>
          <p:spPr>
            <a:xfrm rot="20728802">
              <a:off x="8232137" y="26488054"/>
              <a:ext cx="1568181" cy="363154"/>
            </a:xfrm>
            <a:prstGeom prst="rightArrow">
              <a:avLst/>
            </a:prstGeom>
            <a:solidFill>
              <a:srgbClr val="00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13865516" y="25527000"/>
              <a:ext cx="1605969" cy="405771"/>
            </a:xfrm>
            <a:prstGeom prst="rect">
              <a:avLst/>
            </a:prstGeom>
            <a:noFill/>
          </p:spPr>
          <p:txBody>
            <a:bodyPr wrap="square" rtlCol="0">
              <a:spAutoFit/>
            </a:bodyPr>
            <a:lstStyle/>
            <a:p>
              <a:pPr algn="ctr"/>
              <a:r>
                <a:rPr lang="en-US" sz="2000" b="1" dirty="0" smtClean="0">
                  <a:latin typeface="Futura Lt BT" pitchFamily="34" charset="0"/>
                </a:rPr>
                <a:t>condenser</a:t>
              </a:r>
              <a:endParaRPr lang="en-US" sz="2000" b="1" dirty="0">
                <a:latin typeface="Futura Lt BT" pitchFamily="34" charset="0"/>
              </a:endParaRPr>
            </a:p>
          </p:txBody>
        </p:sp>
        <p:sp>
          <p:nvSpPr>
            <p:cNvPr id="70" name="Right Arrow 69"/>
            <p:cNvSpPr/>
            <p:nvPr/>
          </p:nvSpPr>
          <p:spPr>
            <a:xfrm rot="11362922">
              <a:off x="13210986" y="25504041"/>
              <a:ext cx="687554" cy="400907"/>
            </a:xfrm>
            <a:prstGeom prst="rightArrow">
              <a:avLst/>
            </a:prstGeom>
            <a:solidFill>
              <a:srgbClr val="EC5A5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13754100" y="23629203"/>
              <a:ext cx="1828800" cy="717902"/>
            </a:xfrm>
            <a:prstGeom prst="rect">
              <a:avLst/>
            </a:prstGeom>
            <a:noFill/>
          </p:spPr>
          <p:txBody>
            <a:bodyPr wrap="square" rtlCol="0">
              <a:spAutoFit/>
            </a:bodyPr>
            <a:lstStyle/>
            <a:p>
              <a:pPr algn="ctr"/>
              <a:r>
                <a:rPr lang="en-US" sz="2000" b="1" dirty="0" smtClean="0">
                  <a:latin typeface="Futura Lt BT" pitchFamily="34" charset="0"/>
                </a:rPr>
                <a:t>“expansion valve”</a:t>
              </a:r>
              <a:endParaRPr lang="en-US" sz="2000" b="1" dirty="0">
                <a:latin typeface="Futura Lt BT" pitchFamily="34" charset="0"/>
              </a:endParaRPr>
            </a:p>
          </p:txBody>
        </p:sp>
        <p:sp>
          <p:nvSpPr>
            <p:cNvPr id="72" name="Right Arrow 71"/>
            <p:cNvSpPr/>
            <p:nvPr/>
          </p:nvSpPr>
          <p:spPr>
            <a:xfrm rot="11192743">
              <a:off x="11823442" y="23975946"/>
              <a:ext cx="2223685" cy="389502"/>
            </a:xfrm>
            <a:prstGeom prst="rightArrow">
              <a:avLst/>
            </a:prstGeom>
            <a:solidFill>
              <a:schemeClr val="accent4">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ight Arrow 72"/>
            <p:cNvSpPr/>
            <p:nvPr/>
          </p:nvSpPr>
          <p:spPr>
            <a:xfrm rot="310533">
              <a:off x="8160954" y="23328829"/>
              <a:ext cx="917582" cy="351999"/>
            </a:xfrm>
            <a:prstGeom prst="rightArrow">
              <a:avLst>
                <a:gd name="adj1" fmla="val 50000"/>
                <a:gd name="adj2" fmla="val 75754"/>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6502960" y="23160335"/>
              <a:ext cx="1828800" cy="405771"/>
            </a:xfrm>
            <a:prstGeom prst="rect">
              <a:avLst/>
            </a:prstGeom>
            <a:noFill/>
          </p:spPr>
          <p:txBody>
            <a:bodyPr wrap="square" rtlCol="0">
              <a:spAutoFit/>
            </a:bodyPr>
            <a:lstStyle/>
            <a:p>
              <a:pPr algn="ctr"/>
              <a:r>
                <a:rPr lang="en-US" sz="2000" b="1" dirty="0" smtClean="0">
                  <a:latin typeface="Futura Lt BT" pitchFamily="34" charset="0"/>
                </a:rPr>
                <a:t>evaporator</a:t>
              </a:r>
              <a:endParaRPr lang="en-US" sz="2000" b="1" dirty="0">
                <a:latin typeface="Futura Lt BT" pitchFamily="34" charset="0"/>
              </a:endParaRPr>
            </a:p>
          </p:txBody>
        </p:sp>
        <p:sp>
          <p:nvSpPr>
            <p:cNvPr id="75" name="Oval 74"/>
            <p:cNvSpPr/>
            <p:nvPr/>
          </p:nvSpPr>
          <p:spPr>
            <a:xfrm>
              <a:off x="9772650" y="25755600"/>
              <a:ext cx="838200" cy="1219200"/>
            </a:xfrm>
            <a:prstGeom prst="ellipse">
              <a:avLst/>
            </a:prstGeom>
            <a:solidFill>
              <a:srgbClr val="00FF99">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10896600" y="24841200"/>
              <a:ext cx="2286000" cy="1371600"/>
            </a:xfrm>
            <a:prstGeom prst="ellipse">
              <a:avLst/>
            </a:prstGeom>
            <a:solidFill>
              <a:srgbClr val="FF0000">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11430000" y="23774400"/>
              <a:ext cx="381000" cy="457200"/>
            </a:xfrm>
            <a:prstGeom prst="ellipse">
              <a:avLst/>
            </a:prstGeom>
            <a:solidFill>
              <a:srgbClr val="7030A0">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9067800" y="23088600"/>
              <a:ext cx="2438400" cy="914400"/>
            </a:xfrm>
            <a:prstGeom prst="ellipse">
              <a:avLst/>
            </a:prstGeom>
            <a:solidFill>
              <a:srgbClr val="00B0F0">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6964732" y="23698200"/>
              <a:ext cx="905256" cy="905256"/>
              <a:chOff x="685800" y="4991100"/>
              <a:chExt cx="905256" cy="905256"/>
            </a:xfrm>
          </p:grpSpPr>
          <p:sp>
            <p:nvSpPr>
              <p:cNvPr id="80" name="Oval 79"/>
              <p:cNvSpPr/>
              <p:nvPr/>
            </p:nvSpPr>
            <p:spPr>
              <a:xfrm>
                <a:off x="685800" y="4991100"/>
                <a:ext cx="905256" cy="9052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42"/>
              <p:cNvGrpSpPr/>
              <p:nvPr/>
            </p:nvGrpSpPr>
            <p:grpSpPr>
              <a:xfrm>
                <a:off x="795930" y="5185084"/>
                <a:ext cx="680959" cy="517290"/>
                <a:chOff x="586983" y="304800"/>
                <a:chExt cx="802477" cy="609600"/>
              </a:xfrm>
            </p:grpSpPr>
            <p:grpSp>
              <p:nvGrpSpPr>
                <p:cNvPr id="82" name="Group 36"/>
                <p:cNvGrpSpPr/>
                <p:nvPr/>
              </p:nvGrpSpPr>
              <p:grpSpPr>
                <a:xfrm>
                  <a:off x="586983" y="304800"/>
                  <a:ext cx="802477" cy="304800"/>
                  <a:chOff x="590556" y="304800"/>
                  <a:chExt cx="802477" cy="304800"/>
                </a:xfrm>
              </p:grpSpPr>
              <p:cxnSp>
                <p:nvCxnSpPr>
                  <p:cNvPr id="89" name="Straight Connector 88"/>
                  <p:cNvCxnSpPr/>
                  <p:nvPr/>
                </p:nvCxnSpPr>
                <p:spPr>
                  <a:xfrm>
                    <a:off x="688185" y="304800"/>
                    <a:ext cx="6096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0" name="Arc 89"/>
                  <p:cNvSpPr/>
                  <p:nvPr/>
                </p:nvSpPr>
                <p:spPr>
                  <a:xfrm flipV="1">
                    <a:off x="1204910" y="304800"/>
                    <a:ext cx="188123" cy="152400"/>
                  </a:xfrm>
                  <a:prstGeom prst="arc">
                    <a:avLst>
                      <a:gd name="adj1" fmla="val 15704460"/>
                      <a:gd name="adj2" fmla="val 5774972"/>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1" name="Straight Connector 90"/>
                  <p:cNvCxnSpPr/>
                  <p:nvPr/>
                </p:nvCxnSpPr>
                <p:spPr>
                  <a:xfrm>
                    <a:off x="688185" y="457200"/>
                    <a:ext cx="6096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2" name="Arc 91"/>
                  <p:cNvSpPr/>
                  <p:nvPr/>
                </p:nvSpPr>
                <p:spPr>
                  <a:xfrm flipH="1" flipV="1">
                    <a:off x="590556" y="457200"/>
                    <a:ext cx="188123" cy="152400"/>
                  </a:xfrm>
                  <a:prstGeom prst="arc">
                    <a:avLst>
                      <a:gd name="adj1" fmla="val 15760390"/>
                      <a:gd name="adj2" fmla="val 5691661"/>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83" name="Straight Connector 82"/>
                <p:cNvCxnSpPr/>
                <p:nvPr/>
              </p:nvCxnSpPr>
              <p:spPr>
                <a:xfrm>
                  <a:off x="685800" y="914400"/>
                  <a:ext cx="609600" cy="0"/>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84" name="Group 37"/>
                <p:cNvGrpSpPr/>
                <p:nvPr/>
              </p:nvGrpSpPr>
              <p:grpSpPr>
                <a:xfrm>
                  <a:off x="586983" y="609600"/>
                  <a:ext cx="802477" cy="304800"/>
                  <a:chOff x="590556" y="304800"/>
                  <a:chExt cx="802477" cy="304800"/>
                </a:xfrm>
              </p:grpSpPr>
              <p:cxnSp>
                <p:nvCxnSpPr>
                  <p:cNvPr id="85" name="Straight Connector 84"/>
                  <p:cNvCxnSpPr/>
                  <p:nvPr/>
                </p:nvCxnSpPr>
                <p:spPr>
                  <a:xfrm>
                    <a:off x="688185" y="304800"/>
                    <a:ext cx="6096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6" name="Arc 85"/>
                  <p:cNvSpPr/>
                  <p:nvPr/>
                </p:nvSpPr>
                <p:spPr>
                  <a:xfrm flipV="1">
                    <a:off x="1204910" y="304800"/>
                    <a:ext cx="188123" cy="152400"/>
                  </a:xfrm>
                  <a:prstGeom prst="arc">
                    <a:avLst>
                      <a:gd name="adj1" fmla="val 15704460"/>
                      <a:gd name="adj2" fmla="val 5774972"/>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7" name="Straight Connector 86"/>
                  <p:cNvCxnSpPr/>
                  <p:nvPr/>
                </p:nvCxnSpPr>
                <p:spPr>
                  <a:xfrm>
                    <a:off x="688185" y="457200"/>
                    <a:ext cx="6096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8" name="Arc 87"/>
                  <p:cNvSpPr/>
                  <p:nvPr/>
                </p:nvSpPr>
                <p:spPr>
                  <a:xfrm flipH="1" flipV="1">
                    <a:off x="590556" y="457200"/>
                    <a:ext cx="188123" cy="152400"/>
                  </a:xfrm>
                  <a:prstGeom prst="arc">
                    <a:avLst>
                      <a:gd name="adj1" fmla="val 15760390"/>
                      <a:gd name="adj2" fmla="val 5691661"/>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grpSp>
          <p:nvGrpSpPr>
            <p:cNvPr id="93" name="Group 92"/>
            <p:cNvGrpSpPr/>
            <p:nvPr/>
          </p:nvGrpSpPr>
          <p:grpSpPr>
            <a:xfrm>
              <a:off x="14215872" y="25984200"/>
              <a:ext cx="905256" cy="905256"/>
              <a:chOff x="7620000" y="4991100"/>
              <a:chExt cx="905256" cy="905256"/>
            </a:xfrm>
          </p:grpSpPr>
          <p:sp>
            <p:nvSpPr>
              <p:cNvPr id="94" name="Oval 93"/>
              <p:cNvSpPr/>
              <p:nvPr/>
            </p:nvSpPr>
            <p:spPr>
              <a:xfrm>
                <a:off x="7620000" y="4991100"/>
                <a:ext cx="905256" cy="9052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46"/>
              <p:cNvGrpSpPr/>
              <p:nvPr/>
            </p:nvGrpSpPr>
            <p:grpSpPr>
              <a:xfrm>
                <a:off x="7730130" y="5185084"/>
                <a:ext cx="680959" cy="517290"/>
                <a:chOff x="586983" y="304800"/>
                <a:chExt cx="802477" cy="609600"/>
              </a:xfrm>
            </p:grpSpPr>
            <p:grpSp>
              <p:nvGrpSpPr>
                <p:cNvPr id="96" name="Group 48"/>
                <p:cNvGrpSpPr/>
                <p:nvPr/>
              </p:nvGrpSpPr>
              <p:grpSpPr>
                <a:xfrm>
                  <a:off x="586983" y="304800"/>
                  <a:ext cx="802477" cy="304800"/>
                  <a:chOff x="590556" y="304800"/>
                  <a:chExt cx="802477" cy="304800"/>
                </a:xfrm>
              </p:grpSpPr>
              <p:cxnSp>
                <p:nvCxnSpPr>
                  <p:cNvPr id="103" name="Straight Connector 102"/>
                  <p:cNvCxnSpPr/>
                  <p:nvPr/>
                </p:nvCxnSpPr>
                <p:spPr>
                  <a:xfrm>
                    <a:off x="688185" y="304800"/>
                    <a:ext cx="6096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4" name="Arc 103"/>
                  <p:cNvSpPr/>
                  <p:nvPr/>
                </p:nvSpPr>
                <p:spPr>
                  <a:xfrm flipV="1">
                    <a:off x="1204910" y="304800"/>
                    <a:ext cx="188123" cy="152400"/>
                  </a:xfrm>
                  <a:prstGeom prst="arc">
                    <a:avLst>
                      <a:gd name="adj1" fmla="val 15704460"/>
                      <a:gd name="adj2" fmla="val 5774972"/>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5" name="Straight Connector 104"/>
                  <p:cNvCxnSpPr/>
                  <p:nvPr/>
                </p:nvCxnSpPr>
                <p:spPr>
                  <a:xfrm>
                    <a:off x="688185" y="457200"/>
                    <a:ext cx="6096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6" name="Arc 105"/>
                  <p:cNvSpPr/>
                  <p:nvPr/>
                </p:nvSpPr>
                <p:spPr>
                  <a:xfrm flipH="1" flipV="1">
                    <a:off x="590556" y="457200"/>
                    <a:ext cx="188123" cy="152400"/>
                  </a:xfrm>
                  <a:prstGeom prst="arc">
                    <a:avLst>
                      <a:gd name="adj1" fmla="val 15760390"/>
                      <a:gd name="adj2" fmla="val 5691661"/>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97" name="Straight Connector 96"/>
                <p:cNvCxnSpPr/>
                <p:nvPr/>
              </p:nvCxnSpPr>
              <p:spPr>
                <a:xfrm>
                  <a:off x="685800" y="914400"/>
                  <a:ext cx="6096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98" name="Group 50"/>
                <p:cNvGrpSpPr/>
                <p:nvPr/>
              </p:nvGrpSpPr>
              <p:grpSpPr>
                <a:xfrm>
                  <a:off x="586983" y="609600"/>
                  <a:ext cx="802477" cy="304800"/>
                  <a:chOff x="590556" y="304800"/>
                  <a:chExt cx="802477" cy="304800"/>
                </a:xfrm>
              </p:grpSpPr>
              <p:cxnSp>
                <p:nvCxnSpPr>
                  <p:cNvPr id="99" name="Straight Connector 98"/>
                  <p:cNvCxnSpPr/>
                  <p:nvPr/>
                </p:nvCxnSpPr>
                <p:spPr>
                  <a:xfrm>
                    <a:off x="688185" y="304800"/>
                    <a:ext cx="6096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0" name="Arc 99"/>
                  <p:cNvSpPr/>
                  <p:nvPr/>
                </p:nvSpPr>
                <p:spPr>
                  <a:xfrm flipV="1">
                    <a:off x="1204910" y="304800"/>
                    <a:ext cx="188123" cy="152400"/>
                  </a:xfrm>
                  <a:prstGeom prst="arc">
                    <a:avLst>
                      <a:gd name="adj1" fmla="val 15704460"/>
                      <a:gd name="adj2" fmla="val 5774972"/>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1" name="Straight Connector 100"/>
                  <p:cNvCxnSpPr/>
                  <p:nvPr/>
                </p:nvCxnSpPr>
                <p:spPr>
                  <a:xfrm>
                    <a:off x="688185" y="457200"/>
                    <a:ext cx="6096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2" name="Arc 101"/>
                  <p:cNvSpPr/>
                  <p:nvPr/>
                </p:nvSpPr>
                <p:spPr>
                  <a:xfrm flipH="1" flipV="1">
                    <a:off x="590556" y="457200"/>
                    <a:ext cx="188123" cy="152400"/>
                  </a:xfrm>
                  <a:prstGeom prst="arc">
                    <a:avLst>
                      <a:gd name="adj1" fmla="val 15760390"/>
                      <a:gd name="adj2" fmla="val 5691661"/>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grpSp>
          <p:nvGrpSpPr>
            <p:cNvPr id="107" name="Group 106"/>
            <p:cNvGrpSpPr/>
            <p:nvPr/>
          </p:nvGrpSpPr>
          <p:grpSpPr>
            <a:xfrm>
              <a:off x="6964732" y="27127200"/>
              <a:ext cx="905256" cy="905256"/>
              <a:chOff x="4114799" y="5200650"/>
              <a:chExt cx="905256" cy="905256"/>
            </a:xfrm>
          </p:grpSpPr>
          <p:sp>
            <p:nvSpPr>
              <p:cNvPr id="108" name="Oval 107"/>
              <p:cNvSpPr/>
              <p:nvPr/>
            </p:nvSpPr>
            <p:spPr>
              <a:xfrm>
                <a:off x="4114799" y="5200650"/>
                <a:ext cx="905256" cy="9052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7"/>
              <p:cNvGrpSpPr/>
              <p:nvPr/>
            </p:nvGrpSpPr>
            <p:grpSpPr>
              <a:xfrm>
                <a:off x="4151197" y="5491659"/>
                <a:ext cx="775939" cy="323309"/>
                <a:chOff x="4083847" y="4302923"/>
                <a:chExt cx="914400" cy="381000"/>
              </a:xfrm>
            </p:grpSpPr>
            <p:sp>
              <p:nvSpPr>
                <p:cNvPr id="110" name="Oval 109"/>
                <p:cNvSpPr/>
                <p:nvPr/>
              </p:nvSpPr>
              <p:spPr>
                <a:xfrm>
                  <a:off x="4769647" y="4357686"/>
                  <a:ext cx="45719" cy="45719"/>
                </a:xfrm>
                <a:prstGeom prst="ellipse">
                  <a:avLst/>
                </a:prstGeom>
                <a:solidFill>
                  <a:schemeClr val="accent3">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4633914" y="4419600"/>
                  <a:ext cx="45719" cy="45719"/>
                </a:xfrm>
                <a:prstGeom prst="ellipse">
                  <a:avLst/>
                </a:prstGeom>
                <a:solidFill>
                  <a:schemeClr val="accent3">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2" name="Straight Connector 111"/>
                <p:cNvCxnSpPr/>
                <p:nvPr/>
              </p:nvCxnSpPr>
              <p:spPr>
                <a:xfrm>
                  <a:off x="4464847" y="4343400"/>
                  <a:ext cx="533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4464847" y="4648200"/>
                  <a:ext cx="533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rot="5400000">
                  <a:off x="4841085" y="4495800"/>
                  <a:ext cx="304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5400000">
                  <a:off x="4464847" y="4495800"/>
                  <a:ext cx="304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4312447" y="44958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Oval 116"/>
                <p:cNvSpPr/>
                <p:nvPr/>
              </p:nvSpPr>
              <p:spPr>
                <a:xfrm>
                  <a:off x="4922047" y="4419600"/>
                  <a:ext cx="45719" cy="45719"/>
                </a:xfrm>
                <a:prstGeom prst="ellipse">
                  <a:avLst/>
                </a:prstGeom>
                <a:solidFill>
                  <a:schemeClr val="accent3">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4693447" y="4572000"/>
                  <a:ext cx="45719" cy="45719"/>
                </a:xfrm>
                <a:prstGeom prst="ellipse">
                  <a:avLst/>
                </a:prstGeom>
                <a:solidFill>
                  <a:schemeClr val="accent3">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4760123" y="4476752"/>
                  <a:ext cx="45719" cy="45719"/>
                </a:xfrm>
                <a:prstGeom prst="ellipse">
                  <a:avLst/>
                </a:prstGeom>
                <a:solidFill>
                  <a:schemeClr val="accent3">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4922047" y="4572000"/>
                  <a:ext cx="45719" cy="45719"/>
                </a:xfrm>
                <a:prstGeom prst="ellipse">
                  <a:avLst/>
                </a:prstGeom>
                <a:solidFill>
                  <a:schemeClr val="accent3">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4845847" y="4495800"/>
                  <a:ext cx="45719" cy="45719"/>
                </a:xfrm>
                <a:prstGeom prst="ellipse">
                  <a:avLst/>
                </a:prstGeom>
                <a:solidFill>
                  <a:schemeClr val="accent3">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 name="Picture 2" descr="C:\Users\hclose\AppData\Local\Microsoft\Windows\Temporary Internet Files\Content.IE5\08MVGY20\MC900441725[1].png"/>
                <p:cNvPicPr>
                  <a:picLocks noChangeAspect="1" noChangeArrowheads="1"/>
                </p:cNvPicPr>
                <p:nvPr/>
              </p:nvPicPr>
              <p:blipFill>
                <a:blip r:embed="rId10" cstate="print"/>
                <a:srcRect/>
                <a:stretch>
                  <a:fillRect/>
                </a:stretch>
              </p:blipFill>
              <p:spPr bwMode="auto">
                <a:xfrm rot="5400000">
                  <a:off x="4083847" y="4302923"/>
                  <a:ext cx="381000" cy="381000"/>
                </a:xfrm>
                <a:prstGeom prst="rect">
                  <a:avLst/>
                </a:prstGeom>
                <a:noFill/>
              </p:spPr>
            </p:pic>
          </p:grpSp>
        </p:grpSp>
        <p:grpSp>
          <p:nvGrpSpPr>
            <p:cNvPr id="123" name="Group 122"/>
            <p:cNvGrpSpPr/>
            <p:nvPr/>
          </p:nvGrpSpPr>
          <p:grpSpPr>
            <a:xfrm>
              <a:off x="14216055" y="24460200"/>
              <a:ext cx="904890" cy="904874"/>
              <a:chOff x="6781800" y="838200"/>
              <a:chExt cx="609600" cy="609600"/>
            </a:xfrm>
          </p:grpSpPr>
          <p:sp>
            <p:nvSpPr>
              <p:cNvPr id="124" name="Oval 123"/>
              <p:cNvSpPr/>
              <p:nvPr/>
            </p:nvSpPr>
            <p:spPr>
              <a:xfrm>
                <a:off x="6781800" y="838200"/>
                <a:ext cx="609600" cy="609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34"/>
              <p:cNvGrpSpPr/>
              <p:nvPr/>
            </p:nvGrpSpPr>
            <p:grpSpPr>
              <a:xfrm>
                <a:off x="6868895" y="988573"/>
                <a:ext cx="435430" cy="308886"/>
                <a:chOff x="4195762" y="2109790"/>
                <a:chExt cx="762000" cy="540544"/>
              </a:xfrm>
            </p:grpSpPr>
            <p:sp>
              <p:nvSpPr>
                <p:cNvPr id="126" name="Rectangle 125"/>
                <p:cNvSpPr/>
                <p:nvPr/>
              </p:nvSpPr>
              <p:spPr>
                <a:xfrm>
                  <a:off x="4198143" y="2119313"/>
                  <a:ext cx="302420" cy="5238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Isosceles Triangle 126"/>
                <p:cNvSpPr/>
                <p:nvPr/>
              </p:nvSpPr>
              <p:spPr>
                <a:xfrm rot="5400000">
                  <a:off x="4279106" y="2338390"/>
                  <a:ext cx="533400" cy="90488"/>
                </a:xfrm>
                <a:prstGeom prst="triangle">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Isosceles Triangle 127"/>
                <p:cNvSpPr/>
                <p:nvPr/>
              </p:nvSpPr>
              <p:spPr>
                <a:xfrm rot="16200000">
                  <a:off x="4343404" y="2336007"/>
                  <a:ext cx="533397" cy="95250"/>
                </a:xfrm>
                <a:prstGeom prst="triangle">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7"/>
                <p:cNvGrpSpPr/>
                <p:nvPr/>
              </p:nvGrpSpPr>
              <p:grpSpPr>
                <a:xfrm>
                  <a:off x="4195762" y="2109790"/>
                  <a:ext cx="762000" cy="538162"/>
                  <a:chOff x="4195762" y="2109790"/>
                  <a:chExt cx="762000" cy="538162"/>
                </a:xfrm>
              </p:grpSpPr>
              <p:grpSp>
                <p:nvGrpSpPr>
                  <p:cNvPr id="131" name="Group 117"/>
                  <p:cNvGrpSpPr/>
                  <p:nvPr/>
                </p:nvGrpSpPr>
                <p:grpSpPr>
                  <a:xfrm>
                    <a:off x="4195762" y="2109790"/>
                    <a:ext cx="381000" cy="228600"/>
                    <a:chOff x="4191000" y="2131219"/>
                    <a:chExt cx="381000" cy="228600"/>
                  </a:xfrm>
                </p:grpSpPr>
                <p:cxnSp>
                  <p:nvCxnSpPr>
                    <p:cNvPr id="141" name="Straight Connector 140"/>
                    <p:cNvCxnSpPr/>
                    <p:nvPr/>
                  </p:nvCxnSpPr>
                  <p:spPr>
                    <a:xfrm>
                      <a:off x="4191000" y="2133600"/>
                      <a:ext cx="304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16200000" flipH="1">
                      <a:off x="4419600" y="2207419"/>
                      <a:ext cx="228600" cy="76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2" name="Group 118"/>
                  <p:cNvGrpSpPr/>
                  <p:nvPr/>
                </p:nvGrpSpPr>
                <p:grpSpPr>
                  <a:xfrm flipV="1">
                    <a:off x="4195762" y="2416971"/>
                    <a:ext cx="381000" cy="228600"/>
                    <a:chOff x="4191000" y="2131219"/>
                    <a:chExt cx="381000" cy="228600"/>
                  </a:xfrm>
                </p:grpSpPr>
                <p:cxnSp>
                  <p:nvCxnSpPr>
                    <p:cNvPr id="139" name="Straight Connector 138"/>
                    <p:cNvCxnSpPr/>
                    <p:nvPr/>
                  </p:nvCxnSpPr>
                  <p:spPr>
                    <a:xfrm>
                      <a:off x="4191000" y="2133600"/>
                      <a:ext cx="304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rot="16200000" flipH="1">
                      <a:off x="4419600" y="2207419"/>
                      <a:ext cx="228600" cy="76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3" name="Group 121"/>
                  <p:cNvGrpSpPr/>
                  <p:nvPr/>
                </p:nvGrpSpPr>
                <p:grpSpPr>
                  <a:xfrm flipH="1">
                    <a:off x="4576762" y="2112171"/>
                    <a:ext cx="381000" cy="228600"/>
                    <a:chOff x="4191000" y="2131219"/>
                    <a:chExt cx="381000" cy="228600"/>
                  </a:xfrm>
                </p:grpSpPr>
                <p:cxnSp>
                  <p:nvCxnSpPr>
                    <p:cNvPr id="137" name="Straight Connector 136"/>
                    <p:cNvCxnSpPr/>
                    <p:nvPr/>
                  </p:nvCxnSpPr>
                  <p:spPr>
                    <a:xfrm>
                      <a:off x="4191000" y="2133600"/>
                      <a:ext cx="304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rot="16200000" flipH="1">
                      <a:off x="4419600" y="2207419"/>
                      <a:ext cx="228600" cy="76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4" name="Group 124"/>
                  <p:cNvGrpSpPr/>
                  <p:nvPr/>
                </p:nvGrpSpPr>
                <p:grpSpPr>
                  <a:xfrm flipH="1" flipV="1">
                    <a:off x="4576762" y="2419352"/>
                    <a:ext cx="381000" cy="228600"/>
                    <a:chOff x="4191000" y="2131219"/>
                    <a:chExt cx="381000" cy="228600"/>
                  </a:xfrm>
                </p:grpSpPr>
                <p:cxnSp>
                  <p:nvCxnSpPr>
                    <p:cNvPr id="135" name="Straight Connector 134"/>
                    <p:cNvCxnSpPr/>
                    <p:nvPr/>
                  </p:nvCxnSpPr>
                  <p:spPr>
                    <a:xfrm>
                      <a:off x="4191000" y="2133600"/>
                      <a:ext cx="304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16200000" flipH="1">
                      <a:off x="4419600" y="2207419"/>
                      <a:ext cx="228600" cy="76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30" name="Rectangle 129"/>
                <p:cNvSpPr/>
                <p:nvPr/>
              </p:nvSpPr>
              <p:spPr>
                <a:xfrm>
                  <a:off x="4657724" y="2119314"/>
                  <a:ext cx="297657" cy="5238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89" name="Group 188"/>
          <p:cNvGrpSpPr/>
          <p:nvPr/>
        </p:nvGrpSpPr>
        <p:grpSpPr>
          <a:xfrm>
            <a:off x="381000" y="3644476"/>
            <a:ext cx="13868400" cy="6740306"/>
            <a:chOff x="381000" y="4038600"/>
            <a:chExt cx="13868400" cy="6740306"/>
          </a:xfrm>
        </p:grpSpPr>
        <p:sp>
          <p:nvSpPr>
            <p:cNvPr id="23" name="TextBox 22"/>
            <p:cNvSpPr txBox="1"/>
            <p:nvPr/>
          </p:nvSpPr>
          <p:spPr>
            <a:xfrm>
              <a:off x="381000" y="4038600"/>
              <a:ext cx="13868400" cy="6740306"/>
            </a:xfrm>
            <a:prstGeom prst="rect">
              <a:avLst/>
            </a:prstGeom>
            <a:solidFill>
              <a:srgbClr val="FF0000">
                <a:alpha val="15000"/>
              </a:srgbClr>
            </a:solidFill>
          </p:spPr>
          <p:txBody>
            <a:bodyPr wrap="square" rtlCol="0">
              <a:spAutoFit/>
            </a:bodyPr>
            <a:lstStyle/>
            <a:p>
              <a:r>
                <a:rPr lang="en-US" sz="5400" dirty="0" smtClean="0">
                  <a:latin typeface="Helvetica Neue"/>
                  <a:cs typeface="Helvetica Neue"/>
                </a:rPr>
                <a:t>THEORETICAL PERSPECTIVE</a:t>
              </a:r>
            </a:p>
            <a:p>
              <a:r>
                <a:rPr lang="en-US" sz="4000" i="1" dirty="0" smtClean="0">
                  <a:latin typeface="Helvetica Neue"/>
                  <a:cs typeface="Helvetica Neue"/>
                </a:rPr>
                <a:t>Differentiation &amp; Integration in Conceptual Development</a:t>
              </a:r>
              <a:r>
                <a:rPr lang="en-US" sz="4000" baseline="30000" dirty="0" smtClean="0">
                  <a:latin typeface="Helvetica Neue"/>
                  <a:cs typeface="Helvetica Neue"/>
                </a:rPr>
                <a:t>[1]</a:t>
              </a:r>
            </a:p>
            <a:p>
              <a:endParaRPr lang="en-US" sz="4000" dirty="0" smtClean="0">
                <a:latin typeface="Helvetica Neue"/>
                <a:cs typeface="Helvetica Neue"/>
              </a:endParaRPr>
            </a:p>
            <a:p>
              <a:endParaRPr lang="en-US" sz="4000" dirty="0" smtClean="0">
                <a:latin typeface="Helvetica Neue"/>
                <a:cs typeface="Helvetica Neue"/>
              </a:endParaRPr>
            </a:p>
            <a:p>
              <a:endParaRPr lang="en-US" sz="4000" dirty="0" smtClean="0">
                <a:latin typeface="Helvetica Neue"/>
                <a:cs typeface="Helvetica Neue"/>
              </a:endParaRPr>
            </a:p>
            <a:p>
              <a:endParaRPr lang="en-US" sz="4000" i="1" dirty="0" smtClean="0">
                <a:latin typeface="Helvetica Neue"/>
                <a:cs typeface="Helvetica Neue"/>
              </a:endParaRPr>
            </a:p>
            <a:p>
              <a:r>
                <a:rPr lang="en-US" sz="4000" i="1" dirty="0" smtClean="0">
                  <a:latin typeface="Helvetica Neue"/>
                  <a:cs typeface="Helvetica Neue"/>
                </a:rPr>
                <a:t>Gesture as a Learning Tool in Interaction</a:t>
              </a:r>
              <a:r>
                <a:rPr lang="en-US" sz="4000" baseline="30000" dirty="0" smtClean="0">
                  <a:latin typeface="Helvetica Neue"/>
                  <a:cs typeface="Helvetica Neue"/>
                </a:rPr>
                <a:t>[2,3]</a:t>
              </a:r>
              <a:endParaRPr lang="en-US" sz="4000" i="1" baseline="30000" dirty="0" smtClean="0">
                <a:latin typeface="Helvetica Neue"/>
                <a:cs typeface="Helvetica Neue"/>
              </a:endParaRPr>
            </a:p>
            <a:p>
              <a:r>
                <a:rPr lang="en-US" sz="3200" dirty="0" smtClean="0">
                  <a:latin typeface="Helvetica Neue"/>
                  <a:cs typeface="Helvetica Neue"/>
                </a:rPr>
                <a:t>Gesture is ubiquitous, flexible, spatial, and coupled to cognition. </a:t>
              </a:r>
            </a:p>
            <a:p>
              <a:endParaRPr lang="en-US" sz="1000" dirty="0" smtClean="0">
                <a:latin typeface="Helvetica Neue"/>
                <a:cs typeface="Helvetica Neue"/>
              </a:endParaRPr>
            </a:p>
            <a:p>
              <a:r>
                <a:rPr lang="en-US" sz="3200" dirty="0" smtClean="0">
                  <a:latin typeface="Helvetica Neue"/>
                  <a:cs typeface="Helvetica Neue"/>
                </a:rPr>
                <a:t>Conceptual differentiation and integration might be </a:t>
              </a:r>
              <a:r>
                <a:rPr lang="en-US" sz="3200" u="sng" dirty="0" smtClean="0">
                  <a:latin typeface="Helvetica Neue"/>
                  <a:cs typeface="Helvetica Neue"/>
                </a:rPr>
                <a:t>indicated by and facilitated by</a:t>
              </a:r>
              <a:r>
                <a:rPr lang="en-US" sz="3200" dirty="0" smtClean="0">
                  <a:latin typeface="Helvetica Neue"/>
                  <a:cs typeface="Helvetica Neue"/>
                </a:rPr>
                <a:t> the differentiation and integration of </a:t>
              </a:r>
              <a:r>
                <a:rPr lang="en-US" sz="3200" i="1" dirty="0" smtClean="0">
                  <a:latin typeface="Helvetica Neue"/>
                  <a:cs typeface="Helvetica Neue"/>
                </a:rPr>
                <a:t>symbolic </a:t>
              </a:r>
              <a:r>
                <a:rPr lang="en-US" sz="3200" dirty="0" smtClean="0">
                  <a:latin typeface="Helvetica Neue"/>
                  <a:cs typeface="Helvetica Neue"/>
                </a:rPr>
                <a:t>motor action (speech, gesture, and any other actions that </a:t>
              </a:r>
              <a:r>
                <a:rPr lang="en-US" sz="3200" i="1" dirty="0" smtClean="0">
                  <a:latin typeface="Helvetica Neue"/>
                  <a:cs typeface="Helvetica Neue"/>
                </a:rPr>
                <a:t>stand for something</a:t>
              </a:r>
              <a:r>
                <a:rPr lang="en-US" sz="3200" dirty="0" smtClean="0">
                  <a:latin typeface="Helvetica Neue"/>
                  <a:cs typeface="Helvetica Neue"/>
                </a:rPr>
                <a:t>).</a:t>
              </a:r>
              <a:endParaRPr lang="en-US" sz="3200" dirty="0">
                <a:latin typeface="Helvetica Neue"/>
                <a:cs typeface="Helvetica Neue"/>
              </a:endParaRPr>
            </a:p>
          </p:txBody>
        </p:sp>
        <p:grpSp>
          <p:nvGrpSpPr>
            <p:cNvPr id="188" name="Group 187"/>
            <p:cNvGrpSpPr/>
            <p:nvPr/>
          </p:nvGrpSpPr>
          <p:grpSpPr>
            <a:xfrm>
              <a:off x="533400" y="5638800"/>
              <a:ext cx="13563600" cy="2209800"/>
              <a:chOff x="533400" y="5638800"/>
              <a:chExt cx="13563600" cy="2209800"/>
            </a:xfrm>
          </p:grpSpPr>
          <p:grpSp>
            <p:nvGrpSpPr>
              <p:cNvPr id="184" name="Group 183"/>
              <p:cNvGrpSpPr/>
              <p:nvPr/>
            </p:nvGrpSpPr>
            <p:grpSpPr>
              <a:xfrm>
                <a:off x="533400" y="5638800"/>
                <a:ext cx="1905000" cy="2209800"/>
                <a:chOff x="533400" y="5638800"/>
                <a:chExt cx="1905000" cy="2209800"/>
              </a:xfrm>
            </p:grpSpPr>
            <p:sp>
              <p:nvSpPr>
                <p:cNvPr id="143" name="Rectangle 142"/>
                <p:cNvSpPr/>
                <p:nvPr/>
              </p:nvSpPr>
              <p:spPr>
                <a:xfrm>
                  <a:off x="533400" y="5638800"/>
                  <a:ext cx="1905000" cy="22098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5" name="Straight Arrow Connector 144"/>
                <p:cNvCxnSpPr/>
                <p:nvPr/>
              </p:nvCxnSpPr>
              <p:spPr>
                <a:xfrm>
                  <a:off x="838200" y="6248400"/>
                  <a:ext cx="1371600" cy="91440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graphicFrame>
              <p:nvGraphicFramePr>
                <p:cNvPr id="146" name="Object 145"/>
                <p:cNvGraphicFramePr>
                  <a:graphicFrameLocks noChangeAspect="1"/>
                </p:cNvGraphicFramePr>
                <p:nvPr/>
              </p:nvGraphicFramePr>
              <p:xfrm>
                <a:off x="1295400" y="6185324"/>
                <a:ext cx="808182" cy="317500"/>
              </p:xfrm>
              <a:graphic>
                <a:graphicData uri="http://schemas.openxmlformats.org/presentationml/2006/ole">
                  <p:oleObj spid="_x0000_s15362" name="Equation" r:id="rId11" imgW="355600" imgH="139700" progId="Equation.3">
                    <p:embed/>
                  </p:oleObj>
                </a:graphicData>
              </a:graphic>
            </p:graphicFrame>
          </p:grpSp>
          <p:grpSp>
            <p:nvGrpSpPr>
              <p:cNvPr id="187" name="Group 186"/>
              <p:cNvGrpSpPr/>
              <p:nvPr/>
            </p:nvGrpSpPr>
            <p:grpSpPr>
              <a:xfrm>
                <a:off x="5715000" y="5638800"/>
                <a:ext cx="2209800" cy="2209800"/>
                <a:chOff x="5715000" y="5638800"/>
                <a:chExt cx="2209800" cy="2209800"/>
              </a:xfrm>
            </p:grpSpPr>
            <p:sp>
              <p:nvSpPr>
                <p:cNvPr id="147" name="Rectangle 146"/>
                <p:cNvSpPr/>
                <p:nvPr/>
              </p:nvSpPr>
              <p:spPr>
                <a:xfrm>
                  <a:off x="5715000" y="5638800"/>
                  <a:ext cx="2209800" cy="22098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5" name="Group 184"/>
                <p:cNvGrpSpPr/>
                <p:nvPr/>
              </p:nvGrpSpPr>
              <p:grpSpPr>
                <a:xfrm>
                  <a:off x="6096000" y="6223000"/>
                  <a:ext cx="1492250" cy="1028700"/>
                  <a:chOff x="6096000" y="6223000"/>
                  <a:chExt cx="1492250" cy="1028700"/>
                </a:xfrm>
              </p:grpSpPr>
              <p:cxnSp>
                <p:nvCxnSpPr>
                  <p:cNvPr id="148" name="Straight Arrow Connector 147"/>
                  <p:cNvCxnSpPr/>
                  <p:nvPr/>
                </p:nvCxnSpPr>
                <p:spPr>
                  <a:xfrm>
                    <a:off x="6216650" y="6223000"/>
                    <a:ext cx="1371600" cy="91440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graphicFrame>
                <p:nvGraphicFramePr>
                  <p:cNvPr id="149" name="Object 148"/>
                  <p:cNvGraphicFramePr>
                    <a:graphicFrameLocks noChangeAspect="1"/>
                  </p:cNvGraphicFramePr>
                  <p:nvPr/>
                </p:nvGraphicFramePr>
                <p:xfrm>
                  <a:off x="6934200" y="6400800"/>
                  <a:ext cx="177800" cy="215900"/>
                </p:xfrm>
                <a:graphic>
                  <a:graphicData uri="http://schemas.openxmlformats.org/presentationml/2006/ole">
                    <p:oleObj spid="_x0000_s15363" name="Equation" r:id="rId12" imgW="177800" imgH="215900" progId="Equation.3">
                      <p:embed/>
                    </p:oleObj>
                  </a:graphicData>
                </a:graphic>
              </p:graphicFrame>
              <p:cxnSp>
                <p:nvCxnSpPr>
                  <p:cNvPr id="150" name="Straight Arrow Connector 149"/>
                  <p:cNvCxnSpPr/>
                  <p:nvPr/>
                </p:nvCxnSpPr>
                <p:spPr>
                  <a:xfrm rot="16200000" flipH="1">
                    <a:off x="5813425" y="6651625"/>
                    <a:ext cx="1016000" cy="18415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graphicFrame>
                <p:nvGraphicFramePr>
                  <p:cNvPr id="153" name="Object 152"/>
                  <p:cNvGraphicFramePr>
                    <a:graphicFrameLocks noChangeAspect="1"/>
                  </p:cNvGraphicFramePr>
                  <p:nvPr/>
                </p:nvGraphicFramePr>
                <p:xfrm flipV="1">
                  <a:off x="6096000" y="6781800"/>
                  <a:ext cx="190500" cy="228600"/>
                </p:xfrm>
                <a:graphic>
                  <a:graphicData uri="http://schemas.openxmlformats.org/presentationml/2006/ole">
                    <p:oleObj spid="_x0000_s15364" name="Equation" r:id="rId13" imgW="190500" imgH="215900" progId="Equation.3">
                      <p:embed/>
                    </p:oleObj>
                  </a:graphicData>
                </a:graphic>
              </p:graphicFrame>
            </p:grpSp>
          </p:grpSp>
          <p:sp>
            <p:nvSpPr>
              <p:cNvPr id="159" name="Right Arrow 158"/>
              <p:cNvSpPr/>
              <p:nvPr/>
            </p:nvSpPr>
            <p:spPr>
              <a:xfrm>
                <a:off x="2743200" y="7010400"/>
                <a:ext cx="2667000" cy="685800"/>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TextBox 159"/>
              <p:cNvSpPr txBox="1"/>
              <p:nvPr/>
            </p:nvSpPr>
            <p:spPr>
              <a:xfrm>
                <a:off x="2451100" y="5715000"/>
                <a:ext cx="3352800" cy="1015663"/>
              </a:xfrm>
              <a:prstGeom prst="rect">
                <a:avLst/>
              </a:prstGeom>
              <a:noFill/>
            </p:spPr>
            <p:txBody>
              <a:bodyPr wrap="square" rtlCol="0">
                <a:spAutoFit/>
              </a:bodyPr>
              <a:lstStyle/>
              <a:p>
                <a:r>
                  <a:rPr lang="en-US" sz="2000" dirty="0" smtClean="0">
                    <a:latin typeface="Helvetica Neue"/>
                    <a:cs typeface="Helvetica Neue"/>
                  </a:rPr>
                  <a:t>Undifferentiated concept </a:t>
                </a:r>
                <a:r>
                  <a:rPr lang="en-US" sz="2000" i="1" dirty="0" smtClean="0">
                    <a:latin typeface="Helvetica Neue"/>
                    <a:cs typeface="Helvetica Neue"/>
                  </a:rPr>
                  <a:t>motion </a:t>
                </a:r>
                <a:r>
                  <a:rPr lang="en-US" sz="2000" dirty="0" smtClean="0">
                    <a:latin typeface="Helvetica Neue"/>
                    <a:cs typeface="Helvetica Neue"/>
                  </a:rPr>
                  <a:t>is differentiated into velocity and acceleration </a:t>
                </a:r>
                <a:endParaRPr lang="en-US" sz="2000" dirty="0">
                  <a:latin typeface="Helvetica Neue"/>
                  <a:cs typeface="Helvetica Neue"/>
                </a:endParaRPr>
              </a:p>
            </p:txBody>
          </p:sp>
          <p:sp>
            <p:nvSpPr>
              <p:cNvPr id="161" name="TextBox 160"/>
              <p:cNvSpPr txBox="1"/>
              <p:nvPr/>
            </p:nvSpPr>
            <p:spPr>
              <a:xfrm>
                <a:off x="8001001" y="5715000"/>
                <a:ext cx="3352799" cy="1323439"/>
              </a:xfrm>
              <a:prstGeom prst="rect">
                <a:avLst/>
              </a:prstGeom>
              <a:noFill/>
            </p:spPr>
            <p:txBody>
              <a:bodyPr wrap="square" rtlCol="0">
                <a:spAutoFit/>
              </a:bodyPr>
              <a:lstStyle/>
              <a:p>
                <a:r>
                  <a:rPr lang="en-US" sz="2000" dirty="0" smtClean="0">
                    <a:latin typeface="Helvetica Neue"/>
                    <a:cs typeface="Helvetica Neue"/>
                  </a:rPr>
                  <a:t>Differentiated concepts are coordinated in integrated structure to yield new knowledge about trajectory</a:t>
                </a:r>
                <a:endParaRPr lang="en-US" sz="2000" dirty="0">
                  <a:latin typeface="Helvetica Neue"/>
                  <a:cs typeface="Helvetica Neue"/>
                </a:endParaRPr>
              </a:p>
            </p:txBody>
          </p:sp>
          <p:sp>
            <p:nvSpPr>
              <p:cNvPr id="162" name="Right Arrow 161"/>
              <p:cNvSpPr/>
              <p:nvPr/>
            </p:nvSpPr>
            <p:spPr>
              <a:xfrm>
                <a:off x="8305800" y="7010400"/>
                <a:ext cx="2667000" cy="685800"/>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6" name="Group 185"/>
              <p:cNvGrpSpPr/>
              <p:nvPr/>
            </p:nvGrpSpPr>
            <p:grpSpPr>
              <a:xfrm>
                <a:off x="11430000" y="5638800"/>
                <a:ext cx="2667000" cy="2209800"/>
                <a:chOff x="11430000" y="5638800"/>
                <a:chExt cx="2667000" cy="2209800"/>
              </a:xfrm>
            </p:grpSpPr>
            <p:sp>
              <p:nvSpPr>
                <p:cNvPr id="154" name="Rectangle 153"/>
                <p:cNvSpPr/>
                <p:nvPr/>
              </p:nvSpPr>
              <p:spPr>
                <a:xfrm>
                  <a:off x="11430000" y="5638800"/>
                  <a:ext cx="2667000" cy="22098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5" name="Straight Arrow Connector 154"/>
                <p:cNvCxnSpPr/>
                <p:nvPr/>
              </p:nvCxnSpPr>
              <p:spPr>
                <a:xfrm>
                  <a:off x="12268200" y="6223000"/>
                  <a:ext cx="1371600" cy="91440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graphicFrame>
              <p:nvGraphicFramePr>
                <p:cNvPr id="156" name="Object 155"/>
                <p:cNvGraphicFramePr>
                  <a:graphicFrameLocks noChangeAspect="1"/>
                </p:cNvGraphicFramePr>
                <p:nvPr/>
              </p:nvGraphicFramePr>
              <p:xfrm>
                <a:off x="13335000" y="6629400"/>
                <a:ext cx="177800" cy="215900"/>
              </p:xfrm>
              <a:graphic>
                <a:graphicData uri="http://schemas.openxmlformats.org/presentationml/2006/ole">
                  <p:oleObj spid="_x0000_s15365" name="Equation" r:id="rId14" imgW="177800" imgH="215900" progId="Equation.3">
                    <p:embed/>
                  </p:oleObj>
                </a:graphicData>
              </a:graphic>
            </p:graphicFrame>
            <p:cxnSp>
              <p:nvCxnSpPr>
                <p:cNvPr id="165" name="Straight Connector 164"/>
                <p:cNvCxnSpPr/>
                <p:nvPr/>
              </p:nvCxnSpPr>
              <p:spPr>
                <a:xfrm rot="10800000">
                  <a:off x="11899900" y="6858000"/>
                  <a:ext cx="584200" cy="387350"/>
                </a:xfrm>
                <a:prstGeom prst="line">
                  <a:avLst/>
                </a:prstGeom>
                <a:ln>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64" name="Straight Connector 163"/>
                <p:cNvCxnSpPr/>
                <p:nvPr/>
              </p:nvCxnSpPr>
              <p:spPr>
                <a:xfrm rot="5400000" flipH="1" flipV="1">
                  <a:off x="12347575" y="6734175"/>
                  <a:ext cx="603250" cy="381000"/>
                </a:xfrm>
                <a:prstGeom prst="line">
                  <a:avLst/>
                </a:prstGeom>
                <a:ln>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57" name="Straight Arrow Connector 156"/>
                <p:cNvCxnSpPr/>
                <p:nvPr/>
              </p:nvCxnSpPr>
              <p:spPr>
                <a:xfrm rot="16200000" flipH="1">
                  <a:off x="11864975" y="6651625"/>
                  <a:ext cx="1016000" cy="18415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graphicFrame>
              <p:nvGraphicFramePr>
                <p:cNvPr id="158" name="Object 157"/>
                <p:cNvGraphicFramePr>
                  <a:graphicFrameLocks noChangeAspect="1"/>
                </p:cNvGraphicFramePr>
                <p:nvPr/>
              </p:nvGraphicFramePr>
              <p:xfrm flipV="1">
                <a:off x="12141200" y="6743700"/>
                <a:ext cx="190500" cy="228600"/>
              </p:xfrm>
              <a:graphic>
                <a:graphicData uri="http://schemas.openxmlformats.org/presentationml/2006/ole">
                  <p:oleObj spid="_x0000_s15366" name="Equation" r:id="rId15" imgW="190500" imgH="215900" progId="Equation.3">
                    <p:embed/>
                  </p:oleObj>
                </a:graphicData>
              </a:graphic>
            </p:graphicFrame>
            <p:cxnSp>
              <p:nvCxnSpPr>
                <p:cNvPr id="169" name="Straight Arrow Connector 168"/>
                <p:cNvCxnSpPr/>
                <p:nvPr/>
              </p:nvCxnSpPr>
              <p:spPr>
                <a:xfrm rot="5400000">
                  <a:off x="11763375" y="6353175"/>
                  <a:ext cx="641350" cy="39370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72" name="Straight Arrow Connector 171"/>
                <p:cNvCxnSpPr/>
                <p:nvPr/>
              </p:nvCxnSpPr>
              <p:spPr>
                <a:xfrm>
                  <a:off x="12293604" y="6189138"/>
                  <a:ext cx="573617" cy="38100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graphicFrame>
              <p:nvGraphicFramePr>
                <p:cNvPr id="179" name="Object 178"/>
                <p:cNvGraphicFramePr>
                  <a:graphicFrameLocks noChangeAspect="1"/>
                </p:cNvGraphicFramePr>
                <p:nvPr/>
              </p:nvGraphicFramePr>
              <p:xfrm flipV="1">
                <a:off x="11811000" y="6172200"/>
                <a:ext cx="203200" cy="349250"/>
              </p:xfrm>
              <a:graphic>
                <a:graphicData uri="http://schemas.openxmlformats.org/presentationml/2006/ole">
                  <p:oleObj spid="_x0000_s15367" name="Equation" r:id="rId16" imgW="203200" imgH="330200" progId="Equation.3">
                    <p:embed/>
                  </p:oleObj>
                </a:graphicData>
              </a:graphic>
            </p:graphicFrame>
            <p:graphicFrame>
              <p:nvGraphicFramePr>
                <p:cNvPr id="181" name="Object 180"/>
                <p:cNvGraphicFramePr>
                  <a:graphicFrameLocks noChangeAspect="1"/>
                </p:cNvGraphicFramePr>
                <p:nvPr/>
              </p:nvGraphicFramePr>
              <p:xfrm flipV="1">
                <a:off x="12556068" y="6028266"/>
                <a:ext cx="228600" cy="350838"/>
              </p:xfrm>
              <a:graphic>
                <a:graphicData uri="http://schemas.openxmlformats.org/presentationml/2006/ole">
                  <p:oleObj spid="_x0000_s15369" name="Equation" r:id="rId17" imgW="228600" imgH="330200" progId="Equation.3">
                    <p:embed/>
                  </p:oleObj>
                </a:graphicData>
              </a:graphic>
            </p:graphicFrame>
          </p:grpSp>
        </p:grpSp>
      </p:grpSp>
      <p:sp>
        <p:nvSpPr>
          <p:cNvPr id="183" name="TextBox 182"/>
          <p:cNvSpPr txBox="1"/>
          <p:nvPr/>
        </p:nvSpPr>
        <p:spPr>
          <a:xfrm>
            <a:off x="457200" y="23106758"/>
            <a:ext cx="5105400" cy="6001642"/>
          </a:xfrm>
          <a:prstGeom prst="rect">
            <a:avLst/>
          </a:prstGeom>
          <a:noFill/>
        </p:spPr>
        <p:txBody>
          <a:bodyPr wrap="square" rtlCol="0">
            <a:spAutoFit/>
          </a:bodyPr>
          <a:lstStyle/>
          <a:p>
            <a:r>
              <a:rPr lang="en-US" sz="3200" dirty="0" smtClean="0">
                <a:latin typeface="Helvetica Neue"/>
                <a:cs typeface="Helvetica Neue"/>
              </a:rPr>
              <a:t>In a real refrigerator, the refrigerant changes temperature during some parts of the cycle and condenses or evaporates during other parts. This system therefore provides the opportunity for differentiating the energy of changing temperature from that of changing phase.</a:t>
            </a:r>
            <a:endParaRPr lang="en-US" sz="3200" dirty="0">
              <a:latin typeface="Helvetica Neue"/>
              <a:cs typeface="Helvetica Neue"/>
            </a:endParaRPr>
          </a:p>
        </p:txBody>
      </p:sp>
      <p:sp>
        <p:nvSpPr>
          <p:cNvPr id="190" name="TextBox 189"/>
          <p:cNvSpPr txBox="1"/>
          <p:nvPr/>
        </p:nvSpPr>
        <p:spPr>
          <a:xfrm>
            <a:off x="29794200" y="25984200"/>
            <a:ext cx="14097000" cy="4585871"/>
          </a:xfrm>
          <a:prstGeom prst="rect">
            <a:avLst/>
          </a:prstGeom>
          <a:noFill/>
        </p:spPr>
        <p:txBody>
          <a:bodyPr wrap="square" rtlCol="0">
            <a:spAutoFit/>
          </a:bodyPr>
          <a:lstStyle/>
          <a:p>
            <a:pPr marL="461963" indent="-461963"/>
            <a:r>
              <a:rPr lang="en-US" sz="4000" dirty="0" smtClean="0">
                <a:latin typeface="Helvetica Neue"/>
                <a:cs typeface="Helvetica Neue"/>
              </a:rPr>
              <a:t>References</a:t>
            </a:r>
          </a:p>
          <a:p>
            <a:pPr marL="461963" indent="-461963">
              <a:tabLst>
                <a:tab pos="962025" algn="l"/>
              </a:tabLst>
            </a:pPr>
            <a:r>
              <a:rPr lang="en-US" sz="1800" dirty="0" smtClean="0">
                <a:latin typeface="Helvetica Neue"/>
                <a:cs typeface="Helvetica Neue"/>
              </a:rPr>
              <a:t>1.	P. Harder, “Blending and Polarization: Cognition Under Pressure,” </a:t>
            </a:r>
            <a:r>
              <a:rPr lang="en-US" sz="1800" i="1" dirty="0" smtClean="0">
                <a:latin typeface="Helvetica Neue"/>
                <a:cs typeface="Helvetica Neue"/>
              </a:rPr>
              <a:t>J. of Pragmatics</a:t>
            </a:r>
            <a:r>
              <a:rPr lang="en-US" sz="1800" dirty="0" smtClean="0">
                <a:latin typeface="Helvetica Neue"/>
                <a:cs typeface="Helvetica Neue"/>
              </a:rPr>
              <a:t> </a:t>
            </a:r>
            <a:r>
              <a:rPr lang="en-US" sz="1800" b="1" dirty="0" smtClean="0">
                <a:latin typeface="Helvetica Neue"/>
                <a:cs typeface="Helvetica Neue"/>
              </a:rPr>
              <a:t>37</a:t>
            </a:r>
            <a:r>
              <a:rPr lang="en-US" sz="1800" dirty="0" smtClean="0">
                <a:latin typeface="Helvetica Neue"/>
                <a:cs typeface="Helvetica Neue"/>
              </a:rPr>
              <a:t>, 1636-1652 (2005).</a:t>
            </a:r>
          </a:p>
          <a:p>
            <a:pPr marL="461963" indent="-461963">
              <a:tabLst>
                <a:tab pos="962025" algn="l"/>
              </a:tabLst>
            </a:pPr>
            <a:r>
              <a:rPr lang="en-US" sz="1800" dirty="0" smtClean="0">
                <a:latin typeface="Helvetica Neue"/>
                <a:cs typeface="Helvetica Neue"/>
              </a:rPr>
              <a:t>2.	S. </a:t>
            </a:r>
            <a:r>
              <a:rPr lang="en-US" sz="1800" dirty="0" err="1" smtClean="0">
                <a:latin typeface="Helvetica Neue"/>
                <a:cs typeface="Helvetica Neue"/>
              </a:rPr>
              <a:t>Scopelitis</a:t>
            </a:r>
            <a:r>
              <a:rPr lang="en-US" sz="1800" dirty="0" smtClean="0">
                <a:latin typeface="Helvetica Neue"/>
                <a:cs typeface="Helvetica Neue"/>
              </a:rPr>
              <a:t>, S. </a:t>
            </a:r>
            <a:r>
              <a:rPr lang="en-US" sz="1800" dirty="0" err="1" smtClean="0">
                <a:latin typeface="Helvetica Neue"/>
                <a:cs typeface="Helvetica Neue"/>
              </a:rPr>
              <a:t>Mehus</a:t>
            </a:r>
            <a:r>
              <a:rPr lang="en-US" sz="1800" dirty="0" smtClean="0">
                <a:latin typeface="Helvetica Neue"/>
                <a:cs typeface="Helvetica Neue"/>
              </a:rPr>
              <a:t>, R. Stevens, “Made by Hand: Gestural Practices for the Building of Complex Concepts in Face-to-Face, One-on-One Learning Arrangements” in </a:t>
            </a:r>
            <a:r>
              <a:rPr lang="en-US" sz="1800" i="1" dirty="0" smtClean="0">
                <a:latin typeface="Helvetica Neue"/>
                <a:cs typeface="Helvetica Neue"/>
              </a:rPr>
              <a:t>Learning in the Disciplines: Proceedings of the 9th International Conference of the Learning Sciences (ICLS 2010) Volume 1, Full Papers.</a:t>
            </a:r>
            <a:r>
              <a:rPr lang="en-US" sz="1800" dirty="0" smtClean="0">
                <a:latin typeface="Helvetica Neue"/>
                <a:cs typeface="Helvetica Neue"/>
              </a:rPr>
              <a:t> – edited by Gomez, K., Lyons, L., &amp; </a:t>
            </a:r>
            <a:r>
              <a:rPr lang="en-US" sz="1800" dirty="0" err="1" smtClean="0">
                <a:latin typeface="Helvetica Neue"/>
                <a:cs typeface="Helvetica Neue"/>
              </a:rPr>
              <a:t>Radinsky</a:t>
            </a:r>
            <a:r>
              <a:rPr lang="en-US" sz="1800" dirty="0" smtClean="0">
                <a:latin typeface="Helvetica Neue"/>
                <a:cs typeface="Helvetica Neue"/>
              </a:rPr>
              <a:t>, J., International Society of the Learning Sciences: Chicago IL, (2010).</a:t>
            </a:r>
          </a:p>
          <a:p>
            <a:pPr marL="461963" indent="-461963">
              <a:tabLst>
                <a:tab pos="962025" algn="l"/>
              </a:tabLst>
            </a:pPr>
            <a:r>
              <a:rPr lang="en-US" sz="1800" dirty="0" smtClean="0">
                <a:latin typeface="Helvetica Neue"/>
                <a:cs typeface="Helvetica Neue"/>
              </a:rPr>
              <a:t>3.	R. E. </a:t>
            </a:r>
            <a:r>
              <a:rPr lang="en-US" sz="1800" dirty="0" err="1" smtClean="0">
                <a:latin typeface="Helvetica Neue"/>
                <a:cs typeface="Helvetica Neue"/>
              </a:rPr>
              <a:t>Scherr</a:t>
            </a:r>
            <a:r>
              <a:rPr lang="en-US" sz="1800" dirty="0" smtClean="0">
                <a:latin typeface="Helvetica Neue"/>
                <a:cs typeface="Helvetica Neue"/>
              </a:rPr>
              <a:t>, “Gesture Analysis for Physics Education Researchers,” </a:t>
            </a:r>
            <a:r>
              <a:rPr lang="en-US" sz="1800" i="1" dirty="0" smtClean="0">
                <a:latin typeface="Helvetica Neue"/>
                <a:cs typeface="Helvetica Neue"/>
              </a:rPr>
              <a:t>Phys. Rev. Spec. Topics – Phys. Educ. Res</a:t>
            </a:r>
            <a:r>
              <a:rPr lang="en-US" sz="1800" dirty="0" smtClean="0">
                <a:latin typeface="Helvetica Neue"/>
                <a:cs typeface="Helvetica Neue"/>
              </a:rPr>
              <a:t>. </a:t>
            </a:r>
            <a:r>
              <a:rPr lang="en-US" sz="1800" b="1" dirty="0" smtClean="0">
                <a:latin typeface="Helvetica Neue"/>
                <a:cs typeface="Helvetica Neue"/>
              </a:rPr>
              <a:t>4, </a:t>
            </a:r>
            <a:r>
              <a:rPr lang="en-US" sz="1800" dirty="0" smtClean="0">
                <a:latin typeface="Helvetica Neue"/>
                <a:cs typeface="Helvetica Neue"/>
              </a:rPr>
              <a:t>1-9 (2008).</a:t>
            </a:r>
          </a:p>
          <a:p>
            <a:pPr marL="461963" indent="-461963">
              <a:tabLst>
                <a:tab pos="962025" algn="l"/>
              </a:tabLst>
            </a:pPr>
            <a:r>
              <a:rPr lang="en-US" sz="1800" dirty="0" smtClean="0">
                <a:latin typeface="Helvetica Neue"/>
                <a:cs typeface="Helvetica Neue"/>
              </a:rPr>
              <a:t>4.	B. Jordan &amp; A. Henderson, </a:t>
            </a:r>
            <a:r>
              <a:rPr lang="en-US" sz="1800" i="1" dirty="0" smtClean="0">
                <a:latin typeface="Helvetica Neue"/>
                <a:cs typeface="Helvetica Neue"/>
              </a:rPr>
              <a:t>J. of the Learning Sciences </a:t>
            </a:r>
            <a:r>
              <a:rPr lang="en-US" sz="1800" b="1" dirty="0" smtClean="0">
                <a:latin typeface="Helvetica Neue"/>
                <a:cs typeface="Helvetica Neue"/>
              </a:rPr>
              <a:t>4</a:t>
            </a:r>
            <a:r>
              <a:rPr lang="en-US" sz="1800" dirty="0" smtClean="0">
                <a:latin typeface="Helvetica Neue"/>
                <a:cs typeface="Helvetica Neue"/>
              </a:rPr>
              <a:t>(1), 39-103 (1995).</a:t>
            </a:r>
          </a:p>
          <a:p>
            <a:pPr marL="461963" indent="-461963">
              <a:tabLst>
                <a:tab pos="962025" algn="l"/>
              </a:tabLst>
            </a:pPr>
            <a:r>
              <a:rPr lang="en-US" sz="1800" dirty="0" smtClean="0">
                <a:latin typeface="Helvetica Neue"/>
                <a:cs typeface="Helvetica Neue"/>
              </a:rPr>
              <a:t>5.	R. E. </a:t>
            </a:r>
            <a:r>
              <a:rPr lang="en-US" sz="1800" dirty="0" err="1" smtClean="0">
                <a:latin typeface="Helvetica Neue"/>
                <a:cs typeface="Helvetica Neue"/>
              </a:rPr>
              <a:t>Scherr</a:t>
            </a:r>
            <a:r>
              <a:rPr lang="en-US" sz="1800" dirty="0" smtClean="0">
                <a:latin typeface="Helvetica Neue"/>
                <a:cs typeface="Helvetica Neue"/>
              </a:rPr>
              <a:t> </a:t>
            </a:r>
            <a:r>
              <a:rPr lang="en-US" sz="1800" i="1" dirty="0" smtClean="0">
                <a:latin typeface="Helvetica Neue"/>
                <a:cs typeface="Helvetica Neue"/>
              </a:rPr>
              <a:t>et al.</a:t>
            </a:r>
            <a:r>
              <a:rPr lang="en-US" sz="1800" dirty="0" smtClean="0">
                <a:latin typeface="Helvetica Neue"/>
                <a:cs typeface="Helvetica Neue"/>
              </a:rPr>
              <a:t>, ““Energy Theater”: Using the body symbolically to understand energy,” in </a:t>
            </a:r>
            <a:r>
              <a:rPr lang="en-US" sz="1800" i="1" dirty="0" smtClean="0">
                <a:latin typeface="Helvetica Neue"/>
                <a:cs typeface="Helvetica Neue"/>
              </a:rPr>
              <a:t>2010 Physics Education Research Conference Proceedings,</a:t>
            </a:r>
            <a:r>
              <a:rPr lang="en-US" sz="1800" dirty="0" smtClean="0">
                <a:latin typeface="Helvetica Neue"/>
                <a:cs typeface="Helvetica Neue"/>
              </a:rPr>
              <a:t> edited by C. Singh, M. </a:t>
            </a:r>
            <a:r>
              <a:rPr lang="en-US" sz="1800" dirty="0" err="1" smtClean="0">
                <a:latin typeface="Helvetica Neue"/>
                <a:cs typeface="Helvetica Neue"/>
              </a:rPr>
              <a:t>Sabella</a:t>
            </a:r>
            <a:r>
              <a:rPr lang="en-US" sz="1800" dirty="0" smtClean="0">
                <a:latin typeface="Helvetica Neue"/>
                <a:cs typeface="Helvetica Neue"/>
              </a:rPr>
              <a:t>, &amp; S. </a:t>
            </a:r>
            <a:r>
              <a:rPr lang="en-US" sz="1800" dirty="0" err="1" smtClean="0">
                <a:latin typeface="Helvetica Neue"/>
                <a:cs typeface="Helvetica Neue"/>
              </a:rPr>
              <a:t>Rebello</a:t>
            </a:r>
            <a:r>
              <a:rPr lang="en-US" sz="1800" dirty="0" smtClean="0">
                <a:latin typeface="Helvetica Neue"/>
                <a:cs typeface="Helvetica Neue"/>
              </a:rPr>
              <a:t>, Melville, NY: AIP Press (2010).</a:t>
            </a:r>
          </a:p>
          <a:p>
            <a:pPr marL="461963" indent="-461963">
              <a:buAutoNum type="arabicPeriod" startAt="6"/>
              <a:tabLst>
                <a:tab pos="962025" algn="l"/>
              </a:tabLst>
            </a:pPr>
            <a:r>
              <a:rPr lang="en-US" sz="1800" dirty="0" smtClean="0">
                <a:latin typeface="Helvetica Neue"/>
                <a:cs typeface="Helvetica Neue"/>
              </a:rPr>
              <a:t>H.G. Close </a:t>
            </a:r>
            <a:r>
              <a:rPr lang="en-US" sz="1800" i="1" dirty="0" smtClean="0">
                <a:latin typeface="Helvetica Neue"/>
                <a:cs typeface="Helvetica Neue"/>
              </a:rPr>
              <a:t>et al.,</a:t>
            </a:r>
            <a:r>
              <a:rPr lang="en-US" sz="1800" dirty="0" smtClean="0">
                <a:latin typeface="Helvetica Neue"/>
                <a:cs typeface="Helvetica Neue"/>
              </a:rPr>
              <a:t> “Using the Algebra Project method to regiment discourse in an energy course for teachers,” in Singh, </a:t>
            </a:r>
            <a:r>
              <a:rPr lang="en-US" sz="1800" dirty="0" err="1" smtClean="0">
                <a:latin typeface="Helvetica Neue"/>
                <a:cs typeface="Helvetica Neue"/>
              </a:rPr>
              <a:t>Sabella</a:t>
            </a:r>
            <a:r>
              <a:rPr lang="en-US" sz="1800" dirty="0" smtClean="0">
                <a:latin typeface="Helvetica Neue"/>
                <a:cs typeface="Helvetica Neue"/>
              </a:rPr>
              <a:t>, &amp; </a:t>
            </a:r>
            <a:r>
              <a:rPr lang="en-US" sz="1800" dirty="0" err="1" smtClean="0">
                <a:latin typeface="Helvetica Neue"/>
                <a:cs typeface="Helvetica Neue"/>
              </a:rPr>
              <a:t>Rebello</a:t>
            </a:r>
            <a:r>
              <a:rPr lang="en-US" sz="1800" dirty="0" smtClean="0">
                <a:latin typeface="Helvetica Neue"/>
                <a:cs typeface="Helvetica Neue"/>
              </a:rPr>
              <a:t>, </a:t>
            </a:r>
            <a:r>
              <a:rPr lang="en-US" sz="1800" i="1" dirty="0" smtClean="0">
                <a:latin typeface="Helvetica Neue"/>
                <a:cs typeface="Helvetica Neue"/>
              </a:rPr>
              <a:t>op. cit.</a:t>
            </a:r>
            <a:endParaRPr lang="en-US" sz="1800" dirty="0" smtClean="0">
              <a:latin typeface="Helvetica Neue"/>
              <a:cs typeface="Helvetica Neue"/>
            </a:endParaRPr>
          </a:p>
          <a:p>
            <a:pPr marL="461963" indent="-461963">
              <a:tabLst>
                <a:tab pos="962025" algn="l"/>
              </a:tabLst>
            </a:pPr>
            <a:r>
              <a:rPr lang="en-US" sz="1800" dirty="0" smtClean="0">
                <a:latin typeface="Helvetica Neue"/>
                <a:cs typeface="Helvetica Neue"/>
              </a:rPr>
              <a:t>	Diagrams of hands are provided by </a:t>
            </a:r>
            <a:r>
              <a:rPr lang="en-US" sz="1800" u="sng" dirty="0" smtClean="0">
                <a:latin typeface="Helvetica Neue"/>
                <a:cs typeface="Helvetica Neue"/>
              </a:rPr>
              <a:t>http://</a:t>
            </a:r>
            <a:r>
              <a:rPr lang="en-US" sz="1800" u="sng" dirty="0" err="1" smtClean="0">
                <a:latin typeface="Helvetica Neue"/>
                <a:cs typeface="Helvetica Neue"/>
              </a:rPr>
              <a:t>etc.usf.edu/clipart/sitemap/hands.php</a:t>
            </a:r>
            <a:endParaRPr lang="en-US" sz="1800" dirty="0" smtClean="0">
              <a:latin typeface="Helvetica Neue"/>
              <a:cs typeface="Helvetica Neue"/>
            </a:endParaRPr>
          </a:p>
          <a:p>
            <a:endParaRPr lang="en-US" sz="3600" dirty="0">
              <a:latin typeface="Helvetica Neue"/>
              <a:cs typeface="Helvetica Neue"/>
            </a:endParaRPr>
          </a:p>
        </p:txBody>
      </p:sp>
      <p:grpSp>
        <p:nvGrpSpPr>
          <p:cNvPr id="198" name="Group 197"/>
          <p:cNvGrpSpPr/>
          <p:nvPr/>
        </p:nvGrpSpPr>
        <p:grpSpPr>
          <a:xfrm>
            <a:off x="22599013" y="18669000"/>
            <a:ext cx="6008375" cy="1581737"/>
            <a:chOff x="22179912" y="19278600"/>
            <a:chExt cx="6008375" cy="1581737"/>
          </a:xfrm>
        </p:grpSpPr>
        <p:pic>
          <p:nvPicPr>
            <p:cNvPr id="191" name="Picture 190" descr="Vocalized Mixed-Divided Top Consonant"/>
            <p:cNvPicPr>
              <a:picLocks noChangeAspect="1"/>
            </p:cNvPicPr>
            <p:nvPr/>
          </p:nvPicPr>
          <p:blipFill>
            <a:blip r:embed="rId6" cstate="print"/>
            <a:srcRect r="17523" b="36456"/>
            <a:stretch>
              <a:fillRect/>
            </a:stretch>
          </p:blipFill>
          <p:spPr bwMode="auto">
            <a:xfrm>
              <a:off x="25450800" y="19278600"/>
              <a:ext cx="1574958" cy="1581737"/>
            </a:xfrm>
            <a:prstGeom prst="rect">
              <a:avLst/>
            </a:prstGeom>
            <a:noFill/>
            <a:ln w="9525">
              <a:noFill/>
              <a:miter lim="800000"/>
              <a:headEnd/>
              <a:tailEnd/>
            </a:ln>
          </p:spPr>
        </p:pic>
        <p:pic>
          <p:nvPicPr>
            <p:cNvPr id="192" name="Picture 191" descr="Vocalized Mixed-Divided Top Consonant"/>
            <p:cNvPicPr>
              <a:picLocks noChangeAspect="1"/>
            </p:cNvPicPr>
            <p:nvPr/>
          </p:nvPicPr>
          <p:blipFill>
            <a:blip r:embed="rId6" cstate="print"/>
            <a:srcRect r="17523" b="36456"/>
            <a:stretch>
              <a:fillRect/>
            </a:stretch>
          </p:blipFill>
          <p:spPr bwMode="auto">
            <a:xfrm flipH="1">
              <a:off x="23317200" y="19278600"/>
              <a:ext cx="1574958" cy="1581737"/>
            </a:xfrm>
            <a:prstGeom prst="rect">
              <a:avLst/>
            </a:prstGeom>
            <a:noFill/>
            <a:ln w="9525">
              <a:noFill/>
              <a:miter lim="800000"/>
              <a:headEnd/>
              <a:tailEnd/>
            </a:ln>
          </p:spPr>
        </p:pic>
        <p:sp>
          <p:nvSpPr>
            <p:cNvPr id="193" name="Right Arrow 192"/>
            <p:cNvSpPr/>
            <p:nvPr/>
          </p:nvSpPr>
          <p:spPr>
            <a:xfrm rot="19936677">
              <a:off x="26126140" y="19575225"/>
              <a:ext cx="2062147" cy="533400"/>
            </a:xfrm>
            <a:prstGeom prst="rightArrow">
              <a:avLst>
                <a:gd name="adj1" fmla="val 21038"/>
                <a:gd name="adj2" fmla="val 37856"/>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Right Arrow 193"/>
            <p:cNvSpPr/>
            <p:nvPr/>
          </p:nvSpPr>
          <p:spPr>
            <a:xfrm rot="1663323" flipH="1">
              <a:off x="22179912" y="19566822"/>
              <a:ext cx="2062147" cy="533400"/>
            </a:xfrm>
            <a:prstGeom prst="rightArrow">
              <a:avLst>
                <a:gd name="adj1" fmla="val 21038"/>
                <a:gd name="adj2" fmla="val 37856"/>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22" name="TextBox 221"/>
          <p:cNvSpPr txBox="1"/>
          <p:nvPr/>
        </p:nvSpPr>
        <p:spPr>
          <a:xfrm>
            <a:off x="26974800" y="16230600"/>
            <a:ext cx="2438400" cy="707886"/>
          </a:xfrm>
          <a:prstGeom prst="rect">
            <a:avLst/>
          </a:prstGeom>
          <a:noFill/>
        </p:spPr>
        <p:txBody>
          <a:bodyPr wrap="square" rtlCol="0">
            <a:spAutoFit/>
          </a:bodyPr>
          <a:lstStyle/>
          <a:p>
            <a:r>
              <a:rPr lang="en-US" sz="2000" dirty="0" smtClean="0">
                <a:latin typeface="Helvetica Neue"/>
                <a:cs typeface="Helvetica Neue"/>
              </a:rPr>
              <a:t>(Both hands, </a:t>
            </a:r>
          </a:p>
          <a:p>
            <a:r>
              <a:rPr lang="en-US" sz="2000" dirty="0" smtClean="0">
                <a:latin typeface="Helvetica Neue"/>
                <a:cs typeface="Helvetica Neue"/>
              </a:rPr>
              <a:t>side-by-side)</a:t>
            </a:r>
            <a:endParaRPr lang="en-US" sz="2000" dirty="0">
              <a:latin typeface="Helvetica Neue"/>
              <a:cs typeface="Helvetica Neue"/>
            </a:endParaRPr>
          </a:p>
        </p:txBody>
      </p:sp>
      <p:pic>
        <p:nvPicPr>
          <p:cNvPr id="224" name="Picture 223" descr="Normal Aperture Mixed Primary High Vowel"/>
          <p:cNvPicPr>
            <a:picLocks noChangeAspect="1"/>
          </p:cNvPicPr>
          <p:nvPr/>
        </p:nvPicPr>
        <p:blipFill>
          <a:blip r:embed="rId8" cstate="print"/>
          <a:srcRect r="11458" b="53372"/>
          <a:stretch>
            <a:fillRect/>
          </a:stretch>
        </p:blipFill>
        <p:spPr bwMode="auto">
          <a:xfrm>
            <a:off x="25222201" y="21869401"/>
            <a:ext cx="1727656" cy="953403"/>
          </a:xfrm>
          <a:prstGeom prst="rect">
            <a:avLst/>
          </a:prstGeom>
          <a:noFill/>
          <a:ln w="9525">
            <a:noFill/>
            <a:miter lim="800000"/>
            <a:headEnd/>
            <a:tailEnd/>
          </a:ln>
        </p:spPr>
      </p:pic>
      <p:sp>
        <p:nvSpPr>
          <p:cNvPr id="225" name="Left-Right Arrow 224"/>
          <p:cNvSpPr/>
          <p:nvPr/>
        </p:nvSpPr>
        <p:spPr>
          <a:xfrm rot="19613144">
            <a:off x="24238606" y="21583064"/>
            <a:ext cx="2133600" cy="381000"/>
          </a:xfrm>
          <a:prstGeom prst="leftRightArrow">
            <a:avLst>
              <a:gd name="adj1" fmla="val 28157"/>
              <a:gd name="adj2" fmla="val 44175"/>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39" name="Group 238"/>
          <p:cNvGrpSpPr/>
          <p:nvPr/>
        </p:nvGrpSpPr>
        <p:grpSpPr>
          <a:xfrm>
            <a:off x="22362327" y="24079200"/>
            <a:ext cx="6481747" cy="1618503"/>
            <a:chOff x="19970113" y="14173200"/>
            <a:chExt cx="6481747" cy="1618503"/>
          </a:xfrm>
          <a:solidFill>
            <a:srgbClr val="FFFFFF"/>
          </a:solidFill>
        </p:grpSpPr>
        <p:pic>
          <p:nvPicPr>
            <p:cNvPr id="240" name="Picture 239" descr="Board of Trade sign language"/>
            <p:cNvPicPr>
              <a:picLocks noChangeAspect="1"/>
            </p:cNvPicPr>
            <p:nvPr/>
          </p:nvPicPr>
          <p:blipFill>
            <a:blip r:embed="rId7" cstate="print"/>
            <a:srcRect r="484" b="34979"/>
            <a:stretch>
              <a:fillRect/>
            </a:stretch>
          </p:blipFill>
          <p:spPr bwMode="auto">
            <a:xfrm>
              <a:off x="23545800" y="14173200"/>
              <a:ext cx="1864942" cy="1618503"/>
            </a:xfrm>
            <a:prstGeom prst="rect">
              <a:avLst/>
            </a:prstGeom>
            <a:grpFill/>
            <a:ln w="9525">
              <a:noFill/>
              <a:miter lim="800000"/>
              <a:headEnd/>
              <a:tailEnd/>
            </a:ln>
          </p:spPr>
        </p:pic>
        <p:pic>
          <p:nvPicPr>
            <p:cNvPr id="241" name="Picture 240" descr="Board of Trade sign language"/>
            <p:cNvPicPr>
              <a:picLocks noChangeAspect="1"/>
            </p:cNvPicPr>
            <p:nvPr/>
          </p:nvPicPr>
          <p:blipFill>
            <a:blip r:embed="rId7" cstate="print"/>
            <a:srcRect r="484" b="34979"/>
            <a:stretch>
              <a:fillRect/>
            </a:stretch>
          </p:blipFill>
          <p:spPr bwMode="auto">
            <a:xfrm flipH="1">
              <a:off x="20955000" y="14173200"/>
              <a:ext cx="1864942" cy="1618503"/>
            </a:xfrm>
            <a:prstGeom prst="rect">
              <a:avLst/>
            </a:prstGeom>
            <a:grpFill/>
            <a:ln w="9525">
              <a:noFill/>
              <a:miter lim="800000"/>
              <a:headEnd/>
              <a:tailEnd/>
            </a:ln>
          </p:spPr>
        </p:pic>
        <p:sp>
          <p:nvSpPr>
            <p:cNvPr id="242" name="Right Arrow 241"/>
            <p:cNvSpPr/>
            <p:nvPr/>
          </p:nvSpPr>
          <p:spPr>
            <a:xfrm rot="19936677">
              <a:off x="24389713" y="14478228"/>
              <a:ext cx="2062147" cy="533400"/>
            </a:xfrm>
            <a:prstGeom prst="rightArrow">
              <a:avLst>
                <a:gd name="adj1" fmla="val 21038"/>
                <a:gd name="adj2" fmla="val 37856"/>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Right Arrow 242"/>
            <p:cNvSpPr/>
            <p:nvPr/>
          </p:nvSpPr>
          <p:spPr>
            <a:xfrm rot="1663323" flipH="1">
              <a:off x="19970113" y="14469825"/>
              <a:ext cx="2062147" cy="533400"/>
            </a:xfrm>
            <a:prstGeom prst="rightArrow">
              <a:avLst>
                <a:gd name="adj1" fmla="val 21038"/>
                <a:gd name="adj2" fmla="val 37856"/>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9" name="Group 258"/>
          <p:cNvGrpSpPr/>
          <p:nvPr/>
        </p:nvGrpSpPr>
        <p:grpSpPr>
          <a:xfrm>
            <a:off x="20345400" y="26365200"/>
            <a:ext cx="8915400" cy="2778280"/>
            <a:chOff x="30175200" y="18554700"/>
            <a:chExt cx="8915400" cy="2778280"/>
          </a:xfrm>
        </p:grpSpPr>
        <p:sp>
          <p:nvSpPr>
            <p:cNvPr id="253" name="Circular Arrow 252"/>
            <p:cNvSpPr/>
            <p:nvPr/>
          </p:nvSpPr>
          <p:spPr>
            <a:xfrm>
              <a:off x="35356800" y="18973800"/>
              <a:ext cx="3429000" cy="2057400"/>
            </a:xfrm>
            <a:prstGeom prst="circularArrow">
              <a:avLst>
                <a:gd name="adj1" fmla="val 5452"/>
                <a:gd name="adj2" fmla="val 788296"/>
                <a:gd name="adj3" fmla="val 20713778"/>
                <a:gd name="adj4" fmla="val 10800000"/>
                <a:gd name="adj5" fmla="val 11748"/>
              </a:avLst>
            </a:prstGeom>
            <a:solidFill>
              <a:srgbClr val="FFFFFF"/>
            </a:solidFill>
            <a:ln cap="sq">
              <a:solidFill>
                <a:schemeClr val="tx1"/>
              </a:solidFill>
              <a:roun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54" name="Circular Arrow 253"/>
            <p:cNvSpPr/>
            <p:nvPr/>
          </p:nvSpPr>
          <p:spPr>
            <a:xfrm flipH="1">
              <a:off x="30556200" y="18973800"/>
              <a:ext cx="3429000" cy="2057400"/>
            </a:xfrm>
            <a:prstGeom prst="circularArrow">
              <a:avLst>
                <a:gd name="adj1" fmla="val 5452"/>
                <a:gd name="adj2" fmla="val 788296"/>
                <a:gd name="adj3" fmla="val 20713778"/>
                <a:gd name="adj4" fmla="val 10800000"/>
                <a:gd name="adj5" fmla="val 11748"/>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255" name="Picture 254" descr="Normal Aperture Mixed Primary High Vowel"/>
            <p:cNvPicPr>
              <a:picLocks noChangeAspect="1"/>
            </p:cNvPicPr>
            <p:nvPr/>
          </p:nvPicPr>
          <p:blipFill>
            <a:blip r:embed="rId8" cstate="print"/>
            <a:srcRect r="11458" b="53372"/>
            <a:stretch>
              <a:fillRect/>
            </a:stretch>
          </p:blipFill>
          <p:spPr bwMode="auto">
            <a:xfrm rot="2147510">
              <a:off x="35015259" y="20379577"/>
              <a:ext cx="1727656" cy="953403"/>
            </a:xfrm>
            <a:prstGeom prst="rect">
              <a:avLst/>
            </a:prstGeom>
            <a:noFill/>
            <a:ln w="9525">
              <a:noFill/>
              <a:miter lim="800000"/>
              <a:headEnd/>
              <a:tailEnd/>
            </a:ln>
          </p:spPr>
        </p:pic>
        <p:sp>
          <p:nvSpPr>
            <p:cNvPr id="256" name="Circular Arrow 255"/>
            <p:cNvSpPr/>
            <p:nvPr/>
          </p:nvSpPr>
          <p:spPr>
            <a:xfrm flipH="1">
              <a:off x="34899600" y="18554700"/>
              <a:ext cx="4191000" cy="2057400"/>
            </a:xfrm>
            <a:prstGeom prst="circularArrow">
              <a:avLst>
                <a:gd name="adj1" fmla="val 5452"/>
                <a:gd name="adj2" fmla="val 788296"/>
                <a:gd name="adj3" fmla="val 20713778"/>
                <a:gd name="adj4" fmla="val 10800000"/>
                <a:gd name="adj5" fmla="val 11748"/>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57" name="Circular Arrow 256"/>
            <p:cNvSpPr/>
            <p:nvPr/>
          </p:nvSpPr>
          <p:spPr>
            <a:xfrm>
              <a:off x="30175200" y="18554700"/>
              <a:ext cx="4191000" cy="2057400"/>
            </a:xfrm>
            <a:prstGeom prst="circularArrow">
              <a:avLst>
                <a:gd name="adj1" fmla="val 5452"/>
                <a:gd name="adj2" fmla="val 788296"/>
                <a:gd name="adj3" fmla="val 20713778"/>
                <a:gd name="adj4" fmla="val 10800000"/>
                <a:gd name="adj5" fmla="val 11748"/>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258" name="Picture 257" descr="Normal Aperture Mixed Primary High Vowel"/>
            <p:cNvPicPr>
              <a:picLocks noChangeAspect="1"/>
            </p:cNvPicPr>
            <p:nvPr/>
          </p:nvPicPr>
          <p:blipFill>
            <a:blip r:embed="rId8" cstate="print"/>
            <a:srcRect r="11458" b="53372"/>
            <a:stretch>
              <a:fillRect/>
            </a:stretch>
          </p:blipFill>
          <p:spPr bwMode="auto">
            <a:xfrm rot="19452490" flipH="1">
              <a:off x="32500659" y="20379577"/>
              <a:ext cx="1727656" cy="953403"/>
            </a:xfrm>
            <a:prstGeom prst="rect">
              <a:avLst/>
            </a:prstGeom>
            <a:noFill/>
            <a:ln w="9525">
              <a:noFill/>
              <a:miter lim="800000"/>
              <a:headEnd/>
              <a:tailEnd/>
            </a:ln>
          </p:spPr>
        </p:pic>
      </p:grpSp>
      <p:sp>
        <p:nvSpPr>
          <p:cNvPr id="268" name="TextBox 267"/>
          <p:cNvSpPr txBox="1"/>
          <p:nvPr/>
        </p:nvSpPr>
        <p:spPr>
          <a:xfrm>
            <a:off x="21564600" y="27508200"/>
            <a:ext cx="2438400" cy="707886"/>
          </a:xfrm>
          <a:prstGeom prst="rect">
            <a:avLst/>
          </a:prstGeom>
          <a:noFill/>
        </p:spPr>
        <p:txBody>
          <a:bodyPr wrap="square" rtlCol="0">
            <a:spAutoFit/>
          </a:bodyPr>
          <a:lstStyle/>
          <a:p>
            <a:r>
              <a:rPr lang="en-US" sz="2000" dirty="0" smtClean="0">
                <a:latin typeface="Helvetica Neue"/>
                <a:cs typeface="Helvetica Neue"/>
              </a:rPr>
              <a:t>(Bounce in </a:t>
            </a:r>
          </a:p>
          <a:p>
            <a:r>
              <a:rPr lang="en-US" sz="2000" dirty="0" smtClean="0">
                <a:latin typeface="Helvetica Neue"/>
                <a:cs typeface="Helvetica Neue"/>
              </a:rPr>
              <a:t>and out 3x)</a:t>
            </a:r>
            <a:endParaRPr lang="en-US" sz="2000" dirty="0">
              <a:latin typeface="Helvetica Neue"/>
              <a:cs typeface="Helvetica Neue"/>
            </a:endParaRPr>
          </a:p>
        </p:txBody>
      </p:sp>
      <p:sp>
        <p:nvSpPr>
          <p:cNvPr id="269" name="TextBox 268"/>
          <p:cNvSpPr txBox="1"/>
          <p:nvPr/>
        </p:nvSpPr>
        <p:spPr>
          <a:xfrm>
            <a:off x="24384000" y="15773400"/>
            <a:ext cx="2438400" cy="400110"/>
          </a:xfrm>
          <a:prstGeom prst="rect">
            <a:avLst/>
          </a:prstGeom>
          <a:noFill/>
        </p:spPr>
        <p:txBody>
          <a:bodyPr wrap="square" rtlCol="0">
            <a:spAutoFit/>
          </a:bodyPr>
          <a:lstStyle/>
          <a:p>
            <a:r>
              <a:rPr lang="en-US" sz="2000" dirty="0" smtClean="0">
                <a:latin typeface="Helvetica Neue"/>
                <a:cs typeface="Helvetica Neue"/>
              </a:rPr>
              <a:t>(6x)</a:t>
            </a:r>
            <a:endParaRPr lang="en-US" sz="2000" dirty="0">
              <a:latin typeface="Helvetica Neue"/>
              <a:cs typeface="Helvetica Neue"/>
            </a:endParaRPr>
          </a:p>
        </p:txBody>
      </p:sp>
      <p:sp>
        <p:nvSpPr>
          <p:cNvPr id="270" name="TextBox 269"/>
          <p:cNvSpPr txBox="1"/>
          <p:nvPr/>
        </p:nvSpPr>
        <p:spPr>
          <a:xfrm>
            <a:off x="22250400" y="21434286"/>
            <a:ext cx="2971800" cy="707886"/>
          </a:xfrm>
          <a:prstGeom prst="rect">
            <a:avLst/>
          </a:prstGeom>
          <a:noFill/>
        </p:spPr>
        <p:txBody>
          <a:bodyPr wrap="square" rtlCol="0">
            <a:spAutoFit/>
          </a:bodyPr>
          <a:lstStyle/>
          <a:p>
            <a:r>
              <a:rPr lang="en-US" sz="2000" dirty="0" smtClean="0">
                <a:latin typeface="Helvetica Neue"/>
                <a:cs typeface="Helvetica Neue"/>
              </a:rPr>
              <a:t>(continuous throughout speech)</a:t>
            </a:r>
            <a:endParaRPr lang="en-US" sz="2000" dirty="0">
              <a:latin typeface="Helvetica Neue"/>
              <a:cs typeface="Helvetica Neue"/>
            </a:endParaRPr>
          </a:p>
        </p:txBody>
      </p:sp>
      <p:sp>
        <p:nvSpPr>
          <p:cNvPr id="170" name="TextBox 169"/>
          <p:cNvSpPr txBox="1"/>
          <p:nvPr/>
        </p:nvSpPr>
        <p:spPr>
          <a:xfrm>
            <a:off x="533400" y="11734800"/>
            <a:ext cx="3276600" cy="3262431"/>
          </a:xfrm>
          <a:prstGeom prst="rect">
            <a:avLst/>
          </a:prstGeom>
          <a:noFill/>
        </p:spPr>
        <p:txBody>
          <a:bodyPr wrap="square" rtlCol="0">
            <a:spAutoFit/>
          </a:bodyPr>
          <a:lstStyle/>
          <a:p>
            <a:r>
              <a:rPr lang="en-US" sz="3600" i="1" dirty="0" smtClean="0">
                <a:latin typeface="Helvetica Neue"/>
              </a:rPr>
              <a:t>Tradition:</a:t>
            </a:r>
            <a:r>
              <a:rPr lang="en-US" sz="3600" dirty="0" smtClean="0">
                <a:latin typeface="Helvetica Neue"/>
              </a:rPr>
              <a:t> </a:t>
            </a:r>
            <a:r>
              <a:rPr lang="en-US" sz="1000" dirty="0" smtClean="0">
                <a:latin typeface="Helvetica Neue"/>
              </a:rPr>
              <a:t>	</a:t>
            </a:r>
            <a:r>
              <a:rPr lang="en-US" sz="3200" dirty="0" smtClean="0">
                <a:latin typeface="Helvetica Neue"/>
              </a:rPr>
              <a:t>Fine-grained, qualitative, multi-modal interaction analysis</a:t>
            </a:r>
            <a:r>
              <a:rPr lang="en-US" sz="3200" baseline="30000" dirty="0" smtClean="0">
                <a:latin typeface="Helvetica Neue"/>
              </a:rPr>
              <a:t>[4]</a:t>
            </a:r>
            <a:endParaRPr lang="en-US" sz="3200" dirty="0"/>
          </a:p>
        </p:txBody>
      </p:sp>
      <p:sp>
        <p:nvSpPr>
          <p:cNvPr id="171" name="TextBox 170"/>
          <p:cNvSpPr txBox="1"/>
          <p:nvPr/>
        </p:nvSpPr>
        <p:spPr>
          <a:xfrm>
            <a:off x="3352800" y="11734800"/>
            <a:ext cx="4876800" cy="3262431"/>
          </a:xfrm>
          <a:prstGeom prst="rect">
            <a:avLst/>
          </a:prstGeom>
          <a:noFill/>
        </p:spPr>
        <p:txBody>
          <a:bodyPr wrap="square" rtlCol="0">
            <a:spAutoFit/>
          </a:bodyPr>
          <a:lstStyle/>
          <a:p>
            <a:r>
              <a:rPr lang="en-US" sz="3600" i="1" dirty="0" smtClean="0">
                <a:latin typeface="Helvetica Neue"/>
              </a:rPr>
              <a:t>Data: </a:t>
            </a:r>
            <a:r>
              <a:rPr lang="en-US" sz="1000" i="1" dirty="0" smtClean="0">
                <a:latin typeface="Helvetica Neue"/>
              </a:rPr>
              <a:t>	</a:t>
            </a:r>
            <a:r>
              <a:rPr lang="en-US" sz="3200" dirty="0" smtClean="0">
                <a:latin typeface="Helvetica Neue"/>
              </a:rPr>
              <a:t>Video records of interactions between learners during an interaction-rich learning situation</a:t>
            </a:r>
          </a:p>
        </p:txBody>
      </p:sp>
      <p:sp>
        <p:nvSpPr>
          <p:cNvPr id="173" name="TextBox 172"/>
          <p:cNvSpPr txBox="1"/>
          <p:nvPr/>
        </p:nvSpPr>
        <p:spPr>
          <a:xfrm>
            <a:off x="8077200" y="11734800"/>
            <a:ext cx="6324600" cy="3262431"/>
          </a:xfrm>
          <a:prstGeom prst="rect">
            <a:avLst/>
          </a:prstGeom>
          <a:noFill/>
        </p:spPr>
        <p:txBody>
          <a:bodyPr wrap="square" rtlCol="0">
            <a:spAutoFit/>
          </a:bodyPr>
          <a:lstStyle/>
          <a:p>
            <a:pPr marL="3194050" indent="-3194050">
              <a:tabLst>
                <a:tab pos="3194050" algn="l"/>
              </a:tabLst>
            </a:pPr>
            <a:r>
              <a:rPr lang="en-US" sz="3600" i="1" dirty="0" smtClean="0">
                <a:latin typeface="Helvetica Neue"/>
              </a:rPr>
              <a:t>Hermeneutic:</a:t>
            </a:r>
          </a:p>
          <a:p>
            <a:pPr marL="3194050" indent="-3194050">
              <a:tabLst>
                <a:tab pos="3194050" algn="l"/>
              </a:tabLst>
            </a:pPr>
            <a:endParaRPr lang="en-US" sz="1000" dirty="0" smtClean="0">
              <a:latin typeface="Helvetica Neue"/>
            </a:endParaRPr>
          </a:p>
          <a:p>
            <a:pPr marL="38100" indent="-38100">
              <a:tabLst>
                <a:tab pos="0" algn="l"/>
              </a:tabLst>
            </a:pPr>
            <a:r>
              <a:rPr lang="en-US" sz="3200" dirty="0" smtClean="0">
                <a:latin typeface="Helvetica Neue"/>
              </a:rPr>
              <a:t>Meaning of actions in the situation is given primarily by immediately prior interactive function of any similar actions within the situation</a:t>
            </a:r>
            <a:endParaRPr lang="en-US" sz="3200" dirty="0">
              <a:latin typeface="Helvetica Neue"/>
              <a:cs typeface="Helvetica Neue"/>
            </a:endParaRPr>
          </a:p>
        </p:txBody>
      </p:sp>
      <p:sp>
        <p:nvSpPr>
          <p:cNvPr id="176" name="TextBox 175"/>
          <p:cNvSpPr txBox="1"/>
          <p:nvPr/>
        </p:nvSpPr>
        <p:spPr>
          <a:xfrm>
            <a:off x="29946600" y="19062680"/>
            <a:ext cx="13487400" cy="3170099"/>
          </a:xfrm>
          <a:prstGeom prst="rect">
            <a:avLst/>
          </a:prstGeom>
          <a:noFill/>
        </p:spPr>
        <p:txBody>
          <a:bodyPr wrap="square" rtlCol="0">
            <a:spAutoFit/>
          </a:bodyPr>
          <a:lstStyle/>
          <a:p>
            <a:r>
              <a:rPr lang="en-US" sz="2500" dirty="0" smtClean="0">
                <a:latin typeface="Helvetica Neue"/>
                <a:cs typeface="Helvetica Neue"/>
              </a:rPr>
              <a:t>Schematic diagram of different states of conceptual differentiation. </a:t>
            </a:r>
          </a:p>
          <a:p>
            <a:pPr marL="514350" indent="-514350">
              <a:buAutoNum type="alphaLcParenBoth"/>
            </a:pPr>
            <a:r>
              <a:rPr lang="en-US" sz="2500" dirty="0" smtClean="0">
                <a:latin typeface="Helvetica Neue"/>
                <a:cs typeface="Helvetica Neue"/>
              </a:rPr>
              <a:t>Mark and Donna differentiate the concepts kinetic </a:t>
            </a:r>
            <a:r>
              <a:rPr lang="en-US" sz="2500" dirty="0" smtClean="0">
                <a:latin typeface="Helvetica Neue"/>
                <a:cs typeface="Helvetica Neue"/>
              </a:rPr>
              <a:t>(K) </a:t>
            </a:r>
            <a:r>
              <a:rPr lang="en-US" sz="2500" dirty="0" smtClean="0">
                <a:latin typeface="Helvetica Neue"/>
                <a:cs typeface="Helvetica Neue"/>
              </a:rPr>
              <a:t>and </a:t>
            </a:r>
            <a:r>
              <a:rPr lang="en-US" sz="2500" dirty="0" err="1" smtClean="0">
                <a:latin typeface="Helvetica Neue"/>
                <a:cs typeface="Helvetica Neue"/>
              </a:rPr>
              <a:t>configurational</a:t>
            </a:r>
            <a:r>
              <a:rPr lang="en-US" sz="2500" dirty="0" smtClean="0">
                <a:latin typeface="Helvetica Neue"/>
                <a:cs typeface="Helvetica Neue"/>
              </a:rPr>
              <a:t> (C). Beth’s concept scaling (S) fuses (rather than coordinates) elements of kinetic and </a:t>
            </a:r>
            <a:r>
              <a:rPr lang="en-US" sz="2500" dirty="0" err="1" smtClean="0">
                <a:latin typeface="Helvetica Neue"/>
                <a:cs typeface="Helvetica Neue"/>
              </a:rPr>
              <a:t>configurational</a:t>
            </a:r>
            <a:r>
              <a:rPr lang="en-US" sz="2500" dirty="0" smtClean="0">
                <a:latin typeface="Helvetica Neue"/>
                <a:cs typeface="Helvetica Neue"/>
              </a:rPr>
              <a:t>. </a:t>
            </a:r>
          </a:p>
          <a:p>
            <a:pPr marL="514350" indent="-514350">
              <a:buAutoNum type="alphaLcParenBoth"/>
            </a:pPr>
            <a:r>
              <a:rPr lang="en-US" sz="2500" dirty="0" smtClean="0">
                <a:latin typeface="Helvetica Neue"/>
                <a:cs typeface="Helvetica Neue"/>
              </a:rPr>
              <a:t>When Mark and Donna observe Beth’s undifferentiated actions, they correct her with differentiated actions. The ideal result of this correction is that Beth’s concept S will become differentiated into K and C. </a:t>
            </a:r>
          </a:p>
          <a:p>
            <a:pPr marL="514350" indent="-514350">
              <a:buAutoNum type="alphaLcParenBoth"/>
            </a:pPr>
            <a:r>
              <a:rPr lang="en-US" sz="2500" dirty="0" smtClean="0">
                <a:latin typeface="Helvetica Neue"/>
                <a:cs typeface="Helvetica Neue"/>
              </a:rPr>
              <a:t>The actual result of the correction in this interaction is that Beth’s actions become more like those associated with C, but with no explicit acknowledgement of K. </a:t>
            </a:r>
            <a:endParaRPr lang="en-US" sz="2500" dirty="0">
              <a:latin typeface="Helvetica Neue"/>
              <a:cs typeface="Helvetica Neue"/>
            </a:endParaRPr>
          </a:p>
        </p:txBody>
      </p:sp>
      <p:sp>
        <p:nvSpPr>
          <p:cNvPr id="177" name="TextBox 176"/>
          <p:cNvSpPr txBox="1"/>
          <p:nvPr/>
        </p:nvSpPr>
        <p:spPr>
          <a:xfrm>
            <a:off x="29946600" y="12268200"/>
            <a:ext cx="13411200" cy="3262432"/>
          </a:xfrm>
          <a:prstGeom prst="rect">
            <a:avLst/>
          </a:prstGeom>
          <a:noFill/>
        </p:spPr>
        <p:txBody>
          <a:bodyPr wrap="square" rtlCol="0">
            <a:spAutoFit/>
          </a:bodyPr>
          <a:lstStyle/>
          <a:p>
            <a:r>
              <a:rPr lang="en-US" sz="3200" dirty="0" smtClean="0">
                <a:latin typeface="Helvetica Neue"/>
                <a:cs typeface="Helvetica Neue"/>
              </a:rPr>
              <a:t>In Beth’s response to Mark and Donna,</a:t>
            </a:r>
          </a:p>
          <a:p>
            <a:pPr>
              <a:tabLst>
                <a:tab pos="7315200" algn="l"/>
              </a:tabLst>
            </a:pPr>
            <a:endParaRPr lang="en-US" sz="1000" dirty="0" smtClean="0">
              <a:latin typeface="Helvetica Neue"/>
              <a:cs typeface="Helvetica Neue"/>
            </a:endParaRPr>
          </a:p>
          <a:p>
            <a:pPr>
              <a:tabLst>
                <a:tab pos="6400800" algn="l"/>
              </a:tabLst>
            </a:pPr>
            <a:r>
              <a:rPr lang="en-US" sz="3200" dirty="0" smtClean="0">
                <a:latin typeface="Helvetica Neue"/>
                <a:cs typeface="Helvetica Neue"/>
              </a:rPr>
              <a:t>She does repeat:</a:t>
            </a:r>
            <a:r>
              <a:rPr lang="en-US" sz="3600" dirty="0" smtClean="0">
                <a:latin typeface="Helvetica Neue"/>
                <a:cs typeface="Helvetica Neue"/>
              </a:rPr>
              <a:t>	</a:t>
            </a:r>
            <a:r>
              <a:rPr lang="en-US" sz="3200" dirty="0" smtClean="0">
                <a:latin typeface="Helvetica Neue"/>
                <a:cs typeface="Helvetica Neue"/>
              </a:rPr>
              <a:t>She does not repeat:</a:t>
            </a:r>
          </a:p>
          <a:p>
            <a:pPr>
              <a:tabLst>
                <a:tab pos="6400800" algn="l"/>
              </a:tabLst>
            </a:pPr>
            <a:endParaRPr lang="en-US" sz="800" i="1" dirty="0" smtClean="0">
              <a:latin typeface="Helvetica Neue"/>
              <a:cs typeface="Helvetica Neue"/>
            </a:endParaRPr>
          </a:p>
          <a:p>
            <a:pPr>
              <a:tabLst>
                <a:tab pos="6400800" algn="l"/>
              </a:tabLst>
            </a:pPr>
            <a:r>
              <a:rPr lang="en-US" sz="2400" i="1" dirty="0" smtClean="0">
                <a:latin typeface="Helvetica Neue"/>
                <a:cs typeface="Helvetica Neue"/>
              </a:rPr>
              <a:t>Farther apart</a:t>
            </a:r>
            <a:r>
              <a:rPr lang="en-US" sz="2400" dirty="0" smtClean="0">
                <a:latin typeface="Helvetica Neue"/>
                <a:cs typeface="Helvetica Neue"/>
              </a:rPr>
              <a:t>	Any other special words, especially those	associated with the kinetic concept</a:t>
            </a:r>
          </a:p>
          <a:p>
            <a:pPr>
              <a:tabLst>
                <a:tab pos="6400800" algn="l"/>
              </a:tabLst>
            </a:pPr>
            <a:endParaRPr lang="en-US" sz="800" dirty="0" smtClean="0">
              <a:latin typeface="Helvetica Neue"/>
              <a:cs typeface="Helvetica Neue"/>
            </a:endParaRPr>
          </a:p>
          <a:p>
            <a:pPr>
              <a:tabLst>
                <a:tab pos="6400800" algn="l"/>
              </a:tabLst>
            </a:pPr>
            <a:r>
              <a:rPr lang="en-US" sz="2400" dirty="0" smtClean="0">
                <a:latin typeface="Helvetica Neue"/>
                <a:cs typeface="Helvetica Neue"/>
              </a:rPr>
              <a:t>“Bracket” hand shape	“Fist” hand shape</a:t>
            </a:r>
          </a:p>
          <a:p>
            <a:pPr>
              <a:tabLst>
                <a:tab pos="6400800" algn="l"/>
              </a:tabLst>
            </a:pPr>
            <a:endParaRPr lang="en-US" sz="800" dirty="0" smtClean="0">
              <a:latin typeface="Helvetica Neue"/>
              <a:cs typeface="Helvetica Neue"/>
            </a:endParaRPr>
          </a:p>
          <a:p>
            <a:pPr>
              <a:tabLst>
                <a:tab pos="6400800" algn="l"/>
              </a:tabLst>
            </a:pPr>
            <a:r>
              <a:rPr lang="en-US" sz="2400" dirty="0" smtClean="0">
                <a:latin typeface="Helvetica Neue"/>
                <a:cs typeface="Helvetica Neue"/>
              </a:rPr>
              <a:t>Her own expanding motion	Either the bouncing or shaking motions</a:t>
            </a:r>
            <a:endParaRPr lang="en-US" sz="2400" dirty="0" smtClean="0">
              <a:latin typeface="Helvetica Neue"/>
              <a:cs typeface="Helvetica Neue"/>
            </a:endParaRPr>
          </a:p>
          <a:p>
            <a:pPr>
              <a:tabLst>
                <a:tab pos="7315200" algn="l"/>
              </a:tabLst>
            </a:pPr>
            <a:endParaRPr lang="en-US" sz="800" dirty="0" smtClean="0">
              <a:latin typeface="Helvetica Neue"/>
              <a:cs typeface="Helvetica Neue"/>
            </a:endParaRPr>
          </a:p>
        </p:txBody>
      </p:sp>
      <p:sp>
        <p:nvSpPr>
          <p:cNvPr id="178" name="TextBox 177"/>
          <p:cNvSpPr txBox="1"/>
          <p:nvPr/>
        </p:nvSpPr>
        <p:spPr>
          <a:xfrm>
            <a:off x="29794200" y="22631400"/>
            <a:ext cx="13639800" cy="3385542"/>
          </a:xfrm>
          <a:prstGeom prst="rect">
            <a:avLst/>
          </a:prstGeom>
          <a:solidFill>
            <a:srgbClr val="A700FF">
              <a:alpha val="15000"/>
            </a:srgbClr>
          </a:solidFill>
        </p:spPr>
        <p:txBody>
          <a:bodyPr wrap="square" rtlCol="0">
            <a:spAutoFit/>
          </a:bodyPr>
          <a:lstStyle/>
          <a:p>
            <a:r>
              <a:rPr lang="en-US" sz="5400" dirty="0" smtClean="0">
                <a:latin typeface="Helvetica Neue"/>
                <a:cs typeface="Helvetica Neue"/>
              </a:rPr>
              <a:t>CONCLUSIONS </a:t>
            </a:r>
          </a:p>
          <a:p>
            <a:r>
              <a:rPr lang="en-US" sz="3200" dirty="0" smtClean="0">
                <a:latin typeface="Helvetica Neue"/>
                <a:cs typeface="Helvetica Neue"/>
              </a:rPr>
              <a:t>Coherent states of concept differentiation can be seen in interactions.</a:t>
            </a:r>
          </a:p>
          <a:p>
            <a:r>
              <a:rPr lang="en-US" sz="3200" dirty="0" smtClean="0">
                <a:latin typeface="Helvetica Neue"/>
                <a:cs typeface="Helvetica Neue"/>
              </a:rPr>
              <a:t>Interactions across states may not achieve increased differentiation.</a:t>
            </a:r>
          </a:p>
          <a:p>
            <a:r>
              <a:rPr lang="en-US" sz="3200" dirty="0" smtClean="0">
                <a:latin typeface="Helvetica Neue"/>
                <a:cs typeface="Helvetica Neue"/>
              </a:rPr>
              <a:t>Learners can perceive conceptual meaning in others’ actions.</a:t>
            </a:r>
            <a:endParaRPr lang="en-US" sz="5400" dirty="0" smtClean="0">
              <a:latin typeface="Helvetica Neue"/>
              <a:cs typeface="Helvetica Neue"/>
            </a:endParaRPr>
          </a:p>
          <a:p>
            <a:pPr marL="500063" indent="-500063"/>
            <a:r>
              <a:rPr lang="en-US" sz="3200" dirty="0" smtClean="0">
                <a:latin typeface="Helvetica Neue"/>
                <a:cs typeface="Helvetica Neue"/>
              </a:rPr>
              <a:t>Future instruction might effectively take advantage of links between concepts, actions &amp; perceptions in a more deliberate and explicit effort.</a:t>
            </a:r>
          </a:p>
        </p:txBody>
      </p:sp>
      <p:sp>
        <p:nvSpPr>
          <p:cNvPr id="175" name="TextBox 174"/>
          <p:cNvSpPr txBox="1"/>
          <p:nvPr/>
        </p:nvSpPr>
        <p:spPr>
          <a:xfrm>
            <a:off x="23164800" y="11734800"/>
            <a:ext cx="5257800" cy="400110"/>
          </a:xfrm>
          <a:prstGeom prst="rect">
            <a:avLst/>
          </a:prstGeom>
          <a:noFill/>
        </p:spPr>
        <p:txBody>
          <a:bodyPr wrap="square" rtlCol="0">
            <a:spAutoFit/>
          </a:bodyPr>
          <a:lstStyle/>
          <a:p>
            <a:r>
              <a:rPr lang="en-US" sz="2000" b="1" i="1" dirty="0" smtClean="0">
                <a:latin typeface="Helvetica Neue"/>
                <a:cs typeface="Helvetica Neue"/>
              </a:rPr>
              <a:t>move way more</a:t>
            </a:r>
            <a:r>
              <a:rPr lang="en-US" sz="2000" dirty="0" smtClean="0">
                <a:latin typeface="Helvetica Neue"/>
                <a:cs typeface="Helvetica Neue"/>
              </a:rPr>
              <a:t>, Beth’s “expanding caps”</a:t>
            </a:r>
            <a:endParaRPr lang="en-US" sz="2000" dirty="0">
              <a:latin typeface="Helvetica Neue"/>
              <a:cs typeface="Helvetica Neue"/>
            </a:endParaRPr>
          </a:p>
        </p:txBody>
      </p:sp>
      <p:sp>
        <p:nvSpPr>
          <p:cNvPr id="180" name="TextBox 179"/>
          <p:cNvSpPr txBox="1"/>
          <p:nvPr/>
        </p:nvSpPr>
        <p:spPr>
          <a:xfrm>
            <a:off x="23088600" y="14700837"/>
            <a:ext cx="5486400" cy="400110"/>
          </a:xfrm>
          <a:prstGeom prst="rect">
            <a:avLst/>
          </a:prstGeom>
          <a:noFill/>
        </p:spPr>
        <p:txBody>
          <a:bodyPr wrap="square" rtlCol="0">
            <a:spAutoFit/>
          </a:bodyPr>
          <a:lstStyle/>
          <a:p>
            <a:r>
              <a:rPr lang="en-US" sz="2000" b="1" i="1" dirty="0" smtClean="0">
                <a:latin typeface="Helvetica Neue"/>
                <a:cs typeface="Helvetica Neue"/>
              </a:rPr>
              <a:t>farther apart</a:t>
            </a:r>
            <a:r>
              <a:rPr lang="en-US" sz="2000" dirty="0" smtClean="0">
                <a:latin typeface="Helvetica Neue"/>
                <a:cs typeface="Helvetica Neue"/>
              </a:rPr>
              <a:t>, Mark’s “bouncing brackets”</a:t>
            </a:r>
            <a:endParaRPr lang="en-US" sz="2000" dirty="0">
              <a:latin typeface="Helvetica Neue"/>
              <a:cs typeface="Helvetica Neue"/>
            </a:endParaRPr>
          </a:p>
        </p:txBody>
      </p:sp>
      <p:sp>
        <p:nvSpPr>
          <p:cNvPr id="197" name="TextBox 196"/>
          <p:cNvSpPr txBox="1"/>
          <p:nvPr/>
        </p:nvSpPr>
        <p:spPr>
          <a:xfrm>
            <a:off x="23622000" y="17335380"/>
            <a:ext cx="5486400" cy="400110"/>
          </a:xfrm>
          <a:prstGeom prst="rect">
            <a:avLst/>
          </a:prstGeom>
          <a:noFill/>
        </p:spPr>
        <p:txBody>
          <a:bodyPr wrap="square" rtlCol="0">
            <a:spAutoFit/>
          </a:bodyPr>
          <a:lstStyle/>
          <a:p>
            <a:r>
              <a:rPr lang="en-US" sz="2000" b="1" i="1" dirty="0" smtClean="0">
                <a:latin typeface="Helvetica Neue"/>
                <a:cs typeface="Helvetica Neue"/>
              </a:rPr>
              <a:t>moving faster</a:t>
            </a:r>
            <a:r>
              <a:rPr lang="en-US" sz="2000" dirty="0" smtClean="0">
                <a:latin typeface="Helvetica Neue"/>
                <a:cs typeface="Helvetica Neue"/>
              </a:rPr>
              <a:t>, Mark’s “shaking fists”</a:t>
            </a:r>
            <a:endParaRPr lang="en-US" sz="2000" dirty="0">
              <a:latin typeface="Helvetica Neue"/>
              <a:cs typeface="Helvetica Neue"/>
            </a:endParaRPr>
          </a:p>
        </p:txBody>
      </p:sp>
      <p:sp>
        <p:nvSpPr>
          <p:cNvPr id="200" name="TextBox 199"/>
          <p:cNvSpPr txBox="1"/>
          <p:nvPr/>
        </p:nvSpPr>
        <p:spPr>
          <a:xfrm>
            <a:off x="23164800" y="20345400"/>
            <a:ext cx="5486400" cy="400110"/>
          </a:xfrm>
          <a:prstGeom prst="rect">
            <a:avLst/>
          </a:prstGeom>
          <a:noFill/>
        </p:spPr>
        <p:txBody>
          <a:bodyPr wrap="square" rtlCol="0">
            <a:spAutoFit/>
          </a:bodyPr>
          <a:lstStyle/>
          <a:p>
            <a:r>
              <a:rPr lang="en-US" sz="2000" b="1" i="1" dirty="0" smtClean="0">
                <a:latin typeface="Helvetica Neue"/>
                <a:cs typeface="Helvetica Neue"/>
              </a:rPr>
              <a:t>farther apart</a:t>
            </a:r>
            <a:r>
              <a:rPr lang="en-US" sz="2000" dirty="0" smtClean="0">
                <a:latin typeface="Helvetica Neue"/>
                <a:cs typeface="Helvetica Neue"/>
              </a:rPr>
              <a:t>, Beth’s “expanding brackets”</a:t>
            </a:r>
            <a:endParaRPr lang="en-US" sz="2000" dirty="0">
              <a:latin typeface="Helvetica Neue"/>
              <a:cs typeface="Helvetica Neue"/>
            </a:endParaRPr>
          </a:p>
        </p:txBody>
      </p:sp>
      <p:sp>
        <p:nvSpPr>
          <p:cNvPr id="201" name="TextBox 200"/>
          <p:cNvSpPr txBox="1"/>
          <p:nvPr/>
        </p:nvSpPr>
        <p:spPr>
          <a:xfrm>
            <a:off x="27051000" y="21891486"/>
            <a:ext cx="2438400" cy="707886"/>
          </a:xfrm>
          <a:prstGeom prst="rect">
            <a:avLst/>
          </a:prstGeom>
          <a:noFill/>
        </p:spPr>
        <p:txBody>
          <a:bodyPr wrap="square" rtlCol="0">
            <a:spAutoFit/>
          </a:bodyPr>
          <a:lstStyle/>
          <a:p>
            <a:r>
              <a:rPr lang="en-US" sz="2000" dirty="0" smtClean="0">
                <a:latin typeface="Helvetica Neue"/>
                <a:cs typeface="Helvetica Neue"/>
              </a:rPr>
              <a:t>(Both hands, </a:t>
            </a:r>
          </a:p>
          <a:p>
            <a:r>
              <a:rPr lang="en-US" sz="2000" dirty="0" smtClean="0">
                <a:latin typeface="Helvetica Neue"/>
                <a:cs typeface="Helvetica Neue"/>
              </a:rPr>
              <a:t>shoulder-width)</a:t>
            </a:r>
            <a:endParaRPr lang="en-US" sz="2000" dirty="0">
              <a:latin typeface="Helvetica Neue"/>
              <a:cs typeface="Helvetica Neue"/>
            </a:endParaRPr>
          </a:p>
        </p:txBody>
      </p:sp>
      <p:sp>
        <p:nvSpPr>
          <p:cNvPr id="202" name="TextBox 201"/>
          <p:cNvSpPr txBox="1"/>
          <p:nvPr/>
        </p:nvSpPr>
        <p:spPr>
          <a:xfrm>
            <a:off x="22783800" y="22882086"/>
            <a:ext cx="6553200" cy="400110"/>
          </a:xfrm>
          <a:prstGeom prst="rect">
            <a:avLst/>
          </a:prstGeom>
          <a:noFill/>
        </p:spPr>
        <p:txBody>
          <a:bodyPr wrap="square" rtlCol="0">
            <a:spAutoFit/>
          </a:bodyPr>
          <a:lstStyle/>
          <a:p>
            <a:r>
              <a:rPr lang="en-US" sz="2000" b="1" i="1" dirty="0" smtClean="0">
                <a:latin typeface="Helvetica Neue"/>
                <a:cs typeface="Helvetica Neue"/>
              </a:rPr>
              <a:t>vibrating the same amount</a:t>
            </a:r>
            <a:r>
              <a:rPr lang="en-US" sz="2000" dirty="0" smtClean="0">
                <a:latin typeface="Helvetica Neue"/>
                <a:cs typeface="Helvetica Neue"/>
              </a:rPr>
              <a:t>, </a:t>
            </a:r>
            <a:r>
              <a:rPr lang="en-US" sz="2000" dirty="0" err="1" smtClean="0">
                <a:latin typeface="Helvetica Neue"/>
                <a:cs typeface="Helvetica Neue"/>
              </a:rPr>
              <a:t>Donna’s</a:t>
            </a:r>
            <a:r>
              <a:rPr lang="en-US" sz="2000" dirty="0" smtClean="0">
                <a:latin typeface="Helvetica Neue"/>
                <a:cs typeface="Helvetica Neue"/>
              </a:rPr>
              <a:t> “shaking fists”</a:t>
            </a:r>
            <a:endParaRPr lang="en-US" sz="2000" dirty="0">
              <a:latin typeface="Helvetica Neue"/>
              <a:cs typeface="Helvetica Neue"/>
            </a:endParaRPr>
          </a:p>
        </p:txBody>
      </p:sp>
      <p:sp>
        <p:nvSpPr>
          <p:cNvPr id="203" name="TextBox 202"/>
          <p:cNvSpPr txBox="1"/>
          <p:nvPr/>
        </p:nvSpPr>
        <p:spPr>
          <a:xfrm>
            <a:off x="22783800" y="25831800"/>
            <a:ext cx="5867400" cy="400110"/>
          </a:xfrm>
          <a:prstGeom prst="rect">
            <a:avLst/>
          </a:prstGeom>
          <a:noFill/>
        </p:spPr>
        <p:txBody>
          <a:bodyPr wrap="square" rtlCol="0">
            <a:spAutoFit/>
          </a:bodyPr>
          <a:lstStyle/>
          <a:p>
            <a:r>
              <a:rPr lang="en-US" sz="2000" b="1" i="1" dirty="0" smtClean="0">
                <a:latin typeface="Helvetica Neue"/>
                <a:cs typeface="Helvetica Neue"/>
              </a:rPr>
              <a:t>it’s just farther apart</a:t>
            </a:r>
            <a:r>
              <a:rPr lang="en-US" sz="2000" dirty="0" smtClean="0">
                <a:latin typeface="Helvetica Neue"/>
                <a:cs typeface="Helvetica Neue"/>
              </a:rPr>
              <a:t>, Beth’s “expanding caps”</a:t>
            </a:r>
            <a:endParaRPr lang="en-US" sz="2000" dirty="0">
              <a:latin typeface="Helvetica Neue"/>
              <a:cs typeface="Helvetica Neue"/>
            </a:endParaRPr>
          </a:p>
        </p:txBody>
      </p:sp>
      <p:sp>
        <p:nvSpPr>
          <p:cNvPr id="206" name="TextBox 205"/>
          <p:cNvSpPr txBox="1"/>
          <p:nvPr/>
        </p:nvSpPr>
        <p:spPr>
          <a:xfrm>
            <a:off x="21945600" y="29470290"/>
            <a:ext cx="7086600" cy="400110"/>
          </a:xfrm>
          <a:prstGeom prst="rect">
            <a:avLst/>
          </a:prstGeom>
          <a:noFill/>
        </p:spPr>
        <p:txBody>
          <a:bodyPr wrap="square" rtlCol="0">
            <a:spAutoFit/>
          </a:bodyPr>
          <a:lstStyle/>
          <a:p>
            <a:r>
              <a:rPr lang="en-US" sz="2000" b="1" i="1" dirty="0" smtClean="0">
                <a:latin typeface="Helvetica Neue"/>
                <a:cs typeface="Helvetica Neue"/>
              </a:rPr>
              <a:t>change in the potential</a:t>
            </a:r>
            <a:r>
              <a:rPr lang="en-US" sz="2000" dirty="0" smtClean="0">
                <a:latin typeface="Helvetica Neue"/>
                <a:cs typeface="Helvetica Neue"/>
              </a:rPr>
              <a:t>, </a:t>
            </a:r>
            <a:r>
              <a:rPr lang="en-US" sz="2000" dirty="0" err="1" smtClean="0">
                <a:latin typeface="Helvetica Neue"/>
                <a:cs typeface="Helvetica Neue"/>
              </a:rPr>
              <a:t>Donna’s</a:t>
            </a:r>
            <a:r>
              <a:rPr lang="en-US" sz="2000" dirty="0" smtClean="0">
                <a:latin typeface="Helvetica Neue"/>
                <a:cs typeface="Helvetica Neue"/>
              </a:rPr>
              <a:t> “bouncing fists”</a:t>
            </a:r>
            <a:endParaRPr lang="en-US" sz="2000" dirty="0">
              <a:latin typeface="Helvetica Neue"/>
              <a:cs typeface="Helvetica Neue"/>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252290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1016</TotalTime>
  <Words>1464</Words>
  <Application>Microsoft Macintosh PowerPoint</Application>
  <PresentationFormat>Custom</PresentationFormat>
  <Paragraphs>173</Paragraphs>
  <Slides>1</Slides>
  <Notes>0</Notes>
  <HiddenSlides>0</HiddenSlides>
  <MMClips>0</MMClips>
  <ScaleCrop>false</ScaleCrop>
  <HeadingPairs>
    <vt:vector size="8" baseType="variant">
      <vt:variant>
        <vt:lpstr>Design Template</vt:lpstr>
      </vt:variant>
      <vt:variant>
        <vt:i4>1</vt:i4>
      </vt:variant>
      <vt:variant>
        <vt:lpstr>Links</vt:lpstr>
      </vt:variant>
      <vt:variant>
        <vt:i4>1</vt:i4>
      </vt:variant>
      <vt:variant>
        <vt:lpstr>Embedded OLE Servers</vt:lpstr>
      </vt:variant>
      <vt:variant>
        <vt:i4>1</vt:i4>
      </vt:variant>
      <vt:variant>
        <vt:lpstr>Slide Titles</vt:lpstr>
      </vt:variant>
      <vt:variant>
        <vt:i4>1</vt:i4>
      </vt:variant>
    </vt:vector>
  </HeadingPairs>
  <TitlesOfParts>
    <vt:vector size="4" baseType="lpstr">
      <vt:lpstr>Office Theme</vt:lpstr>
      <vt:lpstr>Macintosh HD:Users:adjunctfaculty:Desktop:H's PERC stuff 2011:differentiation diagrams.docx!OLE_LINK3</vt:lpstr>
      <vt:lpstr>Equation</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Julie Glavic</dc:creator>
  <cp:lastModifiedBy>Hunter Close</cp:lastModifiedBy>
  <cp:revision>82</cp:revision>
  <cp:lastPrinted>2011-07-29T20:12:45Z</cp:lastPrinted>
  <dcterms:created xsi:type="dcterms:W3CDTF">2011-07-29T21:48:10Z</dcterms:created>
  <dcterms:modified xsi:type="dcterms:W3CDTF">2011-07-29T22:18:52Z</dcterms:modified>
</cp:coreProperties>
</file>