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charts/chart8.xml" ContentType="application/vnd.openxmlformats-officedocument.drawingml.chart+xml"/>
  <Override PartName="/ppt/charts/chart9.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slideLayouts/slideLayout10.xml" ContentType="application/vnd.openxmlformats-officedocument.presentationml.slideLayout+xml"/>
  <Default Extension="gif" ContentType="image/gif"/>
  <Override PartName="/ppt/charts/chart6.xml" ContentType="application/vnd.openxmlformats-officedocument.drawingml.chart+xml"/>
  <Override PartName="/ppt/charts/chart7.xml" ContentType="application/vnd.openxmlformats-officedocument.drawingml.chart+xml"/>
  <Override PartName="/ppt/charts/chart10.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38404800" cy="32918400"/>
  <p:notesSz cx="7077075" cy="90043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2037786" algn="l" rtl="0" fontAlgn="base">
      <a:spcBef>
        <a:spcPct val="0"/>
      </a:spcBef>
      <a:spcAft>
        <a:spcPct val="0"/>
      </a:spcAft>
      <a:defRPr kern="1200">
        <a:solidFill>
          <a:schemeClr val="tx1"/>
        </a:solidFill>
        <a:latin typeface="Arial" charset="0"/>
        <a:ea typeface="+mn-ea"/>
        <a:cs typeface="+mn-cs"/>
      </a:defRPr>
    </a:lvl2pPr>
    <a:lvl3pPr marL="4075572" algn="l" rtl="0" fontAlgn="base">
      <a:spcBef>
        <a:spcPct val="0"/>
      </a:spcBef>
      <a:spcAft>
        <a:spcPct val="0"/>
      </a:spcAft>
      <a:defRPr kern="1200">
        <a:solidFill>
          <a:schemeClr val="tx1"/>
        </a:solidFill>
        <a:latin typeface="Arial" charset="0"/>
        <a:ea typeface="+mn-ea"/>
        <a:cs typeface="+mn-cs"/>
      </a:defRPr>
    </a:lvl3pPr>
    <a:lvl4pPr marL="6113358" algn="l" rtl="0" fontAlgn="base">
      <a:spcBef>
        <a:spcPct val="0"/>
      </a:spcBef>
      <a:spcAft>
        <a:spcPct val="0"/>
      </a:spcAft>
      <a:defRPr kern="1200">
        <a:solidFill>
          <a:schemeClr val="tx1"/>
        </a:solidFill>
        <a:latin typeface="Arial" charset="0"/>
        <a:ea typeface="+mn-ea"/>
        <a:cs typeface="+mn-cs"/>
      </a:defRPr>
    </a:lvl4pPr>
    <a:lvl5pPr marL="8151144" algn="l" rtl="0" fontAlgn="base">
      <a:spcBef>
        <a:spcPct val="0"/>
      </a:spcBef>
      <a:spcAft>
        <a:spcPct val="0"/>
      </a:spcAft>
      <a:defRPr kern="1200">
        <a:solidFill>
          <a:schemeClr val="tx1"/>
        </a:solidFill>
        <a:latin typeface="Arial" charset="0"/>
        <a:ea typeface="+mn-ea"/>
        <a:cs typeface="+mn-cs"/>
      </a:defRPr>
    </a:lvl5pPr>
    <a:lvl6pPr marL="10188931" algn="l" defTabSz="4075572" rtl="0" eaLnBrk="1" latinLnBrk="0" hangingPunct="1">
      <a:defRPr kern="1200">
        <a:solidFill>
          <a:schemeClr val="tx1"/>
        </a:solidFill>
        <a:latin typeface="Arial" charset="0"/>
        <a:ea typeface="+mn-ea"/>
        <a:cs typeface="+mn-cs"/>
      </a:defRPr>
    </a:lvl6pPr>
    <a:lvl7pPr marL="12226717" algn="l" defTabSz="4075572" rtl="0" eaLnBrk="1" latinLnBrk="0" hangingPunct="1">
      <a:defRPr kern="1200">
        <a:solidFill>
          <a:schemeClr val="tx1"/>
        </a:solidFill>
        <a:latin typeface="Arial" charset="0"/>
        <a:ea typeface="+mn-ea"/>
        <a:cs typeface="+mn-cs"/>
      </a:defRPr>
    </a:lvl7pPr>
    <a:lvl8pPr marL="14264503" algn="l" defTabSz="4075572" rtl="0" eaLnBrk="1" latinLnBrk="0" hangingPunct="1">
      <a:defRPr kern="1200">
        <a:solidFill>
          <a:schemeClr val="tx1"/>
        </a:solidFill>
        <a:latin typeface="Arial" charset="0"/>
        <a:ea typeface="+mn-ea"/>
        <a:cs typeface="+mn-cs"/>
      </a:defRPr>
    </a:lvl8pPr>
    <a:lvl9pPr marL="16302289" algn="l" defTabSz="4075572"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CCFF"/>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15620"/>
    <p:restoredTop sz="94660"/>
  </p:normalViewPr>
  <p:slideViewPr>
    <p:cSldViewPr>
      <p:cViewPr>
        <p:scale>
          <a:sx n="50" d="100"/>
          <a:sy n="50" d="100"/>
        </p:scale>
        <p:origin x="3756" y="312"/>
      </p:cViewPr>
      <p:guideLst>
        <p:guide orient="horz" pos="10368"/>
        <p:guide pos="12096"/>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C:\data\LBD%20from%20Liz\New%20work\Newtonian%20Reasoning%20%20phys%20tran%20nonphys.xlsx"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C:\data\LBD%20from%20Liz\New%20work\Newtonian%20Reasoning%20%20phys%20tran%20nonphys.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C:\data\LBD%20from%20Liz\New%20work\Baker-Loula%20Pre%20post%20comparison%2002-03%2003-04%20monochrome.xlsx"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file:///C:\data\LBD%20from%20Liz\New%20work\Baker-Loula%20Pre%20post%20comparison%2002-03%2003-04%20monochrome.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data\LBD%20from%20Liz\New%20work\Newtonian%20Reasoning%20%20phys%20tran%20nonphys.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data\LBD%20from%20Liz\New%20work\Newtonian%20Reasoning%20%20phys%20tran%20nonphys.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data\LBD%20from%20Liz\New%20work\Newtonian%20Reasoning%20%20phys%20tran%20nonphys.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data\LBD%20from%20Liz\New%20work\Newtonian%20Reasoning%20%20phys%20tran%20nonphys.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data\LBD%20from%20Liz\New%20work\Newtonian%20Reasoning%20%20phys%20tran%20nonphys.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data\LBD%20from%20Liz\New%20work\Newtonian%20Reasoning%20%20phys%20tran%20nonphys.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C:\data\LBD%20from%20Liz\New%20work\Newtonian%20Reasoning%20%20phys%20tran%20nonphys.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C:\data\LBD%20from%20Liz\New%20work\Newtonian%20Reasoning%20%20phys%20tran%20nonphy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dirty="0"/>
              <a:t>First Law 02-03</a:t>
            </a:r>
          </a:p>
        </c:rich>
      </c:tx>
      <c:layout/>
    </c:title>
    <c:plotArea>
      <c:layout/>
      <c:barChart>
        <c:barDir val="col"/>
        <c:grouping val="clustered"/>
        <c:ser>
          <c:idx val="0"/>
          <c:order val="0"/>
          <c:tx>
            <c:strRef>
              <c:f>Sheet1!$H$23</c:f>
              <c:strCache>
                <c:ptCount val="1"/>
                <c:pt idx="0">
                  <c:v>#N</c:v>
                </c:pt>
              </c:strCache>
            </c:strRef>
          </c:tx>
          <c:cat>
            <c:strRef>
              <c:f>Sheet1!$I$22:$M$22</c:f>
              <c:strCache>
                <c:ptCount val="5"/>
                <c:pt idx="0">
                  <c:v>Pre</c:v>
                </c:pt>
                <c:pt idx="1">
                  <c:v>CC</c:v>
                </c:pt>
                <c:pt idx="2">
                  <c:v>BC</c:v>
                </c:pt>
                <c:pt idx="3">
                  <c:v>RB</c:v>
                </c:pt>
                <c:pt idx="4">
                  <c:v>Post</c:v>
                </c:pt>
              </c:strCache>
            </c:strRef>
          </c:cat>
          <c:val>
            <c:numRef>
              <c:f>Sheet1!$I$23:$M$23</c:f>
              <c:numCache>
                <c:formatCode>General</c:formatCode>
                <c:ptCount val="5"/>
                <c:pt idx="0">
                  <c:v>1.098901098901099</c:v>
                </c:pt>
                <c:pt idx="1">
                  <c:v>29.670329670329661</c:v>
                </c:pt>
                <c:pt idx="2">
                  <c:v>0</c:v>
                </c:pt>
                <c:pt idx="3">
                  <c:v>20.879120879120872</c:v>
                </c:pt>
                <c:pt idx="4">
                  <c:v>3.2967032967032965</c:v>
                </c:pt>
              </c:numCache>
            </c:numRef>
          </c:val>
        </c:ser>
        <c:ser>
          <c:idx val="1"/>
          <c:order val="1"/>
          <c:tx>
            <c:strRef>
              <c:f>Sheet1!$H$24</c:f>
              <c:strCache>
                <c:ptCount val="1"/>
                <c:pt idx="0">
                  <c:v>#T</c:v>
                </c:pt>
              </c:strCache>
            </c:strRef>
          </c:tx>
          <c:cat>
            <c:strRef>
              <c:f>Sheet1!$I$22:$M$22</c:f>
              <c:strCache>
                <c:ptCount val="5"/>
                <c:pt idx="0">
                  <c:v>Pre</c:v>
                </c:pt>
                <c:pt idx="1">
                  <c:v>CC</c:v>
                </c:pt>
                <c:pt idx="2">
                  <c:v>BC</c:v>
                </c:pt>
                <c:pt idx="3">
                  <c:v>RB</c:v>
                </c:pt>
                <c:pt idx="4">
                  <c:v>Post</c:v>
                </c:pt>
              </c:strCache>
            </c:strRef>
          </c:cat>
          <c:val>
            <c:numRef>
              <c:f>Sheet1!$I$24:$M$24</c:f>
              <c:numCache>
                <c:formatCode>General</c:formatCode>
                <c:ptCount val="5"/>
                <c:pt idx="0">
                  <c:v>73.626373626373592</c:v>
                </c:pt>
                <c:pt idx="1">
                  <c:v>48.351648351648308</c:v>
                </c:pt>
                <c:pt idx="2">
                  <c:v>0</c:v>
                </c:pt>
                <c:pt idx="3">
                  <c:v>63.736263736263737</c:v>
                </c:pt>
                <c:pt idx="4">
                  <c:v>95.604395604395606</c:v>
                </c:pt>
              </c:numCache>
            </c:numRef>
          </c:val>
        </c:ser>
        <c:ser>
          <c:idx val="2"/>
          <c:order val="2"/>
          <c:tx>
            <c:strRef>
              <c:f>Sheet1!$H$25</c:f>
              <c:strCache>
                <c:ptCount val="1"/>
                <c:pt idx="0">
                  <c:v>#NN</c:v>
                </c:pt>
              </c:strCache>
            </c:strRef>
          </c:tx>
          <c:cat>
            <c:strRef>
              <c:f>Sheet1!$I$22:$M$22</c:f>
              <c:strCache>
                <c:ptCount val="5"/>
                <c:pt idx="0">
                  <c:v>Pre</c:v>
                </c:pt>
                <c:pt idx="1">
                  <c:v>CC</c:v>
                </c:pt>
                <c:pt idx="2">
                  <c:v>BC</c:v>
                </c:pt>
                <c:pt idx="3">
                  <c:v>RB</c:v>
                </c:pt>
                <c:pt idx="4">
                  <c:v>Post</c:v>
                </c:pt>
              </c:strCache>
            </c:strRef>
          </c:cat>
          <c:val>
            <c:numRef>
              <c:f>Sheet1!$I$25:$M$25</c:f>
              <c:numCache>
                <c:formatCode>General</c:formatCode>
                <c:ptCount val="5"/>
                <c:pt idx="0">
                  <c:v>25.27472527472526</c:v>
                </c:pt>
                <c:pt idx="1">
                  <c:v>21.978021978021964</c:v>
                </c:pt>
                <c:pt idx="2">
                  <c:v>0</c:v>
                </c:pt>
                <c:pt idx="3">
                  <c:v>15.384615384615385</c:v>
                </c:pt>
                <c:pt idx="4">
                  <c:v>1.098901098901099</c:v>
                </c:pt>
              </c:numCache>
            </c:numRef>
          </c:val>
        </c:ser>
        <c:axId val="102389248"/>
        <c:axId val="102390784"/>
      </c:barChart>
      <c:catAx>
        <c:axId val="102389248"/>
        <c:scaling>
          <c:orientation val="minMax"/>
        </c:scaling>
        <c:axPos val="b"/>
        <c:tickLblPos val="nextTo"/>
        <c:crossAx val="102390784"/>
        <c:crosses val="autoZero"/>
        <c:auto val="1"/>
        <c:lblAlgn val="ctr"/>
        <c:lblOffset val="100"/>
      </c:catAx>
      <c:valAx>
        <c:axId val="102390784"/>
        <c:scaling>
          <c:orientation val="minMax"/>
        </c:scaling>
        <c:axPos val="l"/>
        <c:majorGridlines/>
        <c:numFmt formatCode="General" sourceLinked="1"/>
        <c:tickLblPos val="nextTo"/>
        <c:crossAx val="102389248"/>
        <c:crosses val="autoZero"/>
        <c:crossBetween val="between"/>
      </c:valAx>
    </c:plotArea>
    <c:legend>
      <c:legendPos val="r"/>
      <c:layout/>
    </c:legend>
    <c:plotVisOnly val="1"/>
  </c:chart>
  <c:externalData r:id="rId1"/>
</c:chartSpace>
</file>

<file path=ppt/charts/chart10.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dirty="0"/>
              <a:t>Acceleration 03-04</a:t>
            </a:r>
          </a:p>
        </c:rich>
      </c:tx>
      <c:layout/>
    </c:title>
    <c:plotArea>
      <c:layout/>
      <c:barChart>
        <c:barDir val="col"/>
        <c:grouping val="clustered"/>
        <c:ser>
          <c:idx val="0"/>
          <c:order val="0"/>
          <c:tx>
            <c:strRef>
              <c:f>Sheet1!$H$71</c:f>
              <c:strCache>
                <c:ptCount val="1"/>
                <c:pt idx="0">
                  <c:v>#N</c:v>
                </c:pt>
              </c:strCache>
            </c:strRef>
          </c:tx>
          <c:cat>
            <c:strRef>
              <c:f>Sheet1!$I$70:$M$70</c:f>
              <c:strCache>
                <c:ptCount val="5"/>
                <c:pt idx="0">
                  <c:v>Pre</c:v>
                </c:pt>
                <c:pt idx="1">
                  <c:v>CC</c:v>
                </c:pt>
                <c:pt idx="2">
                  <c:v>BC</c:v>
                </c:pt>
                <c:pt idx="3">
                  <c:v>RB</c:v>
                </c:pt>
                <c:pt idx="4">
                  <c:v>Post</c:v>
                </c:pt>
              </c:strCache>
            </c:strRef>
          </c:cat>
          <c:val>
            <c:numRef>
              <c:f>Sheet1!$I$71:$M$71</c:f>
              <c:numCache>
                <c:formatCode>General</c:formatCode>
                <c:ptCount val="5"/>
                <c:pt idx="0">
                  <c:v>14.285714285714286</c:v>
                </c:pt>
                <c:pt idx="1">
                  <c:v>62.637362637362621</c:v>
                </c:pt>
                <c:pt idx="2">
                  <c:v>75.824175824175811</c:v>
                </c:pt>
                <c:pt idx="3">
                  <c:v>80.219780219780219</c:v>
                </c:pt>
                <c:pt idx="4">
                  <c:v>79.120879120879067</c:v>
                </c:pt>
              </c:numCache>
            </c:numRef>
          </c:val>
        </c:ser>
        <c:ser>
          <c:idx val="1"/>
          <c:order val="1"/>
          <c:tx>
            <c:strRef>
              <c:f>Sheet1!$H$72</c:f>
              <c:strCache>
                <c:ptCount val="1"/>
                <c:pt idx="0">
                  <c:v>#T</c:v>
                </c:pt>
              </c:strCache>
            </c:strRef>
          </c:tx>
          <c:cat>
            <c:strRef>
              <c:f>Sheet1!$I$70:$M$70</c:f>
              <c:strCache>
                <c:ptCount val="5"/>
                <c:pt idx="0">
                  <c:v>Pre</c:v>
                </c:pt>
                <c:pt idx="1">
                  <c:v>CC</c:v>
                </c:pt>
                <c:pt idx="2">
                  <c:v>BC</c:v>
                </c:pt>
                <c:pt idx="3">
                  <c:v>RB</c:v>
                </c:pt>
                <c:pt idx="4">
                  <c:v>Post</c:v>
                </c:pt>
              </c:strCache>
            </c:strRef>
          </c:cat>
          <c:val>
            <c:numRef>
              <c:f>Sheet1!$I$72:$M$72</c:f>
              <c:numCache>
                <c:formatCode>General</c:formatCode>
                <c:ptCount val="5"/>
                <c:pt idx="0">
                  <c:v>47.252747252747241</c:v>
                </c:pt>
                <c:pt idx="1">
                  <c:v>25.27472527472526</c:v>
                </c:pt>
                <c:pt idx="2">
                  <c:v>15.384615384615385</c:v>
                </c:pt>
                <c:pt idx="3">
                  <c:v>5.4945054945054945</c:v>
                </c:pt>
                <c:pt idx="4">
                  <c:v>4.3956043956043978</c:v>
                </c:pt>
              </c:numCache>
            </c:numRef>
          </c:val>
        </c:ser>
        <c:ser>
          <c:idx val="2"/>
          <c:order val="2"/>
          <c:tx>
            <c:strRef>
              <c:f>Sheet1!$H$73</c:f>
              <c:strCache>
                <c:ptCount val="1"/>
                <c:pt idx="0">
                  <c:v>#NN</c:v>
                </c:pt>
              </c:strCache>
            </c:strRef>
          </c:tx>
          <c:cat>
            <c:strRef>
              <c:f>Sheet1!$I$70:$M$70</c:f>
              <c:strCache>
                <c:ptCount val="5"/>
                <c:pt idx="0">
                  <c:v>Pre</c:v>
                </c:pt>
                <c:pt idx="1">
                  <c:v>CC</c:v>
                </c:pt>
                <c:pt idx="2">
                  <c:v>BC</c:v>
                </c:pt>
                <c:pt idx="3">
                  <c:v>RB</c:v>
                </c:pt>
                <c:pt idx="4">
                  <c:v>Post</c:v>
                </c:pt>
              </c:strCache>
            </c:strRef>
          </c:cat>
          <c:val>
            <c:numRef>
              <c:f>Sheet1!$I$73:$M$73</c:f>
              <c:numCache>
                <c:formatCode>General</c:formatCode>
                <c:ptCount val="5"/>
                <c:pt idx="0">
                  <c:v>48.351648351648308</c:v>
                </c:pt>
                <c:pt idx="1">
                  <c:v>8.7912087912087884</c:v>
                </c:pt>
                <c:pt idx="2">
                  <c:v>5.4945054945054945</c:v>
                </c:pt>
                <c:pt idx="3">
                  <c:v>10.989010989010989</c:v>
                </c:pt>
                <c:pt idx="4">
                  <c:v>13.186813186813181</c:v>
                </c:pt>
              </c:numCache>
            </c:numRef>
          </c:val>
        </c:ser>
        <c:axId val="102886784"/>
        <c:axId val="102917248"/>
      </c:barChart>
      <c:catAx>
        <c:axId val="102886784"/>
        <c:scaling>
          <c:orientation val="minMax"/>
        </c:scaling>
        <c:axPos val="b"/>
        <c:tickLblPos val="nextTo"/>
        <c:crossAx val="102917248"/>
        <c:crosses val="autoZero"/>
        <c:auto val="1"/>
        <c:lblAlgn val="ctr"/>
        <c:lblOffset val="100"/>
      </c:catAx>
      <c:valAx>
        <c:axId val="102917248"/>
        <c:scaling>
          <c:orientation val="minMax"/>
        </c:scaling>
        <c:axPos val="l"/>
        <c:majorGridlines/>
        <c:numFmt formatCode="General" sourceLinked="1"/>
        <c:tickLblPos val="nextTo"/>
        <c:crossAx val="102886784"/>
        <c:crosses val="autoZero"/>
        <c:crossBetween val="between"/>
      </c:valAx>
    </c:plotArea>
    <c:plotVisOnly val="1"/>
  </c:chart>
  <c:externalData r:id="rId1"/>
</c:chartSpace>
</file>

<file path=ppt/charts/chart11.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dirty="0"/>
              <a:t>2002-2003</a:t>
            </a:r>
          </a:p>
        </c:rich>
      </c:tx>
      <c:layout/>
    </c:title>
    <c:plotArea>
      <c:layout/>
      <c:barChart>
        <c:barDir val="col"/>
        <c:grouping val="clustered"/>
        <c:ser>
          <c:idx val="1"/>
          <c:order val="0"/>
          <c:tx>
            <c:v>LBD</c:v>
          </c:tx>
          <c:spPr>
            <a:solidFill>
              <a:schemeClr val="accent2"/>
            </a:solidFill>
          </c:spPr>
          <c:errBars>
            <c:errBarType val="both"/>
            <c:errValType val="cust"/>
            <c:plus>
              <c:numRef>
                <c:f>Sheet1!$G$96:$I$96</c:f>
                <c:numCache>
                  <c:formatCode>General</c:formatCode>
                  <c:ptCount val="3"/>
                  <c:pt idx="0">
                    <c:v>7.2767268019867544</c:v>
                  </c:pt>
                  <c:pt idx="1">
                    <c:v>8.3988874585450066</c:v>
                  </c:pt>
                  <c:pt idx="2">
                    <c:v>12.974977420445065</c:v>
                  </c:pt>
                </c:numCache>
              </c:numRef>
            </c:plus>
            <c:minus>
              <c:numRef>
                <c:f>Sheet1!$G$96:$I$96</c:f>
                <c:numCache>
                  <c:formatCode>General</c:formatCode>
                  <c:ptCount val="3"/>
                  <c:pt idx="0">
                    <c:v>7.2767268019867544</c:v>
                  </c:pt>
                  <c:pt idx="1">
                    <c:v>8.3988874585450066</c:v>
                  </c:pt>
                  <c:pt idx="2">
                    <c:v>12.974977420445065</c:v>
                  </c:pt>
                </c:numCache>
              </c:numRef>
            </c:minus>
          </c:errBars>
          <c:cat>
            <c:strRef>
              <c:f>Sheet1!$G$2:$I$2</c:f>
              <c:strCache>
                <c:ptCount val="3"/>
                <c:pt idx="0">
                  <c:v>Pre</c:v>
                </c:pt>
                <c:pt idx="1">
                  <c:v>Post</c:v>
                </c:pt>
                <c:pt idx="2">
                  <c:v>Gain</c:v>
                </c:pt>
              </c:strCache>
            </c:strRef>
          </c:cat>
          <c:val>
            <c:numRef>
              <c:f>Sheet1!$G$95:$I$95</c:f>
              <c:numCache>
                <c:formatCode>General</c:formatCode>
                <c:ptCount val="3"/>
                <c:pt idx="0">
                  <c:v>36.556776556776519</c:v>
                </c:pt>
                <c:pt idx="1">
                  <c:v>75.64102564102572</c:v>
                </c:pt>
                <c:pt idx="2">
                  <c:v>61.498469723925652</c:v>
                </c:pt>
              </c:numCache>
            </c:numRef>
          </c:val>
        </c:ser>
        <c:ser>
          <c:idx val="0"/>
          <c:order val="1"/>
          <c:tx>
            <c:v>Comparison</c:v>
          </c:tx>
          <c:spPr>
            <a:solidFill>
              <a:srgbClr val="0070C0"/>
            </a:solidFill>
            <a:ln>
              <a:solidFill>
                <a:schemeClr val="tx1"/>
              </a:solidFill>
            </a:ln>
          </c:spPr>
          <c:errBars>
            <c:errBarType val="both"/>
            <c:errValType val="cust"/>
            <c:plus>
              <c:numRef>
                <c:f>Sheet1!$B$90:$D$90</c:f>
                <c:numCache>
                  <c:formatCode>General</c:formatCode>
                  <c:ptCount val="3"/>
                  <c:pt idx="0">
                    <c:v>8.5106257159981329</c:v>
                  </c:pt>
                  <c:pt idx="1">
                    <c:v>9.7257763278291378</c:v>
                  </c:pt>
                  <c:pt idx="2">
                    <c:v>20.176992806142817</c:v>
                  </c:pt>
                </c:numCache>
              </c:numRef>
            </c:plus>
            <c:minus>
              <c:numRef>
                <c:f>Sheet1!$B$90:$D$90</c:f>
                <c:numCache>
                  <c:formatCode>General</c:formatCode>
                  <c:ptCount val="3"/>
                  <c:pt idx="0">
                    <c:v>8.5106257159981329</c:v>
                  </c:pt>
                  <c:pt idx="1">
                    <c:v>9.7257763278291378</c:v>
                  </c:pt>
                  <c:pt idx="2">
                    <c:v>20.176992806142817</c:v>
                  </c:pt>
                </c:numCache>
              </c:numRef>
            </c:minus>
          </c:errBars>
          <c:cat>
            <c:strRef>
              <c:f>Sheet1!$G$2:$I$2</c:f>
              <c:strCache>
                <c:ptCount val="3"/>
                <c:pt idx="0">
                  <c:v>Pre</c:v>
                </c:pt>
                <c:pt idx="1">
                  <c:v>Post</c:v>
                </c:pt>
                <c:pt idx="2">
                  <c:v>Gain</c:v>
                </c:pt>
              </c:strCache>
            </c:strRef>
          </c:cat>
          <c:val>
            <c:numRef>
              <c:f>Sheet1!$B$89:$D$89</c:f>
              <c:numCache>
                <c:formatCode>General</c:formatCode>
                <c:ptCount val="3"/>
                <c:pt idx="0">
                  <c:v>30.235294117647054</c:v>
                </c:pt>
                <c:pt idx="1">
                  <c:v>38.862745098039213</c:v>
                </c:pt>
                <c:pt idx="2">
                  <c:v>10.630238981446881</c:v>
                </c:pt>
              </c:numCache>
            </c:numRef>
          </c:val>
        </c:ser>
        <c:axId val="107740544"/>
        <c:axId val="107750528"/>
      </c:barChart>
      <c:catAx>
        <c:axId val="107740544"/>
        <c:scaling>
          <c:orientation val="minMax"/>
        </c:scaling>
        <c:axPos val="b"/>
        <c:majorTickMark val="none"/>
        <c:tickLblPos val="nextTo"/>
        <c:txPr>
          <a:bodyPr/>
          <a:lstStyle/>
          <a:p>
            <a:pPr>
              <a:defRPr sz="1800"/>
            </a:pPr>
            <a:endParaRPr lang="en-US"/>
          </a:p>
        </c:txPr>
        <c:crossAx val="107750528"/>
        <c:crosses val="autoZero"/>
        <c:auto val="1"/>
        <c:lblAlgn val="ctr"/>
        <c:lblOffset val="5"/>
      </c:catAx>
      <c:valAx>
        <c:axId val="107750528"/>
        <c:scaling>
          <c:orientation val="minMax"/>
        </c:scaling>
        <c:axPos val="l"/>
        <c:majorGridlines/>
        <c:numFmt formatCode="General" sourceLinked="1"/>
        <c:majorTickMark val="none"/>
        <c:tickLblPos val="nextTo"/>
        <c:txPr>
          <a:bodyPr/>
          <a:lstStyle/>
          <a:p>
            <a:pPr>
              <a:defRPr sz="1800"/>
            </a:pPr>
            <a:endParaRPr lang="en-US"/>
          </a:p>
        </c:txPr>
        <c:crossAx val="107740544"/>
        <c:crosses val="autoZero"/>
        <c:crossBetween val="between"/>
      </c:valAx>
    </c:plotArea>
    <c:plotVisOnly val="1"/>
  </c:chart>
  <c:externalData r:id="rId1"/>
</c:chartSpace>
</file>

<file path=ppt/charts/chart12.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dirty="0"/>
              <a:t>2003-2004</a:t>
            </a:r>
          </a:p>
        </c:rich>
      </c:tx>
      <c:layout/>
    </c:title>
    <c:plotArea>
      <c:layout/>
      <c:barChart>
        <c:barDir val="col"/>
        <c:grouping val="clustered"/>
        <c:ser>
          <c:idx val="0"/>
          <c:order val="0"/>
          <c:tx>
            <c:v>LBD</c:v>
          </c:tx>
          <c:spPr>
            <a:solidFill>
              <a:schemeClr val="accent2"/>
            </a:solidFill>
          </c:spPr>
          <c:errBars>
            <c:errBarType val="both"/>
            <c:errValType val="cust"/>
            <c:plus>
              <c:numRef>
                <c:f>'03-04'!$C$9:$C$11</c:f>
                <c:numCache>
                  <c:formatCode>General</c:formatCode>
                  <c:ptCount val="3"/>
                  <c:pt idx="0">
                    <c:v>6.6</c:v>
                  </c:pt>
                  <c:pt idx="1">
                    <c:v>12.1</c:v>
                  </c:pt>
                  <c:pt idx="2">
                    <c:v>21.4</c:v>
                  </c:pt>
                </c:numCache>
              </c:numRef>
            </c:plus>
            <c:minus>
              <c:numRef>
                <c:f>'03-04'!$C$9:$C$11</c:f>
                <c:numCache>
                  <c:formatCode>General</c:formatCode>
                  <c:ptCount val="3"/>
                  <c:pt idx="0">
                    <c:v>6.6</c:v>
                  </c:pt>
                  <c:pt idx="1">
                    <c:v>12.1</c:v>
                  </c:pt>
                  <c:pt idx="2">
                    <c:v>21.4</c:v>
                  </c:pt>
                </c:numCache>
              </c:numRef>
            </c:minus>
          </c:errBars>
          <c:cat>
            <c:strRef>
              <c:f>'03-04'!$A$4:$A$6</c:f>
              <c:strCache>
                <c:ptCount val="3"/>
                <c:pt idx="0">
                  <c:v>Pre</c:v>
                </c:pt>
                <c:pt idx="1">
                  <c:v>Post</c:v>
                </c:pt>
                <c:pt idx="2">
                  <c:v>Gain</c:v>
                </c:pt>
              </c:strCache>
            </c:strRef>
          </c:cat>
          <c:val>
            <c:numRef>
              <c:f>'03-04'!$B$9:$B$11</c:f>
              <c:numCache>
                <c:formatCode>General</c:formatCode>
                <c:ptCount val="3"/>
                <c:pt idx="0">
                  <c:v>33.800000000000004</c:v>
                </c:pt>
                <c:pt idx="1">
                  <c:v>68</c:v>
                </c:pt>
                <c:pt idx="2">
                  <c:v>51.661631419939575</c:v>
                </c:pt>
              </c:numCache>
            </c:numRef>
          </c:val>
        </c:ser>
        <c:ser>
          <c:idx val="1"/>
          <c:order val="1"/>
          <c:tx>
            <c:v>Comparison</c:v>
          </c:tx>
          <c:spPr>
            <a:solidFill>
              <a:srgbClr val="0070C0"/>
            </a:solidFill>
            <a:ln>
              <a:solidFill>
                <a:sysClr val="windowText" lastClr="000000"/>
              </a:solidFill>
            </a:ln>
          </c:spPr>
          <c:errBars>
            <c:errBarType val="both"/>
            <c:errValType val="cust"/>
            <c:plus>
              <c:numRef>
                <c:f>'03-04'!$C$4:$C$6</c:f>
                <c:numCache>
                  <c:formatCode>General</c:formatCode>
                  <c:ptCount val="3"/>
                  <c:pt idx="0">
                    <c:v>8.7000000000000011</c:v>
                  </c:pt>
                  <c:pt idx="1">
                    <c:v>7.7</c:v>
                  </c:pt>
                  <c:pt idx="2">
                    <c:v>16.100000000000001</c:v>
                  </c:pt>
                </c:numCache>
              </c:numRef>
            </c:plus>
            <c:minus>
              <c:numRef>
                <c:f>'03-04'!$C$9:$C$11</c:f>
                <c:numCache>
                  <c:formatCode>General</c:formatCode>
                  <c:ptCount val="3"/>
                  <c:pt idx="0">
                    <c:v>6.6</c:v>
                  </c:pt>
                  <c:pt idx="1">
                    <c:v>12.1</c:v>
                  </c:pt>
                  <c:pt idx="2">
                    <c:v>21.4</c:v>
                  </c:pt>
                </c:numCache>
              </c:numRef>
            </c:minus>
          </c:errBars>
          <c:cat>
            <c:strRef>
              <c:f>'03-04'!$A$4:$A$6</c:f>
              <c:strCache>
                <c:ptCount val="3"/>
                <c:pt idx="0">
                  <c:v>Pre</c:v>
                </c:pt>
                <c:pt idx="1">
                  <c:v>Post</c:v>
                </c:pt>
                <c:pt idx="2">
                  <c:v>Gain</c:v>
                </c:pt>
              </c:strCache>
            </c:strRef>
          </c:cat>
          <c:val>
            <c:numRef>
              <c:f>'03-04'!$B$4:$B$6</c:f>
              <c:numCache>
                <c:formatCode>General</c:formatCode>
                <c:ptCount val="3"/>
                <c:pt idx="0">
                  <c:v>27.7</c:v>
                </c:pt>
                <c:pt idx="1">
                  <c:v>35.5</c:v>
                </c:pt>
                <c:pt idx="2">
                  <c:v>10.788381742738578</c:v>
                </c:pt>
              </c:numCache>
            </c:numRef>
          </c:val>
        </c:ser>
        <c:axId val="107784064"/>
        <c:axId val="107785600"/>
      </c:barChart>
      <c:catAx>
        <c:axId val="107784064"/>
        <c:scaling>
          <c:orientation val="minMax"/>
        </c:scaling>
        <c:axPos val="b"/>
        <c:majorTickMark val="none"/>
        <c:tickLblPos val="nextTo"/>
        <c:txPr>
          <a:bodyPr anchor="ctr" anchorCtr="0"/>
          <a:lstStyle/>
          <a:p>
            <a:pPr>
              <a:defRPr sz="1800"/>
            </a:pPr>
            <a:endParaRPr lang="en-US"/>
          </a:p>
        </c:txPr>
        <c:crossAx val="107785600"/>
        <c:crosses val="autoZero"/>
        <c:auto val="1"/>
        <c:lblAlgn val="ctr"/>
        <c:lblOffset val="5"/>
      </c:catAx>
      <c:valAx>
        <c:axId val="107785600"/>
        <c:scaling>
          <c:orientation val="minMax"/>
        </c:scaling>
        <c:axPos val="l"/>
        <c:majorGridlines/>
        <c:numFmt formatCode="General" sourceLinked="1"/>
        <c:majorTickMark val="none"/>
        <c:tickLblPos val="nextTo"/>
        <c:txPr>
          <a:bodyPr/>
          <a:lstStyle/>
          <a:p>
            <a:pPr>
              <a:defRPr sz="1800"/>
            </a:pPr>
            <a:endParaRPr lang="en-US"/>
          </a:p>
        </c:txPr>
        <c:crossAx val="107784064"/>
        <c:crosses val="autoZero"/>
        <c:crossBetween val="between"/>
        <c:majorUnit val="20"/>
      </c:valAx>
    </c:plotArea>
    <c:legend>
      <c:legendPos val="r"/>
      <c:layout/>
      <c:txPr>
        <a:bodyPr/>
        <a:lstStyle/>
        <a:p>
          <a:pPr>
            <a:defRPr sz="1800"/>
          </a:pPr>
          <a:endParaRPr lang="en-US"/>
        </a:p>
      </c:txPr>
    </c:legend>
    <c:plotVisOnly val="1"/>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dirty="0"/>
              <a:t>First Law</a:t>
            </a:r>
            <a:r>
              <a:rPr lang="en-US" baseline="0" dirty="0"/>
              <a:t> </a:t>
            </a:r>
            <a:r>
              <a:rPr lang="en-US" dirty="0"/>
              <a:t>03-04</a:t>
            </a:r>
          </a:p>
        </c:rich>
      </c:tx>
      <c:layout/>
    </c:title>
    <c:plotArea>
      <c:layout/>
      <c:barChart>
        <c:barDir val="col"/>
        <c:grouping val="clustered"/>
        <c:ser>
          <c:idx val="0"/>
          <c:order val="0"/>
          <c:tx>
            <c:strRef>
              <c:f>Sheet1!$H$29</c:f>
              <c:strCache>
                <c:ptCount val="1"/>
                <c:pt idx="0">
                  <c:v>#N</c:v>
                </c:pt>
              </c:strCache>
            </c:strRef>
          </c:tx>
          <c:cat>
            <c:strRef>
              <c:f>Sheet1!$I$28:$M$28</c:f>
              <c:strCache>
                <c:ptCount val="5"/>
                <c:pt idx="0">
                  <c:v>Pre</c:v>
                </c:pt>
                <c:pt idx="1">
                  <c:v>CC</c:v>
                </c:pt>
                <c:pt idx="2">
                  <c:v>BC</c:v>
                </c:pt>
                <c:pt idx="3">
                  <c:v>RB</c:v>
                </c:pt>
                <c:pt idx="4">
                  <c:v>Post</c:v>
                </c:pt>
              </c:strCache>
            </c:strRef>
          </c:cat>
          <c:val>
            <c:numRef>
              <c:f>Sheet1!$I$29:$M$29</c:f>
              <c:numCache>
                <c:formatCode>General</c:formatCode>
                <c:ptCount val="5"/>
                <c:pt idx="0">
                  <c:v>3.2967032967032965</c:v>
                </c:pt>
                <c:pt idx="1">
                  <c:v>17.582417582417577</c:v>
                </c:pt>
                <c:pt idx="2">
                  <c:v>0</c:v>
                </c:pt>
                <c:pt idx="3">
                  <c:v>2.197802197802198</c:v>
                </c:pt>
                <c:pt idx="4">
                  <c:v>0</c:v>
                </c:pt>
              </c:numCache>
            </c:numRef>
          </c:val>
        </c:ser>
        <c:ser>
          <c:idx val="1"/>
          <c:order val="1"/>
          <c:tx>
            <c:strRef>
              <c:f>Sheet1!$H$30</c:f>
              <c:strCache>
                <c:ptCount val="1"/>
                <c:pt idx="0">
                  <c:v>#T</c:v>
                </c:pt>
              </c:strCache>
            </c:strRef>
          </c:tx>
          <c:cat>
            <c:strRef>
              <c:f>Sheet1!$I$28:$M$28</c:f>
              <c:strCache>
                <c:ptCount val="5"/>
                <c:pt idx="0">
                  <c:v>Pre</c:v>
                </c:pt>
                <c:pt idx="1">
                  <c:v>CC</c:v>
                </c:pt>
                <c:pt idx="2">
                  <c:v>BC</c:v>
                </c:pt>
                <c:pt idx="3">
                  <c:v>RB</c:v>
                </c:pt>
                <c:pt idx="4">
                  <c:v>Post</c:v>
                </c:pt>
              </c:strCache>
            </c:strRef>
          </c:cat>
          <c:val>
            <c:numRef>
              <c:f>Sheet1!$I$30:$M$30</c:f>
              <c:numCache>
                <c:formatCode>General</c:formatCode>
                <c:ptCount val="5"/>
                <c:pt idx="0">
                  <c:v>81.318681318681257</c:v>
                </c:pt>
                <c:pt idx="1">
                  <c:v>57.142857142857153</c:v>
                </c:pt>
                <c:pt idx="2">
                  <c:v>0</c:v>
                </c:pt>
                <c:pt idx="3">
                  <c:v>78.021978021978029</c:v>
                </c:pt>
                <c:pt idx="4">
                  <c:v>93.406593406593402</c:v>
                </c:pt>
              </c:numCache>
            </c:numRef>
          </c:val>
        </c:ser>
        <c:ser>
          <c:idx val="2"/>
          <c:order val="2"/>
          <c:tx>
            <c:strRef>
              <c:f>Sheet1!$H$31</c:f>
              <c:strCache>
                <c:ptCount val="1"/>
                <c:pt idx="0">
                  <c:v>#NN</c:v>
                </c:pt>
              </c:strCache>
            </c:strRef>
          </c:tx>
          <c:cat>
            <c:strRef>
              <c:f>Sheet1!$I$28:$M$28</c:f>
              <c:strCache>
                <c:ptCount val="5"/>
                <c:pt idx="0">
                  <c:v>Pre</c:v>
                </c:pt>
                <c:pt idx="1">
                  <c:v>CC</c:v>
                </c:pt>
                <c:pt idx="2">
                  <c:v>BC</c:v>
                </c:pt>
                <c:pt idx="3">
                  <c:v>RB</c:v>
                </c:pt>
                <c:pt idx="4">
                  <c:v>Post</c:v>
                </c:pt>
              </c:strCache>
            </c:strRef>
          </c:cat>
          <c:val>
            <c:numRef>
              <c:f>Sheet1!$I$31:$M$31</c:f>
              <c:numCache>
                <c:formatCode>General</c:formatCode>
                <c:ptCount val="5"/>
                <c:pt idx="0">
                  <c:v>12.087912087912088</c:v>
                </c:pt>
                <c:pt idx="1">
                  <c:v>21.978021978021964</c:v>
                </c:pt>
                <c:pt idx="2">
                  <c:v>0</c:v>
                </c:pt>
                <c:pt idx="3">
                  <c:v>16.483516483516482</c:v>
                </c:pt>
                <c:pt idx="4">
                  <c:v>3.2967032967032965</c:v>
                </c:pt>
              </c:numCache>
            </c:numRef>
          </c:val>
        </c:ser>
        <c:axId val="102470016"/>
        <c:axId val="102471552"/>
      </c:barChart>
      <c:catAx>
        <c:axId val="102470016"/>
        <c:scaling>
          <c:orientation val="minMax"/>
        </c:scaling>
        <c:axPos val="b"/>
        <c:tickLblPos val="nextTo"/>
        <c:crossAx val="102471552"/>
        <c:crosses val="autoZero"/>
        <c:auto val="1"/>
        <c:lblAlgn val="ctr"/>
        <c:lblOffset val="100"/>
      </c:catAx>
      <c:valAx>
        <c:axId val="102471552"/>
        <c:scaling>
          <c:orientation val="minMax"/>
        </c:scaling>
        <c:axPos val="l"/>
        <c:majorGridlines/>
        <c:numFmt formatCode="General" sourceLinked="1"/>
        <c:tickLblPos val="nextTo"/>
        <c:crossAx val="102470016"/>
        <c:crosses val="autoZero"/>
        <c:crossBetween val="between"/>
      </c:valAx>
    </c:plotArea>
    <c:plotVisOnly val="1"/>
  </c:chart>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a:pPr>
            <a:r>
              <a:rPr lang="en-US" dirty="0"/>
              <a:t>Second Law 02-03</a:t>
            </a:r>
          </a:p>
        </c:rich>
      </c:tx>
      <c:layout/>
    </c:title>
    <c:plotArea>
      <c:layout/>
      <c:barChart>
        <c:barDir val="col"/>
        <c:grouping val="clustered"/>
        <c:ser>
          <c:idx val="0"/>
          <c:order val="0"/>
          <c:tx>
            <c:strRef>
              <c:f>Sheet1!$H$9</c:f>
              <c:strCache>
                <c:ptCount val="1"/>
                <c:pt idx="0">
                  <c:v>#N</c:v>
                </c:pt>
              </c:strCache>
            </c:strRef>
          </c:tx>
          <c:cat>
            <c:strRef>
              <c:f>Sheet1!$I$7:$M$8</c:f>
              <c:strCache>
                <c:ptCount val="5"/>
                <c:pt idx="0">
                  <c:v>Pre</c:v>
                </c:pt>
                <c:pt idx="1">
                  <c:v>CC</c:v>
                </c:pt>
                <c:pt idx="2">
                  <c:v>BC</c:v>
                </c:pt>
                <c:pt idx="3">
                  <c:v>RB</c:v>
                </c:pt>
                <c:pt idx="4">
                  <c:v>Post</c:v>
                </c:pt>
              </c:strCache>
            </c:strRef>
          </c:cat>
          <c:val>
            <c:numRef>
              <c:f>Sheet1!$I$9:$M$9</c:f>
              <c:numCache>
                <c:formatCode>General</c:formatCode>
                <c:ptCount val="5"/>
                <c:pt idx="0">
                  <c:v>4.3956043956043978</c:v>
                </c:pt>
                <c:pt idx="1">
                  <c:v>0</c:v>
                </c:pt>
                <c:pt idx="2">
                  <c:v>83.516483516483476</c:v>
                </c:pt>
                <c:pt idx="3">
                  <c:v>48.351648351648308</c:v>
                </c:pt>
                <c:pt idx="4">
                  <c:v>17.582417582417577</c:v>
                </c:pt>
              </c:numCache>
            </c:numRef>
          </c:val>
        </c:ser>
        <c:ser>
          <c:idx val="1"/>
          <c:order val="1"/>
          <c:tx>
            <c:strRef>
              <c:f>Sheet1!$H$10</c:f>
              <c:strCache>
                <c:ptCount val="1"/>
                <c:pt idx="0">
                  <c:v>#T</c:v>
                </c:pt>
              </c:strCache>
            </c:strRef>
          </c:tx>
          <c:cat>
            <c:strRef>
              <c:f>Sheet1!$I$7:$M$8</c:f>
              <c:strCache>
                <c:ptCount val="5"/>
                <c:pt idx="0">
                  <c:v>Pre</c:v>
                </c:pt>
                <c:pt idx="1">
                  <c:v>CC</c:v>
                </c:pt>
                <c:pt idx="2">
                  <c:v>BC</c:v>
                </c:pt>
                <c:pt idx="3">
                  <c:v>RB</c:v>
                </c:pt>
                <c:pt idx="4">
                  <c:v>Post</c:v>
                </c:pt>
              </c:strCache>
            </c:strRef>
          </c:cat>
          <c:val>
            <c:numRef>
              <c:f>Sheet1!$I$10:$M$10</c:f>
              <c:numCache>
                <c:formatCode>General</c:formatCode>
                <c:ptCount val="5"/>
                <c:pt idx="0">
                  <c:v>25.27472527472526</c:v>
                </c:pt>
                <c:pt idx="1">
                  <c:v>0</c:v>
                </c:pt>
                <c:pt idx="2">
                  <c:v>5.4945054945054945</c:v>
                </c:pt>
                <c:pt idx="3">
                  <c:v>45.054945054945044</c:v>
                </c:pt>
                <c:pt idx="4">
                  <c:v>75.824175824175811</c:v>
                </c:pt>
              </c:numCache>
            </c:numRef>
          </c:val>
        </c:ser>
        <c:ser>
          <c:idx val="2"/>
          <c:order val="2"/>
          <c:tx>
            <c:strRef>
              <c:f>Sheet1!$H$11</c:f>
              <c:strCache>
                <c:ptCount val="1"/>
                <c:pt idx="0">
                  <c:v>#NN</c:v>
                </c:pt>
              </c:strCache>
            </c:strRef>
          </c:tx>
          <c:cat>
            <c:strRef>
              <c:f>Sheet1!$I$7:$M$8</c:f>
              <c:strCache>
                <c:ptCount val="5"/>
                <c:pt idx="0">
                  <c:v>Pre</c:v>
                </c:pt>
                <c:pt idx="1">
                  <c:v>CC</c:v>
                </c:pt>
                <c:pt idx="2">
                  <c:v>BC</c:v>
                </c:pt>
                <c:pt idx="3">
                  <c:v>RB</c:v>
                </c:pt>
                <c:pt idx="4">
                  <c:v>Post</c:v>
                </c:pt>
              </c:strCache>
            </c:strRef>
          </c:cat>
          <c:val>
            <c:numRef>
              <c:f>Sheet1!$I$11:$M$11</c:f>
              <c:numCache>
                <c:formatCode>General</c:formatCode>
                <c:ptCount val="5"/>
                <c:pt idx="0">
                  <c:v>70.329670329670307</c:v>
                </c:pt>
                <c:pt idx="1">
                  <c:v>0</c:v>
                </c:pt>
                <c:pt idx="2">
                  <c:v>10.989010989010989</c:v>
                </c:pt>
                <c:pt idx="3">
                  <c:v>6.5934065934065913</c:v>
                </c:pt>
                <c:pt idx="4">
                  <c:v>6.5934065934065913</c:v>
                </c:pt>
              </c:numCache>
            </c:numRef>
          </c:val>
        </c:ser>
        <c:axId val="102488704"/>
        <c:axId val="102494592"/>
      </c:barChart>
      <c:catAx>
        <c:axId val="102488704"/>
        <c:scaling>
          <c:orientation val="minMax"/>
        </c:scaling>
        <c:axPos val="b"/>
        <c:tickLblPos val="nextTo"/>
        <c:crossAx val="102494592"/>
        <c:crosses val="autoZero"/>
        <c:auto val="1"/>
        <c:lblAlgn val="ctr"/>
        <c:lblOffset val="100"/>
      </c:catAx>
      <c:valAx>
        <c:axId val="102494592"/>
        <c:scaling>
          <c:orientation val="minMax"/>
        </c:scaling>
        <c:axPos val="l"/>
        <c:majorGridlines/>
        <c:numFmt formatCode="General" sourceLinked="1"/>
        <c:tickLblPos val="nextTo"/>
        <c:crossAx val="102488704"/>
        <c:crosses val="autoZero"/>
        <c:crossBetween val="between"/>
      </c:valAx>
    </c:plotArea>
    <c:plotVisOnly val="1"/>
  </c:chart>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dirty="0"/>
              <a:t>Second</a:t>
            </a:r>
            <a:r>
              <a:rPr lang="en-US" baseline="0" dirty="0"/>
              <a:t> Law</a:t>
            </a:r>
            <a:r>
              <a:rPr lang="en-US" dirty="0"/>
              <a:t> 03-04</a:t>
            </a:r>
          </a:p>
        </c:rich>
      </c:tx>
      <c:layout/>
    </c:title>
    <c:plotArea>
      <c:layout/>
      <c:barChart>
        <c:barDir val="col"/>
        <c:grouping val="clustered"/>
        <c:ser>
          <c:idx val="0"/>
          <c:order val="0"/>
          <c:tx>
            <c:strRef>
              <c:f>Sheet1!$H$15</c:f>
              <c:strCache>
                <c:ptCount val="1"/>
                <c:pt idx="0">
                  <c:v>#N</c:v>
                </c:pt>
              </c:strCache>
            </c:strRef>
          </c:tx>
          <c:cat>
            <c:strRef>
              <c:f>Sheet1!$I$14:$M$14</c:f>
              <c:strCache>
                <c:ptCount val="5"/>
                <c:pt idx="0">
                  <c:v>Pre</c:v>
                </c:pt>
                <c:pt idx="1">
                  <c:v>CC</c:v>
                </c:pt>
                <c:pt idx="2">
                  <c:v>BC</c:v>
                </c:pt>
                <c:pt idx="3">
                  <c:v>RB</c:v>
                </c:pt>
                <c:pt idx="4">
                  <c:v>Post</c:v>
                </c:pt>
              </c:strCache>
            </c:strRef>
          </c:cat>
          <c:val>
            <c:numRef>
              <c:f>Sheet1!$I$15:$M$15</c:f>
              <c:numCache>
                <c:formatCode>General</c:formatCode>
                <c:ptCount val="5"/>
                <c:pt idx="0">
                  <c:v>1.098901098901099</c:v>
                </c:pt>
                <c:pt idx="1">
                  <c:v>0</c:v>
                </c:pt>
                <c:pt idx="2">
                  <c:v>65.934065934065927</c:v>
                </c:pt>
                <c:pt idx="3">
                  <c:v>0</c:v>
                </c:pt>
                <c:pt idx="4">
                  <c:v>15.384615384615385</c:v>
                </c:pt>
              </c:numCache>
            </c:numRef>
          </c:val>
        </c:ser>
        <c:ser>
          <c:idx val="1"/>
          <c:order val="1"/>
          <c:tx>
            <c:strRef>
              <c:f>Sheet1!$H$16</c:f>
              <c:strCache>
                <c:ptCount val="1"/>
                <c:pt idx="0">
                  <c:v>#T</c:v>
                </c:pt>
              </c:strCache>
            </c:strRef>
          </c:tx>
          <c:cat>
            <c:strRef>
              <c:f>Sheet1!$I$14:$M$14</c:f>
              <c:strCache>
                <c:ptCount val="5"/>
                <c:pt idx="0">
                  <c:v>Pre</c:v>
                </c:pt>
                <c:pt idx="1">
                  <c:v>CC</c:v>
                </c:pt>
                <c:pt idx="2">
                  <c:v>BC</c:v>
                </c:pt>
                <c:pt idx="3">
                  <c:v>RB</c:v>
                </c:pt>
                <c:pt idx="4">
                  <c:v>Post</c:v>
                </c:pt>
              </c:strCache>
            </c:strRef>
          </c:cat>
          <c:val>
            <c:numRef>
              <c:f>Sheet1!$I$16:$M$16</c:f>
              <c:numCache>
                <c:formatCode>General</c:formatCode>
                <c:ptCount val="5"/>
                <c:pt idx="0">
                  <c:v>30.76923076923077</c:v>
                </c:pt>
                <c:pt idx="1">
                  <c:v>0</c:v>
                </c:pt>
                <c:pt idx="2">
                  <c:v>9.8901098901098941</c:v>
                </c:pt>
                <c:pt idx="3">
                  <c:v>79.120879120879067</c:v>
                </c:pt>
                <c:pt idx="4">
                  <c:v>57.142857142857153</c:v>
                </c:pt>
              </c:numCache>
            </c:numRef>
          </c:val>
        </c:ser>
        <c:ser>
          <c:idx val="2"/>
          <c:order val="2"/>
          <c:tx>
            <c:strRef>
              <c:f>Sheet1!$H$17</c:f>
              <c:strCache>
                <c:ptCount val="1"/>
                <c:pt idx="0">
                  <c:v>#NN</c:v>
                </c:pt>
              </c:strCache>
            </c:strRef>
          </c:tx>
          <c:cat>
            <c:strRef>
              <c:f>Sheet1!$I$14:$M$14</c:f>
              <c:strCache>
                <c:ptCount val="5"/>
                <c:pt idx="0">
                  <c:v>Pre</c:v>
                </c:pt>
                <c:pt idx="1">
                  <c:v>CC</c:v>
                </c:pt>
                <c:pt idx="2">
                  <c:v>BC</c:v>
                </c:pt>
                <c:pt idx="3">
                  <c:v>RB</c:v>
                </c:pt>
                <c:pt idx="4">
                  <c:v>Post</c:v>
                </c:pt>
              </c:strCache>
            </c:strRef>
          </c:cat>
          <c:val>
            <c:numRef>
              <c:f>Sheet1!$I$17:$M$17</c:f>
              <c:numCache>
                <c:formatCode>General</c:formatCode>
                <c:ptCount val="5"/>
                <c:pt idx="0">
                  <c:v>64.835164835164818</c:v>
                </c:pt>
                <c:pt idx="1">
                  <c:v>0</c:v>
                </c:pt>
                <c:pt idx="2">
                  <c:v>20.879120879120872</c:v>
                </c:pt>
                <c:pt idx="3">
                  <c:v>17.582417582417577</c:v>
                </c:pt>
                <c:pt idx="4">
                  <c:v>24.175824175824175</c:v>
                </c:pt>
              </c:numCache>
            </c:numRef>
          </c:val>
        </c:ser>
        <c:axId val="102536320"/>
        <c:axId val="102537856"/>
      </c:barChart>
      <c:catAx>
        <c:axId val="102536320"/>
        <c:scaling>
          <c:orientation val="minMax"/>
        </c:scaling>
        <c:axPos val="b"/>
        <c:tickLblPos val="nextTo"/>
        <c:crossAx val="102537856"/>
        <c:crosses val="autoZero"/>
        <c:auto val="1"/>
        <c:lblAlgn val="ctr"/>
        <c:lblOffset val="100"/>
      </c:catAx>
      <c:valAx>
        <c:axId val="102537856"/>
        <c:scaling>
          <c:orientation val="minMax"/>
        </c:scaling>
        <c:axPos val="l"/>
        <c:majorGridlines/>
        <c:numFmt formatCode="General" sourceLinked="1"/>
        <c:tickLblPos val="nextTo"/>
        <c:crossAx val="102536320"/>
        <c:crosses val="autoZero"/>
        <c:crossBetween val="between"/>
      </c:valAx>
    </c:plotArea>
    <c:plotVisOnly val="1"/>
  </c:chart>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dirty="0"/>
              <a:t>Third Law 02-03</a:t>
            </a:r>
          </a:p>
        </c:rich>
      </c:tx>
      <c:layout/>
    </c:title>
    <c:plotArea>
      <c:layout/>
      <c:barChart>
        <c:barDir val="col"/>
        <c:grouping val="clustered"/>
        <c:ser>
          <c:idx val="0"/>
          <c:order val="0"/>
          <c:tx>
            <c:strRef>
              <c:f>Sheet1!$H$37</c:f>
              <c:strCache>
                <c:ptCount val="1"/>
                <c:pt idx="0">
                  <c:v>#N</c:v>
                </c:pt>
              </c:strCache>
            </c:strRef>
          </c:tx>
          <c:cat>
            <c:strRef>
              <c:f>Sheet1!$I$36:$M$36</c:f>
              <c:strCache>
                <c:ptCount val="5"/>
                <c:pt idx="0">
                  <c:v>Pre</c:v>
                </c:pt>
                <c:pt idx="1">
                  <c:v>CC</c:v>
                </c:pt>
                <c:pt idx="2">
                  <c:v>BC</c:v>
                </c:pt>
                <c:pt idx="3">
                  <c:v>RB</c:v>
                </c:pt>
                <c:pt idx="4">
                  <c:v>Post</c:v>
                </c:pt>
              </c:strCache>
            </c:strRef>
          </c:cat>
          <c:val>
            <c:numRef>
              <c:f>Sheet1!$I$37:$M$37</c:f>
              <c:numCache>
                <c:formatCode>General</c:formatCode>
                <c:ptCount val="5"/>
                <c:pt idx="0">
                  <c:v>0</c:v>
                </c:pt>
                <c:pt idx="1">
                  <c:v>0</c:v>
                </c:pt>
                <c:pt idx="2">
                  <c:v>54.945054945054956</c:v>
                </c:pt>
                <c:pt idx="3">
                  <c:v>0</c:v>
                </c:pt>
                <c:pt idx="4">
                  <c:v>73.626373626373592</c:v>
                </c:pt>
              </c:numCache>
            </c:numRef>
          </c:val>
        </c:ser>
        <c:ser>
          <c:idx val="1"/>
          <c:order val="1"/>
          <c:tx>
            <c:strRef>
              <c:f>Sheet1!$H$38</c:f>
              <c:strCache>
                <c:ptCount val="1"/>
                <c:pt idx="0">
                  <c:v>#T</c:v>
                </c:pt>
              </c:strCache>
            </c:strRef>
          </c:tx>
          <c:cat>
            <c:strRef>
              <c:f>Sheet1!$I$36:$M$36</c:f>
              <c:strCache>
                <c:ptCount val="5"/>
                <c:pt idx="0">
                  <c:v>Pre</c:v>
                </c:pt>
                <c:pt idx="1">
                  <c:v>CC</c:v>
                </c:pt>
                <c:pt idx="2">
                  <c:v>BC</c:v>
                </c:pt>
                <c:pt idx="3">
                  <c:v>RB</c:v>
                </c:pt>
                <c:pt idx="4">
                  <c:v>Post</c:v>
                </c:pt>
              </c:strCache>
            </c:strRef>
          </c:cat>
          <c:val>
            <c:numRef>
              <c:f>Sheet1!$I$38:$M$38</c:f>
              <c:numCache>
                <c:formatCode>General</c:formatCode>
                <c:ptCount val="5"/>
                <c:pt idx="0">
                  <c:v>62.637362637362621</c:v>
                </c:pt>
                <c:pt idx="1">
                  <c:v>0</c:v>
                </c:pt>
                <c:pt idx="2">
                  <c:v>31.868131868131858</c:v>
                </c:pt>
                <c:pt idx="3">
                  <c:v>0</c:v>
                </c:pt>
                <c:pt idx="4">
                  <c:v>23.07692307692307</c:v>
                </c:pt>
              </c:numCache>
            </c:numRef>
          </c:val>
        </c:ser>
        <c:ser>
          <c:idx val="2"/>
          <c:order val="2"/>
          <c:tx>
            <c:strRef>
              <c:f>Sheet1!$H$39</c:f>
              <c:strCache>
                <c:ptCount val="1"/>
                <c:pt idx="0">
                  <c:v>#NN</c:v>
                </c:pt>
              </c:strCache>
            </c:strRef>
          </c:tx>
          <c:cat>
            <c:strRef>
              <c:f>Sheet1!$I$36:$M$36</c:f>
              <c:strCache>
                <c:ptCount val="5"/>
                <c:pt idx="0">
                  <c:v>Pre</c:v>
                </c:pt>
                <c:pt idx="1">
                  <c:v>CC</c:v>
                </c:pt>
                <c:pt idx="2">
                  <c:v>BC</c:v>
                </c:pt>
                <c:pt idx="3">
                  <c:v>RB</c:v>
                </c:pt>
                <c:pt idx="4">
                  <c:v>Post</c:v>
                </c:pt>
              </c:strCache>
            </c:strRef>
          </c:cat>
          <c:val>
            <c:numRef>
              <c:f>Sheet1!$I$39:$M$39</c:f>
              <c:numCache>
                <c:formatCode>General</c:formatCode>
                <c:ptCount val="5"/>
                <c:pt idx="0">
                  <c:v>37.362637362637351</c:v>
                </c:pt>
                <c:pt idx="1">
                  <c:v>0</c:v>
                </c:pt>
                <c:pt idx="2">
                  <c:v>13.186813186813181</c:v>
                </c:pt>
                <c:pt idx="3">
                  <c:v>100</c:v>
                </c:pt>
                <c:pt idx="4">
                  <c:v>3.2967032967032965</c:v>
                </c:pt>
              </c:numCache>
            </c:numRef>
          </c:val>
        </c:ser>
        <c:axId val="102555008"/>
        <c:axId val="102716544"/>
      </c:barChart>
      <c:catAx>
        <c:axId val="102555008"/>
        <c:scaling>
          <c:orientation val="minMax"/>
        </c:scaling>
        <c:axPos val="b"/>
        <c:tickLblPos val="nextTo"/>
        <c:crossAx val="102716544"/>
        <c:crosses val="autoZero"/>
        <c:auto val="1"/>
        <c:lblAlgn val="ctr"/>
        <c:lblOffset val="100"/>
      </c:catAx>
      <c:valAx>
        <c:axId val="102716544"/>
        <c:scaling>
          <c:orientation val="minMax"/>
        </c:scaling>
        <c:axPos val="l"/>
        <c:majorGridlines/>
        <c:numFmt formatCode="General" sourceLinked="1"/>
        <c:tickLblPos val="nextTo"/>
        <c:crossAx val="102555008"/>
        <c:crosses val="autoZero"/>
        <c:crossBetween val="between"/>
      </c:valAx>
    </c:plotArea>
    <c:plotVisOnly val="1"/>
  </c:chart>
  <c:externalData r:id="rId1"/>
</c:chartSpace>
</file>

<file path=ppt/charts/chart6.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dirty="0"/>
              <a:t>Third Law 03-04</a:t>
            </a:r>
          </a:p>
        </c:rich>
      </c:tx>
      <c:layout/>
    </c:title>
    <c:plotArea>
      <c:layout/>
      <c:barChart>
        <c:barDir val="col"/>
        <c:grouping val="clustered"/>
        <c:ser>
          <c:idx val="0"/>
          <c:order val="0"/>
          <c:tx>
            <c:strRef>
              <c:f>Sheet1!$H$43</c:f>
              <c:strCache>
                <c:ptCount val="1"/>
                <c:pt idx="0">
                  <c:v>#N</c:v>
                </c:pt>
              </c:strCache>
            </c:strRef>
          </c:tx>
          <c:cat>
            <c:strRef>
              <c:f>Sheet1!$I$42:$M$42</c:f>
              <c:strCache>
                <c:ptCount val="5"/>
                <c:pt idx="0">
                  <c:v>Pre</c:v>
                </c:pt>
                <c:pt idx="1">
                  <c:v>CC</c:v>
                </c:pt>
                <c:pt idx="2">
                  <c:v>BC</c:v>
                </c:pt>
                <c:pt idx="3">
                  <c:v>RB</c:v>
                </c:pt>
                <c:pt idx="4">
                  <c:v>Post</c:v>
                </c:pt>
              </c:strCache>
            </c:strRef>
          </c:cat>
          <c:val>
            <c:numRef>
              <c:f>Sheet1!$I$43:$M$43</c:f>
              <c:numCache>
                <c:formatCode>General</c:formatCode>
                <c:ptCount val="5"/>
                <c:pt idx="0">
                  <c:v>0</c:v>
                </c:pt>
                <c:pt idx="1">
                  <c:v>0</c:v>
                </c:pt>
                <c:pt idx="2">
                  <c:v>48.351648351648308</c:v>
                </c:pt>
                <c:pt idx="3">
                  <c:v>0</c:v>
                </c:pt>
                <c:pt idx="4">
                  <c:v>50.549450549450547</c:v>
                </c:pt>
              </c:numCache>
            </c:numRef>
          </c:val>
        </c:ser>
        <c:ser>
          <c:idx val="1"/>
          <c:order val="1"/>
          <c:tx>
            <c:strRef>
              <c:f>Sheet1!$H$44</c:f>
              <c:strCache>
                <c:ptCount val="1"/>
                <c:pt idx="0">
                  <c:v>#T</c:v>
                </c:pt>
              </c:strCache>
            </c:strRef>
          </c:tx>
          <c:cat>
            <c:strRef>
              <c:f>Sheet1!$I$42:$M$42</c:f>
              <c:strCache>
                <c:ptCount val="5"/>
                <c:pt idx="0">
                  <c:v>Pre</c:v>
                </c:pt>
                <c:pt idx="1">
                  <c:v>CC</c:v>
                </c:pt>
                <c:pt idx="2">
                  <c:v>BC</c:v>
                </c:pt>
                <c:pt idx="3">
                  <c:v>RB</c:v>
                </c:pt>
                <c:pt idx="4">
                  <c:v>Post</c:v>
                </c:pt>
              </c:strCache>
            </c:strRef>
          </c:cat>
          <c:val>
            <c:numRef>
              <c:f>Sheet1!$I$44:$M$44</c:f>
              <c:numCache>
                <c:formatCode>General</c:formatCode>
                <c:ptCount val="5"/>
                <c:pt idx="0">
                  <c:v>35.164835164835168</c:v>
                </c:pt>
                <c:pt idx="1">
                  <c:v>0</c:v>
                </c:pt>
                <c:pt idx="2">
                  <c:v>41.758241758241745</c:v>
                </c:pt>
                <c:pt idx="3">
                  <c:v>90.109890109890088</c:v>
                </c:pt>
                <c:pt idx="4">
                  <c:v>36.263736263736256</c:v>
                </c:pt>
              </c:numCache>
            </c:numRef>
          </c:val>
        </c:ser>
        <c:ser>
          <c:idx val="2"/>
          <c:order val="2"/>
          <c:tx>
            <c:strRef>
              <c:f>Sheet1!$H$45</c:f>
              <c:strCache>
                <c:ptCount val="1"/>
                <c:pt idx="0">
                  <c:v>#NN</c:v>
                </c:pt>
              </c:strCache>
            </c:strRef>
          </c:tx>
          <c:cat>
            <c:strRef>
              <c:f>Sheet1!$I$42:$M$42</c:f>
              <c:strCache>
                <c:ptCount val="5"/>
                <c:pt idx="0">
                  <c:v>Pre</c:v>
                </c:pt>
                <c:pt idx="1">
                  <c:v>CC</c:v>
                </c:pt>
                <c:pt idx="2">
                  <c:v>BC</c:v>
                </c:pt>
                <c:pt idx="3">
                  <c:v>RB</c:v>
                </c:pt>
                <c:pt idx="4">
                  <c:v>Post</c:v>
                </c:pt>
              </c:strCache>
            </c:strRef>
          </c:cat>
          <c:val>
            <c:numRef>
              <c:f>Sheet1!$I$45:$M$45</c:f>
              <c:numCache>
                <c:formatCode>General</c:formatCode>
                <c:ptCount val="5"/>
                <c:pt idx="0">
                  <c:v>61.53846153846154</c:v>
                </c:pt>
                <c:pt idx="1">
                  <c:v>0</c:v>
                </c:pt>
                <c:pt idx="2">
                  <c:v>6.5934065934065913</c:v>
                </c:pt>
                <c:pt idx="3">
                  <c:v>6.5934065934065913</c:v>
                </c:pt>
                <c:pt idx="4">
                  <c:v>9.8901098901098941</c:v>
                </c:pt>
              </c:numCache>
            </c:numRef>
          </c:val>
        </c:ser>
        <c:axId val="102745984"/>
        <c:axId val="102747520"/>
      </c:barChart>
      <c:catAx>
        <c:axId val="102745984"/>
        <c:scaling>
          <c:orientation val="minMax"/>
        </c:scaling>
        <c:axPos val="b"/>
        <c:tickLblPos val="nextTo"/>
        <c:crossAx val="102747520"/>
        <c:crosses val="autoZero"/>
        <c:auto val="1"/>
        <c:lblAlgn val="ctr"/>
        <c:lblOffset val="100"/>
      </c:catAx>
      <c:valAx>
        <c:axId val="102747520"/>
        <c:scaling>
          <c:orientation val="minMax"/>
        </c:scaling>
        <c:axPos val="l"/>
        <c:majorGridlines/>
        <c:numFmt formatCode="General" sourceLinked="1"/>
        <c:tickLblPos val="nextTo"/>
        <c:crossAx val="102745984"/>
        <c:crosses val="autoZero"/>
        <c:crossBetween val="between"/>
      </c:valAx>
    </c:plotArea>
    <c:plotVisOnly val="1"/>
  </c:chart>
  <c:externalData r:id="rId1"/>
</c:chartSpace>
</file>

<file path=ppt/charts/chart7.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dirty="0"/>
              <a:t>Net Force</a:t>
            </a:r>
            <a:r>
              <a:rPr lang="en-US" baseline="0" dirty="0"/>
              <a:t> 02-03</a:t>
            </a:r>
            <a:endParaRPr lang="en-US" dirty="0"/>
          </a:p>
        </c:rich>
      </c:tx>
      <c:layout/>
    </c:title>
    <c:plotArea>
      <c:layout/>
      <c:barChart>
        <c:barDir val="col"/>
        <c:grouping val="clustered"/>
        <c:ser>
          <c:idx val="0"/>
          <c:order val="0"/>
          <c:tx>
            <c:strRef>
              <c:f>Sheet1!$H$51</c:f>
              <c:strCache>
                <c:ptCount val="1"/>
                <c:pt idx="0">
                  <c:v>#N</c:v>
                </c:pt>
              </c:strCache>
            </c:strRef>
          </c:tx>
          <c:cat>
            <c:strRef>
              <c:f>Sheet1!$I$50:$M$50</c:f>
              <c:strCache>
                <c:ptCount val="5"/>
                <c:pt idx="0">
                  <c:v>Pre</c:v>
                </c:pt>
                <c:pt idx="1">
                  <c:v>CC</c:v>
                </c:pt>
                <c:pt idx="2">
                  <c:v>BC</c:v>
                </c:pt>
                <c:pt idx="3">
                  <c:v>RB</c:v>
                </c:pt>
                <c:pt idx="4">
                  <c:v>Post</c:v>
                </c:pt>
              </c:strCache>
            </c:strRef>
          </c:cat>
          <c:val>
            <c:numRef>
              <c:f>Sheet1!$I$51:$M$51</c:f>
              <c:numCache>
                <c:formatCode>General</c:formatCode>
                <c:ptCount val="5"/>
                <c:pt idx="0">
                  <c:v>1.098901098901099</c:v>
                </c:pt>
                <c:pt idx="1">
                  <c:v>0</c:v>
                </c:pt>
                <c:pt idx="2">
                  <c:v>94.505494505494468</c:v>
                </c:pt>
                <c:pt idx="3">
                  <c:v>0</c:v>
                </c:pt>
                <c:pt idx="4">
                  <c:v>47.252747252747241</c:v>
                </c:pt>
              </c:numCache>
            </c:numRef>
          </c:val>
        </c:ser>
        <c:ser>
          <c:idx val="1"/>
          <c:order val="1"/>
          <c:tx>
            <c:strRef>
              <c:f>Sheet1!$H$52</c:f>
              <c:strCache>
                <c:ptCount val="1"/>
                <c:pt idx="0">
                  <c:v>#T</c:v>
                </c:pt>
              </c:strCache>
            </c:strRef>
          </c:tx>
          <c:cat>
            <c:strRef>
              <c:f>Sheet1!$I$50:$M$50</c:f>
              <c:strCache>
                <c:ptCount val="5"/>
                <c:pt idx="0">
                  <c:v>Pre</c:v>
                </c:pt>
                <c:pt idx="1">
                  <c:v>CC</c:v>
                </c:pt>
                <c:pt idx="2">
                  <c:v>BC</c:v>
                </c:pt>
                <c:pt idx="3">
                  <c:v>RB</c:v>
                </c:pt>
                <c:pt idx="4">
                  <c:v>Post</c:v>
                </c:pt>
              </c:strCache>
            </c:strRef>
          </c:cat>
          <c:val>
            <c:numRef>
              <c:f>Sheet1!$I$52:$M$52</c:f>
              <c:numCache>
                <c:formatCode>General</c:formatCode>
                <c:ptCount val="5"/>
                <c:pt idx="0">
                  <c:v>84.615384615384585</c:v>
                </c:pt>
                <c:pt idx="1">
                  <c:v>98.901098901098905</c:v>
                </c:pt>
                <c:pt idx="2">
                  <c:v>5.4945054945054945</c:v>
                </c:pt>
                <c:pt idx="3">
                  <c:v>98.901098901098905</c:v>
                </c:pt>
                <c:pt idx="4">
                  <c:v>52.747252747252752</c:v>
                </c:pt>
              </c:numCache>
            </c:numRef>
          </c:val>
        </c:ser>
        <c:ser>
          <c:idx val="2"/>
          <c:order val="2"/>
          <c:tx>
            <c:strRef>
              <c:f>Sheet1!$H$53</c:f>
              <c:strCache>
                <c:ptCount val="1"/>
                <c:pt idx="0">
                  <c:v>#NN</c:v>
                </c:pt>
              </c:strCache>
            </c:strRef>
          </c:tx>
          <c:cat>
            <c:strRef>
              <c:f>Sheet1!$I$50:$M$50</c:f>
              <c:strCache>
                <c:ptCount val="5"/>
                <c:pt idx="0">
                  <c:v>Pre</c:v>
                </c:pt>
                <c:pt idx="1">
                  <c:v>CC</c:v>
                </c:pt>
                <c:pt idx="2">
                  <c:v>BC</c:v>
                </c:pt>
                <c:pt idx="3">
                  <c:v>RB</c:v>
                </c:pt>
                <c:pt idx="4">
                  <c:v>Post</c:v>
                </c:pt>
              </c:strCache>
            </c:strRef>
          </c:cat>
          <c:val>
            <c:numRef>
              <c:f>Sheet1!$I$53:$M$53</c:f>
              <c:numCache>
                <c:formatCode>General</c:formatCode>
                <c:ptCount val="5"/>
                <c:pt idx="0">
                  <c:v>14.285714285714286</c:v>
                </c:pt>
                <c:pt idx="1">
                  <c:v>1.098901098901099</c:v>
                </c:pt>
                <c:pt idx="2">
                  <c:v>0</c:v>
                </c:pt>
                <c:pt idx="3">
                  <c:v>1.098901098901099</c:v>
                </c:pt>
                <c:pt idx="4">
                  <c:v>0</c:v>
                </c:pt>
              </c:numCache>
            </c:numRef>
          </c:val>
        </c:ser>
        <c:axId val="102801792"/>
        <c:axId val="102803328"/>
      </c:barChart>
      <c:catAx>
        <c:axId val="102801792"/>
        <c:scaling>
          <c:orientation val="minMax"/>
        </c:scaling>
        <c:axPos val="b"/>
        <c:tickLblPos val="nextTo"/>
        <c:crossAx val="102803328"/>
        <c:crosses val="autoZero"/>
        <c:auto val="1"/>
        <c:lblAlgn val="ctr"/>
        <c:lblOffset val="100"/>
      </c:catAx>
      <c:valAx>
        <c:axId val="102803328"/>
        <c:scaling>
          <c:orientation val="minMax"/>
        </c:scaling>
        <c:axPos val="l"/>
        <c:majorGridlines/>
        <c:numFmt formatCode="General" sourceLinked="1"/>
        <c:tickLblPos val="nextTo"/>
        <c:crossAx val="102801792"/>
        <c:crosses val="autoZero"/>
        <c:crossBetween val="between"/>
      </c:valAx>
    </c:plotArea>
    <c:plotVisOnly val="1"/>
  </c:chart>
  <c:externalData r:id="rId1"/>
</c:chartSpace>
</file>

<file path=ppt/charts/chart8.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a:pPr>
            <a:r>
              <a:rPr lang="en-US" dirty="0"/>
              <a:t>Net Force 03-04</a:t>
            </a:r>
          </a:p>
        </c:rich>
      </c:tx>
      <c:layout/>
    </c:title>
    <c:plotArea>
      <c:layout/>
      <c:barChart>
        <c:barDir val="col"/>
        <c:grouping val="clustered"/>
        <c:ser>
          <c:idx val="0"/>
          <c:order val="0"/>
          <c:tx>
            <c:strRef>
              <c:f>Sheet1!$H$57</c:f>
              <c:strCache>
                <c:ptCount val="1"/>
                <c:pt idx="0">
                  <c:v>#N</c:v>
                </c:pt>
              </c:strCache>
            </c:strRef>
          </c:tx>
          <c:cat>
            <c:strRef>
              <c:f>Sheet1!$I$56:$M$56</c:f>
              <c:strCache>
                <c:ptCount val="5"/>
                <c:pt idx="0">
                  <c:v>Pre</c:v>
                </c:pt>
                <c:pt idx="1">
                  <c:v>CC</c:v>
                </c:pt>
                <c:pt idx="2">
                  <c:v>BC</c:v>
                </c:pt>
                <c:pt idx="3">
                  <c:v>RB</c:v>
                </c:pt>
                <c:pt idx="4">
                  <c:v>Post</c:v>
                </c:pt>
              </c:strCache>
            </c:strRef>
          </c:cat>
          <c:val>
            <c:numRef>
              <c:f>Sheet1!$I$57:$M$57</c:f>
              <c:numCache>
                <c:formatCode>General</c:formatCode>
                <c:ptCount val="5"/>
                <c:pt idx="0">
                  <c:v>1.098901098901099</c:v>
                </c:pt>
                <c:pt idx="1">
                  <c:v>48.351648351648308</c:v>
                </c:pt>
                <c:pt idx="2">
                  <c:v>87.912087912087884</c:v>
                </c:pt>
                <c:pt idx="3">
                  <c:v>0</c:v>
                </c:pt>
                <c:pt idx="4">
                  <c:v>57.142857142857153</c:v>
                </c:pt>
              </c:numCache>
            </c:numRef>
          </c:val>
        </c:ser>
        <c:ser>
          <c:idx val="1"/>
          <c:order val="1"/>
          <c:tx>
            <c:strRef>
              <c:f>Sheet1!$H$58</c:f>
              <c:strCache>
                <c:ptCount val="1"/>
                <c:pt idx="0">
                  <c:v>#T</c:v>
                </c:pt>
              </c:strCache>
            </c:strRef>
          </c:tx>
          <c:cat>
            <c:strRef>
              <c:f>Sheet1!$I$56:$M$56</c:f>
              <c:strCache>
                <c:ptCount val="5"/>
                <c:pt idx="0">
                  <c:v>Pre</c:v>
                </c:pt>
                <c:pt idx="1">
                  <c:v>CC</c:v>
                </c:pt>
                <c:pt idx="2">
                  <c:v>BC</c:v>
                </c:pt>
                <c:pt idx="3">
                  <c:v>RB</c:v>
                </c:pt>
                <c:pt idx="4">
                  <c:v>Post</c:v>
                </c:pt>
              </c:strCache>
            </c:strRef>
          </c:cat>
          <c:val>
            <c:numRef>
              <c:f>Sheet1!$I$58:$M$58</c:f>
              <c:numCache>
                <c:formatCode>General</c:formatCode>
                <c:ptCount val="5"/>
                <c:pt idx="0">
                  <c:v>73.626373626373592</c:v>
                </c:pt>
                <c:pt idx="1">
                  <c:v>47.252747252747241</c:v>
                </c:pt>
                <c:pt idx="2">
                  <c:v>7.6923076923076925</c:v>
                </c:pt>
                <c:pt idx="3">
                  <c:v>0</c:v>
                </c:pt>
                <c:pt idx="4">
                  <c:v>34.065934065934066</c:v>
                </c:pt>
              </c:numCache>
            </c:numRef>
          </c:val>
        </c:ser>
        <c:ser>
          <c:idx val="2"/>
          <c:order val="2"/>
          <c:tx>
            <c:strRef>
              <c:f>Sheet1!$H$59</c:f>
              <c:strCache>
                <c:ptCount val="1"/>
                <c:pt idx="0">
                  <c:v>#NN</c:v>
                </c:pt>
              </c:strCache>
            </c:strRef>
          </c:tx>
          <c:cat>
            <c:strRef>
              <c:f>Sheet1!$I$56:$M$56</c:f>
              <c:strCache>
                <c:ptCount val="5"/>
                <c:pt idx="0">
                  <c:v>Pre</c:v>
                </c:pt>
                <c:pt idx="1">
                  <c:v>CC</c:v>
                </c:pt>
                <c:pt idx="2">
                  <c:v>BC</c:v>
                </c:pt>
                <c:pt idx="3">
                  <c:v>RB</c:v>
                </c:pt>
                <c:pt idx="4">
                  <c:v>Post</c:v>
                </c:pt>
              </c:strCache>
            </c:strRef>
          </c:cat>
          <c:val>
            <c:numRef>
              <c:f>Sheet1!$I$59:$M$59</c:f>
              <c:numCache>
                <c:formatCode>General</c:formatCode>
                <c:ptCount val="5"/>
                <c:pt idx="0">
                  <c:v>21.978021978021964</c:v>
                </c:pt>
                <c:pt idx="1">
                  <c:v>1.098901098901099</c:v>
                </c:pt>
                <c:pt idx="2">
                  <c:v>1.098901098901099</c:v>
                </c:pt>
                <c:pt idx="3">
                  <c:v>0</c:v>
                </c:pt>
                <c:pt idx="4">
                  <c:v>5.4945054945054945</c:v>
                </c:pt>
              </c:numCache>
            </c:numRef>
          </c:val>
        </c:ser>
        <c:axId val="102824576"/>
        <c:axId val="102834560"/>
      </c:barChart>
      <c:catAx>
        <c:axId val="102824576"/>
        <c:scaling>
          <c:orientation val="minMax"/>
        </c:scaling>
        <c:axPos val="b"/>
        <c:tickLblPos val="nextTo"/>
        <c:crossAx val="102834560"/>
        <c:crosses val="autoZero"/>
        <c:auto val="1"/>
        <c:lblAlgn val="ctr"/>
        <c:lblOffset val="100"/>
      </c:catAx>
      <c:valAx>
        <c:axId val="102834560"/>
        <c:scaling>
          <c:orientation val="minMax"/>
        </c:scaling>
        <c:axPos val="l"/>
        <c:majorGridlines/>
        <c:numFmt formatCode="General" sourceLinked="1"/>
        <c:tickLblPos val="nextTo"/>
        <c:crossAx val="102824576"/>
        <c:crosses val="autoZero"/>
        <c:crossBetween val="between"/>
      </c:valAx>
    </c:plotArea>
    <c:plotVisOnly val="1"/>
  </c:chart>
  <c:externalData r:id="rId1"/>
</c:chartSpace>
</file>

<file path=ppt/charts/chart9.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dirty="0"/>
              <a:t>Acceleration 02-03</a:t>
            </a:r>
          </a:p>
        </c:rich>
      </c:tx>
      <c:layout/>
    </c:title>
    <c:plotArea>
      <c:layout/>
      <c:barChart>
        <c:barDir val="col"/>
        <c:grouping val="clustered"/>
        <c:ser>
          <c:idx val="0"/>
          <c:order val="0"/>
          <c:tx>
            <c:strRef>
              <c:f>Sheet1!$H$65</c:f>
              <c:strCache>
                <c:ptCount val="1"/>
                <c:pt idx="0">
                  <c:v>#N</c:v>
                </c:pt>
              </c:strCache>
            </c:strRef>
          </c:tx>
          <c:cat>
            <c:strRef>
              <c:f>Sheet1!$I$64:$M$64</c:f>
              <c:strCache>
                <c:ptCount val="5"/>
                <c:pt idx="0">
                  <c:v>Pre</c:v>
                </c:pt>
                <c:pt idx="1">
                  <c:v>CC</c:v>
                </c:pt>
                <c:pt idx="2">
                  <c:v>BC</c:v>
                </c:pt>
                <c:pt idx="3">
                  <c:v>RB</c:v>
                </c:pt>
                <c:pt idx="4">
                  <c:v>Post</c:v>
                </c:pt>
              </c:strCache>
            </c:strRef>
          </c:cat>
          <c:val>
            <c:numRef>
              <c:f>Sheet1!$I$65:$M$65</c:f>
              <c:numCache>
                <c:formatCode>General</c:formatCode>
                <c:ptCount val="5"/>
                <c:pt idx="0">
                  <c:v>14.285714285714286</c:v>
                </c:pt>
                <c:pt idx="1">
                  <c:v>70.329670329670307</c:v>
                </c:pt>
                <c:pt idx="2">
                  <c:v>79.120879120879067</c:v>
                </c:pt>
                <c:pt idx="3">
                  <c:v>91.208791208791169</c:v>
                </c:pt>
                <c:pt idx="4">
                  <c:v>93.406593406593402</c:v>
                </c:pt>
              </c:numCache>
            </c:numRef>
          </c:val>
        </c:ser>
        <c:ser>
          <c:idx val="1"/>
          <c:order val="1"/>
          <c:tx>
            <c:strRef>
              <c:f>Sheet1!$H$66</c:f>
              <c:strCache>
                <c:ptCount val="1"/>
                <c:pt idx="0">
                  <c:v>#T</c:v>
                </c:pt>
              </c:strCache>
            </c:strRef>
          </c:tx>
          <c:cat>
            <c:strRef>
              <c:f>Sheet1!$I$64:$M$64</c:f>
              <c:strCache>
                <c:ptCount val="5"/>
                <c:pt idx="0">
                  <c:v>Pre</c:v>
                </c:pt>
                <c:pt idx="1">
                  <c:v>CC</c:v>
                </c:pt>
                <c:pt idx="2">
                  <c:v>BC</c:v>
                </c:pt>
                <c:pt idx="3">
                  <c:v>RB</c:v>
                </c:pt>
                <c:pt idx="4">
                  <c:v>Post</c:v>
                </c:pt>
              </c:strCache>
            </c:strRef>
          </c:cat>
          <c:val>
            <c:numRef>
              <c:f>Sheet1!$I$66:$M$66</c:f>
              <c:numCache>
                <c:formatCode>General</c:formatCode>
                <c:ptCount val="5"/>
                <c:pt idx="0">
                  <c:v>53.846153846153868</c:v>
                </c:pt>
                <c:pt idx="1">
                  <c:v>17.582417582417577</c:v>
                </c:pt>
                <c:pt idx="2">
                  <c:v>5.4945054945054945</c:v>
                </c:pt>
                <c:pt idx="3">
                  <c:v>3.2967032967032965</c:v>
                </c:pt>
                <c:pt idx="4">
                  <c:v>0</c:v>
                </c:pt>
              </c:numCache>
            </c:numRef>
          </c:val>
        </c:ser>
        <c:ser>
          <c:idx val="2"/>
          <c:order val="2"/>
          <c:tx>
            <c:strRef>
              <c:f>Sheet1!$H$67</c:f>
              <c:strCache>
                <c:ptCount val="1"/>
                <c:pt idx="0">
                  <c:v>#NN</c:v>
                </c:pt>
              </c:strCache>
            </c:strRef>
          </c:tx>
          <c:cat>
            <c:strRef>
              <c:f>Sheet1!$I$64:$M$64</c:f>
              <c:strCache>
                <c:ptCount val="5"/>
                <c:pt idx="0">
                  <c:v>Pre</c:v>
                </c:pt>
                <c:pt idx="1">
                  <c:v>CC</c:v>
                </c:pt>
                <c:pt idx="2">
                  <c:v>BC</c:v>
                </c:pt>
                <c:pt idx="3">
                  <c:v>RB</c:v>
                </c:pt>
                <c:pt idx="4">
                  <c:v>Post</c:v>
                </c:pt>
              </c:strCache>
            </c:strRef>
          </c:cat>
          <c:val>
            <c:numRef>
              <c:f>Sheet1!$I$67:$M$67</c:f>
              <c:numCache>
                <c:formatCode>General</c:formatCode>
                <c:ptCount val="5"/>
                <c:pt idx="0">
                  <c:v>31.868131868131858</c:v>
                </c:pt>
                <c:pt idx="1">
                  <c:v>8.7912087912087884</c:v>
                </c:pt>
                <c:pt idx="2">
                  <c:v>12.087912087912088</c:v>
                </c:pt>
                <c:pt idx="3">
                  <c:v>2.197802197802198</c:v>
                </c:pt>
                <c:pt idx="4">
                  <c:v>3.2967032967032965</c:v>
                </c:pt>
              </c:numCache>
            </c:numRef>
          </c:val>
        </c:ser>
        <c:axId val="102859904"/>
        <c:axId val="102861440"/>
      </c:barChart>
      <c:catAx>
        <c:axId val="102859904"/>
        <c:scaling>
          <c:orientation val="minMax"/>
        </c:scaling>
        <c:axPos val="b"/>
        <c:tickLblPos val="nextTo"/>
        <c:crossAx val="102861440"/>
        <c:crosses val="autoZero"/>
        <c:auto val="1"/>
        <c:lblAlgn val="ctr"/>
        <c:lblOffset val="100"/>
      </c:catAx>
      <c:valAx>
        <c:axId val="102861440"/>
        <c:scaling>
          <c:orientation val="minMax"/>
        </c:scaling>
        <c:axPos val="l"/>
        <c:majorGridlines/>
        <c:numFmt formatCode="General" sourceLinked="1"/>
        <c:tickLblPos val="nextTo"/>
        <c:crossAx val="102859904"/>
        <c:crosses val="autoZero"/>
        <c:crossBetween val="between"/>
      </c:valAx>
    </c:plotArea>
    <c:plotVisOnly val="1"/>
  </c:chart>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050" cy="450850"/>
          </a:xfrm>
          <a:prstGeom prst="rect">
            <a:avLst/>
          </a:prstGeom>
        </p:spPr>
        <p:txBody>
          <a:bodyPr vert="horz" lIns="93094" tIns="46548" rIns="93094" bIns="46548" rtlCol="0"/>
          <a:lstStyle>
            <a:lvl1pPr algn="l" fontAlgn="auto">
              <a:spcBef>
                <a:spcPts val="0"/>
              </a:spcBef>
              <a:spcAft>
                <a:spcPts val="0"/>
              </a:spcAft>
              <a:defRPr sz="1200">
                <a:latin typeface="+mn-lt"/>
              </a:defRPr>
            </a:lvl1pPr>
          </a:lstStyle>
          <a:p>
            <a:pPr>
              <a:defRPr/>
            </a:pPr>
            <a:endParaRPr lang="en-US" dirty="0"/>
          </a:p>
        </p:txBody>
      </p:sp>
      <p:sp>
        <p:nvSpPr>
          <p:cNvPr id="3" name="Date Placeholder 2"/>
          <p:cNvSpPr>
            <a:spLocks noGrp="1"/>
          </p:cNvSpPr>
          <p:nvPr>
            <p:ph type="dt" idx="1"/>
          </p:nvPr>
        </p:nvSpPr>
        <p:spPr>
          <a:xfrm>
            <a:off x="4008438" y="0"/>
            <a:ext cx="3067050" cy="450850"/>
          </a:xfrm>
          <a:prstGeom prst="rect">
            <a:avLst/>
          </a:prstGeom>
        </p:spPr>
        <p:txBody>
          <a:bodyPr vert="horz" lIns="93094" tIns="46548" rIns="93094" bIns="46548" rtlCol="0"/>
          <a:lstStyle>
            <a:lvl1pPr algn="r" fontAlgn="auto">
              <a:spcBef>
                <a:spcPts val="0"/>
              </a:spcBef>
              <a:spcAft>
                <a:spcPts val="0"/>
              </a:spcAft>
              <a:defRPr sz="1200">
                <a:latin typeface="+mn-lt"/>
              </a:defRPr>
            </a:lvl1pPr>
          </a:lstStyle>
          <a:p>
            <a:pPr>
              <a:defRPr/>
            </a:pPr>
            <a:fld id="{1A5115B0-26ED-4C95-92CD-3981CD826EFA}" type="datetimeFigureOut">
              <a:rPr lang="en-US"/>
              <a:pPr>
                <a:defRPr/>
              </a:pPr>
              <a:t>7/15/2010</a:t>
            </a:fld>
            <a:endParaRPr lang="en-US" dirty="0"/>
          </a:p>
        </p:txBody>
      </p:sp>
      <p:sp>
        <p:nvSpPr>
          <p:cNvPr id="4" name="Slide Image Placeholder 3"/>
          <p:cNvSpPr>
            <a:spLocks noGrp="1" noRot="1" noChangeAspect="1"/>
          </p:cNvSpPr>
          <p:nvPr>
            <p:ph type="sldImg" idx="2"/>
          </p:nvPr>
        </p:nvSpPr>
        <p:spPr>
          <a:xfrm>
            <a:off x="1568450" y="674688"/>
            <a:ext cx="3940175" cy="3376612"/>
          </a:xfrm>
          <a:prstGeom prst="rect">
            <a:avLst/>
          </a:prstGeom>
          <a:noFill/>
          <a:ln w="12700">
            <a:solidFill>
              <a:prstClr val="black"/>
            </a:solidFill>
          </a:ln>
        </p:spPr>
        <p:txBody>
          <a:bodyPr vert="horz" lIns="93094" tIns="46548" rIns="93094" bIns="46548" rtlCol="0" anchor="ctr"/>
          <a:lstStyle/>
          <a:p>
            <a:pPr lvl="0"/>
            <a:endParaRPr lang="en-US" noProof="0" dirty="0"/>
          </a:p>
        </p:txBody>
      </p:sp>
      <p:sp>
        <p:nvSpPr>
          <p:cNvPr id="5" name="Notes Placeholder 4"/>
          <p:cNvSpPr>
            <a:spLocks noGrp="1"/>
          </p:cNvSpPr>
          <p:nvPr>
            <p:ph type="body" sz="quarter" idx="3"/>
          </p:nvPr>
        </p:nvSpPr>
        <p:spPr>
          <a:xfrm>
            <a:off x="708025" y="4276725"/>
            <a:ext cx="5661025" cy="4052888"/>
          </a:xfrm>
          <a:prstGeom prst="rect">
            <a:avLst/>
          </a:prstGeom>
        </p:spPr>
        <p:txBody>
          <a:bodyPr vert="horz" lIns="93094" tIns="46548" rIns="93094" bIns="46548"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551863"/>
            <a:ext cx="3067050" cy="450850"/>
          </a:xfrm>
          <a:prstGeom prst="rect">
            <a:avLst/>
          </a:prstGeom>
        </p:spPr>
        <p:txBody>
          <a:bodyPr vert="horz" lIns="93094" tIns="46548" rIns="93094" bIns="46548" rtlCol="0" anchor="b"/>
          <a:lstStyle>
            <a:lvl1pPr algn="l" fontAlgn="auto">
              <a:spcBef>
                <a:spcPts val="0"/>
              </a:spcBef>
              <a:spcAft>
                <a:spcPts val="0"/>
              </a:spcAft>
              <a:defRPr sz="1200">
                <a:latin typeface="+mn-lt"/>
              </a:defRPr>
            </a:lvl1pPr>
          </a:lstStyle>
          <a:p>
            <a:pPr>
              <a:defRPr/>
            </a:pPr>
            <a:endParaRPr lang="en-US" dirty="0"/>
          </a:p>
        </p:txBody>
      </p:sp>
      <p:sp>
        <p:nvSpPr>
          <p:cNvPr id="7" name="Slide Number Placeholder 6"/>
          <p:cNvSpPr>
            <a:spLocks noGrp="1"/>
          </p:cNvSpPr>
          <p:nvPr>
            <p:ph type="sldNum" sz="quarter" idx="5"/>
          </p:nvPr>
        </p:nvSpPr>
        <p:spPr>
          <a:xfrm>
            <a:off x="4008438" y="8551863"/>
            <a:ext cx="3067050" cy="450850"/>
          </a:xfrm>
          <a:prstGeom prst="rect">
            <a:avLst/>
          </a:prstGeom>
        </p:spPr>
        <p:txBody>
          <a:bodyPr vert="horz" lIns="93094" tIns="46548" rIns="93094" bIns="46548" rtlCol="0" anchor="b"/>
          <a:lstStyle>
            <a:lvl1pPr algn="r" fontAlgn="auto">
              <a:spcBef>
                <a:spcPts val="0"/>
              </a:spcBef>
              <a:spcAft>
                <a:spcPts val="0"/>
              </a:spcAft>
              <a:defRPr sz="1200">
                <a:latin typeface="+mn-lt"/>
              </a:defRPr>
            </a:lvl1pPr>
          </a:lstStyle>
          <a:p>
            <a:pPr>
              <a:defRPr/>
            </a:pPr>
            <a:fld id="{D6CAC5C0-ABC7-4BD3-B884-2E1E088BF76B}"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5300" kern="1200">
        <a:solidFill>
          <a:schemeClr val="tx1"/>
        </a:solidFill>
        <a:latin typeface="+mn-lt"/>
        <a:ea typeface="+mn-ea"/>
        <a:cs typeface="+mn-cs"/>
      </a:defRPr>
    </a:lvl1pPr>
    <a:lvl2pPr marL="2037786" algn="l" rtl="0" eaLnBrk="0" fontAlgn="base" hangingPunct="0">
      <a:spcBef>
        <a:spcPct val="30000"/>
      </a:spcBef>
      <a:spcAft>
        <a:spcPct val="0"/>
      </a:spcAft>
      <a:defRPr sz="5300" kern="1200">
        <a:solidFill>
          <a:schemeClr val="tx1"/>
        </a:solidFill>
        <a:latin typeface="+mn-lt"/>
        <a:ea typeface="+mn-ea"/>
        <a:cs typeface="+mn-cs"/>
      </a:defRPr>
    </a:lvl2pPr>
    <a:lvl3pPr marL="4075572" algn="l" rtl="0" eaLnBrk="0" fontAlgn="base" hangingPunct="0">
      <a:spcBef>
        <a:spcPct val="30000"/>
      </a:spcBef>
      <a:spcAft>
        <a:spcPct val="0"/>
      </a:spcAft>
      <a:defRPr sz="5300" kern="1200">
        <a:solidFill>
          <a:schemeClr val="tx1"/>
        </a:solidFill>
        <a:latin typeface="+mn-lt"/>
        <a:ea typeface="+mn-ea"/>
        <a:cs typeface="+mn-cs"/>
      </a:defRPr>
    </a:lvl3pPr>
    <a:lvl4pPr marL="6113358" algn="l" rtl="0" eaLnBrk="0" fontAlgn="base" hangingPunct="0">
      <a:spcBef>
        <a:spcPct val="30000"/>
      </a:spcBef>
      <a:spcAft>
        <a:spcPct val="0"/>
      </a:spcAft>
      <a:defRPr sz="5300" kern="1200">
        <a:solidFill>
          <a:schemeClr val="tx1"/>
        </a:solidFill>
        <a:latin typeface="+mn-lt"/>
        <a:ea typeface="+mn-ea"/>
        <a:cs typeface="+mn-cs"/>
      </a:defRPr>
    </a:lvl4pPr>
    <a:lvl5pPr marL="8151144" algn="l" rtl="0" eaLnBrk="0" fontAlgn="base" hangingPunct="0">
      <a:spcBef>
        <a:spcPct val="30000"/>
      </a:spcBef>
      <a:spcAft>
        <a:spcPct val="0"/>
      </a:spcAft>
      <a:defRPr sz="5300" kern="1200">
        <a:solidFill>
          <a:schemeClr val="tx1"/>
        </a:solidFill>
        <a:latin typeface="+mn-lt"/>
        <a:ea typeface="+mn-ea"/>
        <a:cs typeface="+mn-cs"/>
      </a:defRPr>
    </a:lvl5pPr>
    <a:lvl6pPr marL="10188931" algn="l" defTabSz="4075572" rtl="0" eaLnBrk="1" latinLnBrk="0" hangingPunct="1">
      <a:defRPr sz="5300" kern="1200">
        <a:solidFill>
          <a:schemeClr val="tx1"/>
        </a:solidFill>
        <a:latin typeface="+mn-lt"/>
        <a:ea typeface="+mn-ea"/>
        <a:cs typeface="+mn-cs"/>
      </a:defRPr>
    </a:lvl6pPr>
    <a:lvl7pPr marL="12226717" algn="l" defTabSz="4075572" rtl="0" eaLnBrk="1" latinLnBrk="0" hangingPunct="1">
      <a:defRPr sz="5300" kern="1200">
        <a:solidFill>
          <a:schemeClr val="tx1"/>
        </a:solidFill>
        <a:latin typeface="+mn-lt"/>
        <a:ea typeface="+mn-ea"/>
        <a:cs typeface="+mn-cs"/>
      </a:defRPr>
    </a:lvl7pPr>
    <a:lvl8pPr marL="14264503" algn="l" defTabSz="4075572" rtl="0" eaLnBrk="1" latinLnBrk="0" hangingPunct="1">
      <a:defRPr sz="5300" kern="1200">
        <a:solidFill>
          <a:schemeClr val="tx1"/>
        </a:solidFill>
        <a:latin typeface="+mn-lt"/>
        <a:ea typeface="+mn-ea"/>
        <a:cs typeface="+mn-cs"/>
      </a:defRPr>
    </a:lvl8pPr>
    <a:lvl9pPr marL="16302289" algn="l" defTabSz="4075572" rtl="0" eaLnBrk="1" latinLnBrk="0" hangingPunct="1">
      <a:defRPr sz="5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p:cNvSpPr>
            <a:spLocks noGrp="1" noRot="1" noChangeAspect="1" noTextEdit="1"/>
          </p:cNvSpPr>
          <p:nvPr>
            <p:ph type="sldImg"/>
          </p:nvPr>
        </p:nvSpPr>
        <p:spPr bwMode="auto">
          <a:xfrm>
            <a:off x="1568450" y="674688"/>
            <a:ext cx="3940175" cy="3376612"/>
          </a:xfrm>
          <a:noFill/>
          <a:ln>
            <a:solidFill>
              <a:srgbClr val="000000"/>
            </a:solidFill>
            <a:miter lim="800000"/>
            <a:headEnd/>
            <a:tailEnd/>
          </a:ln>
        </p:spPr>
      </p:sp>
      <p:sp>
        <p:nvSpPr>
          <p:cNvPr id="40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410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B7352C9-5F73-49E9-8333-F64D54B16A28}" type="slidenum">
              <a:rPr lang="en-US" smtClean="0"/>
              <a:pPr fontAlgn="base">
                <a:spcBef>
                  <a:spcPct val="0"/>
                </a:spcBef>
                <a:spcAft>
                  <a:spcPct val="0"/>
                </a:spcAft>
                <a:defRPr/>
              </a:pPr>
              <a:t>1</a:t>
            </a:fld>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880360" y="10226042"/>
            <a:ext cx="32644080" cy="7056120"/>
          </a:xfrm>
        </p:spPr>
        <p:txBody>
          <a:bodyPr/>
          <a:lstStyle/>
          <a:p>
            <a:r>
              <a:rPr lang="en-US" smtClean="0"/>
              <a:t>Click to edit Master title style</a:t>
            </a:r>
            <a:endParaRPr lang="en-US"/>
          </a:p>
        </p:txBody>
      </p:sp>
      <p:sp>
        <p:nvSpPr>
          <p:cNvPr id="3" name="Subtitle 2"/>
          <p:cNvSpPr>
            <a:spLocks noGrp="1"/>
          </p:cNvSpPr>
          <p:nvPr>
            <p:ph type="subTitle" idx="1"/>
          </p:nvPr>
        </p:nvSpPr>
        <p:spPr>
          <a:xfrm>
            <a:off x="5760720" y="18653760"/>
            <a:ext cx="26883360" cy="8412480"/>
          </a:xfrm>
        </p:spPr>
        <p:txBody>
          <a:bodyPr/>
          <a:lstStyle>
            <a:lvl1pPr marL="0" indent="0" algn="ctr">
              <a:buNone/>
              <a:defRPr>
                <a:solidFill>
                  <a:schemeClr val="tx1">
                    <a:tint val="75000"/>
                  </a:schemeClr>
                </a:solidFill>
              </a:defRPr>
            </a:lvl1pPr>
            <a:lvl2pPr marL="2037786" indent="0" algn="ctr">
              <a:buNone/>
              <a:defRPr>
                <a:solidFill>
                  <a:schemeClr val="tx1">
                    <a:tint val="75000"/>
                  </a:schemeClr>
                </a:solidFill>
              </a:defRPr>
            </a:lvl2pPr>
            <a:lvl3pPr marL="4075572" indent="0" algn="ctr">
              <a:buNone/>
              <a:defRPr>
                <a:solidFill>
                  <a:schemeClr val="tx1">
                    <a:tint val="75000"/>
                  </a:schemeClr>
                </a:solidFill>
              </a:defRPr>
            </a:lvl3pPr>
            <a:lvl4pPr marL="6113358" indent="0" algn="ctr">
              <a:buNone/>
              <a:defRPr>
                <a:solidFill>
                  <a:schemeClr val="tx1">
                    <a:tint val="75000"/>
                  </a:schemeClr>
                </a:solidFill>
              </a:defRPr>
            </a:lvl4pPr>
            <a:lvl5pPr marL="8151144" indent="0" algn="ctr">
              <a:buNone/>
              <a:defRPr>
                <a:solidFill>
                  <a:schemeClr val="tx1">
                    <a:tint val="75000"/>
                  </a:schemeClr>
                </a:solidFill>
              </a:defRPr>
            </a:lvl5pPr>
            <a:lvl6pPr marL="10188931" indent="0" algn="ctr">
              <a:buNone/>
              <a:defRPr>
                <a:solidFill>
                  <a:schemeClr val="tx1">
                    <a:tint val="75000"/>
                  </a:schemeClr>
                </a:solidFill>
              </a:defRPr>
            </a:lvl6pPr>
            <a:lvl7pPr marL="12226717" indent="0" algn="ctr">
              <a:buNone/>
              <a:defRPr>
                <a:solidFill>
                  <a:schemeClr val="tx1">
                    <a:tint val="75000"/>
                  </a:schemeClr>
                </a:solidFill>
              </a:defRPr>
            </a:lvl7pPr>
            <a:lvl8pPr marL="14264503" indent="0" algn="ctr">
              <a:buNone/>
              <a:defRPr>
                <a:solidFill>
                  <a:schemeClr val="tx1">
                    <a:tint val="75000"/>
                  </a:schemeClr>
                </a:solidFill>
              </a:defRPr>
            </a:lvl8pPr>
            <a:lvl9pPr marL="16302289"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50DB4E67-3F76-42CE-8F33-111F7FF07EC8}" type="datetimeFigureOut">
              <a:rPr lang="en-US"/>
              <a:pPr>
                <a:defRPr/>
              </a:pPr>
              <a:t>7/15/2010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F80BC228-371D-42B7-9D71-ACB7D1B53C30}"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C3359FC-5789-496F-B529-D3015AF6521B}" type="datetimeFigureOut">
              <a:rPr lang="en-US"/>
              <a:pPr>
                <a:defRPr/>
              </a:pPr>
              <a:t>7/15/2010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068736B3-44E5-4593-A501-C454E3B329F6}"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7843480" y="1318265"/>
            <a:ext cx="8641080" cy="2808732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920240" y="1318265"/>
            <a:ext cx="25283160" cy="280873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A9AC86E-284B-4590-AE62-C84063E4EC8D}" type="datetimeFigureOut">
              <a:rPr lang="en-US"/>
              <a:pPr>
                <a:defRPr/>
              </a:pPr>
              <a:t>7/15/2010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85412EDB-34CB-4DFF-B4C0-2ABFD1D66DD1}"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6FC248E-76D6-41CD-9BB6-5AFB8A606ED6}" type="datetimeFigureOut">
              <a:rPr lang="en-US"/>
              <a:pPr>
                <a:defRPr/>
              </a:pPr>
              <a:t>7/15/2010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0CCD2E88-EA0D-4F40-B68F-053C9D2F530A}"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033715" y="21153122"/>
            <a:ext cx="32644080" cy="6537960"/>
          </a:xfrm>
        </p:spPr>
        <p:txBody>
          <a:bodyPr anchor="t"/>
          <a:lstStyle>
            <a:lvl1pPr algn="l">
              <a:defRPr sz="17800" b="1" cap="all"/>
            </a:lvl1pPr>
          </a:lstStyle>
          <a:p>
            <a:r>
              <a:rPr lang="en-US" smtClean="0"/>
              <a:t>Click to edit Master title style</a:t>
            </a:r>
            <a:endParaRPr lang="en-US"/>
          </a:p>
        </p:txBody>
      </p:sp>
      <p:sp>
        <p:nvSpPr>
          <p:cNvPr id="3" name="Text Placeholder 2"/>
          <p:cNvSpPr>
            <a:spLocks noGrp="1"/>
          </p:cNvSpPr>
          <p:nvPr>
            <p:ph type="body" idx="1"/>
          </p:nvPr>
        </p:nvSpPr>
        <p:spPr>
          <a:xfrm>
            <a:off x="3033715" y="13952225"/>
            <a:ext cx="32644080" cy="7200898"/>
          </a:xfrm>
        </p:spPr>
        <p:txBody>
          <a:bodyPr anchor="b"/>
          <a:lstStyle>
            <a:lvl1pPr marL="0" indent="0">
              <a:buNone/>
              <a:defRPr sz="8900">
                <a:solidFill>
                  <a:schemeClr val="tx1">
                    <a:tint val="75000"/>
                  </a:schemeClr>
                </a:solidFill>
              </a:defRPr>
            </a:lvl1pPr>
            <a:lvl2pPr marL="2037786" indent="0">
              <a:buNone/>
              <a:defRPr sz="8000">
                <a:solidFill>
                  <a:schemeClr val="tx1">
                    <a:tint val="75000"/>
                  </a:schemeClr>
                </a:solidFill>
              </a:defRPr>
            </a:lvl2pPr>
            <a:lvl3pPr marL="4075572" indent="0">
              <a:buNone/>
              <a:defRPr sz="7100">
                <a:solidFill>
                  <a:schemeClr val="tx1">
                    <a:tint val="75000"/>
                  </a:schemeClr>
                </a:solidFill>
              </a:defRPr>
            </a:lvl3pPr>
            <a:lvl4pPr marL="6113358" indent="0">
              <a:buNone/>
              <a:defRPr sz="6200">
                <a:solidFill>
                  <a:schemeClr val="tx1">
                    <a:tint val="75000"/>
                  </a:schemeClr>
                </a:solidFill>
              </a:defRPr>
            </a:lvl4pPr>
            <a:lvl5pPr marL="8151144" indent="0">
              <a:buNone/>
              <a:defRPr sz="6200">
                <a:solidFill>
                  <a:schemeClr val="tx1">
                    <a:tint val="75000"/>
                  </a:schemeClr>
                </a:solidFill>
              </a:defRPr>
            </a:lvl5pPr>
            <a:lvl6pPr marL="10188931" indent="0">
              <a:buNone/>
              <a:defRPr sz="6200">
                <a:solidFill>
                  <a:schemeClr val="tx1">
                    <a:tint val="75000"/>
                  </a:schemeClr>
                </a:solidFill>
              </a:defRPr>
            </a:lvl6pPr>
            <a:lvl7pPr marL="12226717" indent="0">
              <a:buNone/>
              <a:defRPr sz="6200">
                <a:solidFill>
                  <a:schemeClr val="tx1">
                    <a:tint val="75000"/>
                  </a:schemeClr>
                </a:solidFill>
              </a:defRPr>
            </a:lvl7pPr>
            <a:lvl8pPr marL="14264503" indent="0">
              <a:buNone/>
              <a:defRPr sz="6200">
                <a:solidFill>
                  <a:schemeClr val="tx1">
                    <a:tint val="75000"/>
                  </a:schemeClr>
                </a:solidFill>
              </a:defRPr>
            </a:lvl8pPr>
            <a:lvl9pPr marL="16302289" indent="0">
              <a:buNone/>
              <a:defRPr sz="6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44B7D4F4-2AB7-44EF-8AB2-35C9EBA4564E}" type="datetimeFigureOut">
              <a:rPr lang="en-US"/>
              <a:pPr>
                <a:defRPr/>
              </a:pPr>
              <a:t>7/15/2010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3EB1B14C-8B43-49A6-9517-050C12483F94}"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920240" y="7680963"/>
            <a:ext cx="16962120" cy="21724622"/>
          </a:xfrm>
        </p:spPr>
        <p:txBody>
          <a:bodyPr/>
          <a:lstStyle>
            <a:lvl1pPr>
              <a:defRPr sz="12500"/>
            </a:lvl1pPr>
            <a:lvl2pPr>
              <a:defRPr sz="10700"/>
            </a:lvl2pPr>
            <a:lvl3pPr>
              <a:defRPr sz="8900"/>
            </a:lvl3pPr>
            <a:lvl4pPr>
              <a:defRPr sz="8000"/>
            </a:lvl4pPr>
            <a:lvl5pPr>
              <a:defRPr sz="8000"/>
            </a:lvl5pPr>
            <a:lvl6pPr>
              <a:defRPr sz="8000"/>
            </a:lvl6pPr>
            <a:lvl7pPr>
              <a:defRPr sz="8000"/>
            </a:lvl7pPr>
            <a:lvl8pPr>
              <a:defRPr sz="8000"/>
            </a:lvl8pPr>
            <a:lvl9pPr>
              <a:defRPr sz="8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9522440" y="7680963"/>
            <a:ext cx="16962120" cy="21724622"/>
          </a:xfrm>
        </p:spPr>
        <p:txBody>
          <a:bodyPr/>
          <a:lstStyle>
            <a:lvl1pPr>
              <a:defRPr sz="12500"/>
            </a:lvl1pPr>
            <a:lvl2pPr>
              <a:defRPr sz="10700"/>
            </a:lvl2pPr>
            <a:lvl3pPr>
              <a:defRPr sz="8900"/>
            </a:lvl3pPr>
            <a:lvl4pPr>
              <a:defRPr sz="8000"/>
            </a:lvl4pPr>
            <a:lvl5pPr>
              <a:defRPr sz="8000"/>
            </a:lvl5pPr>
            <a:lvl6pPr>
              <a:defRPr sz="8000"/>
            </a:lvl6pPr>
            <a:lvl7pPr>
              <a:defRPr sz="8000"/>
            </a:lvl7pPr>
            <a:lvl8pPr>
              <a:defRPr sz="8000"/>
            </a:lvl8pPr>
            <a:lvl9pPr>
              <a:defRPr sz="8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FE2CBFE9-C279-4846-8CF6-E8F68194512A}" type="datetimeFigureOut">
              <a:rPr lang="en-US"/>
              <a:pPr>
                <a:defRPr/>
              </a:pPr>
              <a:t>7/15/2010</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E02545FB-9401-4C0F-873C-3A8E4594EBB6}"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920240" y="7368542"/>
            <a:ext cx="16968790" cy="3070858"/>
          </a:xfrm>
        </p:spPr>
        <p:txBody>
          <a:bodyPr anchor="b"/>
          <a:lstStyle>
            <a:lvl1pPr marL="0" indent="0">
              <a:buNone/>
              <a:defRPr sz="10700" b="1"/>
            </a:lvl1pPr>
            <a:lvl2pPr marL="2037786" indent="0">
              <a:buNone/>
              <a:defRPr sz="8900" b="1"/>
            </a:lvl2pPr>
            <a:lvl3pPr marL="4075572" indent="0">
              <a:buNone/>
              <a:defRPr sz="8000" b="1"/>
            </a:lvl3pPr>
            <a:lvl4pPr marL="6113358" indent="0">
              <a:buNone/>
              <a:defRPr sz="7100" b="1"/>
            </a:lvl4pPr>
            <a:lvl5pPr marL="8151144" indent="0">
              <a:buNone/>
              <a:defRPr sz="7100" b="1"/>
            </a:lvl5pPr>
            <a:lvl6pPr marL="10188931" indent="0">
              <a:buNone/>
              <a:defRPr sz="7100" b="1"/>
            </a:lvl6pPr>
            <a:lvl7pPr marL="12226717" indent="0">
              <a:buNone/>
              <a:defRPr sz="7100" b="1"/>
            </a:lvl7pPr>
            <a:lvl8pPr marL="14264503" indent="0">
              <a:buNone/>
              <a:defRPr sz="7100" b="1"/>
            </a:lvl8pPr>
            <a:lvl9pPr marL="16302289" indent="0">
              <a:buNone/>
              <a:defRPr sz="7100" b="1"/>
            </a:lvl9pPr>
          </a:lstStyle>
          <a:p>
            <a:pPr lvl="0"/>
            <a:r>
              <a:rPr lang="en-US" smtClean="0"/>
              <a:t>Click to edit Master text styles</a:t>
            </a:r>
          </a:p>
        </p:txBody>
      </p:sp>
      <p:sp>
        <p:nvSpPr>
          <p:cNvPr id="4" name="Content Placeholder 3"/>
          <p:cNvSpPr>
            <a:spLocks noGrp="1"/>
          </p:cNvSpPr>
          <p:nvPr>
            <p:ph sz="half" idx="2"/>
          </p:nvPr>
        </p:nvSpPr>
        <p:spPr>
          <a:xfrm>
            <a:off x="1920240" y="10439400"/>
            <a:ext cx="16968790" cy="18966182"/>
          </a:xfrm>
        </p:spPr>
        <p:txBody>
          <a:bodyPr/>
          <a:lstStyle>
            <a:lvl1pPr>
              <a:defRPr sz="10700"/>
            </a:lvl1pPr>
            <a:lvl2pPr>
              <a:defRPr sz="8900"/>
            </a:lvl2pPr>
            <a:lvl3pPr>
              <a:defRPr sz="8000"/>
            </a:lvl3pPr>
            <a:lvl4pPr>
              <a:defRPr sz="7100"/>
            </a:lvl4pPr>
            <a:lvl5pPr>
              <a:defRPr sz="7100"/>
            </a:lvl5pPr>
            <a:lvl6pPr>
              <a:defRPr sz="7100"/>
            </a:lvl6pPr>
            <a:lvl7pPr>
              <a:defRPr sz="7100"/>
            </a:lvl7pPr>
            <a:lvl8pPr>
              <a:defRPr sz="7100"/>
            </a:lvl8pPr>
            <a:lvl9pPr>
              <a:defRPr sz="7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9509107" y="7368542"/>
            <a:ext cx="16975455" cy="3070858"/>
          </a:xfrm>
        </p:spPr>
        <p:txBody>
          <a:bodyPr anchor="b"/>
          <a:lstStyle>
            <a:lvl1pPr marL="0" indent="0">
              <a:buNone/>
              <a:defRPr sz="10700" b="1"/>
            </a:lvl1pPr>
            <a:lvl2pPr marL="2037786" indent="0">
              <a:buNone/>
              <a:defRPr sz="8900" b="1"/>
            </a:lvl2pPr>
            <a:lvl3pPr marL="4075572" indent="0">
              <a:buNone/>
              <a:defRPr sz="8000" b="1"/>
            </a:lvl3pPr>
            <a:lvl4pPr marL="6113358" indent="0">
              <a:buNone/>
              <a:defRPr sz="7100" b="1"/>
            </a:lvl4pPr>
            <a:lvl5pPr marL="8151144" indent="0">
              <a:buNone/>
              <a:defRPr sz="7100" b="1"/>
            </a:lvl5pPr>
            <a:lvl6pPr marL="10188931" indent="0">
              <a:buNone/>
              <a:defRPr sz="7100" b="1"/>
            </a:lvl6pPr>
            <a:lvl7pPr marL="12226717" indent="0">
              <a:buNone/>
              <a:defRPr sz="7100" b="1"/>
            </a:lvl7pPr>
            <a:lvl8pPr marL="14264503" indent="0">
              <a:buNone/>
              <a:defRPr sz="7100" b="1"/>
            </a:lvl8pPr>
            <a:lvl9pPr marL="16302289" indent="0">
              <a:buNone/>
              <a:defRPr sz="7100" b="1"/>
            </a:lvl9pPr>
          </a:lstStyle>
          <a:p>
            <a:pPr lvl="0"/>
            <a:r>
              <a:rPr lang="en-US" smtClean="0"/>
              <a:t>Click to edit Master text styles</a:t>
            </a:r>
          </a:p>
        </p:txBody>
      </p:sp>
      <p:sp>
        <p:nvSpPr>
          <p:cNvPr id="6" name="Content Placeholder 5"/>
          <p:cNvSpPr>
            <a:spLocks noGrp="1"/>
          </p:cNvSpPr>
          <p:nvPr>
            <p:ph sz="quarter" idx="4"/>
          </p:nvPr>
        </p:nvSpPr>
        <p:spPr>
          <a:xfrm>
            <a:off x="19509107" y="10439400"/>
            <a:ext cx="16975455" cy="18966182"/>
          </a:xfrm>
        </p:spPr>
        <p:txBody>
          <a:bodyPr/>
          <a:lstStyle>
            <a:lvl1pPr>
              <a:defRPr sz="10700"/>
            </a:lvl1pPr>
            <a:lvl2pPr>
              <a:defRPr sz="8900"/>
            </a:lvl2pPr>
            <a:lvl3pPr>
              <a:defRPr sz="8000"/>
            </a:lvl3pPr>
            <a:lvl4pPr>
              <a:defRPr sz="7100"/>
            </a:lvl4pPr>
            <a:lvl5pPr>
              <a:defRPr sz="7100"/>
            </a:lvl5pPr>
            <a:lvl6pPr>
              <a:defRPr sz="7100"/>
            </a:lvl6pPr>
            <a:lvl7pPr>
              <a:defRPr sz="7100"/>
            </a:lvl7pPr>
            <a:lvl8pPr>
              <a:defRPr sz="7100"/>
            </a:lvl8pPr>
            <a:lvl9pPr>
              <a:defRPr sz="7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A3A07611-DE62-4052-BF12-0EA500E52EE7}" type="datetimeFigureOut">
              <a:rPr lang="en-US"/>
              <a:pPr>
                <a:defRPr/>
              </a:pPr>
              <a:t>7/15/2010</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4A4E6B8F-2087-4E8D-9539-5189CC59D25E}"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0D8F18A1-1FCF-4DE7-B85F-1174EECFC564}" type="datetimeFigureOut">
              <a:rPr lang="en-US"/>
              <a:pPr>
                <a:defRPr/>
              </a:pPr>
              <a:t>7/15/2010</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2FE95A1A-33EF-4CCB-8EB3-6570B560B0D5}"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72F09FF-0B3E-443C-B4FB-A9259E328A7C}" type="datetimeFigureOut">
              <a:rPr lang="en-US"/>
              <a:pPr>
                <a:defRPr/>
              </a:pPr>
              <a:t>7/15/2010</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388DDDAF-3387-4E64-B061-416EDB178C36}"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20242" y="1310640"/>
            <a:ext cx="12634915" cy="5577840"/>
          </a:xfrm>
        </p:spPr>
        <p:txBody>
          <a:bodyPr anchor="b"/>
          <a:lstStyle>
            <a:lvl1pPr algn="l">
              <a:defRPr sz="8900" b="1"/>
            </a:lvl1pPr>
          </a:lstStyle>
          <a:p>
            <a:r>
              <a:rPr lang="en-US" smtClean="0"/>
              <a:t>Click to edit Master title style</a:t>
            </a:r>
            <a:endParaRPr lang="en-US"/>
          </a:p>
        </p:txBody>
      </p:sp>
      <p:sp>
        <p:nvSpPr>
          <p:cNvPr id="3" name="Content Placeholder 2"/>
          <p:cNvSpPr>
            <a:spLocks noGrp="1"/>
          </p:cNvSpPr>
          <p:nvPr>
            <p:ph idx="1"/>
          </p:nvPr>
        </p:nvSpPr>
        <p:spPr>
          <a:xfrm>
            <a:off x="15015210" y="1310643"/>
            <a:ext cx="21469350" cy="28094942"/>
          </a:xfrm>
        </p:spPr>
        <p:txBody>
          <a:bodyPr/>
          <a:lstStyle>
            <a:lvl1pPr>
              <a:defRPr sz="14300"/>
            </a:lvl1pPr>
            <a:lvl2pPr>
              <a:defRPr sz="12500"/>
            </a:lvl2pPr>
            <a:lvl3pPr>
              <a:defRPr sz="10700"/>
            </a:lvl3pPr>
            <a:lvl4pPr>
              <a:defRPr sz="8900"/>
            </a:lvl4pPr>
            <a:lvl5pPr>
              <a:defRPr sz="8900"/>
            </a:lvl5pPr>
            <a:lvl6pPr>
              <a:defRPr sz="8900"/>
            </a:lvl6pPr>
            <a:lvl7pPr>
              <a:defRPr sz="8900"/>
            </a:lvl7pPr>
            <a:lvl8pPr>
              <a:defRPr sz="8900"/>
            </a:lvl8pPr>
            <a:lvl9pPr>
              <a:defRPr sz="8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920242" y="6888483"/>
            <a:ext cx="12634915" cy="22517102"/>
          </a:xfrm>
        </p:spPr>
        <p:txBody>
          <a:bodyPr/>
          <a:lstStyle>
            <a:lvl1pPr marL="0" indent="0">
              <a:buNone/>
              <a:defRPr sz="6200"/>
            </a:lvl1pPr>
            <a:lvl2pPr marL="2037786" indent="0">
              <a:buNone/>
              <a:defRPr sz="5300"/>
            </a:lvl2pPr>
            <a:lvl3pPr marL="4075572" indent="0">
              <a:buNone/>
              <a:defRPr sz="4500"/>
            </a:lvl3pPr>
            <a:lvl4pPr marL="6113358" indent="0">
              <a:buNone/>
              <a:defRPr sz="4000"/>
            </a:lvl4pPr>
            <a:lvl5pPr marL="8151144" indent="0">
              <a:buNone/>
              <a:defRPr sz="4000"/>
            </a:lvl5pPr>
            <a:lvl6pPr marL="10188931" indent="0">
              <a:buNone/>
              <a:defRPr sz="4000"/>
            </a:lvl6pPr>
            <a:lvl7pPr marL="12226717" indent="0">
              <a:buNone/>
              <a:defRPr sz="4000"/>
            </a:lvl7pPr>
            <a:lvl8pPr marL="14264503" indent="0">
              <a:buNone/>
              <a:defRPr sz="4000"/>
            </a:lvl8pPr>
            <a:lvl9pPr marL="16302289" indent="0">
              <a:buNone/>
              <a:defRPr sz="4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1A273F8-E0B4-444B-B774-9BFE1A7F345F}" type="datetimeFigureOut">
              <a:rPr lang="en-US"/>
              <a:pPr>
                <a:defRPr/>
              </a:pPr>
              <a:t>7/15/2010</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8A6BEB61-3FE3-4846-8586-FD37F71CB47E}"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27610" y="23042880"/>
            <a:ext cx="23042880" cy="2720342"/>
          </a:xfrm>
        </p:spPr>
        <p:txBody>
          <a:bodyPr anchor="b"/>
          <a:lstStyle>
            <a:lvl1pPr algn="l">
              <a:defRPr sz="8900" b="1"/>
            </a:lvl1pPr>
          </a:lstStyle>
          <a:p>
            <a:r>
              <a:rPr lang="en-US" smtClean="0"/>
              <a:t>Click to edit Master title style</a:t>
            </a:r>
            <a:endParaRPr lang="en-US"/>
          </a:p>
        </p:txBody>
      </p:sp>
      <p:sp>
        <p:nvSpPr>
          <p:cNvPr id="3" name="Picture Placeholder 2"/>
          <p:cNvSpPr>
            <a:spLocks noGrp="1"/>
          </p:cNvSpPr>
          <p:nvPr>
            <p:ph type="pic" idx="1"/>
          </p:nvPr>
        </p:nvSpPr>
        <p:spPr>
          <a:xfrm>
            <a:off x="7527610" y="2941320"/>
            <a:ext cx="23042880" cy="19751040"/>
          </a:xfrm>
        </p:spPr>
        <p:txBody>
          <a:bodyPr rtlCol="0">
            <a:normAutofit/>
          </a:bodyPr>
          <a:lstStyle>
            <a:lvl1pPr marL="0" indent="0">
              <a:buNone/>
              <a:defRPr sz="14300"/>
            </a:lvl1pPr>
            <a:lvl2pPr marL="2037786" indent="0">
              <a:buNone/>
              <a:defRPr sz="12500"/>
            </a:lvl2pPr>
            <a:lvl3pPr marL="4075572" indent="0">
              <a:buNone/>
              <a:defRPr sz="10700"/>
            </a:lvl3pPr>
            <a:lvl4pPr marL="6113358" indent="0">
              <a:buNone/>
              <a:defRPr sz="8900"/>
            </a:lvl4pPr>
            <a:lvl5pPr marL="8151144" indent="0">
              <a:buNone/>
              <a:defRPr sz="8900"/>
            </a:lvl5pPr>
            <a:lvl6pPr marL="10188931" indent="0">
              <a:buNone/>
              <a:defRPr sz="8900"/>
            </a:lvl6pPr>
            <a:lvl7pPr marL="12226717" indent="0">
              <a:buNone/>
              <a:defRPr sz="8900"/>
            </a:lvl7pPr>
            <a:lvl8pPr marL="14264503" indent="0">
              <a:buNone/>
              <a:defRPr sz="8900"/>
            </a:lvl8pPr>
            <a:lvl9pPr marL="16302289" indent="0">
              <a:buNone/>
              <a:defRPr sz="8900"/>
            </a:lvl9pPr>
          </a:lstStyle>
          <a:p>
            <a:pPr lvl="0"/>
            <a:endParaRPr lang="en-US" noProof="0" dirty="0"/>
          </a:p>
        </p:txBody>
      </p:sp>
      <p:sp>
        <p:nvSpPr>
          <p:cNvPr id="4" name="Text Placeholder 3"/>
          <p:cNvSpPr>
            <a:spLocks noGrp="1"/>
          </p:cNvSpPr>
          <p:nvPr>
            <p:ph type="body" sz="half" idx="2"/>
          </p:nvPr>
        </p:nvSpPr>
        <p:spPr>
          <a:xfrm>
            <a:off x="7527610" y="25763222"/>
            <a:ext cx="23042880" cy="3863338"/>
          </a:xfrm>
        </p:spPr>
        <p:txBody>
          <a:bodyPr/>
          <a:lstStyle>
            <a:lvl1pPr marL="0" indent="0">
              <a:buNone/>
              <a:defRPr sz="6200"/>
            </a:lvl1pPr>
            <a:lvl2pPr marL="2037786" indent="0">
              <a:buNone/>
              <a:defRPr sz="5300"/>
            </a:lvl2pPr>
            <a:lvl3pPr marL="4075572" indent="0">
              <a:buNone/>
              <a:defRPr sz="4500"/>
            </a:lvl3pPr>
            <a:lvl4pPr marL="6113358" indent="0">
              <a:buNone/>
              <a:defRPr sz="4000"/>
            </a:lvl4pPr>
            <a:lvl5pPr marL="8151144" indent="0">
              <a:buNone/>
              <a:defRPr sz="4000"/>
            </a:lvl5pPr>
            <a:lvl6pPr marL="10188931" indent="0">
              <a:buNone/>
              <a:defRPr sz="4000"/>
            </a:lvl6pPr>
            <a:lvl7pPr marL="12226717" indent="0">
              <a:buNone/>
              <a:defRPr sz="4000"/>
            </a:lvl7pPr>
            <a:lvl8pPr marL="14264503" indent="0">
              <a:buNone/>
              <a:defRPr sz="4000"/>
            </a:lvl8pPr>
            <a:lvl9pPr marL="16302289" indent="0">
              <a:buNone/>
              <a:defRPr sz="4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7D8FC17B-0728-430C-8B14-B5D2DAFDFD03}" type="datetimeFigureOut">
              <a:rPr lang="en-US"/>
              <a:pPr>
                <a:defRPr/>
              </a:pPr>
              <a:t>7/15/2010</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9CFC820E-7C9F-4C3C-A61D-12A8CF01D30F}"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1920240" y="1318262"/>
            <a:ext cx="34564320" cy="5486400"/>
          </a:xfrm>
          <a:prstGeom prst="rect">
            <a:avLst/>
          </a:prstGeom>
          <a:noFill/>
          <a:ln w="9525">
            <a:noFill/>
            <a:miter lim="800000"/>
            <a:headEnd/>
            <a:tailEnd/>
          </a:ln>
        </p:spPr>
        <p:txBody>
          <a:bodyPr vert="horz" wrap="square" lIns="407557" tIns="203779" rIns="407557" bIns="203779"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1920240" y="7680963"/>
            <a:ext cx="34564320" cy="21724622"/>
          </a:xfrm>
          <a:prstGeom prst="rect">
            <a:avLst/>
          </a:prstGeom>
          <a:noFill/>
          <a:ln w="9525">
            <a:noFill/>
            <a:miter lim="800000"/>
            <a:headEnd/>
            <a:tailEnd/>
          </a:ln>
        </p:spPr>
        <p:txBody>
          <a:bodyPr vert="horz" wrap="square" lIns="407557" tIns="203779" rIns="407557" bIns="203779"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1920240" y="30510482"/>
            <a:ext cx="8961120" cy="1752600"/>
          </a:xfrm>
          <a:prstGeom prst="rect">
            <a:avLst/>
          </a:prstGeom>
        </p:spPr>
        <p:txBody>
          <a:bodyPr vert="horz" lIns="407557" tIns="203779" rIns="407557" bIns="203779" rtlCol="0" anchor="ctr"/>
          <a:lstStyle>
            <a:lvl1pPr algn="l" fontAlgn="auto">
              <a:spcBef>
                <a:spcPts val="0"/>
              </a:spcBef>
              <a:spcAft>
                <a:spcPts val="0"/>
              </a:spcAft>
              <a:defRPr sz="5300">
                <a:solidFill>
                  <a:schemeClr val="tx1">
                    <a:tint val="75000"/>
                  </a:schemeClr>
                </a:solidFill>
                <a:latin typeface="+mn-lt"/>
              </a:defRPr>
            </a:lvl1pPr>
          </a:lstStyle>
          <a:p>
            <a:pPr>
              <a:defRPr/>
            </a:pPr>
            <a:fld id="{C2847B67-D051-4BDB-BD5E-E5A48B56EABE}" type="datetimeFigureOut">
              <a:rPr lang="en-US"/>
              <a:pPr>
                <a:defRPr/>
              </a:pPr>
              <a:t>7/15/2010</a:t>
            </a:fld>
            <a:endParaRPr lang="en-US" dirty="0"/>
          </a:p>
        </p:txBody>
      </p:sp>
      <p:sp>
        <p:nvSpPr>
          <p:cNvPr id="5" name="Footer Placeholder 4"/>
          <p:cNvSpPr>
            <a:spLocks noGrp="1"/>
          </p:cNvSpPr>
          <p:nvPr>
            <p:ph type="ftr" sz="quarter" idx="3"/>
          </p:nvPr>
        </p:nvSpPr>
        <p:spPr>
          <a:xfrm>
            <a:off x="13121640" y="30510482"/>
            <a:ext cx="12161520" cy="1752600"/>
          </a:xfrm>
          <a:prstGeom prst="rect">
            <a:avLst/>
          </a:prstGeom>
        </p:spPr>
        <p:txBody>
          <a:bodyPr vert="horz" lIns="407557" tIns="203779" rIns="407557" bIns="203779" rtlCol="0" anchor="ctr"/>
          <a:lstStyle>
            <a:lvl1pPr algn="ctr" fontAlgn="auto">
              <a:spcBef>
                <a:spcPts val="0"/>
              </a:spcBef>
              <a:spcAft>
                <a:spcPts val="0"/>
              </a:spcAft>
              <a:defRPr sz="5300">
                <a:solidFill>
                  <a:schemeClr val="tx1">
                    <a:tint val="75000"/>
                  </a:schemeClr>
                </a:solidFill>
                <a:latin typeface="+mn-lt"/>
              </a:defRPr>
            </a:lvl1pPr>
          </a:lstStyle>
          <a:p>
            <a:pPr>
              <a:defRPr/>
            </a:pPr>
            <a:endParaRPr lang="en-US" dirty="0"/>
          </a:p>
        </p:txBody>
      </p:sp>
      <p:sp>
        <p:nvSpPr>
          <p:cNvPr id="6" name="Slide Number Placeholder 5"/>
          <p:cNvSpPr>
            <a:spLocks noGrp="1"/>
          </p:cNvSpPr>
          <p:nvPr>
            <p:ph type="sldNum" sz="quarter" idx="4"/>
          </p:nvPr>
        </p:nvSpPr>
        <p:spPr>
          <a:xfrm>
            <a:off x="27523440" y="30510482"/>
            <a:ext cx="8961120" cy="1752600"/>
          </a:xfrm>
          <a:prstGeom prst="rect">
            <a:avLst/>
          </a:prstGeom>
        </p:spPr>
        <p:txBody>
          <a:bodyPr vert="horz" lIns="407557" tIns="203779" rIns="407557" bIns="203779" rtlCol="0" anchor="ctr"/>
          <a:lstStyle>
            <a:lvl1pPr algn="r" fontAlgn="auto">
              <a:spcBef>
                <a:spcPts val="0"/>
              </a:spcBef>
              <a:spcAft>
                <a:spcPts val="0"/>
              </a:spcAft>
              <a:defRPr sz="5300">
                <a:solidFill>
                  <a:schemeClr val="tx1">
                    <a:tint val="75000"/>
                  </a:schemeClr>
                </a:solidFill>
                <a:latin typeface="+mn-lt"/>
              </a:defRPr>
            </a:lvl1pPr>
          </a:lstStyle>
          <a:p>
            <a:pPr>
              <a:defRPr/>
            </a:pPr>
            <a:fld id="{EB5296B4-0324-4D0F-9858-67EBB651B0ED}"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19600" kern="1200">
          <a:solidFill>
            <a:schemeClr val="tx1"/>
          </a:solidFill>
          <a:latin typeface="+mj-lt"/>
          <a:ea typeface="+mj-ea"/>
          <a:cs typeface="+mj-cs"/>
        </a:defRPr>
      </a:lvl1pPr>
      <a:lvl2pPr algn="ctr" rtl="0" eaLnBrk="0" fontAlgn="base" hangingPunct="0">
        <a:spcBef>
          <a:spcPct val="0"/>
        </a:spcBef>
        <a:spcAft>
          <a:spcPct val="0"/>
        </a:spcAft>
        <a:defRPr sz="19600">
          <a:solidFill>
            <a:schemeClr val="tx1"/>
          </a:solidFill>
          <a:latin typeface="Calibri" pitchFamily="34" charset="0"/>
        </a:defRPr>
      </a:lvl2pPr>
      <a:lvl3pPr algn="ctr" rtl="0" eaLnBrk="0" fontAlgn="base" hangingPunct="0">
        <a:spcBef>
          <a:spcPct val="0"/>
        </a:spcBef>
        <a:spcAft>
          <a:spcPct val="0"/>
        </a:spcAft>
        <a:defRPr sz="19600">
          <a:solidFill>
            <a:schemeClr val="tx1"/>
          </a:solidFill>
          <a:latin typeface="Calibri" pitchFamily="34" charset="0"/>
        </a:defRPr>
      </a:lvl3pPr>
      <a:lvl4pPr algn="ctr" rtl="0" eaLnBrk="0" fontAlgn="base" hangingPunct="0">
        <a:spcBef>
          <a:spcPct val="0"/>
        </a:spcBef>
        <a:spcAft>
          <a:spcPct val="0"/>
        </a:spcAft>
        <a:defRPr sz="19600">
          <a:solidFill>
            <a:schemeClr val="tx1"/>
          </a:solidFill>
          <a:latin typeface="Calibri" pitchFamily="34" charset="0"/>
        </a:defRPr>
      </a:lvl4pPr>
      <a:lvl5pPr algn="ctr" rtl="0" eaLnBrk="0" fontAlgn="base" hangingPunct="0">
        <a:spcBef>
          <a:spcPct val="0"/>
        </a:spcBef>
        <a:spcAft>
          <a:spcPct val="0"/>
        </a:spcAft>
        <a:defRPr sz="19600">
          <a:solidFill>
            <a:schemeClr val="tx1"/>
          </a:solidFill>
          <a:latin typeface="Calibri" pitchFamily="34" charset="0"/>
        </a:defRPr>
      </a:lvl5pPr>
      <a:lvl6pPr marL="2037786" algn="ctr" rtl="0" fontAlgn="base">
        <a:spcBef>
          <a:spcPct val="0"/>
        </a:spcBef>
        <a:spcAft>
          <a:spcPct val="0"/>
        </a:spcAft>
        <a:defRPr sz="19600">
          <a:solidFill>
            <a:schemeClr val="tx1"/>
          </a:solidFill>
          <a:latin typeface="Calibri" pitchFamily="34" charset="0"/>
        </a:defRPr>
      </a:lvl6pPr>
      <a:lvl7pPr marL="4075572" algn="ctr" rtl="0" fontAlgn="base">
        <a:spcBef>
          <a:spcPct val="0"/>
        </a:spcBef>
        <a:spcAft>
          <a:spcPct val="0"/>
        </a:spcAft>
        <a:defRPr sz="19600">
          <a:solidFill>
            <a:schemeClr val="tx1"/>
          </a:solidFill>
          <a:latin typeface="Calibri" pitchFamily="34" charset="0"/>
        </a:defRPr>
      </a:lvl7pPr>
      <a:lvl8pPr marL="6113358" algn="ctr" rtl="0" fontAlgn="base">
        <a:spcBef>
          <a:spcPct val="0"/>
        </a:spcBef>
        <a:spcAft>
          <a:spcPct val="0"/>
        </a:spcAft>
        <a:defRPr sz="19600">
          <a:solidFill>
            <a:schemeClr val="tx1"/>
          </a:solidFill>
          <a:latin typeface="Calibri" pitchFamily="34" charset="0"/>
        </a:defRPr>
      </a:lvl8pPr>
      <a:lvl9pPr marL="8151144" algn="ctr" rtl="0" fontAlgn="base">
        <a:spcBef>
          <a:spcPct val="0"/>
        </a:spcBef>
        <a:spcAft>
          <a:spcPct val="0"/>
        </a:spcAft>
        <a:defRPr sz="19600">
          <a:solidFill>
            <a:schemeClr val="tx1"/>
          </a:solidFill>
          <a:latin typeface="Calibri" pitchFamily="34" charset="0"/>
        </a:defRPr>
      </a:lvl9pPr>
    </p:titleStyle>
    <p:bodyStyle>
      <a:lvl1pPr marL="1528340" indent="-1528340" algn="l" rtl="0" eaLnBrk="0" fontAlgn="base" hangingPunct="0">
        <a:spcBef>
          <a:spcPct val="20000"/>
        </a:spcBef>
        <a:spcAft>
          <a:spcPct val="0"/>
        </a:spcAft>
        <a:buFont typeface="Arial" charset="0"/>
        <a:buChar char="•"/>
        <a:defRPr sz="14300" kern="1200">
          <a:solidFill>
            <a:schemeClr val="tx1"/>
          </a:solidFill>
          <a:latin typeface="+mn-lt"/>
          <a:ea typeface="+mn-ea"/>
          <a:cs typeface="+mn-cs"/>
        </a:defRPr>
      </a:lvl1pPr>
      <a:lvl2pPr marL="3311402" indent="-1273616" algn="l" rtl="0" eaLnBrk="0" fontAlgn="base" hangingPunct="0">
        <a:spcBef>
          <a:spcPct val="20000"/>
        </a:spcBef>
        <a:spcAft>
          <a:spcPct val="0"/>
        </a:spcAft>
        <a:buFont typeface="Arial" charset="0"/>
        <a:buChar char="–"/>
        <a:defRPr sz="12500" kern="1200">
          <a:solidFill>
            <a:schemeClr val="tx1"/>
          </a:solidFill>
          <a:latin typeface="+mn-lt"/>
          <a:ea typeface="+mn-ea"/>
          <a:cs typeface="+mn-cs"/>
        </a:defRPr>
      </a:lvl2pPr>
      <a:lvl3pPr marL="5094465" indent="-1018893" algn="l" rtl="0" eaLnBrk="0" fontAlgn="base" hangingPunct="0">
        <a:spcBef>
          <a:spcPct val="20000"/>
        </a:spcBef>
        <a:spcAft>
          <a:spcPct val="0"/>
        </a:spcAft>
        <a:buFont typeface="Arial" charset="0"/>
        <a:buChar char="•"/>
        <a:defRPr sz="10700" kern="1200">
          <a:solidFill>
            <a:schemeClr val="tx1"/>
          </a:solidFill>
          <a:latin typeface="+mn-lt"/>
          <a:ea typeface="+mn-ea"/>
          <a:cs typeface="+mn-cs"/>
        </a:defRPr>
      </a:lvl3pPr>
      <a:lvl4pPr marL="7132251" indent="-1018893" algn="l" rtl="0" eaLnBrk="0" fontAlgn="base" hangingPunct="0">
        <a:spcBef>
          <a:spcPct val="20000"/>
        </a:spcBef>
        <a:spcAft>
          <a:spcPct val="0"/>
        </a:spcAft>
        <a:buFont typeface="Arial" charset="0"/>
        <a:buChar char="–"/>
        <a:defRPr sz="8900" kern="1200">
          <a:solidFill>
            <a:schemeClr val="tx1"/>
          </a:solidFill>
          <a:latin typeface="+mn-lt"/>
          <a:ea typeface="+mn-ea"/>
          <a:cs typeface="+mn-cs"/>
        </a:defRPr>
      </a:lvl4pPr>
      <a:lvl5pPr marL="9170038" indent="-1018893" algn="l" rtl="0" eaLnBrk="0" fontAlgn="base" hangingPunct="0">
        <a:spcBef>
          <a:spcPct val="20000"/>
        </a:spcBef>
        <a:spcAft>
          <a:spcPct val="0"/>
        </a:spcAft>
        <a:buFont typeface="Arial" charset="0"/>
        <a:buChar char="»"/>
        <a:defRPr sz="8900" kern="1200">
          <a:solidFill>
            <a:schemeClr val="tx1"/>
          </a:solidFill>
          <a:latin typeface="+mn-lt"/>
          <a:ea typeface="+mn-ea"/>
          <a:cs typeface="+mn-cs"/>
        </a:defRPr>
      </a:lvl5pPr>
      <a:lvl6pPr marL="11207824" indent="-1018893" algn="l" defTabSz="4075572" rtl="0" eaLnBrk="1" latinLnBrk="0" hangingPunct="1">
        <a:spcBef>
          <a:spcPct val="20000"/>
        </a:spcBef>
        <a:buFont typeface="Arial" pitchFamily="34" charset="0"/>
        <a:buChar char="•"/>
        <a:defRPr sz="8900" kern="1200">
          <a:solidFill>
            <a:schemeClr val="tx1"/>
          </a:solidFill>
          <a:latin typeface="+mn-lt"/>
          <a:ea typeface="+mn-ea"/>
          <a:cs typeface="+mn-cs"/>
        </a:defRPr>
      </a:lvl6pPr>
      <a:lvl7pPr marL="13245610" indent="-1018893" algn="l" defTabSz="4075572" rtl="0" eaLnBrk="1" latinLnBrk="0" hangingPunct="1">
        <a:spcBef>
          <a:spcPct val="20000"/>
        </a:spcBef>
        <a:buFont typeface="Arial" pitchFamily="34" charset="0"/>
        <a:buChar char="•"/>
        <a:defRPr sz="8900" kern="1200">
          <a:solidFill>
            <a:schemeClr val="tx1"/>
          </a:solidFill>
          <a:latin typeface="+mn-lt"/>
          <a:ea typeface="+mn-ea"/>
          <a:cs typeface="+mn-cs"/>
        </a:defRPr>
      </a:lvl7pPr>
      <a:lvl8pPr marL="15283396" indent="-1018893" algn="l" defTabSz="4075572" rtl="0" eaLnBrk="1" latinLnBrk="0" hangingPunct="1">
        <a:spcBef>
          <a:spcPct val="20000"/>
        </a:spcBef>
        <a:buFont typeface="Arial" pitchFamily="34" charset="0"/>
        <a:buChar char="•"/>
        <a:defRPr sz="8900" kern="1200">
          <a:solidFill>
            <a:schemeClr val="tx1"/>
          </a:solidFill>
          <a:latin typeface="+mn-lt"/>
          <a:ea typeface="+mn-ea"/>
          <a:cs typeface="+mn-cs"/>
        </a:defRPr>
      </a:lvl8pPr>
      <a:lvl9pPr marL="17321182" indent="-1018893" algn="l" defTabSz="4075572" rtl="0" eaLnBrk="1" latinLnBrk="0" hangingPunct="1">
        <a:spcBef>
          <a:spcPct val="20000"/>
        </a:spcBef>
        <a:buFont typeface="Arial" pitchFamily="34" charset="0"/>
        <a:buChar char="•"/>
        <a:defRPr sz="8900" kern="1200">
          <a:solidFill>
            <a:schemeClr val="tx1"/>
          </a:solidFill>
          <a:latin typeface="+mn-lt"/>
          <a:ea typeface="+mn-ea"/>
          <a:cs typeface="+mn-cs"/>
        </a:defRPr>
      </a:lvl9pPr>
    </p:bodyStyle>
    <p:otherStyle>
      <a:defPPr>
        <a:defRPr lang="en-US"/>
      </a:defPPr>
      <a:lvl1pPr marL="0" algn="l" defTabSz="4075572" rtl="0" eaLnBrk="1" latinLnBrk="0" hangingPunct="1">
        <a:defRPr sz="8000" kern="1200">
          <a:solidFill>
            <a:schemeClr val="tx1"/>
          </a:solidFill>
          <a:latin typeface="+mn-lt"/>
          <a:ea typeface="+mn-ea"/>
          <a:cs typeface="+mn-cs"/>
        </a:defRPr>
      </a:lvl1pPr>
      <a:lvl2pPr marL="2037786" algn="l" defTabSz="4075572" rtl="0" eaLnBrk="1" latinLnBrk="0" hangingPunct="1">
        <a:defRPr sz="8000" kern="1200">
          <a:solidFill>
            <a:schemeClr val="tx1"/>
          </a:solidFill>
          <a:latin typeface="+mn-lt"/>
          <a:ea typeface="+mn-ea"/>
          <a:cs typeface="+mn-cs"/>
        </a:defRPr>
      </a:lvl2pPr>
      <a:lvl3pPr marL="4075572" algn="l" defTabSz="4075572" rtl="0" eaLnBrk="1" latinLnBrk="0" hangingPunct="1">
        <a:defRPr sz="8000" kern="1200">
          <a:solidFill>
            <a:schemeClr val="tx1"/>
          </a:solidFill>
          <a:latin typeface="+mn-lt"/>
          <a:ea typeface="+mn-ea"/>
          <a:cs typeface="+mn-cs"/>
        </a:defRPr>
      </a:lvl3pPr>
      <a:lvl4pPr marL="6113358" algn="l" defTabSz="4075572" rtl="0" eaLnBrk="1" latinLnBrk="0" hangingPunct="1">
        <a:defRPr sz="8000" kern="1200">
          <a:solidFill>
            <a:schemeClr val="tx1"/>
          </a:solidFill>
          <a:latin typeface="+mn-lt"/>
          <a:ea typeface="+mn-ea"/>
          <a:cs typeface="+mn-cs"/>
        </a:defRPr>
      </a:lvl4pPr>
      <a:lvl5pPr marL="8151144" algn="l" defTabSz="4075572" rtl="0" eaLnBrk="1" latinLnBrk="0" hangingPunct="1">
        <a:defRPr sz="8000" kern="1200">
          <a:solidFill>
            <a:schemeClr val="tx1"/>
          </a:solidFill>
          <a:latin typeface="+mn-lt"/>
          <a:ea typeface="+mn-ea"/>
          <a:cs typeface="+mn-cs"/>
        </a:defRPr>
      </a:lvl5pPr>
      <a:lvl6pPr marL="10188931" algn="l" defTabSz="4075572" rtl="0" eaLnBrk="1" latinLnBrk="0" hangingPunct="1">
        <a:defRPr sz="8000" kern="1200">
          <a:solidFill>
            <a:schemeClr val="tx1"/>
          </a:solidFill>
          <a:latin typeface="+mn-lt"/>
          <a:ea typeface="+mn-ea"/>
          <a:cs typeface="+mn-cs"/>
        </a:defRPr>
      </a:lvl6pPr>
      <a:lvl7pPr marL="12226717" algn="l" defTabSz="4075572" rtl="0" eaLnBrk="1" latinLnBrk="0" hangingPunct="1">
        <a:defRPr sz="8000" kern="1200">
          <a:solidFill>
            <a:schemeClr val="tx1"/>
          </a:solidFill>
          <a:latin typeface="+mn-lt"/>
          <a:ea typeface="+mn-ea"/>
          <a:cs typeface="+mn-cs"/>
        </a:defRPr>
      </a:lvl7pPr>
      <a:lvl8pPr marL="14264503" algn="l" defTabSz="4075572" rtl="0" eaLnBrk="1" latinLnBrk="0" hangingPunct="1">
        <a:defRPr sz="8000" kern="1200">
          <a:solidFill>
            <a:schemeClr val="tx1"/>
          </a:solidFill>
          <a:latin typeface="+mn-lt"/>
          <a:ea typeface="+mn-ea"/>
          <a:cs typeface="+mn-cs"/>
        </a:defRPr>
      </a:lvl8pPr>
      <a:lvl9pPr marL="16302289" algn="l" defTabSz="4075572" rtl="0" eaLnBrk="1" latinLnBrk="0" hangingPunct="1">
        <a:defRPr sz="8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hart" Target="../charts/chart4.xml"/><Relationship Id="rId13" Type="http://schemas.openxmlformats.org/officeDocument/2006/relationships/chart" Target="../charts/chart9.xml"/><Relationship Id="rId3" Type="http://schemas.openxmlformats.org/officeDocument/2006/relationships/image" Target="../media/image1.jpeg"/><Relationship Id="rId7" Type="http://schemas.openxmlformats.org/officeDocument/2006/relationships/chart" Target="../charts/chart3.xml"/><Relationship Id="rId12" Type="http://schemas.openxmlformats.org/officeDocument/2006/relationships/chart" Target="../charts/chart8.xml"/><Relationship Id="rId2" Type="http://schemas.openxmlformats.org/officeDocument/2006/relationships/notesSlide" Target="../notesSlides/notesSlide1.xml"/><Relationship Id="rId16" Type="http://schemas.openxmlformats.org/officeDocument/2006/relationships/chart" Target="../charts/chart12.xml"/><Relationship Id="rId1" Type="http://schemas.openxmlformats.org/officeDocument/2006/relationships/slideLayout" Target="../slideLayouts/slideLayout1.xml"/><Relationship Id="rId6" Type="http://schemas.openxmlformats.org/officeDocument/2006/relationships/chart" Target="../charts/chart2.xml"/><Relationship Id="rId11" Type="http://schemas.openxmlformats.org/officeDocument/2006/relationships/chart" Target="../charts/chart7.xml"/><Relationship Id="rId5" Type="http://schemas.openxmlformats.org/officeDocument/2006/relationships/chart" Target="../charts/chart1.xml"/><Relationship Id="rId15" Type="http://schemas.openxmlformats.org/officeDocument/2006/relationships/chart" Target="../charts/chart11.xml"/><Relationship Id="rId10" Type="http://schemas.openxmlformats.org/officeDocument/2006/relationships/chart" Target="../charts/chart6.xml"/><Relationship Id="rId4" Type="http://schemas.openxmlformats.org/officeDocument/2006/relationships/image" Target="../media/image2.gif"/><Relationship Id="rId9" Type="http://schemas.openxmlformats.org/officeDocument/2006/relationships/chart" Target="../charts/chart5.xml"/><Relationship Id="rId14" Type="http://schemas.openxmlformats.org/officeDocument/2006/relationships/chart" Target="../charts/char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ubtitle 2"/>
          <p:cNvSpPr txBox="1">
            <a:spLocks/>
          </p:cNvSpPr>
          <p:nvPr/>
        </p:nvSpPr>
        <p:spPr>
          <a:xfrm>
            <a:off x="914400" y="4648200"/>
            <a:ext cx="24536400" cy="2590800"/>
          </a:xfrm>
          <a:prstGeom prst="roundRect">
            <a:avLst/>
          </a:prstGeom>
          <a:ln>
            <a:solidFill>
              <a:schemeClr val="tx2">
                <a:lumMod val="60000"/>
                <a:lumOff val="40000"/>
              </a:schemeClr>
            </a:solidFill>
          </a:ln>
        </p:spPr>
        <p:txBody>
          <a:bodyPr lIns="407557" tIns="203779" rIns="407557" bIns="203779">
            <a:normAutofit/>
          </a:bodyPr>
          <a:lstStyle/>
          <a:p>
            <a:pPr algn="ctr">
              <a:defRPr/>
            </a:pPr>
            <a:endParaRPr lang="en-US" sz="3100" b="1" dirty="0"/>
          </a:p>
        </p:txBody>
      </p:sp>
      <p:sp>
        <p:nvSpPr>
          <p:cNvPr id="2051" name="Text Box 4"/>
          <p:cNvSpPr txBox="1">
            <a:spLocks noChangeArrowheads="1"/>
          </p:cNvSpPr>
          <p:nvPr/>
        </p:nvSpPr>
        <p:spPr bwMode="auto">
          <a:xfrm>
            <a:off x="640082" y="1097282"/>
            <a:ext cx="36931285" cy="3096582"/>
          </a:xfrm>
          <a:prstGeom prst="rect">
            <a:avLst/>
          </a:prstGeom>
          <a:solidFill>
            <a:srgbClr val="CCCCFF"/>
          </a:solidFill>
          <a:ln w="9525">
            <a:noFill/>
            <a:miter lim="800000"/>
            <a:headEnd/>
            <a:tailEnd/>
          </a:ln>
        </p:spPr>
        <p:txBody>
          <a:bodyPr lIns="79590" tIns="39797" rIns="79590" bIns="39797">
            <a:spAutoFit/>
          </a:bodyPr>
          <a:lstStyle/>
          <a:p>
            <a:pPr marL="396236" indent="-396236" algn="ctr" defTabSz="792472" eaLnBrk="0" hangingPunct="0"/>
            <a:r>
              <a:rPr lang="en-US" sz="4900" dirty="0">
                <a:latin typeface="Arial Rounded MT Bold" pitchFamily="34" charset="0"/>
              </a:rPr>
              <a:t>Learning Gains on Newtonian Conceptual Reasoning in an</a:t>
            </a:r>
          </a:p>
          <a:p>
            <a:pPr marL="396236" indent="-396236" algn="ctr" defTabSz="792472" eaLnBrk="0" hangingPunct="0"/>
            <a:r>
              <a:rPr lang="en-US" sz="4900" dirty="0">
                <a:latin typeface="Arial Rounded MT Bold" pitchFamily="34" charset="0"/>
              </a:rPr>
              <a:t>Iterative, Project-Based Design</a:t>
            </a:r>
          </a:p>
          <a:p>
            <a:pPr marL="396236" indent="-396236" algn="ctr" defTabSz="792472" eaLnBrk="0" hangingPunct="0"/>
            <a:r>
              <a:rPr lang="en-US" sz="4900" dirty="0">
                <a:latin typeface="Garamond" pitchFamily="18" charset="0"/>
              </a:rPr>
              <a:t>Paul J. Camp</a:t>
            </a:r>
          </a:p>
          <a:p>
            <a:pPr marL="396236" indent="-396236" algn="ctr" defTabSz="792472" eaLnBrk="0" hangingPunct="0"/>
            <a:r>
              <a:rPr lang="en-US" sz="4900" dirty="0">
                <a:latin typeface="Garamond" pitchFamily="18" charset="0"/>
              </a:rPr>
              <a:t>Spelman College</a:t>
            </a:r>
          </a:p>
        </p:txBody>
      </p:sp>
      <p:sp>
        <p:nvSpPr>
          <p:cNvPr id="2052" name="Text Box 21"/>
          <p:cNvSpPr txBox="1">
            <a:spLocks noChangeArrowheads="1"/>
          </p:cNvSpPr>
          <p:nvPr/>
        </p:nvSpPr>
        <p:spPr bwMode="auto">
          <a:xfrm>
            <a:off x="28813127" y="18486120"/>
            <a:ext cx="160799" cy="418926"/>
          </a:xfrm>
          <a:prstGeom prst="rect">
            <a:avLst/>
          </a:prstGeom>
          <a:noFill/>
          <a:ln w="9525">
            <a:noFill/>
            <a:miter lim="800000"/>
            <a:headEnd/>
            <a:tailEnd/>
          </a:ln>
        </p:spPr>
        <p:txBody>
          <a:bodyPr wrap="none" lIns="79590" tIns="39797" rIns="79590" bIns="39797">
            <a:spAutoFit/>
          </a:bodyPr>
          <a:lstStyle/>
          <a:p>
            <a:pPr defTabSz="792472" eaLnBrk="0" hangingPunct="0"/>
            <a:endParaRPr lang="en-US" sz="2200" dirty="0">
              <a:latin typeface="Comic Sans MS" pitchFamily="66" charset="0"/>
            </a:endParaRPr>
          </a:p>
        </p:txBody>
      </p:sp>
      <p:pic>
        <p:nvPicPr>
          <p:cNvPr id="21" name="Picture 4" descr="http://www.spelman.edu/about_us/news/logos/tagline/AChoicetoChangetheWorld%20_logo/SPlogoTagBLK.jpg"/>
          <p:cNvPicPr>
            <a:picLocks noChangeAspect="1" noChangeArrowheads="1"/>
          </p:cNvPicPr>
          <p:nvPr/>
        </p:nvPicPr>
        <p:blipFill>
          <a:blip r:embed="rId3">
            <a:duotone>
              <a:prstClr val="black"/>
              <a:srgbClr val="CCCCFF">
                <a:tint val="45000"/>
                <a:satMod val="400000"/>
              </a:srgbClr>
            </a:duotone>
          </a:blip>
          <a:srcRect/>
          <a:stretch>
            <a:fillRect/>
          </a:stretch>
        </p:blipFill>
        <p:spPr bwMode="auto">
          <a:xfrm>
            <a:off x="960120" y="1463043"/>
            <a:ext cx="4619832" cy="2194555"/>
          </a:xfrm>
          <a:prstGeom prst="rect">
            <a:avLst/>
          </a:prstGeom>
          <a:solidFill>
            <a:srgbClr val="CCCCFF"/>
          </a:solidFill>
          <a:ln>
            <a:solidFill>
              <a:srgbClr val="CCCCFF"/>
            </a:solidFill>
          </a:ln>
        </p:spPr>
      </p:pic>
      <p:pic>
        <p:nvPicPr>
          <p:cNvPr id="22" name="Picture 4" descr="http://www.spelman.edu/about_us/news/logos/tagline/AChoicetoChangetheWorld%20_logo/SPlogoTagBLK.jpg"/>
          <p:cNvPicPr>
            <a:picLocks noChangeAspect="1" noChangeArrowheads="1"/>
          </p:cNvPicPr>
          <p:nvPr/>
        </p:nvPicPr>
        <p:blipFill>
          <a:blip r:embed="rId3">
            <a:duotone>
              <a:prstClr val="black"/>
              <a:srgbClr val="CCCCFF">
                <a:tint val="45000"/>
                <a:satMod val="400000"/>
              </a:srgbClr>
            </a:duotone>
          </a:blip>
          <a:srcRect/>
          <a:stretch>
            <a:fillRect/>
          </a:stretch>
        </p:blipFill>
        <p:spPr bwMode="auto">
          <a:xfrm>
            <a:off x="32644080" y="1463043"/>
            <a:ext cx="4619832" cy="2194555"/>
          </a:xfrm>
          <a:prstGeom prst="rect">
            <a:avLst/>
          </a:prstGeom>
          <a:solidFill>
            <a:srgbClr val="CCCCFF"/>
          </a:solidFill>
          <a:ln>
            <a:solidFill>
              <a:srgbClr val="CCCCFF"/>
            </a:solidFill>
          </a:ln>
        </p:spPr>
      </p:pic>
      <p:sp>
        <p:nvSpPr>
          <p:cNvPr id="23" name="Subtitle 2"/>
          <p:cNvSpPr txBox="1">
            <a:spLocks/>
          </p:cNvSpPr>
          <p:nvPr/>
        </p:nvSpPr>
        <p:spPr>
          <a:xfrm>
            <a:off x="13792200" y="7467600"/>
            <a:ext cx="11658600" cy="10287000"/>
          </a:xfrm>
          <a:prstGeom prst="roundRect">
            <a:avLst/>
          </a:prstGeom>
          <a:ln>
            <a:solidFill>
              <a:schemeClr val="tx2">
                <a:lumMod val="60000"/>
                <a:lumOff val="40000"/>
              </a:schemeClr>
            </a:solidFill>
          </a:ln>
        </p:spPr>
        <p:txBody>
          <a:bodyPr lIns="407557" tIns="203779" rIns="407557" bIns="203779">
            <a:normAutofit/>
          </a:bodyPr>
          <a:lstStyle/>
          <a:p>
            <a:pPr algn="ctr">
              <a:defRPr/>
            </a:pPr>
            <a:r>
              <a:rPr lang="en-US" sz="3600" dirty="0"/>
              <a:t> </a:t>
            </a:r>
          </a:p>
        </p:txBody>
      </p:sp>
      <p:sp>
        <p:nvSpPr>
          <p:cNvPr id="25" name="Subtitle 2"/>
          <p:cNvSpPr txBox="1">
            <a:spLocks/>
          </p:cNvSpPr>
          <p:nvPr/>
        </p:nvSpPr>
        <p:spPr>
          <a:xfrm>
            <a:off x="1066800" y="22961768"/>
            <a:ext cx="11567160" cy="9651832"/>
          </a:xfrm>
          <a:prstGeom prst="roundRect">
            <a:avLst/>
          </a:prstGeom>
          <a:ln>
            <a:solidFill>
              <a:schemeClr val="tx2">
                <a:lumMod val="60000"/>
                <a:lumOff val="40000"/>
              </a:schemeClr>
            </a:solidFill>
          </a:ln>
        </p:spPr>
        <p:txBody>
          <a:bodyPr lIns="407557" tIns="203779" rIns="407557" bIns="203779">
            <a:normAutofit/>
          </a:bodyPr>
          <a:lstStyle/>
          <a:p>
            <a:pPr algn="ctr">
              <a:defRPr/>
            </a:pPr>
            <a:endParaRPr lang="en-US" sz="4000" b="1" dirty="0"/>
          </a:p>
        </p:txBody>
      </p:sp>
      <p:sp>
        <p:nvSpPr>
          <p:cNvPr id="40" name="Subtitle 2"/>
          <p:cNvSpPr txBox="1">
            <a:spLocks/>
          </p:cNvSpPr>
          <p:nvPr/>
        </p:nvSpPr>
        <p:spPr>
          <a:xfrm>
            <a:off x="990600" y="7467600"/>
            <a:ext cx="12649200" cy="5867400"/>
          </a:xfrm>
          <a:prstGeom prst="roundRect">
            <a:avLst/>
          </a:prstGeom>
          <a:ln>
            <a:solidFill>
              <a:schemeClr val="tx2">
                <a:lumMod val="60000"/>
                <a:lumOff val="40000"/>
              </a:schemeClr>
            </a:solidFill>
          </a:ln>
        </p:spPr>
        <p:txBody>
          <a:bodyPr lIns="407557" tIns="203779" rIns="407557" bIns="203779">
            <a:normAutofit/>
          </a:bodyPr>
          <a:lstStyle/>
          <a:p>
            <a:pPr algn="ctr">
              <a:defRPr/>
            </a:pPr>
            <a:endParaRPr lang="en-US" sz="4000" b="1" dirty="0"/>
          </a:p>
          <a:p>
            <a:pPr algn="ctr">
              <a:defRPr/>
            </a:pPr>
            <a:endParaRPr lang="en-US" sz="4000" b="1" dirty="0"/>
          </a:p>
        </p:txBody>
      </p:sp>
      <p:sp>
        <p:nvSpPr>
          <p:cNvPr id="42" name="Subtitle 2"/>
          <p:cNvSpPr txBox="1">
            <a:spLocks/>
          </p:cNvSpPr>
          <p:nvPr/>
        </p:nvSpPr>
        <p:spPr>
          <a:xfrm>
            <a:off x="25984200" y="10744200"/>
            <a:ext cx="10881360" cy="2286000"/>
          </a:xfrm>
          <a:prstGeom prst="roundRect">
            <a:avLst/>
          </a:prstGeom>
          <a:ln>
            <a:solidFill>
              <a:schemeClr val="tx2">
                <a:lumMod val="60000"/>
                <a:lumOff val="40000"/>
              </a:schemeClr>
            </a:solidFill>
          </a:ln>
        </p:spPr>
        <p:txBody>
          <a:bodyPr lIns="407557" tIns="203779" rIns="407557" bIns="203779">
            <a:normAutofit/>
          </a:bodyPr>
          <a:lstStyle/>
          <a:p>
            <a:pPr>
              <a:defRPr/>
            </a:pPr>
            <a:endParaRPr lang="en-US" sz="3100" dirty="0"/>
          </a:p>
          <a:p>
            <a:pPr algn="ctr">
              <a:defRPr/>
            </a:pPr>
            <a:endParaRPr lang="en-US" sz="4000" b="1" dirty="0"/>
          </a:p>
        </p:txBody>
      </p:sp>
      <p:sp>
        <p:nvSpPr>
          <p:cNvPr id="28" name="TextBox 27"/>
          <p:cNvSpPr txBox="1"/>
          <p:nvPr/>
        </p:nvSpPr>
        <p:spPr>
          <a:xfrm>
            <a:off x="5257800" y="4800600"/>
            <a:ext cx="2529840" cy="780870"/>
          </a:xfrm>
          <a:prstGeom prst="rect">
            <a:avLst/>
          </a:prstGeom>
          <a:noFill/>
        </p:spPr>
        <p:txBody>
          <a:bodyPr wrap="square" lIns="407557" tIns="203779" rIns="407557" bIns="203779" rtlCol="0">
            <a:spAutoFit/>
          </a:bodyPr>
          <a:lstStyle/>
          <a:p>
            <a:pPr algn="ctr"/>
            <a:r>
              <a:rPr lang="en-US" sz="2400" dirty="0" smtClean="0">
                <a:latin typeface="Eras Bold ITC" pitchFamily="34" charset="0"/>
              </a:rPr>
              <a:t>Abstract</a:t>
            </a:r>
            <a:endParaRPr lang="en-US" sz="2400" dirty="0">
              <a:latin typeface="Eras Bold ITC" pitchFamily="34" charset="0"/>
            </a:endParaRPr>
          </a:p>
        </p:txBody>
      </p:sp>
      <p:sp>
        <p:nvSpPr>
          <p:cNvPr id="29" name="TextBox 28"/>
          <p:cNvSpPr txBox="1"/>
          <p:nvPr/>
        </p:nvSpPr>
        <p:spPr>
          <a:xfrm>
            <a:off x="1371600" y="5486400"/>
            <a:ext cx="23545800" cy="1477328"/>
          </a:xfrm>
          <a:prstGeom prst="rect">
            <a:avLst/>
          </a:prstGeom>
          <a:noFill/>
        </p:spPr>
        <p:txBody>
          <a:bodyPr wrap="square" rtlCol="0">
            <a:spAutoFit/>
          </a:bodyPr>
          <a:lstStyle/>
          <a:p>
            <a:r>
              <a:rPr lang="en-US" dirty="0" smtClean="0"/>
              <a:t>I compare the normalized gain on conceptual Newtonian reasoning in a course based on iterative design projects to a linearly organized non-project based course in middle school. In addition to pre/post gains, I also measure incremental changes over time and detect a degradation of performance at intermediate times. This is interpreted as an example of U-shaped development, which in turn implies a fairly stringent criticism of standalone pre/post testing as an assessment or research strategy.</a:t>
            </a:r>
          </a:p>
          <a:p>
            <a:endParaRPr lang="en-US" dirty="0"/>
          </a:p>
          <a:p>
            <a:r>
              <a:rPr lang="en-US" dirty="0" smtClean="0"/>
              <a:t>A greatly expanded version of this paper is online at http://arxiv.org, document reference arXiv:1007.1647v1</a:t>
            </a:r>
            <a:endParaRPr lang="en-US" dirty="0"/>
          </a:p>
        </p:txBody>
      </p:sp>
      <p:sp>
        <p:nvSpPr>
          <p:cNvPr id="30" name="TextBox 29"/>
          <p:cNvSpPr txBox="1"/>
          <p:nvPr/>
        </p:nvSpPr>
        <p:spPr>
          <a:xfrm>
            <a:off x="4724400" y="23190368"/>
            <a:ext cx="4800600" cy="830997"/>
          </a:xfrm>
          <a:prstGeom prst="rect">
            <a:avLst/>
          </a:prstGeom>
          <a:noFill/>
        </p:spPr>
        <p:txBody>
          <a:bodyPr wrap="square" rtlCol="0">
            <a:spAutoFit/>
          </a:bodyPr>
          <a:lstStyle/>
          <a:p>
            <a:pPr algn="ctr"/>
            <a:r>
              <a:rPr lang="en-US" sz="2400" dirty="0" smtClean="0">
                <a:latin typeface="Eras Bold ITC" pitchFamily="34" charset="0"/>
              </a:rPr>
              <a:t>Learning by Design™ Course Structure</a:t>
            </a:r>
            <a:endParaRPr lang="en-US" sz="2400" dirty="0">
              <a:latin typeface="Eras Bold ITC" pitchFamily="34" charset="0"/>
            </a:endParaRPr>
          </a:p>
        </p:txBody>
      </p:sp>
      <p:sp>
        <p:nvSpPr>
          <p:cNvPr id="31" name="TextBox 30"/>
          <p:cNvSpPr txBox="1"/>
          <p:nvPr/>
        </p:nvSpPr>
        <p:spPr>
          <a:xfrm>
            <a:off x="1447800" y="24028568"/>
            <a:ext cx="10591800" cy="2031325"/>
          </a:xfrm>
          <a:prstGeom prst="rect">
            <a:avLst/>
          </a:prstGeom>
          <a:noFill/>
        </p:spPr>
        <p:txBody>
          <a:bodyPr wrap="square" rtlCol="0">
            <a:spAutoFit/>
          </a:bodyPr>
          <a:lstStyle/>
          <a:p>
            <a:r>
              <a:rPr lang="en-US" dirty="0" smtClean="0"/>
              <a:t>Learning by Design (LBD)</a:t>
            </a:r>
            <a:r>
              <a:rPr lang="en-US" baseline="30000" dirty="0" smtClean="0"/>
              <a:t>1</a:t>
            </a:r>
            <a:r>
              <a:rPr lang="en-US" dirty="0" smtClean="0"/>
              <a:t> uses engineering design projects as a context within which to learn qualitative Newtonian concepts along with general scientific reasoning and design skills. It is fundamentally a cognitive apprenticeship approach to learning with a learning cycle and activities based on Case-Based Reasoning, a cognitive model of reasoning by analogy that contains within it a model of how memories are stored that will afford transfer to new situations. The class is organized around a nested learning cycle in which design-and-test activities motivate and contextualize scientific investigations which in turn provide information relevant to redesign.</a:t>
            </a:r>
            <a:endParaRPr lang="en-US" dirty="0"/>
          </a:p>
        </p:txBody>
      </p:sp>
      <p:pic>
        <p:nvPicPr>
          <p:cNvPr id="33" name="Picture 32" descr="lbd cycle cropped.gif"/>
          <p:cNvPicPr>
            <a:picLocks noChangeAspect="1"/>
          </p:cNvPicPr>
          <p:nvPr/>
        </p:nvPicPr>
        <p:blipFill>
          <a:blip r:embed="rId4"/>
          <a:stretch>
            <a:fillRect/>
          </a:stretch>
        </p:blipFill>
        <p:spPr>
          <a:xfrm>
            <a:off x="3505200" y="26085968"/>
            <a:ext cx="6477000" cy="2428875"/>
          </a:xfrm>
          <a:prstGeom prst="rect">
            <a:avLst/>
          </a:prstGeom>
        </p:spPr>
      </p:pic>
      <p:sp>
        <p:nvSpPr>
          <p:cNvPr id="36" name="TextBox 35"/>
          <p:cNvSpPr txBox="1"/>
          <p:nvPr/>
        </p:nvSpPr>
        <p:spPr>
          <a:xfrm>
            <a:off x="1295400" y="28651200"/>
            <a:ext cx="11125200" cy="2862322"/>
          </a:xfrm>
          <a:prstGeom prst="rect">
            <a:avLst/>
          </a:prstGeom>
          <a:noFill/>
        </p:spPr>
        <p:txBody>
          <a:bodyPr wrap="square" rtlCol="0">
            <a:spAutoFit/>
          </a:bodyPr>
          <a:lstStyle/>
          <a:p>
            <a:r>
              <a:rPr lang="en-US" dirty="0" smtClean="0"/>
              <a:t>In the main physical science unit, students make at least four passes through this cycle in the course of designing and testing powered vehicles which must traverse a specified test track. Each time, they vary the engine, requiring progressively more extensive Newtonian reasoning to understand its functioning.</a:t>
            </a:r>
          </a:p>
          <a:p>
            <a:endParaRPr lang="en-US" dirty="0"/>
          </a:p>
          <a:p>
            <a:r>
              <a:rPr lang="en-US" dirty="0" smtClean="0"/>
              <a:t>In contrast to many curriculum designs, in LBD students are wrestling with the full range of relevant force and motion concepts from the beginning. Learning comes from successive refinement of that range of concepts through multiple passes in varying contexts. Those passes are labeled according to the engine: Coaster Car (CC – a ramp), Balloon Car (BC – balloons), Rubber Band Car (RB – a rubber band wrapped around the axle) and Hybrid Car (HC – best functioning design drawing on all the engines, including a falling weight that is introduced by demonstration after RB).</a:t>
            </a:r>
            <a:endParaRPr lang="en-US" dirty="0"/>
          </a:p>
        </p:txBody>
      </p:sp>
      <p:sp>
        <p:nvSpPr>
          <p:cNvPr id="38" name="Subtitle 2"/>
          <p:cNvSpPr txBox="1">
            <a:spLocks/>
          </p:cNvSpPr>
          <p:nvPr/>
        </p:nvSpPr>
        <p:spPr>
          <a:xfrm>
            <a:off x="12877800" y="17907000"/>
            <a:ext cx="24612600" cy="14706600"/>
          </a:xfrm>
          <a:prstGeom prst="roundRect">
            <a:avLst/>
          </a:prstGeom>
          <a:ln>
            <a:solidFill>
              <a:schemeClr val="tx2">
                <a:lumMod val="60000"/>
                <a:lumOff val="40000"/>
              </a:schemeClr>
            </a:solidFill>
          </a:ln>
        </p:spPr>
        <p:txBody>
          <a:bodyPr lIns="407557" tIns="203779" rIns="407557" bIns="203779">
            <a:normAutofit/>
          </a:bodyPr>
          <a:lstStyle/>
          <a:p>
            <a:pPr algn="ctr">
              <a:defRPr/>
            </a:pPr>
            <a:endParaRPr lang="en-US" sz="4000" b="1" dirty="0"/>
          </a:p>
          <a:p>
            <a:pPr algn="ctr">
              <a:defRPr/>
            </a:pPr>
            <a:endParaRPr lang="en-US" sz="4000" b="1" dirty="0"/>
          </a:p>
        </p:txBody>
      </p:sp>
      <p:sp>
        <p:nvSpPr>
          <p:cNvPr id="41" name="TextBox 40"/>
          <p:cNvSpPr txBox="1"/>
          <p:nvPr/>
        </p:nvSpPr>
        <p:spPr>
          <a:xfrm>
            <a:off x="4191000" y="7620000"/>
            <a:ext cx="4953000" cy="830997"/>
          </a:xfrm>
          <a:prstGeom prst="rect">
            <a:avLst/>
          </a:prstGeom>
          <a:noFill/>
        </p:spPr>
        <p:txBody>
          <a:bodyPr wrap="square" rtlCol="0">
            <a:spAutoFit/>
          </a:bodyPr>
          <a:lstStyle/>
          <a:p>
            <a:pPr algn="ctr"/>
            <a:r>
              <a:rPr lang="en-US" sz="2400" dirty="0" smtClean="0">
                <a:latin typeface="Eras Bold ITC" pitchFamily="34" charset="0"/>
              </a:rPr>
              <a:t>Design for a Study of Cognitive Development</a:t>
            </a:r>
            <a:endParaRPr lang="en-US" sz="2400" dirty="0">
              <a:latin typeface="Eras Bold ITC" pitchFamily="34" charset="0"/>
            </a:endParaRPr>
          </a:p>
        </p:txBody>
      </p:sp>
      <p:sp>
        <p:nvSpPr>
          <p:cNvPr id="43" name="TextBox 42"/>
          <p:cNvSpPr txBox="1"/>
          <p:nvPr/>
        </p:nvSpPr>
        <p:spPr>
          <a:xfrm>
            <a:off x="1295400" y="8534400"/>
            <a:ext cx="12115800" cy="923330"/>
          </a:xfrm>
          <a:prstGeom prst="rect">
            <a:avLst/>
          </a:prstGeom>
          <a:noFill/>
        </p:spPr>
        <p:txBody>
          <a:bodyPr wrap="square" rtlCol="0">
            <a:spAutoFit/>
          </a:bodyPr>
          <a:lstStyle/>
          <a:p>
            <a:r>
              <a:rPr lang="en-US" dirty="0" smtClean="0"/>
              <a:t>Because of its iterative nature, LBD (see below) easily affords a study of the development of Newtonian Concepts and scientific reasoning over time, which we undertook in 2002-2004. This study deployed a multiple measures approach to determine the developmental trajectory, including:</a:t>
            </a:r>
          </a:p>
        </p:txBody>
      </p:sp>
      <p:sp>
        <p:nvSpPr>
          <p:cNvPr id="44" name="TextBox 43"/>
          <p:cNvSpPr txBox="1"/>
          <p:nvPr/>
        </p:nvSpPr>
        <p:spPr>
          <a:xfrm>
            <a:off x="2286000" y="9677400"/>
            <a:ext cx="10363200" cy="2308324"/>
          </a:xfrm>
          <a:prstGeom prst="rect">
            <a:avLst/>
          </a:prstGeom>
          <a:noFill/>
        </p:spPr>
        <p:txBody>
          <a:bodyPr wrap="square" rtlCol="0">
            <a:spAutoFit/>
          </a:bodyPr>
          <a:lstStyle/>
          <a:p>
            <a:pPr marL="342900" indent="-342900">
              <a:buFont typeface="+mj-lt"/>
              <a:buAutoNum type="arabicPeriod"/>
            </a:pPr>
            <a:r>
              <a:rPr lang="en-US" dirty="0" smtClean="0"/>
              <a:t>Conceptual quizzes pre, post and after each activity cycle. Questions drawn from FMCE, FCI and some custom based on the developmental stages identified by Thornton.</a:t>
            </a:r>
          </a:p>
          <a:p>
            <a:pPr marL="342900" indent="-342900">
              <a:buFont typeface="+mj-lt"/>
              <a:buAutoNum type="arabicPeriod"/>
            </a:pPr>
            <a:r>
              <a:rPr lang="en-US" dirty="0" smtClean="0"/>
              <a:t>Structured Interviews of a subset of students along with each quiz, based on a simple experiment and intended to determine the level of prompting necessary to elicit Newtonian responses.</a:t>
            </a:r>
          </a:p>
          <a:p>
            <a:pPr marL="342900" indent="-342900">
              <a:buFont typeface="+mj-lt"/>
              <a:buAutoNum type="arabicPeriod"/>
            </a:pPr>
            <a:r>
              <a:rPr lang="en-US" dirty="0" smtClean="0"/>
              <a:t>Ethnographic observations in class between two and three times per week throughout the implementation</a:t>
            </a:r>
          </a:p>
          <a:p>
            <a:pPr marL="342900" indent="-342900">
              <a:buFont typeface="+mj-lt"/>
              <a:buAutoNum type="arabicPeriod"/>
            </a:pPr>
            <a:r>
              <a:rPr lang="en-US" dirty="0" smtClean="0"/>
              <a:t>Performance assessments pre and post based on a single day group design and experiment activity with discussions videoed.</a:t>
            </a:r>
            <a:endParaRPr lang="en-US" dirty="0"/>
          </a:p>
        </p:txBody>
      </p:sp>
      <p:sp>
        <p:nvSpPr>
          <p:cNvPr id="45" name="TextBox 44"/>
          <p:cNvSpPr txBox="1"/>
          <p:nvPr/>
        </p:nvSpPr>
        <p:spPr>
          <a:xfrm>
            <a:off x="1447800" y="12268200"/>
            <a:ext cx="11887200" cy="369332"/>
          </a:xfrm>
          <a:prstGeom prst="rect">
            <a:avLst/>
          </a:prstGeom>
          <a:noFill/>
        </p:spPr>
        <p:txBody>
          <a:bodyPr wrap="square" rtlCol="0">
            <a:spAutoFit/>
          </a:bodyPr>
          <a:lstStyle/>
          <a:p>
            <a:r>
              <a:rPr lang="en-US" dirty="0" smtClean="0"/>
              <a:t>This paper is primarily concerned with the quiz data but will draw on other sources for support and interpretation.</a:t>
            </a:r>
            <a:endParaRPr lang="en-US" dirty="0"/>
          </a:p>
        </p:txBody>
      </p:sp>
      <p:sp>
        <p:nvSpPr>
          <p:cNvPr id="46" name="Subtitle 2"/>
          <p:cNvSpPr txBox="1">
            <a:spLocks/>
          </p:cNvSpPr>
          <p:nvPr/>
        </p:nvSpPr>
        <p:spPr>
          <a:xfrm>
            <a:off x="990600" y="13639800"/>
            <a:ext cx="11658600" cy="8991600"/>
          </a:xfrm>
          <a:prstGeom prst="roundRect">
            <a:avLst/>
          </a:prstGeom>
          <a:ln>
            <a:solidFill>
              <a:schemeClr val="tx2">
                <a:lumMod val="60000"/>
                <a:lumOff val="40000"/>
              </a:schemeClr>
            </a:solidFill>
          </a:ln>
        </p:spPr>
        <p:txBody>
          <a:bodyPr lIns="407557" tIns="203779" rIns="407557" bIns="203779">
            <a:normAutofit/>
          </a:bodyPr>
          <a:lstStyle/>
          <a:p>
            <a:pPr>
              <a:defRPr/>
            </a:pPr>
            <a:endParaRPr lang="en-US" sz="3100" dirty="0"/>
          </a:p>
          <a:p>
            <a:pPr algn="ctr">
              <a:defRPr/>
            </a:pPr>
            <a:endParaRPr lang="en-US" sz="4000" b="1" dirty="0"/>
          </a:p>
        </p:txBody>
      </p:sp>
      <p:sp>
        <p:nvSpPr>
          <p:cNvPr id="47" name="TextBox 46"/>
          <p:cNvSpPr txBox="1"/>
          <p:nvPr/>
        </p:nvSpPr>
        <p:spPr>
          <a:xfrm>
            <a:off x="2590800" y="13792200"/>
            <a:ext cx="7848600" cy="461665"/>
          </a:xfrm>
          <a:prstGeom prst="rect">
            <a:avLst/>
          </a:prstGeom>
          <a:noFill/>
        </p:spPr>
        <p:txBody>
          <a:bodyPr wrap="square" rtlCol="0">
            <a:spAutoFit/>
          </a:bodyPr>
          <a:lstStyle/>
          <a:p>
            <a:pPr algn="ctr"/>
            <a:r>
              <a:rPr lang="en-US" sz="2400" dirty="0" smtClean="0">
                <a:latin typeface="Eras Bold ITC" pitchFamily="34" charset="0"/>
              </a:rPr>
              <a:t>Pre/Post Between LBD and Comparison Class</a:t>
            </a:r>
            <a:endParaRPr lang="en-US" sz="2400" dirty="0">
              <a:latin typeface="Eras Bold ITC" pitchFamily="34" charset="0"/>
            </a:endParaRPr>
          </a:p>
        </p:txBody>
      </p:sp>
      <p:sp>
        <p:nvSpPr>
          <p:cNvPr id="48" name="TextBox 47"/>
          <p:cNvSpPr txBox="1"/>
          <p:nvPr/>
        </p:nvSpPr>
        <p:spPr>
          <a:xfrm>
            <a:off x="1447800" y="14401800"/>
            <a:ext cx="10668000" cy="1200329"/>
          </a:xfrm>
          <a:prstGeom prst="rect">
            <a:avLst/>
          </a:prstGeom>
          <a:noFill/>
        </p:spPr>
        <p:txBody>
          <a:bodyPr wrap="square" rtlCol="0">
            <a:spAutoFit/>
          </a:bodyPr>
          <a:lstStyle/>
          <a:p>
            <a:r>
              <a:rPr lang="en-US" dirty="0" smtClean="0"/>
              <a:t>At a suburban middle school in Atlanta, GA, we compared an honors LBD class with a standard honors class in two successive years. Teachers were carefully matched with regard to background and experience. </a:t>
            </a:r>
            <a:r>
              <a:rPr lang="en-US" dirty="0"/>
              <a:t>The non-LBD classroom was not entirely lecture based, but activities tended to be much smaller scale, more directive in approach and of significantly shorter </a:t>
            </a:r>
            <a:r>
              <a:rPr lang="en-US" dirty="0" smtClean="0"/>
              <a:t>duration. </a:t>
            </a:r>
            <a:endParaRPr lang="en-US" dirty="0"/>
          </a:p>
        </p:txBody>
      </p:sp>
      <p:graphicFrame>
        <p:nvGraphicFramePr>
          <p:cNvPr id="49" name="Table 48"/>
          <p:cNvGraphicFramePr>
            <a:graphicFrameLocks noGrp="1"/>
          </p:cNvGraphicFramePr>
          <p:nvPr/>
        </p:nvGraphicFramePr>
        <p:xfrm>
          <a:off x="2819400" y="15773400"/>
          <a:ext cx="8077199" cy="3048000"/>
        </p:xfrm>
        <a:graphic>
          <a:graphicData uri="http://schemas.openxmlformats.org/drawingml/2006/table">
            <a:tbl>
              <a:tblPr/>
              <a:tblGrid>
                <a:gridCol w="1419682"/>
                <a:gridCol w="1080403"/>
                <a:gridCol w="1109964"/>
                <a:gridCol w="1261842"/>
                <a:gridCol w="949688"/>
                <a:gridCol w="985842"/>
                <a:gridCol w="1269778"/>
              </a:tblGrid>
              <a:tr h="380004">
                <a:tc>
                  <a:txBody>
                    <a:bodyPr/>
                    <a:lstStyle/>
                    <a:p>
                      <a:pPr marL="0" marR="0" algn="ctr">
                        <a:lnSpc>
                          <a:spcPct val="100000"/>
                        </a:lnSpc>
                        <a:spcBef>
                          <a:spcPts val="0"/>
                        </a:spcBef>
                        <a:spcAft>
                          <a:spcPts val="0"/>
                        </a:spcAft>
                      </a:pPr>
                      <a:endParaRPr lang="en-US" sz="1200" dirty="0">
                        <a:latin typeface="Times New Roman"/>
                        <a:ea typeface="Times New Roman"/>
                        <a:cs typeface="Times New Roman"/>
                      </a:endParaRPr>
                    </a:p>
                  </a:txBody>
                  <a:tcPr marL="68580" marR="68580" marT="0" marB="0">
                    <a:lnL>
                      <a:noFill/>
                    </a:lnL>
                    <a:lnR w="19050" cap="flat" cmpd="dbl" algn="ctr">
                      <a:solidFill>
                        <a:srgbClr val="000000"/>
                      </a:solidFill>
                      <a:prstDash val="solid"/>
                      <a:round/>
                      <a:headEnd type="none" w="med" len="med"/>
                      <a:tailEnd type="none" w="med" len="med"/>
                    </a:lnR>
                    <a:lnT>
                      <a:noFill/>
                    </a:lnT>
                    <a:lnB>
                      <a:noFill/>
                    </a:lnB>
                  </a:tcPr>
                </a:tc>
                <a:tc gridSpan="3">
                  <a:txBody>
                    <a:bodyPr/>
                    <a:lstStyle/>
                    <a:p>
                      <a:pPr marL="0" marR="0" algn="ctr">
                        <a:lnSpc>
                          <a:spcPct val="100000"/>
                        </a:lnSpc>
                        <a:spcBef>
                          <a:spcPts val="0"/>
                        </a:spcBef>
                        <a:spcAft>
                          <a:spcPts val="0"/>
                        </a:spcAft>
                      </a:pPr>
                      <a:r>
                        <a:rPr lang="en-US" sz="1200" b="1" i="1" dirty="0">
                          <a:latin typeface="Garamond"/>
                          <a:ea typeface="Times New Roman"/>
                          <a:cs typeface="Times New Roman"/>
                        </a:rPr>
                        <a:t>2002-2003</a:t>
                      </a:r>
                      <a:endParaRPr lang="en-US" sz="1200" dirty="0">
                        <a:latin typeface="Times New Roman"/>
                        <a:ea typeface="Times New Roman"/>
                        <a:cs typeface="Times New Roman"/>
                      </a:endParaRPr>
                    </a:p>
                  </a:txBody>
                  <a:tcPr marL="68580" marR="68580" marT="0" marB="0">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3">
                  <a:txBody>
                    <a:bodyPr/>
                    <a:lstStyle/>
                    <a:p>
                      <a:pPr marL="0" marR="0" algn="ctr">
                        <a:lnSpc>
                          <a:spcPct val="100000"/>
                        </a:lnSpc>
                        <a:spcBef>
                          <a:spcPts val="0"/>
                        </a:spcBef>
                        <a:spcAft>
                          <a:spcPts val="0"/>
                        </a:spcAft>
                      </a:pPr>
                      <a:r>
                        <a:rPr lang="en-US" sz="1200" b="1" i="1" dirty="0">
                          <a:latin typeface="Garamond"/>
                          <a:ea typeface="Times New Roman"/>
                          <a:cs typeface="Times New Roman"/>
                        </a:rPr>
                        <a:t>2003-2004</a:t>
                      </a:r>
                      <a:endParaRPr lang="en-US" sz="1200" dirty="0">
                        <a:latin typeface="Times New Roman"/>
                        <a:ea typeface="Times New Roman"/>
                        <a:cs typeface="Times New Roman"/>
                      </a:endParaRPr>
                    </a:p>
                  </a:txBody>
                  <a:tcPr marL="68580" marR="68580" marT="0" marB="0">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717489">
                <a:tc>
                  <a:txBody>
                    <a:bodyPr/>
                    <a:lstStyle/>
                    <a:p>
                      <a:pPr marL="0" marR="0">
                        <a:lnSpc>
                          <a:spcPct val="100000"/>
                        </a:lnSpc>
                        <a:spcBef>
                          <a:spcPts val="0"/>
                        </a:spcBef>
                        <a:spcAft>
                          <a:spcPts val="0"/>
                        </a:spcAft>
                      </a:pPr>
                      <a:r>
                        <a:rPr lang="en-US" sz="1200" dirty="0">
                          <a:latin typeface="Garamond"/>
                          <a:ea typeface="Times New Roman"/>
                          <a:cs typeface="Times New Roman"/>
                        </a:rPr>
                        <a:t/>
                      </a:r>
                      <a:br>
                        <a:rPr lang="en-US" sz="1200" dirty="0">
                          <a:latin typeface="Garamond"/>
                          <a:ea typeface="Times New Roman"/>
                          <a:cs typeface="Times New Roman"/>
                        </a:rPr>
                      </a:br>
                      <a:endParaRPr lang="en-US" sz="1200" dirty="0">
                        <a:latin typeface="Times New Roman"/>
                        <a:ea typeface="Times New Roman"/>
                        <a:cs typeface="Times New Roman"/>
                      </a:endParaRPr>
                    </a:p>
                  </a:txBody>
                  <a:tcPr marL="68580" marR="68580" marT="0" marB="0">
                    <a:lnL>
                      <a:noFill/>
                    </a:lnL>
                    <a:lnR w="19050" cap="flat" cmpd="dbl" algn="ctr">
                      <a:solidFill>
                        <a:srgbClr val="000000"/>
                      </a:solidFill>
                      <a:prstDash val="solid"/>
                      <a:round/>
                      <a:headEnd type="none" w="med" len="med"/>
                      <a:tailEnd type="none" w="med" len="med"/>
                    </a:lnR>
                    <a:lnT>
                      <a:noFill/>
                    </a:lnT>
                    <a:lnB w="19050" cap="flat" cmpd="dbl"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200" b="1" i="1" dirty="0">
                          <a:latin typeface="Garamond"/>
                          <a:ea typeface="Times New Roman"/>
                          <a:cs typeface="Times New Roman"/>
                        </a:rPr>
                        <a:t>Pretest (%)</a:t>
                      </a:r>
                      <a:endParaRPr lang="en-US" sz="1200" dirty="0">
                        <a:latin typeface="Times New Roman"/>
                        <a:ea typeface="Times New Roman"/>
                        <a:cs typeface="Times New Roman"/>
                      </a:endParaRPr>
                    </a:p>
                  </a:txBody>
                  <a:tcPr marL="68580" marR="68580"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200" b="1" i="1" dirty="0">
                          <a:latin typeface="Garamond"/>
                          <a:ea typeface="Times New Roman"/>
                          <a:cs typeface="Times New Roman"/>
                        </a:rPr>
                        <a:t>Posttest (%)</a:t>
                      </a:r>
                      <a:endParaRPr lang="en-US" sz="12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200" b="1" i="1" dirty="0">
                          <a:latin typeface="Garamond"/>
                          <a:ea typeface="Times New Roman"/>
                          <a:cs typeface="Times New Roman"/>
                        </a:rPr>
                        <a:t>Normalized Gain (%)</a:t>
                      </a:r>
                      <a:endParaRPr lang="en-US" sz="12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200" b="1" i="1" dirty="0">
                          <a:latin typeface="Garamond"/>
                          <a:ea typeface="Times New Roman"/>
                          <a:cs typeface="Times New Roman"/>
                        </a:rPr>
                        <a:t>Pretest </a:t>
                      </a:r>
                      <a:endParaRPr lang="en-US" sz="1200" dirty="0">
                        <a:latin typeface="Times New Roman"/>
                        <a:ea typeface="Times New Roman"/>
                        <a:cs typeface="Times New Roman"/>
                      </a:endParaRPr>
                    </a:p>
                    <a:p>
                      <a:pPr marL="0" marR="0" algn="ctr">
                        <a:lnSpc>
                          <a:spcPct val="100000"/>
                        </a:lnSpc>
                        <a:spcBef>
                          <a:spcPts val="0"/>
                        </a:spcBef>
                        <a:spcAft>
                          <a:spcPts val="0"/>
                        </a:spcAft>
                      </a:pPr>
                      <a:r>
                        <a:rPr lang="en-US" sz="1200" b="1" i="1" dirty="0">
                          <a:latin typeface="Garamond"/>
                          <a:ea typeface="Times New Roman"/>
                          <a:cs typeface="Times New Roman"/>
                        </a:rPr>
                        <a:t>(%)</a:t>
                      </a:r>
                      <a:endParaRPr lang="en-US" sz="1200" dirty="0">
                        <a:latin typeface="Times New Roman"/>
                        <a:ea typeface="Times New Roman"/>
                        <a:cs typeface="Times New Roman"/>
                      </a:endParaRPr>
                    </a:p>
                  </a:txBody>
                  <a:tcPr marL="68580" marR="68580"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200" b="1" i="1" dirty="0">
                          <a:latin typeface="Garamond"/>
                          <a:ea typeface="Times New Roman"/>
                          <a:cs typeface="Times New Roman"/>
                        </a:rPr>
                        <a:t>Posttest (%)</a:t>
                      </a:r>
                      <a:endParaRPr lang="en-US" sz="12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200" b="1" i="1" dirty="0">
                          <a:latin typeface="Garamond"/>
                          <a:ea typeface="Times New Roman"/>
                          <a:cs typeface="Times New Roman"/>
                        </a:rPr>
                        <a:t>Normalized Gain (%)</a:t>
                      </a:r>
                      <a:endParaRPr lang="en-US" sz="12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r>
              <a:tr h="993855">
                <a:tc>
                  <a:txBody>
                    <a:bodyPr/>
                    <a:lstStyle/>
                    <a:p>
                      <a:pPr marL="0" marR="0">
                        <a:lnSpc>
                          <a:spcPct val="100000"/>
                        </a:lnSpc>
                        <a:spcBef>
                          <a:spcPts val="0"/>
                        </a:spcBef>
                        <a:spcAft>
                          <a:spcPts val="0"/>
                        </a:spcAft>
                      </a:pPr>
                      <a:r>
                        <a:rPr lang="en-US" sz="1200" b="1" i="1" dirty="0">
                          <a:latin typeface="Garamond"/>
                          <a:ea typeface="Times New Roman"/>
                          <a:cs typeface="Times New Roman"/>
                        </a:rPr>
                        <a:t>LBD </a:t>
                      </a:r>
                      <a:br>
                        <a:rPr lang="en-US" sz="1200" b="1" i="1" dirty="0">
                          <a:latin typeface="Garamond"/>
                          <a:ea typeface="Times New Roman"/>
                          <a:cs typeface="Times New Roman"/>
                        </a:rPr>
                      </a:br>
                      <a:r>
                        <a:rPr lang="en-US" sz="1200" b="1" i="1" dirty="0">
                          <a:latin typeface="Garamond"/>
                          <a:ea typeface="Times New Roman"/>
                          <a:cs typeface="Times New Roman"/>
                        </a:rPr>
                        <a:t>N=90 (02-3), 82 (03-4)</a:t>
                      </a:r>
                      <a:endParaRPr lang="en-US" sz="1200" dirty="0">
                        <a:latin typeface="Times New Roman"/>
                        <a:ea typeface="Times New Roman"/>
                        <a:cs typeface="Times New Roman"/>
                      </a:endParaRPr>
                    </a:p>
                  </a:txBody>
                  <a:tcPr marL="68580" marR="68580" marT="0" marB="0">
                    <a:lnL>
                      <a:noFill/>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200" dirty="0">
                          <a:latin typeface="Garamond"/>
                          <a:ea typeface="Times New Roman"/>
                          <a:cs typeface="Times New Roman"/>
                        </a:rPr>
                        <a:t>37 ± 7.3</a:t>
                      </a:r>
                      <a:endParaRPr lang="en-US" sz="1200" dirty="0">
                        <a:latin typeface="Times New Roman"/>
                        <a:ea typeface="Times New Roman"/>
                        <a:cs typeface="Times New Roman"/>
                      </a:endParaRPr>
                    </a:p>
                  </a:txBody>
                  <a:tcPr marL="68580" marR="68580"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200" dirty="0">
                          <a:latin typeface="Garamond"/>
                          <a:ea typeface="Times New Roman"/>
                          <a:cs typeface="Times New Roman"/>
                        </a:rPr>
                        <a:t>76 ± 8.4</a:t>
                      </a:r>
                      <a:endParaRPr lang="en-US" sz="12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200" dirty="0">
                          <a:latin typeface="Garamond"/>
                          <a:ea typeface="Times New Roman"/>
                          <a:cs typeface="Times New Roman"/>
                        </a:rPr>
                        <a:t>61 ± 12</a:t>
                      </a:r>
                      <a:endParaRPr lang="en-US" sz="12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200" dirty="0">
                          <a:latin typeface="Garamond"/>
                          <a:ea typeface="Times New Roman"/>
                          <a:cs typeface="Times New Roman"/>
                        </a:rPr>
                        <a:t>34 ± 6.6</a:t>
                      </a:r>
                      <a:endParaRPr lang="en-US" sz="1200" dirty="0">
                        <a:latin typeface="Times New Roman"/>
                        <a:ea typeface="Times New Roman"/>
                        <a:cs typeface="Times New Roman"/>
                      </a:endParaRPr>
                    </a:p>
                  </a:txBody>
                  <a:tcPr marL="68580" marR="68580"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200" dirty="0">
                          <a:latin typeface="Garamond"/>
                          <a:ea typeface="Times New Roman"/>
                          <a:cs typeface="Times New Roman"/>
                        </a:rPr>
                        <a:t>68 ± 12</a:t>
                      </a:r>
                      <a:endParaRPr lang="en-US" sz="12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200" dirty="0">
                          <a:latin typeface="Garamond"/>
                          <a:ea typeface="Times New Roman"/>
                          <a:cs typeface="Times New Roman"/>
                        </a:rPr>
                        <a:t>52 ± 21</a:t>
                      </a:r>
                      <a:endParaRPr lang="en-US" sz="12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56652">
                <a:tc>
                  <a:txBody>
                    <a:bodyPr/>
                    <a:lstStyle/>
                    <a:p>
                      <a:pPr marL="0" marR="0">
                        <a:lnSpc>
                          <a:spcPct val="100000"/>
                        </a:lnSpc>
                        <a:spcBef>
                          <a:spcPts val="0"/>
                        </a:spcBef>
                        <a:spcAft>
                          <a:spcPts val="0"/>
                        </a:spcAft>
                      </a:pPr>
                      <a:r>
                        <a:rPr lang="en-US" sz="1200" b="1" i="1" dirty="0">
                          <a:latin typeface="Garamond"/>
                          <a:ea typeface="Times New Roman"/>
                          <a:cs typeface="Times New Roman"/>
                        </a:rPr>
                        <a:t>Comparison </a:t>
                      </a:r>
                      <a:br>
                        <a:rPr lang="en-US" sz="1200" b="1" i="1" dirty="0">
                          <a:latin typeface="Garamond"/>
                          <a:ea typeface="Times New Roman"/>
                          <a:cs typeface="Times New Roman"/>
                        </a:rPr>
                      </a:br>
                      <a:r>
                        <a:rPr lang="en-US" sz="1200" b="1" i="1" dirty="0">
                          <a:latin typeface="Garamond"/>
                          <a:ea typeface="Times New Roman"/>
                          <a:cs typeface="Times New Roman"/>
                        </a:rPr>
                        <a:t>N=84 (02-3), 85 (03-4)</a:t>
                      </a:r>
                      <a:endParaRPr lang="en-US" sz="1200" dirty="0">
                        <a:latin typeface="Times New Roman"/>
                        <a:ea typeface="Times New Roman"/>
                        <a:cs typeface="Times New Roman"/>
                      </a:endParaRPr>
                    </a:p>
                  </a:txBody>
                  <a:tcPr marL="68580" marR="68580" marT="0" marB="0">
                    <a:lnL>
                      <a:noFill/>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200" dirty="0">
                          <a:latin typeface="Garamond"/>
                          <a:ea typeface="Times New Roman"/>
                          <a:cs typeface="Times New Roman"/>
                        </a:rPr>
                        <a:t>30 ± 8.5</a:t>
                      </a:r>
                      <a:endParaRPr lang="en-US" sz="1200" dirty="0">
                        <a:latin typeface="Times New Roman"/>
                        <a:ea typeface="Times New Roman"/>
                        <a:cs typeface="Times New Roman"/>
                      </a:endParaRPr>
                    </a:p>
                  </a:txBody>
                  <a:tcPr marL="68580" marR="68580"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200" dirty="0">
                          <a:latin typeface="Garamond"/>
                          <a:ea typeface="Times New Roman"/>
                          <a:cs typeface="Times New Roman"/>
                        </a:rPr>
                        <a:t>39 ± 9.7</a:t>
                      </a:r>
                      <a:endParaRPr lang="en-US" sz="12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200" dirty="0">
                          <a:latin typeface="Garamond"/>
                          <a:ea typeface="Times New Roman"/>
                          <a:cs typeface="Times New Roman"/>
                        </a:rPr>
                        <a:t>11 ± 20</a:t>
                      </a:r>
                      <a:endParaRPr lang="en-US" sz="12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200" dirty="0">
                          <a:latin typeface="Garamond"/>
                          <a:ea typeface="Times New Roman"/>
                          <a:cs typeface="Times New Roman"/>
                        </a:rPr>
                        <a:t>28 ± 8.7</a:t>
                      </a:r>
                      <a:endParaRPr lang="en-US" sz="1200" dirty="0">
                        <a:latin typeface="Times New Roman"/>
                        <a:ea typeface="Times New Roman"/>
                        <a:cs typeface="Times New Roman"/>
                      </a:endParaRPr>
                    </a:p>
                  </a:txBody>
                  <a:tcPr marL="68580" marR="68580"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200" dirty="0">
                          <a:latin typeface="Garamond"/>
                          <a:ea typeface="Times New Roman"/>
                          <a:cs typeface="Times New Roman"/>
                        </a:rPr>
                        <a:t>36 ± 7.7</a:t>
                      </a:r>
                      <a:endParaRPr lang="en-US" sz="12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200" dirty="0">
                          <a:latin typeface="Garamond"/>
                          <a:ea typeface="Times New Roman"/>
                          <a:cs typeface="Times New Roman"/>
                        </a:rPr>
                        <a:t>11 ± 16</a:t>
                      </a:r>
                      <a:endParaRPr lang="en-US" sz="12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r>
            </a:tbl>
          </a:graphicData>
        </a:graphic>
      </p:graphicFrame>
      <p:sp>
        <p:nvSpPr>
          <p:cNvPr id="2112" name="Rectangle 64"/>
          <p:cNvSpPr>
            <a:spLocks noChangeArrowheads="1"/>
          </p:cNvSpPr>
          <p:nvPr/>
        </p:nvSpPr>
        <p:spPr bwMode="auto">
          <a:xfrm>
            <a:off x="0" y="2066925"/>
            <a:ext cx="384048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51" name="TextBox 50"/>
          <p:cNvSpPr txBox="1"/>
          <p:nvPr/>
        </p:nvSpPr>
        <p:spPr>
          <a:xfrm>
            <a:off x="14401800" y="8915400"/>
            <a:ext cx="10439400" cy="2031325"/>
          </a:xfrm>
          <a:prstGeom prst="rect">
            <a:avLst/>
          </a:prstGeom>
          <a:noFill/>
        </p:spPr>
        <p:txBody>
          <a:bodyPr wrap="square" rtlCol="0">
            <a:spAutoFit/>
          </a:bodyPr>
          <a:lstStyle/>
          <a:p>
            <a:r>
              <a:rPr lang="en-US" dirty="0" smtClean="0"/>
              <a:t>As can be seen, the LBD class significantly outperformed the comparison (p &lt;&lt; 0.01, r=0.83, d=3.0). What happens </a:t>
            </a:r>
            <a:r>
              <a:rPr lang="en-US" i="1" dirty="0" smtClean="0"/>
              <a:t>between</a:t>
            </a:r>
            <a:r>
              <a:rPr lang="en-US" dirty="0" smtClean="0"/>
              <a:t> pre and post in the LBD class is considerably more interesting and forms the core of this paper. Quiz items were divided into clusters by concept. Student performance at each quiz was placed into one of three categories – N (Newtonian, defined as at most one error), NN (Non-Newtonian, defined as at least one correct answer), and T (transitional, defined as anything else). Due to the nature of the data it was not possible to make every classification at every point on every concept. Nevertheless, the pattern is quite interesting.</a:t>
            </a:r>
            <a:endParaRPr lang="en-US" dirty="0"/>
          </a:p>
        </p:txBody>
      </p:sp>
      <p:graphicFrame>
        <p:nvGraphicFramePr>
          <p:cNvPr id="55" name="Chart 54"/>
          <p:cNvGraphicFramePr/>
          <p:nvPr/>
        </p:nvGraphicFramePr>
        <p:xfrm>
          <a:off x="14173200" y="10972800"/>
          <a:ext cx="2667000" cy="198120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56" name="Chart 55"/>
          <p:cNvGraphicFramePr/>
          <p:nvPr/>
        </p:nvGraphicFramePr>
        <p:xfrm>
          <a:off x="16764000" y="10972800"/>
          <a:ext cx="2362200" cy="205740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57" name="Chart 56"/>
          <p:cNvGraphicFramePr/>
          <p:nvPr/>
        </p:nvGraphicFramePr>
        <p:xfrm>
          <a:off x="19278600" y="10972800"/>
          <a:ext cx="2438400" cy="2057400"/>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58" name="Chart 57"/>
          <p:cNvGraphicFramePr/>
          <p:nvPr/>
        </p:nvGraphicFramePr>
        <p:xfrm>
          <a:off x="21793200" y="10972800"/>
          <a:ext cx="2514600" cy="1905000"/>
        </p:xfrm>
        <a:graphic>
          <a:graphicData uri="http://schemas.openxmlformats.org/drawingml/2006/chart">
            <c:chart xmlns:c="http://schemas.openxmlformats.org/drawingml/2006/chart" xmlns:r="http://schemas.openxmlformats.org/officeDocument/2006/relationships" r:id="rId8"/>
          </a:graphicData>
        </a:graphic>
      </p:graphicFrame>
      <p:graphicFrame>
        <p:nvGraphicFramePr>
          <p:cNvPr id="59" name="Chart 58"/>
          <p:cNvGraphicFramePr/>
          <p:nvPr/>
        </p:nvGraphicFramePr>
        <p:xfrm>
          <a:off x="14249400" y="12954000"/>
          <a:ext cx="2133600" cy="2133600"/>
        </p:xfrm>
        <a:graphic>
          <a:graphicData uri="http://schemas.openxmlformats.org/drawingml/2006/chart">
            <c:chart xmlns:c="http://schemas.openxmlformats.org/drawingml/2006/chart" xmlns:r="http://schemas.openxmlformats.org/officeDocument/2006/relationships" r:id="rId9"/>
          </a:graphicData>
        </a:graphic>
      </p:graphicFrame>
      <p:graphicFrame>
        <p:nvGraphicFramePr>
          <p:cNvPr id="60" name="Chart 59"/>
          <p:cNvGraphicFramePr/>
          <p:nvPr/>
        </p:nvGraphicFramePr>
        <p:xfrm>
          <a:off x="16687800" y="13030200"/>
          <a:ext cx="2362200" cy="2057400"/>
        </p:xfrm>
        <a:graphic>
          <a:graphicData uri="http://schemas.openxmlformats.org/drawingml/2006/chart">
            <c:chart xmlns:c="http://schemas.openxmlformats.org/drawingml/2006/chart" xmlns:r="http://schemas.openxmlformats.org/officeDocument/2006/relationships" r:id="rId10"/>
          </a:graphicData>
        </a:graphic>
      </p:graphicFrame>
      <p:graphicFrame>
        <p:nvGraphicFramePr>
          <p:cNvPr id="61" name="Chart 60"/>
          <p:cNvGraphicFramePr/>
          <p:nvPr/>
        </p:nvGraphicFramePr>
        <p:xfrm>
          <a:off x="19354800" y="13030200"/>
          <a:ext cx="2438400" cy="2133600"/>
        </p:xfrm>
        <a:graphic>
          <a:graphicData uri="http://schemas.openxmlformats.org/drawingml/2006/chart">
            <c:chart xmlns:c="http://schemas.openxmlformats.org/drawingml/2006/chart" xmlns:r="http://schemas.openxmlformats.org/officeDocument/2006/relationships" r:id="rId11"/>
          </a:graphicData>
        </a:graphic>
      </p:graphicFrame>
      <p:graphicFrame>
        <p:nvGraphicFramePr>
          <p:cNvPr id="62" name="Chart 61"/>
          <p:cNvGraphicFramePr/>
          <p:nvPr/>
        </p:nvGraphicFramePr>
        <p:xfrm>
          <a:off x="21945600" y="13106400"/>
          <a:ext cx="2695575" cy="2038350"/>
        </p:xfrm>
        <a:graphic>
          <a:graphicData uri="http://schemas.openxmlformats.org/drawingml/2006/chart">
            <c:chart xmlns:c="http://schemas.openxmlformats.org/drawingml/2006/chart" xmlns:r="http://schemas.openxmlformats.org/officeDocument/2006/relationships" r:id="rId12"/>
          </a:graphicData>
        </a:graphic>
      </p:graphicFrame>
      <p:graphicFrame>
        <p:nvGraphicFramePr>
          <p:cNvPr id="63" name="Chart 62"/>
          <p:cNvGraphicFramePr/>
          <p:nvPr/>
        </p:nvGraphicFramePr>
        <p:xfrm>
          <a:off x="14325600" y="15163800"/>
          <a:ext cx="2628900" cy="2124075"/>
        </p:xfrm>
        <a:graphic>
          <a:graphicData uri="http://schemas.openxmlformats.org/drawingml/2006/chart">
            <c:chart xmlns:c="http://schemas.openxmlformats.org/drawingml/2006/chart" xmlns:r="http://schemas.openxmlformats.org/officeDocument/2006/relationships" r:id="rId13"/>
          </a:graphicData>
        </a:graphic>
      </p:graphicFrame>
      <p:graphicFrame>
        <p:nvGraphicFramePr>
          <p:cNvPr id="64" name="Chart 63"/>
          <p:cNvGraphicFramePr/>
          <p:nvPr/>
        </p:nvGraphicFramePr>
        <p:xfrm>
          <a:off x="16992600" y="15163800"/>
          <a:ext cx="2362200" cy="2209800"/>
        </p:xfrm>
        <a:graphic>
          <a:graphicData uri="http://schemas.openxmlformats.org/drawingml/2006/chart">
            <c:chart xmlns:c="http://schemas.openxmlformats.org/drawingml/2006/chart" xmlns:r="http://schemas.openxmlformats.org/officeDocument/2006/relationships" r:id="rId14"/>
          </a:graphicData>
        </a:graphic>
      </p:graphicFrame>
      <p:sp>
        <p:nvSpPr>
          <p:cNvPr id="65" name="TextBox 64"/>
          <p:cNvSpPr txBox="1"/>
          <p:nvPr/>
        </p:nvSpPr>
        <p:spPr>
          <a:xfrm>
            <a:off x="19507200" y="15316200"/>
            <a:ext cx="5562600" cy="2308324"/>
          </a:xfrm>
          <a:prstGeom prst="rect">
            <a:avLst/>
          </a:prstGeom>
          <a:noFill/>
        </p:spPr>
        <p:txBody>
          <a:bodyPr wrap="square" rtlCol="0">
            <a:spAutoFit/>
          </a:bodyPr>
          <a:lstStyle/>
          <a:p>
            <a:pPr algn="ctr"/>
            <a:r>
              <a:rPr lang="en-US" dirty="0" smtClean="0"/>
              <a:t>Observation</a:t>
            </a:r>
          </a:p>
          <a:p>
            <a:pPr algn="ctr"/>
            <a:endParaRPr lang="en-US" dirty="0" smtClean="0"/>
          </a:p>
          <a:p>
            <a:r>
              <a:rPr lang="en-US" dirty="0" smtClean="0"/>
              <a:t>Most of the data (acceleration excepted) shows the same general pattern of performance change: There is an advance to a high state of performance, followed by regression to a prior state. With continued experience, good performance eventually returns.</a:t>
            </a:r>
            <a:endParaRPr lang="en-US" dirty="0"/>
          </a:p>
        </p:txBody>
      </p:sp>
      <p:sp>
        <p:nvSpPr>
          <p:cNvPr id="66" name="Subtitle 2"/>
          <p:cNvSpPr txBox="1">
            <a:spLocks/>
          </p:cNvSpPr>
          <p:nvPr/>
        </p:nvSpPr>
        <p:spPr>
          <a:xfrm>
            <a:off x="25908000" y="4495800"/>
            <a:ext cx="10972800" cy="6019800"/>
          </a:xfrm>
          <a:prstGeom prst="roundRect">
            <a:avLst/>
          </a:prstGeom>
          <a:ln>
            <a:solidFill>
              <a:schemeClr val="tx2">
                <a:lumMod val="60000"/>
                <a:lumOff val="40000"/>
              </a:schemeClr>
            </a:solidFill>
          </a:ln>
        </p:spPr>
        <p:txBody>
          <a:bodyPr lIns="407557" tIns="203779" rIns="407557" bIns="203779">
            <a:normAutofit/>
          </a:bodyPr>
          <a:lstStyle/>
          <a:p>
            <a:pPr algn="ctr">
              <a:defRPr/>
            </a:pPr>
            <a:endParaRPr lang="en-US" sz="4000" b="1" dirty="0"/>
          </a:p>
          <a:p>
            <a:pPr algn="ctr">
              <a:defRPr/>
            </a:pPr>
            <a:endParaRPr lang="en-US" sz="4000" b="1" dirty="0"/>
          </a:p>
        </p:txBody>
      </p:sp>
      <p:sp>
        <p:nvSpPr>
          <p:cNvPr id="67" name="TextBox 66"/>
          <p:cNvSpPr txBox="1"/>
          <p:nvPr/>
        </p:nvSpPr>
        <p:spPr>
          <a:xfrm>
            <a:off x="20421600" y="18135600"/>
            <a:ext cx="8229600" cy="830997"/>
          </a:xfrm>
          <a:prstGeom prst="rect">
            <a:avLst/>
          </a:prstGeom>
          <a:noFill/>
        </p:spPr>
        <p:txBody>
          <a:bodyPr wrap="square" rtlCol="0">
            <a:spAutoFit/>
          </a:bodyPr>
          <a:lstStyle/>
          <a:p>
            <a:pPr algn="ctr"/>
            <a:r>
              <a:rPr lang="en-US" sz="2400" dirty="0" smtClean="0">
                <a:solidFill>
                  <a:srgbClr val="FF0000"/>
                </a:solidFill>
                <a:latin typeface="Eras Bold ITC" pitchFamily="34" charset="0"/>
              </a:rPr>
              <a:t>Why Does Non-monotonic (U-Shaped) Development Happen?</a:t>
            </a:r>
            <a:endParaRPr lang="en-US" sz="2400" dirty="0">
              <a:solidFill>
                <a:srgbClr val="FF0000"/>
              </a:solidFill>
              <a:latin typeface="Eras Bold ITC" pitchFamily="34" charset="0"/>
            </a:endParaRPr>
          </a:p>
        </p:txBody>
      </p:sp>
      <p:sp>
        <p:nvSpPr>
          <p:cNvPr id="68" name="TextBox 67"/>
          <p:cNvSpPr txBox="1"/>
          <p:nvPr/>
        </p:nvSpPr>
        <p:spPr>
          <a:xfrm>
            <a:off x="14020800" y="18897600"/>
            <a:ext cx="10058400" cy="369332"/>
          </a:xfrm>
          <a:prstGeom prst="rect">
            <a:avLst/>
          </a:prstGeom>
          <a:noFill/>
        </p:spPr>
        <p:txBody>
          <a:bodyPr wrap="square" rtlCol="0">
            <a:spAutoFit/>
          </a:bodyPr>
          <a:lstStyle/>
          <a:p>
            <a:r>
              <a:rPr lang="en-US" dirty="0" smtClean="0"/>
              <a:t>Siegler</a:t>
            </a:r>
            <a:r>
              <a:rPr lang="en-US" baseline="30000" dirty="0" smtClean="0"/>
              <a:t>2</a:t>
            </a:r>
            <a:r>
              <a:rPr lang="en-US" dirty="0" smtClean="0"/>
              <a:t> describes three general categories of developmental explanations for this phenomenon. </a:t>
            </a:r>
            <a:endParaRPr lang="en-US" dirty="0"/>
          </a:p>
        </p:txBody>
      </p:sp>
      <p:sp>
        <p:nvSpPr>
          <p:cNvPr id="69" name="TextBox 68"/>
          <p:cNvSpPr txBox="1"/>
          <p:nvPr/>
        </p:nvSpPr>
        <p:spPr>
          <a:xfrm>
            <a:off x="14706600" y="19507200"/>
            <a:ext cx="8610600" cy="2585323"/>
          </a:xfrm>
          <a:prstGeom prst="rect">
            <a:avLst/>
          </a:prstGeom>
          <a:noFill/>
        </p:spPr>
        <p:txBody>
          <a:bodyPr wrap="square" rtlCol="0">
            <a:spAutoFit/>
          </a:bodyPr>
          <a:lstStyle/>
          <a:p>
            <a:pPr marL="342900" indent="-342900">
              <a:buFont typeface="+mj-lt"/>
              <a:buAutoNum type="arabicPeriod"/>
            </a:pPr>
            <a:r>
              <a:rPr lang="en-GB" b="1" i="1" dirty="0" smtClean="0"/>
              <a:t>Newly </a:t>
            </a:r>
            <a:r>
              <a:rPr lang="en-GB" b="1" i="1" dirty="0"/>
              <a:t>acquired reasoning processes may be </a:t>
            </a:r>
            <a:r>
              <a:rPr lang="en-GB" b="1" i="1" dirty="0" smtClean="0"/>
              <a:t>over generalized, </a:t>
            </a:r>
            <a:r>
              <a:rPr lang="en-GB" b="1" i="1" dirty="0"/>
              <a:t>and applied in situations for which the new approach is inherently flawed. </a:t>
            </a:r>
            <a:endParaRPr lang="en-US" b="1" i="1" dirty="0"/>
          </a:p>
          <a:p>
            <a:pPr marL="342900" indent="-342900">
              <a:buFont typeface="+mj-lt"/>
              <a:buAutoNum type="arabicPeriod"/>
            </a:pPr>
            <a:r>
              <a:rPr lang="en-GB" b="1" i="1" dirty="0" smtClean="0"/>
              <a:t>A </a:t>
            </a:r>
            <a:r>
              <a:rPr lang="en-GB" b="1" i="1" dirty="0"/>
              <a:t>newly acquired processing approach places greater demands on the processing system than does one that is of long experience. Therefore, the greater cognitive load may result in temporary decreases in efficiency.</a:t>
            </a:r>
            <a:endParaRPr lang="en-US" b="1" i="1" dirty="0"/>
          </a:p>
          <a:p>
            <a:pPr marL="342900" indent="-342900">
              <a:buFont typeface="+mj-lt"/>
              <a:buAutoNum type="arabicPeriod"/>
            </a:pPr>
            <a:r>
              <a:rPr lang="en-US" b="1" i="1" dirty="0" smtClean="0"/>
              <a:t>The </a:t>
            </a:r>
            <a:r>
              <a:rPr lang="en-US" b="1" i="1" dirty="0"/>
              <a:t>skill in question is actually composed of multiple subskills which develop (monotonically) at different rates. One monotonically developing subskill may therefore temporarily outstrip another, producing multiple peaks in performance as different subskills come on line. </a:t>
            </a:r>
          </a:p>
        </p:txBody>
      </p:sp>
      <p:sp>
        <p:nvSpPr>
          <p:cNvPr id="70" name="TextBox 69"/>
          <p:cNvSpPr txBox="1"/>
          <p:nvPr/>
        </p:nvSpPr>
        <p:spPr>
          <a:xfrm>
            <a:off x="13868400" y="22250400"/>
            <a:ext cx="10363200" cy="3416320"/>
          </a:xfrm>
          <a:prstGeom prst="rect">
            <a:avLst/>
          </a:prstGeom>
          <a:noFill/>
        </p:spPr>
        <p:txBody>
          <a:bodyPr wrap="square" rtlCol="0">
            <a:spAutoFit/>
          </a:bodyPr>
          <a:lstStyle/>
          <a:p>
            <a:r>
              <a:rPr lang="en-US" dirty="0" smtClean="0"/>
              <a:t>Since it is impossible to over generalize Newton’s laws in this context, and since the prior reasoning is phenomenological so the second category would not account for the first performance peak, the most relevant for us appears to be the third type of explanation. </a:t>
            </a:r>
            <a:r>
              <a:rPr lang="en-US" dirty="0"/>
              <a:t>There are two obvious broad categories of subskill involved in the production of physically correct Newtonian performance – conceptual understanding, and appropriate access to that understanding. In the case-based reasoning model of cognition [7], access to understanding crucially depends on links (or indices) between that memory and contextual cues. We would say that when performance is variable, the relevant memories are poorly and/or sparsely indexed and therefore mostly inaccessible except in very specific situations. The correct pedagogical approach, predicted by this model, would therefore be to shift the same content to a series of different contexts, which require drawing on the same memories in order to be successful, and thereby deliberately triggering a series of representation </a:t>
            </a:r>
            <a:r>
              <a:rPr lang="en-US" dirty="0" smtClean="0"/>
              <a:t>failures</a:t>
            </a:r>
            <a:r>
              <a:rPr lang="en-US" dirty="0"/>
              <a:t> </a:t>
            </a:r>
            <a:r>
              <a:rPr lang="en-US" dirty="0" smtClean="0"/>
              <a:t>and therefore dips in performance.</a:t>
            </a:r>
          </a:p>
        </p:txBody>
      </p:sp>
      <p:sp>
        <p:nvSpPr>
          <p:cNvPr id="71" name="TextBox 70"/>
          <p:cNvSpPr txBox="1"/>
          <p:nvPr/>
        </p:nvSpPr>
        <p:spPr>
          <a:xfrm>
            <a:off x="16078200" y="26289000"/>
            <a:ext cx="5867400" cy="369332"/>
          </a:xfrm>
          <a:prstGeom prst="rect">
            <a:avLst/>
          </a:prstGeom>
          <a:noFill/>
        </p:spPr>
        <p:txBody>
          <a:bodyPr wrap="square" rtlCol="0">
            <a:spAutoFit/>
          </a:bodyPr>
          <a:lstStyle/>
          <a:p>
            <a:pPr algn="ctr"/>
            <a:r>
              <a:rPr lang="en-US" dirty="0" smtClean="0"/>
              <a:t>Prediction of the Model</a:t>
            </a:r>
            <a:endParaRPr lang="en-US" dirty="0"/>
          </a:p>
        </p:txBody>
      </p:sp>
      <p:sp>
        <p:nvSpPr>
          <p:cNvPr id="72" name="TextBox 71"/>
          <p:cNvSpPr txBox="1"/>
          <p:nvPr/>
        </p:nvSpPr>
        <p:spPr>
          <a:xfrm>
            <a:off x="13639800" y="27051000"/>
            <a:ext cx="10210800" cy="1477328"/>
          </a:xfrm>
          <a:prstGeom prst="rect">
            <a:avLst/>
          </a:prstGeom>
          <a:noFill/>
        </p:spPr>
        <p:txBody>
          <a:bodyPr wrap="square" rtlCol="0">
            <a:spAutoFit/>
          </a:bodyPr>
          <a:lstStyle/>
          <a:p>
            <a:r>
              <a:rPr lang="en-US" dirty="0" smtClean="0"/>
              <a:t>If this explanation is correct, then an immediate prediction is that during dips in performance we should see students exhibit understanding of Newtonian explanations but having difficulty accessing them in appropriate situations.  This would imply that understanding is continuing to advance while performance degrades.  We can use the structured interviews to check this prediction.</a:t>
            </a:r>
            <a:endParaRPr lang="en-US" dirty="0"/>
          </a:p>
        </p:txBody>
      </p:sp>
      <p:sp>
        <p:nvSpPr>
          <p:cNvPr id="73" name="TextBox 72"/>
          <p:cNvSpPr txBox="1"/>
          <p:nvPr/>
        </p:nvSpPr>
        <p:spPr>
          <a:xfrm>
            <a:off x="16078200" y="28422600"/>
            <a:ext cx="5105400" cy="369332"/>
          </a:xfrm>
          <a:prstGeom prst="rect">
            <a:avLst/>
          </a:prstGeom>
          <a:noFill/>
        </p:spPr>
        <p:txBody>
          <a:bodyPr wrap="square" rtlCol="0">
            <a:spAutoFit/>
          </a:bodyPr>
          <a:lstStyle/>
          <a:p>
            <a:pPr algn="ctr"/>
            <a:r>
              <a:rPr lang="en-US" dirty="0" smtClean="0"/>
              <a:t>Structured Interviews</a:t>
            </a:r>
            <a:endParaRPr lang="en-US" dirty="0"/>
          </a:p>
        </p:txBody>
      </p:sp>
      <p:sp>
        <p:nvSpPr>
          <p:cNvPr id="74" name="TextBox 73"/>
          <p:cNvSpPr txBox="1"/>
          <p:nvPr/>
        </p:nvSpPr>
        <p:spPr>
          <a:xfrm>
            <a:off x="13792200" y="28956000"/>
            <a:ext cx="9906000" cy="2031325"/>
          </a:xfrm>
          <a:prstGeom prst="rect">
            <a:avLst/>
          </a:prstGeom>
          <a:noFill/>
        </p:spPr>
        <p:txBody>
          <a:bodyPr wrap="square" rtlCol="0">
            <a:spAutoFit/>
          </a:bodyPr>
          <a:lstStyle/>
          <a:p>
            <a:r>
              <a:rPr lang="en-US" dirty="0" smtClean="0"/>
              <a:t>The structured interview task involved a toy car launched down a track with a spring loaded launcher. A rough surface could be added to or taken away from the track, and the spring launcher could be substituted with a hill that caused the car to travel the same distance. The following excerpts come from the third law portion of the interviews, for which the quizzes show the clearest case of U-shaped development. Four students were interviewed from the LBD class. Two of them had spontaneously used third law logic at an earlier point in the interview and two had not. I present one example of each.</a:t>
            </a:r>
          </a:p>
        </p:txBody>
      </p:sp>
      <p:sp>
        <p:nvSpPr>
          <p:cNvPr id="75" name="TextBox 74"/>
          <p:cNvSpPr txBox="1"/>
          <p:nvPr/>
        </p:nvSpPr>
        <p:spPr>
          <a:xfrm>
            <a:off x="28803600" y="18440400"/>
            <a:ext cx="3962400" cy="381000"/>
          </a:xfrm>
          <a:prstGeom prst="rect">
            <a:avLst/>
          </a:prstGeom>
          <a:noFill/>
        </p:spPr>
        <p:txBody>
          <a:bodyPr wrap="square" rtlCol="0">
            <a:spAutoFit/>
          </a:bodyPr>
          <a:lstStyle/>
          <a:p>
            <a:pPr algn="ctr"/>
            <a:r>
              <a:rPr lang="en-US" dirty="0" smtClean="0"/>
              <a:t>Student A</a:t>
            </a:r>
            <a:endParaRPr lang="en-US" dirty="0"/>
          </a:p>
        </p:txBody>
      </p:sp>
      <p:sp>
        <p:nvSpPr>
          <p:cNvPr id="76" name="TextBox 75"/>
          <p:cNvSpPr txBox="1"/>
          <p:nvPr/>
        </p:nvSpPr>
        <p:spPr>
          <a:xfrm>
            <a:off x="25831800" y="18973800"/>
            <a:ext cx="9220200" cy="6740307"/>
          </a:xfrm>
          <a:prstGeom prst="rect">
            <a:avLst/>
          </a:prstGeom>
          <a:noFill/>
        </p:spPr>
        <p:txBody>
          <a:bodyPr wrap="square" rtlCol="0">
            <a:spAutoFit/>
          </a:bodyPr>
          <a:lstStyle/>
          <a:p>
            <a:r>
              <a:rPr lang="en-US" dirty="0"/>
              <a:t>I: What laws do you recall?</a:t>
            </a:r>
          </a:p>
          <a:p>
            <a:r>
              <a:rPr lang="en-US" dirty="0"/>
              <a:t>A: I think the first one is any object in motion stays in motion unless it is acted upon by another object. Third law [long pause] I don’t remember third law. It’s got something to do with acceleration and velocity because I remember the second and third law quiz was finding velocity from, finding acceleration from the starting velocity and the final velocity over time.</a:t>
            </a:r>
          </a:p>
          <a:p>
            <a:r>
              <a:rPr lang="en-US" dirty="0"/>
              <a:t>I: This semester you guys learned about forces in pairs. What do you know about forces in pairs?</a:t>
            </a:r>
          </a:p>
          <a:p>
            <a:r>
              <a:rPr lang="en-US" dirty="0"/>
              <a:t>A: They’re the same size.</a:t>
            </a:r>
          </a:p>
          <a:p>
            <a:r>
              <a:rPr lang="en-US" dirty="0"/>
              <a:t>I: What does it mean? What does forces in pairs mean?</a:t>
            </a:r>
          </a:p>
          <a:p>
            <a:r>
              <a:rPr lang="en-US" dirty="0"/>
              <a:t>A: That two forces acting upon each other, like going against each other I guess.</a:t>
            </a:r>
          </a:p>
          <a:p>
            <a:r>
              <a:rPr lang="en-US" dirty="0"/>
              <a:t>I: OK, give me an example.</a:t>
            </a:r>
          </a:p>
          <a:p>
            <a:r>
              <a:rPr lang="en-US" dirty="0"/>
              <a:t>A: Like I know we did a lot of forces in pairs with the balloon cars, where the air was pushing out on the balloon and the balloon was pushing back in on the air which forced the air out</a:t>
            </a:r>
            <a:r>
              <a:rPr lang="en-US" dirty="0" smtClean="0"/>
              <a:t>. . .</a:t>
            </a:r>
          </a:p>
          <a:p>
            <a:r>
              <a:rPr lang="en-US" dirty="0"/>
              <a:t>I: In this experiment, with the car going down the track, are there any places along here where forces in pairs are demonstrated, where you see forces in pairs?</a:t>
            </a:r>
          </a:p>
          <a:p>
            <a:r>
              <a:rPr lang="en-US" dirty="0"/>
              <a:t>A: I don’t think so but I’m probably wrong.</a:t>
            </a:r>
          </a:p>
          <a:p>
            <a:r>
              <a:rPr lang="en-US" dirty="0"/>
              <a:t>I: When the car is in the launcher, do you think there’s forces in pairs in the launcher?</a:t>
            </a:r>
          </a:p>
          <a:p>
            <a:r>
              <a:rPr lang="en-US" dirty="0"/>
              <a:t>A: [quickly] Yeah, yeah, yeah. Because the car pushes back on the launcher, and the red block [the launcher] pushes on the car</a:t>
            </a:r>
            <a:r>
              <a:rPr lang="en-US" dirty="0" smtClean="0"/>
              <a:t>.</a:t>
            </a:r>
          </a:p>
          <a:p>
            <a:r>
              <a:rPr lang="en-US" dirty="0"/>
              <a:t>I: Can you talk to me about those two forces in terms of their size and direction?</a:t>
            </a:r>
          </a:p>
          <a:p>
            <a:r>
              <a:rPr lang="en-US" dirty="0"/>
              <a:t>A: Um, well, the car has the same force on the red block as the red block has on the car. [Indicates opposite directions by pointing fingers when mentioning each force</a:t>
            </a:r>
            <a:r>
              <a:rPr lang="en-US" dirty="0" smtClean="0"/>
              <a:t>].</a:t>
            </a:r>
            <a:endParaRPr lang="en-US" dirty="0"/>
          </a:p>
        </p:txBody>
      </p:sp>
      <p:sp>
        <p:nvSpPr>
          <p:cNvPr id="77" name="TextBox 76"/>
          <p:cNvSpPr txBox="1"/>
          <p:nvPr/>
        </p:nvSpPr>
        <p:spPr>
          <a:xfrm>
            <a:off x="28575000" y="25908000"/>
            <a:ext cx="3810000" cy="369332"/>
          </a:xfrm>
          <a:prstGeom prst="rect">
            <a:avLst/>
          </a:prstGeom>
          <a:noFill/>
        </p:spPr>
        <p:txBody>
          <a:bodyPr wrap="square" rtlCol="0">
            <a:spAutoFit/>
          </a:bodyPr>
          <a:lstStyle/>
          <a:p>
            <a:pPr algn="ctr"/>
            <a:r>
              <a:rPr lang="en-US" dirty="0" smtClean="0"/>
              <a:t>Student B</a:t>
            </a:r>
            <a:endParaRPr lang="en-US" dirty="0"/>
          </a:p>
        </p:txBody>
      </p:sp>
      <p:sp>
        <p:nvSpPr>
          <p:cNvPr id="78" name="TextBox 77"/>
          <p:cNvSpPr txBox="1"/>
          <p:nvPr/>
        </p:nvSpPr>
        <p:spPr>
          <a:xfrm>
            <a:off x="25831800" y="26517600"/>
            <a:ext cx="8915400" cy="4524315"/>
          </a:xfrm>
          <a:prstGeom prst="rect">
            <a:avLst/>
          </a:prstGeom>
          <a:noFill/>
        </p:spPr>
        <p:txBody>
          <a:bodyPr wrap="square" rtlCol="0">
            <a:spAutoFit/>
          </a:bodyPr>
          <a:lstStyle/>
          <a:p>
            <a:r>
              <a:rPr lang="en-US" dirty="0"/>
              <a:t>I: Earlier we were talking about laws, Newton’s laws, and stuff, and you said “I don’t know the numbers.” Uh, and you said something about objects pushing on each other.</a:t>
            </a:r>
          </a:p>
          <a:p>
            <a:r>
              <a:rPr lang="en-US" dirty="0"/>
              <a:t>C: Yeah, equal but opposite forces.</a:t>
            </a:r>
          </a:p>
          <a:p>
            <a:r>
              <a:rPr lang="en-US" dirty="0"/>
              <a:t>I: Can you explain what that is, or just give me an example or something?</a:t>
            </a:r>
          </a:p>
          <a:p>
            <a:r>
              <a:rPr lang="en-US" dirty="0"/>
              <a:t>C: Ms. </a:t>
            </a:r>
            <a:r>
              <a:rPr lang="en-US" dirty="0" smtClean="0"/>
              <a:t>[Teacher] </a:t>
            </a:r>
            <a:r>
              <a:rPr lang="en-US" dirty="0"/>
              <a:t>did a really good one, it was when, like a huge truck and a little car and they hit each other they would each experience a force and it would be equal but it would be </a:t>
            </a:r>
            <a:r>
              <a:rPr lang="en-US" dirty="0" smtClean="0"/>
              <a:t>opposite . . .</a:t>
            </a:r>
          </a:p>
          <a:p>
            <a:r>
              <a:rPr lang="en-US" dirty="0"/>
              <a:t>I: Are there any instances with this </a:t>
            </a:r>
            <a:r>
              <a:rPr lang="en-US" dirty="0" smtClean="0"/>
              <a:t>launcher. . .where </a:t>
            </a:r>
            <a:r>
              <a:rPr lang="en-US" dirty="0"/>
              <a:t>we’re seeing these equal and opposite forces being demonstrated to us?</a:t>
            </a:r>
          </a:p>
          <a:p>
            <a:r>
              <a:rPr lang="en-US" dirty="0"/>
              <a:t>C: Uh, [long pause] well, the only thing I can think of that would really affect it is if it hit something, like another car on the ramp or something. Um, because I’m not so sure about the force of friction, um, if that would be an equal, I don’t think that’s an equal and opposite force.</a:t>
            </a:r>
          </a:p>
          <a:p>
            <a:r>
              <a:rPr lang="en-US" dirty="0"/>
              <a:t>I: What about the launcher and the car?</a:t>
            </a:r>
          </a:p>
          <a:p>
            <a:r>
              <a:rPr lang="en-US" dirty="0"/>
              <a:t>C: [quickly] Yeah, the car’s pushing back on the launcher and the launcher is pushing forward on the car, and the forward force of the launcher</a:t>
            </a:r>
          </a:p>
        </p:txBody>
      </p:sp>
      <p:sp>
        <p:nvSpPr>
          <p:cNvPr id="79" name="TextBox 78"/>
          <p:cNvSpPr txBox="1"/>
          <p:nvPr/>
        </p:nvSpPr>
        <p:spPr>
          <a:xfrm>
            <a:off x="26746200" y="4724400"/>
            <a:ext cx="9448800" cy="830997"/>
          </a:xfrm>
          <a:prstGeom prst="rect">
            <a:avLst/>
          </a:prstGeom>
          <a:noFill/>
        </p:spPr>
        <p:txBody>
          <a:bodyPr wrap="square" rtlCol="0">
            <a:spAutoFit/>
          </a:bodyPr>
          <a:lstStyle/>
          <a:p>
            <a:pPr algn="ctr"/>
            <a:r>
              <a:rPr lang="en-US" sz="2400" dirty="0" smtClean="0">
                <a:solidFill>
                  <a:srgbClr val="FF0000"/>
                </a:solidFill>
                <a:latin typeface="Eras Bold ITC" pitchFamily="34" charset="0"/>
              </a:rPr>
              <a:t>Why U-shaped Development Severely Limits the </a:t>
            </a:r>
            <a:r>
              <a:rPr lang="en-US" sz="2400" dirty="0" smtClean="0">
                <a:solidFill>
                  <a:srgbClr val="FF0000"/>
                </a:solidFill>
                <a:latin typeface="Eras Bold ITC" pitchFamily="34" charset="0"/>
              </a:rPr>
              <a:t>Validity of </a:t>
            </a:r>
            <a:r>
              <a:rPr lang="en-US" sz="2400" dirty="0" smtClean="0">
                <a:solidFill>
                  <a:srgbClr val="FF0000"/>
                </a:solidFill>
                <a:latin typeface="Eras Bold ITC" pitchFamily="34" charset="0"/>
              </a:rPr>
              <a:t>Pre/Post Testing for Research</a:t>
            </a:r>
            <a:endParaRPr lang="en-US" sz="2400" dirty="0">
              <a:solidFill>
                <a:srgbClr val="FF0000"/>
              </a:solidFill>
              <a:latin typeface="Eras Bold ITC" pitchFamily="34" charset="0"/>
            </a:endParaRPr>
          </a:p>
        </p:txBody>
      </p:sp>
      <p:cxnSp>
        <p:nvCxnSpPr>
          <p:cNvPr id="81" name="Straight Connector 80"/>
          <p:cNvCxnSpPr/>
          <p:nvPr/>
        </p:nvCxnSpPr>
        <p:spPr>
          <a:xfrm rot="5400000">
            <a:off x="25260300" y="7505700"/>
            <a:ext cx="2971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a:off x="26593800" y="8686800"/>
            <a:ext cx="44196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4" name="Freeform 83"/>
          <p:cNvSpPr/>
          <p:nvPr/>
        </p:nvSpPr>
        <p:spPr>
          <a:xfrm>
            <a:off x="27070050" y="6381750"/>
            <a:ext cx="2419350" cy="1943100"/>
          </a:xfrm>
          <a:custGeom>
            <a:avLst/>
            <a:gdLst>
              <a:gd name="connsiteX0" fmla="*/ 0 w 2419350"/>
              <a:gd name="connsiteY0" fmla="*/ 1943100 h 1943100"/>
              <a:gd name="connsiteX1" fmla="*/ 552450 w 2419350"/>
              <a:gd name="connsiteY1" fmla="*/ 247650 h 1943100"/>
              <a:gd name="connsiteX2" fmla="*/ 1123950 w 2419350"/>
              <a:gd name="connsiteY2" fmla="*/ 1371600 h 1943100"/>
              <a:gd name="connsiteX3" fmla="*/ 2419350 w 2419350"/>
              <a:gd name="connsiteY3" fmla="*/ 0 h 1943100"/>
            </a:gdLst>
            <a:ahLst/>
            <a:cxnLst>
              <a:cxn ang="0">
                <a:pos x="connsiteX0" y="connsiteY0"/>
              </a:cxn>
              <a:cxn ang="0">
                <a:pos x="connsiteX1" y="connsiteY1"/>
              </a:cxn>
              <a:cxn ang="0">
                <a:pos x="connsiteX2" y="connsiteY2"/>
              </a:cxn>
              <a:cxn ang="0">
                <a:pos x="connsiteX3" y="connsiteY3"/>
              </a:cxn>
            </a:cxnLst>
            <a:rect l="l" t="t" r="r" b="b"/>
            <a:pathLst>
              <a:path w="2419350" h="1943100">
                <a:moveTo>
                  <a:pt x="0" y="1943100"/>
                </a:moveTo>
                <a:cubicBezTo>
                  <a:pt x="182562" y="1143000"/>
                  <a:pt x="365125" y="342900"/>
                  <a:pt x="552450" y="247650"/>
                </a:cubicBezTo>
                <a:cubicBezTo>
                  <a:pt x="739775" y="152400"/>
                  <a:pt x="812800" y="1412875"/>
                  <a:pt x="1123950" y="1371600"/>
                </a:cubicBezTo>
                <a:cubicBezTo>
                  <a:pt x="1435100" y="1330325"/>
                  <a:pt x="1927225" y="665162"/>
                  <a:pt x="2419350" y="0"/>
                </a:cubicBez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85" name="TextBox 84"/>
          <p:cNvSpPr txBox="1"/>
          <p:nvPr/>
        </p:nvSpPr>
        <p:spPr>
          <a:xfrm>
            <a:off x="27127200" y="5943600"/>
            <a:ext cx="2667000" cy="369332"/>
          </a:xfrm>
          <a:prstGeom prst="rect">
            <a:avLst/>
          </a:prstGeom>
          <a:noFill/>
        </p:spPr>
        <p:txBody>
          <a:bodyPr wrap="square" rtlCol="0">
            <a:spAutoFit/>
          </a:bodyPr>
          <a:lstStyle/>
          <a:p>
            <a:r>
              <a:rPr lang="en-US" dirty="0" smtClean="0"/>
              <a:t>Where is your posttest?</a:t>
            </a:r>
            <a:endParaRPr lang="en-US" dirty="0"/>
          </a:p>
        </p:txBody>
      </p:sp>
      <p:cxnSp>
        <p:nvCxnSpPr>
          <p:cNvPr id="89" name="Straight Arrow Connector 88"/>
          <p:cNvCxnSpPr/>
          <p:nvPr/>
        </p:nvCxnSpPr>
        <p:spPr>
          <a:xfrm rot="10800000" flipV="1">
            <a:off x="27813000" y="6324600"/>
            <a:ext cx="304800" cy="2286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1" name="Straight Arrow Connector 90"/>
          <p:cNvCxnSpPr/>
          <p:nvPr/>
        </p:nvCxnSpPr>
        <p:spPr>
          <a:xfrm rot="5400000">
            <a:off x="27889200" y="6553200"/>
            <a:ext cx="838200" cy="3810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3" name="Straight Arrow Connector 92"/>
          <p:cNvCxnSpPr/>
          <p:nvPr/>
        </p:nvCxnSpPr>
        <p:spPr>
          <a:xfrm rot="16200000" flipH="1">
            <a:off x="28536900" y="6591300"/>
            <a:ext cx="533400" cy="1524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5" name="Straight Arrow Connector 94"/>
          <p:cNvCxnSpPr/>
          <p:nvPr/>
        </p:nvCxnSpPr>
        <p:spPr>
          <a:xfrm>
            <a:off x="29108400" y="6248400"/>
            <a:ext cx="228600" cy="1524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6" name="TextBox 95"/>
          <p:cNvSpPr txBox="1"/>
          <p:nvPr/>
        </p:nvSpPr>
        <p:spPr>
          <a:xfrm>
            <a:off x="27432000" y="8305800"/>
            <a:ext cx="2895600" cy="369332"/>
          </a:xfrm>
          <a:prstGeom prst="rect">
            <a:avLst/>
          </a:prstGeom>
          <a:noFill/>
        </p:spPr>
        <p:txBody>
          <a:bodyPr wrap="square" rtlCol="0">
            <a:spAutoFit/>
          </a:bodyPr>
          <a:lstStyle/>
          <a:p>
            <a:r>
              <a:rPr lang="en-US" dirty="0" smtClean="0"/>
              <a:t>Here is your pretest</a:t>
            </a:r>
            <a:endParaRPr lang="en-US" dirty="0"/>
          </a:p>
        </p:txBody>
      </p:sp>
      <p:cxnSp>
        <p:nvCxnSpPr>
          <p:cNvPr id="98" name="Straight Arrow Connector 97"/>
          <p:cNvCxnSpPr/>
          <p:nvPr/>
        </p:nvCxnSpPr>
        <p:spPr>
          <a:xfrm rot="10800000">
            <a:off x="27203400" y="8077200"/>
            <a:ext cx="457200" cy="762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9" name="TextBox 98"/>
          <p:cNvSpPr txBox="1"/>
          <p:nvPr/>
        </p:nvSpPr>
        <p:spPr>
          <a:xfrm>
            <a:off x="26289000" y="6172200"/>
            <a:ext cx="304800" cy="3139321"/>
          </a:xfrm>
          <a:prstGeom prst="rect">
            <a:avLst/>
          </a:prstGeom>
          <a:noFill/>
        </p:spPr>
        <p:txBody>
          <a:bodyPr wrap="square" rtlCol="0">
            <a:spAutoFit/>
          </a:bodyPr>
          <a:lstStyle/>
          <a:p>
            <a:r>
              <a:rPr lang="en-US" dirty="0" smtClean="0"/>
              <a:t>Performance</a:t>
            </a:r>
            <a:endParaRPr lang="en-US" dirty="0"/>
          </a:p>
        </p:txBody>
      </p:sp>
      <p:sp>
        <p:nvSpPr>
          <p:cNvPr id="100" name="TextBox 99"/>
          <p:cNvSpPr txBox="1"/>
          <p:nvPr/>
        </p:nvSpPr>
        <p:spPr>
          <a:xfrm>
            <a:off x="30251400" y="8763000"/>
            <a:ext cx="838200" cy="369332"/>
          </a:xfrm>
          <a:prstGeom prst="rect">
            <a:avLst/>
          </a:prstGeom>
          <a:noFill/>
        </p:spPr>
        <p:txBody>
          <a:bodyPr wrap="square" rtlCol="0">
            <a:spAutoFit/>
          </a:bodyPr>
          <a:lstStyle/>
          <a:p>
            <a:r>
              <a:rPr lang="en-US" dirty="0" smtClean="0"/>
              <a:t>time</a:t>
            </a:r>
            <a:endParaRPr lang="en-US" dirty="0"/>
          </a:p>
        </p:txBody>
      </p:sp>
      <p:sp>
        <p:nvSpPr>
          <p:cNvPr id="101" name="TextBox 100"/>
          <p:cNvSpPr txBox="1"/>
          <p:nvPr/>
        </p:nvSpPr>
        <p:spPr>
          <a:xfrm>
            <a:off x="31242000" y="5715000"/>
            <a:ext cx="5562600" cy="3139321"/>
          </a:xfrm>
          <a:prstGeom prst="rect">
            <a:avLst/>
          </a:prstGeom>
          <a:noFill/>
        </p:spPr>
        <p:txBody>
          <a:bodyPr wrap="square" rtlCol="0">
            <a:spAutoFit/>
          </a:bodyPr>
          <a:lstStyle/>
          <a:p>
            <a:r>
              <a:rPr lang="en-US" dirty="0" smtClean="0"/>
              <a:t>Pre/post testing uses performance as a proxy for understanding. U-shaped development shows that it is not. Performance and conceptual understanding are not tightly coupled.</a:t>
            </a:r>
          </a:p>
          <a:p>
            <a:endParaRPr lang="en-US" dirty="0"/>
          </a:p>
          <a:p>
            <a:r>
              <a:rPr lang="en-US" dirty="0" smtClean="0"/>
              <a:t>Without another line of evidence, you cannot tell where in the developmental cycle the posttest occurred.</a:t>
            </a:r>
          </a:p>
          <a:p>
            <a:endParaRPr lang="en-US" dirty="0"/>
          </a:p>
          <a:p>
            <a:r>
              <a:rPr lang="en-US" dirty="0" smtClean="0"/>
              <a:t>This is especially problematic for short time scale measures as are often used in tutorial validation.</a:t>
            </a:r>
            <a:endParaRPr lang="en-US" dirty="0"/>
          </a:p>
        </p:txBody>
      </p:sp>
      <p:sp>
        <p:nvSpPr>
          <p:cNvPr id="102" name="TextBox 101"/>
          <p:cNvSpPr txBox="1"/>
          <p:nvPr/>
        </p:nvSpPr>
        <p:spPr>
          <a:xfrm>
            <a:off x="25298400" y="31318200"/>
            <a:ext cx="10287000" cy="646331"/>
          </a:xfrm>
          <a:prstGeom prst="rect">
            <a:avLst/>
          </a:prstGeom>
          <a:noFill/>
        </p:spPr>
        <p:txBody>
          <a:bodyPr wrap="square" rtlCol="0">
            <a:spAutoFit/>
          </a:bodyPr>
          <a:lstStyle/>
          <a:p>
            <a:r>
              <a:rPr lang="en-US" dirty="0" smtClean="0"/>
              <a:t>Each of these excerpts shows a student with an understanding of the third law but an inability to access it as needed. That is in fact the story for </a:t>
            </a:r>
            <a:r>
              <a:rPr lang="en-US" i="1" dirty="0" smtClean="0"/>
              <a:t>all</a:t>
            </a:r>
            <a:r>
              <a:rPr lang="en-US" dirty="0" smtClean="0"/>
              <a:t> of the interview participants  at this time.</a:t>
            </a:r>
            <a:endParaRPr lang="en-US" dirty="0"/>
          </a:p>
        </p:txBody>
      </p:sp>
      <p:sp>
        <p:nvSpPr>
          <p:cNvPr id="103" name="TextBox 102"/>
          <p:cNvSpPr txBox="1"/>
          <p:nvPr/>
        </p:nvSpPr>
        <p:spPr>
          <a:xfrm>
            <a:off x="26593800" y="9067800"/>
            <a:ext cx="10287000" cy="1200329"/>
          </a:xfrm>
          <a:prstGeom prst="rect">
            <a:avLst/>
          </a:prstGeom>
          <a:noFill/>
        </p:spPr>
        <p:txBody>
          <a:bodyPr wrap="square" rtlCol="0">
            <a:spAutoFit/>
          </a:bodyPr>
          <a:lstStyle/>
          <a:p>
            <a:r>
              <a:rPr lang="en-US" dirty="0" smtClean="0"/>
              <a:t>Standalone pre/post testing gives a measure of a state of understanding at one moment in time.  It does not tell us if that change is meaningful, or stable, or how it came about, or if there was no change does that imply no understanding. It may be useful as a rough measure during curriculum development but it is not a reliable method for documenting the effectiveness of an intervention.</a:t>
            </a:r>
            <a:endParaRPr lang="en-US" dirty="0"/>
          </a:p>
        </p:txBody>
      </p:sp>
      <p:sp>
        <p:nvSpPr>
          <p:cNvPr id="104" name="TextBox 103"/>
          <p:cNvSpPr txBox="1"/>
          <p:nvPr/>
        </p:nvSpPr>
        <p:spPr>
          <a:xfrm>
            <a:off x="27432000" y="10896600"/>
            <a:ext cx="8305800" cy="830997"/>
          </a:xfrm>
          <a:prstGeom prst="rect">
            <a:avLst/>
          </a:prstGeom>
          <a:noFill/>
        </p:spPr>
        <p:txBody>
          <a:bodyPr wrap="square" rtlCol="0">
            <a:spAutoFit/>
          </a:bodyPr>
          <a:lstStyle/>
          <a:p>
            <a:pPr algn="ctr"/>
            <a:r>
              <a:rPr lang="en-US" sz="2400" dirty="0" smtClean="0">
                <a:latin typeface="Eras Bold ITC" pitchFamily="34" charset="0"/>
              </a:rPr>
              <a:t>Why the Pre/Post Results for LBD </a:t>
            </a:r>
            <a:r>
              <a:rPr lang="en-US" sz="2400" i="1" dirty="0" smtClean="0">
                <a:latin typeface="Eras Bold ITC" pitchFamily="34" charset="0"/>
              </a:rPr>
              <a:t>Are</a:t>
            </a:r>
            <a:r>
              <a:rPr lang="en-US" sz="2400" dirty="0" smtClean="0">
                <a:latin typeface="Eras Bold ITC" pitchFamily="34" charset="0"/>
              </a:rPr>
              <a:t> a Valid Measure</a:t>
            </a:r>
            <a:endParaRPr lang="en-US" sz="2400" dirty="0">
              <a:latin typeface="Eras Bold ITC" pitchFamily="34" charset="0"/>
            </a:endParaRPr>
          </a:p>
        </p:txBody>
      </p:sp>
      <p:sp>
        <p:nvSpPr>
          <p:cNvPr id="105" name="TextBox 104"/>
          <p:cNvSpPr txBox="1"/>
          <p:nvPr/>
        </p:nvSpPr>
        <p:spPr>
          <a:xfrm>
            <a:off x="26289000" y="11811000"/>
            <a:ext cx="10363200" cy="923330"/>
          </a:xfrm>
          <a:prstGeom prst="rect">
            <a:avLst/>
          </a:prstGeom>
          <a:noFill/>
        </p:spPr>
        <p:txBody>
          <a:bodyPr wrap="square" rtlCol="0">
            <a:spAutoFit/>
          </a:bodyPr>
          <a:lstStyle/>
          <a:p>
            <a:r>
              <a:rPr lang="en-US" dirty="0" smtClean="0"/>
              <a:t>The short answer is that they are not standalone. The presence of intermediate quizzes, ethnographic class observations and structured interviews over the same period of time allows us to document where in the developmental cycle the post test occurred. </a:t>
            </a:r>
            <a:endParaRPr lang="en-US" dirty="0"/>
          </a:p>
        </p:txBody>
      </p:sp>
      <p:sp>
        <p:nvSpPr>
          <p:cNvPr id="106" name="Subtitle 2"/>
          <p:cNvSpPr txBox="1">
            <a:spLocks/>
          </p:cNvSpPr>
          <p:nvPr/>
        </p:nvSpPr>
        <p:spPr>
          <a:xfrm>
            <a:off x="25984200" y="13182600"/>
            <a:ext cx="10881360" cy="4572000"/>
          </a:xfrm>
          <a:prstGeom prst="roundRect">
            <a:avLst/>
          </a:prstGeom>
          <a:ln>
            <a:solidFill>
              <a:schemeClr val="tx2">
                <a:lumMod val="60000"/>
                <a:lumOff val="40000"/>
              </a:schemeClr>
            </a:solidFill>
          </a:ln>
        </p:spPr>
        <p:txBody>
          <a:bodyPr lIns="407557" tIns="203779" rIns="407557" bIns="203779">
            <a:normAutofit/>
          </a:bodyPr>
          <a:lstStyle/>
          <a:p>
            <a:pPr>
              <a:defRPr/>
            </a:pPr>
            <a:endParaRPr lang="en-US" sz="3100" dirty="0"/>
          </a:p>
          <a:p>
            <a:pPr algn="ctr">
              <a:defRPr/>
            </a:pPr>
            <a:endParaRPr lang="en-US" sz="4000" b="1" dirty="0"/>
          </a:p>
        </p:txBody>
      </p:sp>
      <p:sp>
        <p:nvSpPr>
          <p:cNvPr id="107" name="TextBox 106"/>
          <p:cNvSpPr txBox="1"/>
          <p:nvPr/>
        </p:nvSpPr>
        <p:spPr>
          <a:xfrm>
            <a:off x="28727400" y="13258800"/>
            <a:ext cx="5486400" cy="461665"/>
          </a:xfrm>
          <a:prstGeom prst="rect">
            <a:avLst/>
          </a:prstGeom>
          <a:noFill/>
        </p:spPr>
        <p:txBody>
          <a:bodyPr wrap="square" rtlCol="0">
            <a:spAutoFit/>
          </a:bodyPr>
          <a:lstStyle/>
          <a:p>
            <a:pPr algn="ctr"/>
            <a:r>
              <a:rPr lang="en-US" sz="2400" dirty="0" smtClean="0">
                <a:latin typeface="Eras Bold ITC" pitchFamily="34" charset="0"/>
              </a:rPr>
              <a:t>Generalization of Results</a:t>
            </a:r>
            <a:endParaRPr lang="en-US" sz="2400" dirty="0">
              <a:latin typeface="Eras Bold ITC" pitchFamily="34" charset="0"/>
            </a:endParaRPr>
          </a:p>
        </p:txBody>
      </p:sp>
      <p:sp>
        <p:nvSpPr>
          <p:cNvPr id="108" name="TextBox 107"/>
          <p:cNvSpPr txBox="1"/>
          <p:nvPr/>
        </p:nvSpPr>
        <p:spPr>
          <a:xfrm>
            <a:off x="25984200" y="13716000"/>
            <a:ext cx="10820400" cy="3693319"/>
          </a:xfrm>
          <a:prstGeom prst="rect">
            <a:avLst/>
          </a:prstGeom>
          <a:noFill/>
        </p:spPr>
        <p:txBody>
          <a:bodyPr wrap="square" rtlCol="0">
            <a:spAutoFit/>
          </a:bodyPr>
          <a:lstStyle/>
          <a:p>
            <a:r>
              <a:rPr lang="en-US" dirty="0" smtClean="0"/>
              <a:t>U-shaped cycles have been observed in </a:t>
            </a:r>
            <a:r>
              <a:rPr lang="en-US" dirty="0"/>
              <a:t>language development ,</a:t>
            </a:r>
            <a:r>
              <a:rPr lang="en-US" dirty="0" smtClean="0"/>
              <a:t> </a:t>
            </a:r>
            <a:r>
              <a:rPr lang="en-US" dirty="0"/>
              <a:t>artistic </a:t>
            </a:r>
            <a:r>
              <a:rPr lang="en-US" dirty="0" smtClean="0"/>
              <a:t>creativity, </a:t>
            </a:r>
            <a:r>
              <a:rPr lang="en-US" dirty="0"/>
              <a:t>facial perception </a:t>
            </a:r>
            <a:r>
              <a:rPr lang="en-US" dirty="0" smtClean="0"/>
              <a:t>, </a:t>
            </a:r>
            <a:r>
              <a:rPr lang="en-US" dirty="0"/>
              <a:t>social </a:t>
            </a:r>
            <a:r>
              <a:rPr lang="en-US" dirty="0" smtClean="0"/>
              <a:t>cognition, </a:t>
            </a:r>
            <a:r>
              <a:rPr lang="en-US" dirty="0"/>
              <a:t>ratio </a:t>
            </a:r>
            <a:r>
              <a:rPr lang="en-US" dirty="0" smtClean="0"/>
              <a:t>reasoning, </a:t>
            </a:r>
            <a:r>
              <a:rPr lang="en-US" dirty="0"/>
              <a:t>musical </a:t>
            </a:r>
            <a:r>
              <a:rPr lang="en-US" dirty="0" smtClean="0"/>
              <a:t>understanding, </a:t>
            </a:r>
            <a:r>
              <a:rPr lang="en-US" dirty="0"/>
              <a:t>intuitive </a:t>
            </a:r>
            <a:r>
              <a:rPr lang="en-US" dirty="0" smtClean="0"/>
              <a:t>thinking, scientific reasoning, </a:t>
            </a:r>
            <a:r>
              <a:rPr lang="en-US" dirty="0"/>
              <a:t>phoneme </a:t>
            </a:r>
            <a:r>
              <a:rPr lang="en-US" dirty="0" smtClean="0"/>
              <a:t>discrimination, </a:t>
            </a:r>
            <a:r>
              <a:rPr lang="en-US" dirty="0"/>
              <a:t>auditory </a:t>
            </a:r>
            <a:r>
              <a:rPr lang="en-US" dirty="0" smtClean="0"/>
              <a:t>localization, </a:t>
            </a:r>
            <a:r>
              <a:rPr lang="en-US" dirty="0"/>
              <a:t>motor development </a:t>
            </a:r>
            <a:r>
              <a:rPr lang="en-US" dirty="0" smtClean="0"/>
              <a:t>, </a:t>
            </a:r>
            <a:r>
              <a:rPr lang="en-US" dirty="0"/>
              <a:t>development of written </a:t>
            </a:r>
            <a:r>
              <a:rPr lang="en-US" dirty="0" smtClean="0"/>
              <a:t>representations, </a:t>
            </a:r>
            <a:r>
              <a:rPr lang="en-US" dirty="0"/>
              <a:t>object </a:t>
            </a:r>
            <a:r>
              <a:rPr lang="en-US" dirty="0" smtClean="0"/>
              <a:t>permanence, vocabulary acquisition, </a:t>
            </a:r>
            <a:r>
              <a:rPr lang="en-US" dirty="0"/>
              <a:t>gesture-referent </a:t>
            </a:r>
            <a:r>
              <a:rPr lang="en-US" dirty="0" smtClean="0"/>
              <a:t>relations, </a:t>
            </a:r>
            <a:r>
              <a:rPr lang="en-US" dirty="0"/>
              <a:t>memory and false memory storage and </a:t>
            </a:r>
            <a:r>
              <a:rPr lang="en-US" dirty="0" smtClean="0"/>
              <a:t>retrieval, category formation, and </a:t>
            </a:r>
            <a:r>
              <a:rPr lang="en-US" dirty="0"/>
              <a:t>transitions between levels of expertise in various knowledge domains among </a:t>
            </a:r>
            <a:r>
              <a:rPr lang="en-US" dirty="0" smtClean="0"/>
              <a:t>adults.  This vast array of totally unrelated skills showing the same developmental process suggests that it is a general feature of human learning and cognition. </a:t>
            </a:r>
          </a:p>
          <a:p>
            <a:endParaRPr lang="en-US" dirty="0"/>
          </a:p>
          <a:p>
            <a:r>
              <a:rPr lang="en-US" dirty="0" smtClean="0"/>
              <a:t>I have now documented it in physical reasoning. It seems, given the nature of the explanation, that it will be a pervasive feature of physics pedagogy that has hitherto gone unnoticed, perhaps due to overreliance on pre/post testing. In any case, results from pre/post testing that do </a:t>
            </a:r>
            <a:r>
              <a:rPr lang="en-US" i="1" dirty="0" smtClean="0"/>
              <a:t>not </a:t>
            </a:r>
            <a:r>
              <a:rPr lang="en-US" dirty="0" smtClean="0"/>
              <a:t>involve independent means of determining where in the developmental cycle the post test occurred are intrinsically impossible to interpret.</a:t>
            </a:r>
            <a:endParaRPr lang="en-US" dirty="0"/>
          </a:p>
        </p:txBody>
      </p:sp>
      <p:sp>
        <p:nvSpPr>
          <p:cNvPr id="109" name="TextBox 108"/>
          <p:cNvSpPr txBox="1"/>
          <p:nvPr/>
        </p:nvSpPr>
        <p:spPr>
          <a:xfrm>
            <a:off x="15163800" y="7848600"/>
            <a:ext cx="9220200" cy="830997"/>
          </a:xfrm>
          <a:prstGeom prst="rect">
            <a:avLst/>
          </a:prstGeom>
          <a:noFill/>
        </p:spPr>
        <p:txBody>
          <a:bodyPr wrap="square" rtlCol="0">
            <a:spAutoFit/>
          </a:bodyPr>
          <a:lstStyle/>
          <a:p>
            <a:pPr algn="ctr"/>
            <a:r>
              <a:rPr lang="en-US" sz="2400" dirty="0" smtClean="0">
                <a:solidFill>
                  <a:srgbClr val="FF0000"/>
                </a:solidFill>
                <a:latin typeface="Eras Bold ITC" pitchFamily="34" charset="0"/>
              </a:rPr>
              <a:t>The Evidence for Non-monotonic (U-Shaped) Developmental Processes</a:t>
            </a:r>
            <a:endParaRPr lang="en-US" sz="2400" dirty="0">
              <a:solidFill>
                <a:srgbClr val="FF0000"/>
              </a:solidFill>
              <a:latin typeface="Eras Bold ITC" pitchFamily="34" charset="0"/>
            </a:endParaRPr>
          </a:p>
        </p:txBody>
      </p:sp>
      <p:sp>
        <p:nvSpPr>
          <p:cNvPr id="80" name="TextBox 79"/>
          <p:cNvSpPr txBox="1"/>
          <p:nvPr/>
        </p:nvSpPr>
        <p:spPr>
          <a:xfrm>
            <a:off x="13868400" y="31470600"/>
            <a:ext cx="9677400" cy="523220"/>
          </a:xfrm>
          <a:prstGeom prst="rect">
            <a:avLst/>
          </a:prstGeom>
          <a:noFill/>
        </p:spPr>
        <p:txBody>
          <a:bodyPr wrap="square" rtlCol="0">
            <a:spAutoFit/>
          </a:bodyPr>
          <a:lstStyle/>
          <a:p>
            <a:r>
              <a:rPr lang="en-US" sz="1400" dirty="0" smtClean="0"/>
              <a:t> </a:t>
            </a:r>
            <a:r>
              <a:rPr lang="en-US" sz="1400" baseline="30000" dirty="0" smtClean="0"/>
              <a:t>2</a:t>
            </a:r>
            <a:r>
              <a:rPr lang="en-US" sz="1400" dirty="0" smtClean="0"/>
              <a:t>R. S. </a:t>
            </a:r>
            <a:r>
              <a:rPr lang="en-US" sz="1400" dirty="0" err="1" smtClean="0"/>
              <a:t>Siegler</a:t>
            </a:r>
            <a:r>
              <a:rPr lang="en-US" sz="1400" dirty="0" smtClean="0"/>
              <a:t>, U-Shaped Interest in U-Shaped Development – and What it Means, J. Cog. Dev.</a:t>
            </a:r>
            <a:r>
              <a:rPr lang="en-US" sz="1400" b="1" dirty="0" smtClean="0"/>
              <a:t>5</a:t>
            </a:r>
            <a:r>
              <a:rPr lang="en-US" sz="1400" dirty="0" smtClean="0"/>
              <a:t>, 1, p1 (2004)</a:t>
            </a:r>
          </a:p>
          <a:p>
            <a:endParaRPr lang="en-US" sz="1400" dirty="0"/>
          </a:p>
        </p:txBody>
      </p:sp>
      <p:sp>
        <p:nvSpPr>
          <p:cNvPr id="82" name="TextBox 81"/>
          <p:cNvSpPr txBox="1"/>
          <p:nvPr/>
        </p:nvSpPr>
        <p:spPr>
          <a:xfrm>
            <a:off x="1447800" y="31546800"/>
            <a:ext cx="11049000" cy="800219"/>
          </a:xfrm>
          <a:prstGeom prst="rect">
            <a:avLst/>
          </a:prstGeom>
          <a:noFill/>
        </p:spPr>
        <p:txBody>
          <a:bodyPr wrap="square" rtlCol="0">
            <a:spAutoFit/>
          </a:bodyPr>
          <a:lstStyle/>
          <a:p>
            <a:r>
              <a:rPr lang="en-US" sz="1400" baseline="30000" dirty="0" smtClean="0"/>
              <a:t>1</a:t>
            </a:r>
            <a:r>
              <a:rPr lang="en-US" sz="1400" dirty="0" smtClean="0"/>
              <a:t>J. </a:t>
            </a:r>
            <a:r>
              <a:rPr lang="en-US" sz="1400" dirty="0" err="1" smtClean="0"/>
              <a:t>Kolodner</a:t>
            </a:r>
            <a:r>
              <a:rPr lang="en-US" sz="1400" dirty="0" smtClean="0"/>
              <a:t>, P. Camp, D. </a:t>
            </a:r>
            <a:r>
              <a:rPr lang="en-US" sz="1400" dirty="0" err="1" smtClean="0"/>
              <a:t>Crismond</a:t>
            </a:r>
            <a:r>
              <a:rPr lang="en-US" sz="1400" dirty="0" smtClean="0"/>
              <a:t>, B. </a:t>
            </a:r>
            <a:r>
              <a:rPr lang="en-US" sz="1400" dirty="0" err="1" smtClean="0"/>
              <a:t>Fasse</a:t>
            </a:r>
            <a:r>
              <a:rPr lang="en-US" sz="1400" dirty="0" smtClean="0"/>
              <a:t>, J. Gray, J. Holbrooke, S. </a:t>
            </a:r>
            <a:r>
              <a:rPr lang="en-US" sz="1400" dirty="0" err="1" smtClean="0"/>
              <a:t>Puntambekar</a:t>
            </a:r>
            <a:r>
              <a:rPr lang="en-US" sz="1400" dirty="0" smtClean="0"/>
              <a:t> and M. Ryan, Problem-based learning meets Case-based reasoning in the middle-school science classroom: Putting Learning by Design into practice, J. Learn. Sci., </a:t>
            </a:r>
            <a:r>
              <a:rPr lang="en-US" sz="1400" b="1" dirty="0" smtClean="0"/>
              <a:t>12</a:t>
            </a:r>
            <a:r>
              <a:rPr lang="en-US" sz="1400" dirty="0" smtClean="0"/>
              <a:t>, 4, p495 (2003)</a:t>
            </a:r>
          </a:p>
          <a:p>
            <a:endParaRPr lang="en-US" dirty="0"/>
          </a:p>
        </p:txBody>
      </p:sp>
      <p:graphicFrame>
        <p:nvGraphicFramePr>
          <p:cNvPr id="86" name="Chart 85"/>
          <p:cNvGraphicFramePr/>
          <p:nvPr/>
        </p:nvGraphicFramePr>
        <p:xfrm>
          <a:off x="2209800" y="19278600"/>
          <a:ext cx="4191000" cy="3143250"/>
        </p:xfrm>
        <a:graphic>
          <a:graphicData uri="http://schemas.openxmlformats.org/drawingml/2006/chart">
            <c:chart xmlns:c="http://schemas.openxmlformats.org/drawingml/2006/chart" xmlns:r="http://schemas.openxmlformats.org/officeDocument/2006/relationships" r:id="rId15"/>
          </a:graphicData>
        </a:graphic>
      </p:graphicFrame>
      <p:graphicFrame>
        <p:nvGraphicFramePr>
          <p:cNvPr id="87" name="Chart 86"/>
          <p:cNvGraphicFramePr/>
          <p:nvPr/>
        </p:nvGraphicFramePr>
        <p:xfrm>
          <a:off x="6629400" y="19202400"/>
          <a:ext cx="5286375" cy="3181351"/>
        </p:xfrm>
        <a:graphic>
          <a:graphicData uri="http://schemas.openxmlformats.org/drawingml/2006/chart">
            <c:chart xmlns:c="http://schemas.openxmlformats.org/drawingml/2006/chart" xmlns:r="http://schemas.openxmlformats.org/officeDocument/2006/relationships" r:id="rId16"/>
          </a:graphicData>
        </a:graphic>
      </p:graphicFrame>
      <p:sp>
        <p:nvSpPr>
          <p:cNvPr id="90" name="TextBox 89"/>
          <p:cNvSpPr txBox="1"/>
          <p:nvPr/>
        </p:nvSpPr>
        <p:spPr>
          <a:xfrm>
            <a:off x="26822400" y="5562600"/>
            <a:ext cx="4114800" cy="369332"/>
          </a:xfrm>
          <a:prstGeom prst="rect">
            <a:avLst/>
          </a:prstGeom>
          <a:noFill/>
        </p:spPr>
        <p:txBody>
          <a:bodyPr wrap="square" rtlCol="0">
            <a:spAutoFit/>
          </a:bodyPr>
          <a:lstStyle/>
          <a:p>
            <a:r>
              <a:rPr lang="en-US" b="1" dirty="0" smtClean="0"/>
              <a:t>U-shaped Development Cartoon</a:t>
            </a:r>
            <a:endParaRPr lang="en-US" b="1"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2475</TotalTime>
  <Words>2500</Words>
  <Application>Microsoft Office PowerPoint</Application>
  <PresentationFormat>Custom</PresentationFormat>
  <Paragraphs>120</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Slide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Administrator</dc:creator>
  <cp:lastModifiedBy>pcamp</cp:lastModifiedBy>
  <cp:revision>71</cp:revision>
  <dcterms:created xsi:type="dcterms:W3CDTF">2009-02-05T03:04:36Z</dcterms:created>
  <dcterms:modified xsi:type="dcterms:W3CDTF">2010-07-15T16:20:46Z</dcterms:modified>
</cp:coreProperties>
</file>