
<file path=[Content_Types].xml><?xml version="1.0" encoding="utf-8"?>
<Types xmlns="http://schemas.openxmlformats.org/package/2006/content-types">
  <Override PartName="/ppt/slides/slide14.xml" ContentType="application/vnd.openxmlformats-officedocument.presentationml.slide+xml"/>
  <Override PartName="/ppt/slideLayouts/slideLayout8.xml" ContentType="application/vnd.openxmlformats-officedocument.presentationml.slideLayout+xml"/>
  <Override PartName="/ppt/slides/slide52.xml" ContentType="application/vnd.openxmlformats-officedocument.presentationml.slide+xml"/>
  <Override PartName="/ppt/slides/slide49.xml" ContentType="application/vnd.openxmlformats-officedocument.presentationml.slide+xml"/>
  <Override PartName="/ppt/slides/slide33.xml" ContentType="application/vnd.openxmlformats-officedocument.presentationml.slide+xml"/>
  <Default Extension="bin" ContentType="application/vnd.openxmlformats-officedocument.presentationml.printerSettings"/>
  <Override PartName="/ppt/embeddings/Microsoft_Equation5.bin" ContentType="application/vnd.openxmlformats-officedocument.oleObject"/>
  <Override PartName="/ppt/notesSlides/notesSlide13.xml" ContentType="application/vnd.openxmlformats-officedocument.presentationml.notesSlide+xml"/>
  <Override PartName="/ppt/notesSlides/notesSlide2.xml" ContentType="application/vnd.openxmlformats-officedocument.presentationml.notesSlide+xml"/>
  <Override PartName="/ppt/slides/slide18.xml" ContentType="application/vnd.openxmlformats-officedocument.presentationml.slide+xml"/>
  <Override PartName="/ppt/slides/slide37.xml" ContentType="application/vnd.openxmlformats-officedocument.presentationml.slide+xml"/>
  <Override PartName="/ppt/slides/slide56.xml" ContentType="application/vnd.openxmlformats-officedocument.presentationml.slide+xml"/>
  <Override PartName="/ppt/slides/slide3.xml" ContentType="application/vnd.openxmlformats-officedocument.presentationml.slide+xml"/>
  <Override PartName="/ppt/slideLayouts/slideLayout1.xml" ContentType="application/vnd.openxmlformats-officedocument.presentationml.slideLayout+xml"/>
  <Override PartName="/ppt/slides/slide23.xml" ContentType="application/vnd.openxmlformats-officedocument.presentationml.slide+xml"/>
  <Override PartName="/ppt/slides/slide42.xml" ContentType="application/vnd.openxmlformats-officedocument.presentationml.slide+xml"/>
  <Override PartName="/ppt/theme/theme1.xml" ContentType="application/vnd.openxmlformats-officedocument.theme+xml"/>
  <Override PartName="/ppt/slideLayouts/slideLayout10.xml" ContentType="application/vnd.openxmlformats-officedocument.presentationml.slideLayout+xml"/>
  <Override PartName="/ppt/notesSlides/notesSlide17.xml" ContentType="application/vnd.openxmlformats-officedocument.presentationml.notesSlide+xml"/>
  <Override PartName="/ppt/notesSlides/notesSlide6.xml" ContentType="application/vnd.openxmlformats-officedocument.presentationml.notesSlide+xml"/>
  <Override PartName="/ppt/notesSlides/notesSlide22.xml" ContentType="application/vnd.openxmlformats-officedocument.presentationml.notesSlide+xml"/>
  <Override PartName="/ppt/slides/slide7.xml" ContentType="application/vnd.openxmlformats-officedocument.presentationml.slide+xml"/>
  <Override PartName="/ppt/slideLayouts/slideLayout5.xml" ContentType="application/vnd.openxmlformats-officedocument.presentationml.slideLayout+xml"/>
  <Override PartName="/ppt/slides/slide30.xml" ContentType="application/vnd.openxmlformats-officedocument.presentationml.slide+xml"/>
  <Override PartName="/ppt/slides/slide27.xml" ContentType="application/vnd.openxmlformats-officedocument.presentationml.slide+xml"/>
  <Override PartName="/ppt/slides/slide11.xml" ContentType="application/vnd.openxmlformats-officedocument.presentationml.slide+xml"/>
  <Override PartName="/ppt/slides/slide46.xml" ContentType="application/vnd.openxmlformats-officedocument.presentationml.slide+xml"/>
  <Override PartName="/ppt/embeddings/Microsoft_Equation2.bin" ContentType="application/vnd.openxmlformats-officedocument.oleObject"/>
  <Override PartName="/ppt/notesSlides/notesSlide8.xml" ContentType="application/vnd.openxmlformats-officedocument.presentationml.notesSlide+xml"/>
  <Override PartName="/ppt/embeddings/oleObject2.bin" ContentType="application/vnd.openxmlformats-officedocument.oleObject"/>
  <Override PartName="/ppt/slideLayouts/slideLayout9.xml" ContentType="application/vnd.openxmlformats-officedocument.presentationml.slideLayout+xml"/>
  <Override PartName="/ppt/slides/slide34.xml" ContentType="application/vnd.openxmlformats-officedocument.presentationml.slide+xml"/>
  <Override PartName="/ppt/slides/slide53.xml" ContentType="application/vnd.openxmlformats-officedocument.presentationml.slide+xml"/>
  <Override PartName="/ppt/slides/slide15.xml" ContentType="application/vnd.openxmlformats-officedocument.presentationml.slide+xml"/>
  <Override PartName="/ppt/embeddings/Microsoft_Equation6.bin" ContentType="application/vnd.openxmlformats-officedocument.oleObject"/>
  <Override PartName="/ppt/slides/slide20.xml" ContentType="application/vnd.openxmlformats-officedocument.presentationml.slide+xml"/>
  <Override PartName="/ppt/presProps.xml" ContentType="application/vnd.openxmlformats-officedocument.presentationml.presProps+xml"/>
  <Override PartName="/ppt/notesSlides/notesSlide14.xml" ContentType="application/vnd.openxmlformats-officedocument.presentationml.notesSlide+xml"/>
  <Override PartName="/ppt/notesSlides/notesSlide3.xml" ContentType="application/vnd.openxmlformats-officedocument.presentationml.notesSlide+xml"/>
  <Override PartName="/ppt/slides/slide19.xml" ContentType="application/vnd.openxmlformats-officedocument.presentationml.slide+xml"/>
  <Override PartName="/ppt/slides/slide38.xml" ContentType="application/vnd.openxmlformats-officedocument.presentationml.slide+xml"/>
  <Override PartName="/ppt/slides/slide57.xml" ContentType="application/vnd.openxmlformats-officedocument.presentationml.slide+xml"/>
  <Override PartName="/ppt/slides/slide4.xml" ContentType="application/vnd.openxmlformats-officedocument.presentationml.slide+xml"/>
  <Override PartName="/ppt/slideLayouts/slideLayout2.xml" ContentType="application/vnd.openxmlformats-officedocument.presentationml.slideLayout+xml"/>
  <Override PartName="/ppt/slides/slide24.xml" ContentType="application/vnd.openxmlformats-officedocument.presentationml.slide+xml"/>
  <Override PartName="/ppt/slides/slide43.xml" ContentType="application/vnd.openxmlformats-officedocument.presentationml.slide+xml"/>
  <Override PartName="/ppt/charts/chart1.xml" ContentType="application/vnd.openxmlformats-officedocument.drawingml.chart+xml"/>
  <Override PartName="/ppt/theme/theme2.xml" ContentType="application/vnd.openxmlformats-officedocument.theme+xml"/>
  <Override PartName="/ppt/handoutMasters/handoutMaster1.xml" ContentType="application/vnd.openxmlformats-officedocument.presentationml.handoutMaster+xml"/>
  <Override PartName="/ppt/slideLayouts/slideLayout11.xml" ContentType="application/vnd.openxmlformats-officedocument.presentationml.slideLayout+xml"/>
  <Override PartName="/ppt/notesSlides/notesSlide18.xml" ContentType="application/vnd.openxmlformats-officedocument.presentationml.notesSlide+xml"/>
  <Override PartName="/docProps/core.xml" ContentType="application/vnd.openxmlformats-package.core-properties+xml"/>
  <Override PartName="/ppt/notesSlides/notesSlide7.xml" ContentType="application/vnd.openxmlformats-officedocument.presentationml.notesSlide+xml"/>
  <Default Extension="jpeg" ContentType="image/jpeg"/>
  <Default Extension="vml" ContentType="application/vnd.openxmlformats-officedocument.vmlDrawing"/>
  <Override PartName="/ppt/slides/slide8.xml" ContentType="application/vnd.openxmlformats-officedocument.presentationml.slide+xml"/>
  <Override PartName="/ppt/slides/slide12.xml" ContentType="application/vnd.openxmlformats-officedocument.presentationml.slide+xml"/>
  <Override PartName="/ppt/slideLayouts/slideLayout6.xml" ContentType="application/vnd.openxmlformats-officedocument.presentationml.slideLayout+xml"/>
  <Override PartName="/ppt/slides/slide28.xml" ContentType="application/vnd.openxmlformats-officedocument.presentationml.slide+xml"/>
  <Override PartName="/ppt/slides/slide50.xml" ContentType="application/vnd.openxmlformats-officedocument.presentationml.slide+xml"/>
  <Override PartName="/ppt/slides/slide47.xml" ContentType="application/vnd.openxmlformats-officedocument.presentationml.slide+xml"/>
  <Override PartName="/ppt/slides/slide31.xml" ContentType="application/vnd.openxmlformats-officedocument.presentationml.slide+xml"/>
  <Override PartName="/ppt/embeddings/Microsoft_Equation3.bin" ContentType="application/vnd.openxmlformats-officedocument.oleObject"/>
  <Override PartName="/ppt/notesSlides/notesSlide9.xml" ContentType="application/vnd.openxmlformats-officedocument.presentationml.notesSlide+xml"/>
  <Override PartName="/ppt/embeddings/oleObject3.bin" ContentType="application/vnd.openxmlformats-officedocument.oleObject"/>
  <Override PartName="/ppt/notesSlides/notesSlide23.xml" ContentType="application/vnd.openxmlformats-officedocument.presentationml.notesSlide+xml"/>
  <Override PartName="/ppt/notesSlides/notesSlide11.xml" ContentType="application/vnd.openxmlformats-officedocument.presentationml.notesSlide+xml"/>
  <Default Extension="rels" ContentType="application/vnd.openxmlformats-package.relationships+xml"/>
  <Override PartName="/ppt/slides/slide16.xml" ContentType="application/vnd.openxmlformats-officedocument.presentationml.slide+xml"/>
  <Override PartName="/ppt/slides/slide35.xml" ContentType="application/vnd.openxmlformats-officedocument.presentationml.slide+xml"/>
  <Override PartName="/ppt/slides/slide54.xml" ContentType="application/vnd.openxmlformats-officedocument.presentationml.slide+xml"/>
  <Override PartName="/ppt/slides/slide1.xml" ContentType="application/vnd.openxmlformats-officedocument.presentationml.slide+xml"/>
  <Default Extension="xlsx" ContentType="application/vnd.openxmlformats-officedocument.spreadsheetml.sheet"/>
  <Override PartName="/ppt/slides/slide21.xml" ContentType="application/vnd.openxmlformats-officedocument.presentationml.slide+xml"/>
  <Override PartName="/ppt/embeddings/Microsoft_Equation7.bin" ContentType="application/vnd.openxmlformats-officedocument.oleObject"/>
  <Override PartName="/ppt/slides/slide40.xml" ContentType="application/vnd.openxmlformats-officedocument.presentationml.slide+xml"/>
  <Override PartName="/ppt/notesSlides/notesSlide15.xml" ContentType="application/vnd.openxmlformats-officedocument.presentationml.notesSlide+xml"/>
  <Override PartName="/ppt/notesSlides/notesSlide4.xml" ContentType="application/vnd.openxmlformats-officedocument.presentationml.notesSlide+xml"/>
  <Override PartName="/ppt/slides/slide39.xml" ContentType="application/vnd.openxmlformats-officedocument.presentationml.slide+xml"/>
  <Override PartName="/ppt/slides/slide58.xml" ContentType="application/vnd.openxmlformats-officedocument.presentationml.slide+xml"/>
  <Override PartName="/ppt/notesSlides/notesSlide20.xml" ContentType="application/vnd.openxmlformats-officedocument.presentationml.notesSlide+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slides/slide25.xml" ContentType="application/vnd.openxmlformats-officedocument.presentationml.slide+xml"/>
  <Override PartName="/ppt/slides/slide44.xml" ContentType="application/vnd.openxmlformats-officedocument.presentationml.slide+xml"/>
  <Override PartName="/ppt/theme/theme3.xml" ContentType="application/vnd.openxmlformats-officedocument.theme+xml"/>
  <Override PartName="/ppt/slideLayouts/slideLayout12.xml" ContentType="application/vnd.openxmlformats-officedocument.presentationml.slideLayout+xml"/>
  <Override PartName="/ppt/notesSlides/notesSlide19.xml" ContentType="application/vnd.openxmlformats-officedocument.presentationml.notesSlide+xml"/>
  <Override PartName="/ppt/notesSlides/notesSlide24.xml" ContentType="application/vnd.openxmlformats-officedocument.presentationml.notesSlide+xml"/>
  <Override PartName="/ppt/slides/slide9.xml" ContentType="application/vnd.openxmlformats-officedocument.presentationml.slide+xml"/>
  <Override PartName="/ppt/slides/slide13.xml" ContentType="application/vnd.openxmlformats-officedocument.presentationml.slide+xml"/>
  <Default Extension="xml" ContentType="application/xml"/>
  <Override PartName="/ppt/tableStyles.xml" ContentType="application/vnd.openxmlformats-officedocument.presentationml.tableStyles+xml"/>
  <Override PartName="/ppt/slides/slide51.xml" ContentType="application/vnd.openxmlformats-officedocument.presentationml.slide+xml"/>
  <Override PartName="/ppt/slides/slide48.xml" ContentType="application/vnd.openxmlformats-officedocument.presentationml.slide+xml"/>
  <Override PartName="/ppt/notesSlides/notesSlide10.xml" ContentType="application/vnd.openxmlformats-officedocument.presentationml.notesSlide+xml"/>
  <Override PartName="/ppt/embeddings/Microsoft_Equation4.bin" ContentType="application/vnd.openxmlformats-officedocument.oleObject"/>
  <Override PartName="/ppt/slideLayouts/slideLayout7.xml" ContentType="application/vnd.openxmlformats-officedocument.presentationml.slideLayout+xml"/>
  <Override PartName="/ppt/viewProps.xml" ContentType="application/vnd.openxmlformats-officedocument.presentationml.viewProps+xml"/>
  <Override PartName="/ppt/slides/slide32.xml" ContentType="application/vnd.openxmlformats-officedocument.presentationml.slide+xml"/>
  <Override PartName="/ppt/slides/slide29.xml" ContentType="application/vnd.openxmlformats-officedocument.presentationml.slide+xml"/>
  <Override PartName="/docProps/app.xml" ContentType="application/vnd.openxmlformats-officedocument.extended-properties+xml"/>
  <Override PartName="/ppt/notesMasters/notesMaster1.xml" ContentType="application/vnd.openxmlformats-officedocument.presentationml.notesMaster+xml"/>
  <Override PartName="/ppt/notesSlides/notesSlide12.xml" ContentType="application/vnd.openxmlformats-officedocument.presentationml.notesSlide+xml"/>
  <Override PartName="/ppt/notesSlides/notesSlide1.xml" ContentType="application/vnd.openxmlformats-officedocument.presentationml.notesSlide+xml"/>
  <Override PartName="/ppt/slides/slide17.xml" ContentType="application/vnd.openxmlformats-officedocument.presentationml.slide+xml"/>
  <Override PartName="/ppt/slides/slide36.xml" ContentType="application/vnd.openxmlformats-officedocument.presentationml.slide+xml"/>
  <Override PartName="/ppt/slides/slide55.xml" ContentType="application/vnd.openxmlformats-officedocument.presentationml.slide+xml"/>
  <Override PartName="/ppt/presentation.xml" ContentType="application/vnd.openxmlformats-officedocument.presentationml.presentation.main+xml"/>
  <Override PartName="/ppt/slides/slide2.xml" ContentType="application/vnd.openxmlformats-officedocument.presentationml.slide+xml"/>
  <Override PartName="/ppt/slides/slide22.xml" ContentType="application/vnd.openxmlformats-officedocument.presentationml.slide+xml"/>
  <Override PartName="/ppt/slides/slide41.xml" ContentType="application/vnd.openxmlformats-officedocument.presentationml.slide+xml"/>
  <Override PartName="/ppt/slides/slide60.xml" ContentType="application/vnd.openxmlformats-officedocument.presentationml.slide+xml"/>
  <Override PartName="/ppt/notesSlides/notesSlide16.xml" ContentType="application/vnd.openxmlformats-officedocument.presentationml.notesSlide+xml"/>
  <Override PartName="/ppt/notesSlides/notesSlide5.xml" ContentType="application/vnd.openxmlformats-officedocument.presentationml.notesSlide+xml"/>
  <Override PartName="/ppt/slides/slide59.xml" ContentType="application/vnd.openxmlformats-officedocument.presentationml.slide+xml"/>
  <Default Extension="pict" ContentType="image/pict"/>
  <Override PartName="/ppt/slides/slide6.xml" ContentType="application/vnd.openxmlformats-officedocument.presentationml.slide+xml"/>
  <Override PartName="/ppt/slideLayouts/slideLayout4.xml" ContentType="application/vnd.openxmlformats-officedocument.presentationml.slideLayout+xml"/>
  <Override PartName="/ppt/slides/slide10.xml" ContentType="application/vnd.openxmlformats-officedocument.presentationml.slide+xml"/>
  <Override PartName="/ppt/slides/slide26.xml" ContentType="application/vnd.openxmlformats-officedocument.presentationml.slide+xml"/>
  <Override PartName="/ppt/slides/slide45.xml" ContentType="application/vnd.openxmlformats-officedocument.presentationml.slide+xml"/>
  <Override PartName="/ppt/notesSlides/notesSlide21.xml" ContentType="application/vnd.openxmlformats-officedocument.presentationml.notesSlide+xml"/>
  <Override PartName="/ppt/embeddings/Microsoft_Equation1.bin" ContentType="application/vnd.openxmlformats-officedocument.oleObject"/>
  <Override PartName="/ppt/embeddings/oleObject1.bin" ContentType="application/vnd.openxmlformats-officedocument.oleObject"/>
  <Default Extension="pdf" ContentType="application/pdf"/>
  <Override PartName="/ppt/slideLayouts/slideLayout13.xml" ContentType="application/vnd.openxmlformats-officedocument.presentationml.slideLayout+xml"/>
  <Default Extension="png" ContentType="image/png"/>
  <Override PartName="/ppt/notesSlides/notesSlide25.xml" ContentType="application/vnd.openxmlformats-officedocument.presentationml.notesSlid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trictFirstAndLastChars="0" saveSubsetFonts="1" autoCompressPictures="0">
  <p:sldMasterIdLst>
    <p:sldMasterId id="2147483648" r:id="rId1"/>
  </p:sldMasterIdLst>
  <p:notesMasterIdLst>
    <p:notesMasterId r:id="rId62"/>
  </p:notesMasterIdLst>
  <p:handoutMasterIdLst>
    <p:handoutMasterId r:id="rId63"/>
  </p:handoutMasterIdLst>
  <p:sldIdLst>
    <p:sldId id="1171" r:id="rId2"/>
    <p:sldId id="1172" r:id="rId3"/>
    <p:sldId id="1173" r:id="rId4"/>
    <p:sldId id="859" r:id="rId5"/>
    <p:sldId id="1227" r:id="rId6"/>
    <p:sldId id="1195" r:id="rId7"/>
    <p:sldId id="1196" r:id="rId8"/>
    <p:sldId id="987" r:id="rId9"/>
    <p:sldId id="1209" r:id="rId10"/>
    <p:sldId id="1174" r:id="rId11"/>
    <p:sldId id="1191" r:id="rId12"/>
    <p:sldId id="1193" r:id="rId13"/>
    <p:sldId id="1165" r:id="rId14"/>
    <p:sldId id="1113" r:id="rId15"/>
    <p:sldId id="1229" r:id="rId16"/>
    <p:sldId id="1058" r:id="rId17"/>
    <p:sldId id="1175" r:id="rId18"/>
    <p:sldId id="1176" r:id="rId19"/>
    <p:sldId id="1059" r:id="rId20"/>
    <p:sldId id="1117" r:id="rId21"/>
    <p:sldId id="1177" r:id="rId22"/>
    <p:sldId id="1211" r:id="rId23"/>
    <p:sldId id="1154" r:id="rId24"/>
    <p:sldId id="1179" r:id="rId25"/>
    <p:sldId id="1122" r:id="rId26"/>
    <p:sldId id="1123" r:id="rId27"/>
    <p:sldId id="1124" r:id="rId28"/>
    <p:sldId id="1221" r:id="rId29"/>
    <p:sldId id="1198" r:id="rId30"/>
    <p:sldId id="1180" r:id="rId31"/>
    <p:sldId id="1182" r:id="rId32"/>
    <p:sldId id="1223" r:id="rId33"/>
    <p:sldId id="1224" r:id="rId34"/>
    <p:sldId id="1218" r:id="rId35"/>
    <p:sldId id="1217" r:id="rId36"/>
    <p:sldId id="1213" r:id="rId37"/>
    <p:sldId id="1214" r:id="rId38"/>
    <p:sldId id="1219" r:id="rId39"/>
    <p:sldId id="1215" r:id="rId40"/>
    <p:sldId id="1225" r:id="rId41"/>
    <p:sldId id="1082" r:id="rId42"/>
    <p:sldId id="1187" r:id="rId43"/>
    <p:sldId id="1232" r:id="rId44"/>
    <p:sldId id="1226" r:id="rId45"/>
    <p:sldId id="1136" r:id="rId46"/>
    <p:sldId id="1230" r:id="rId47"/>
    <p:sldId id="1156" r:id="rId48"/>
    <p:sldId id="1158" r:id="rId49"/>
    <p:sldId id="1159" r:id="rId50"/>
    <p:sldId id="1163" r:id="rId51"/>
    <p:sldId id="1164" r:id="rId52"/>
    <p:sldId id="1161" r:id="rId53"/>
    <p:sldId id="1233" r:id="rId54"/>
    <p:sldId id="1140" r:id="rId55"/>
    <p:sldId id="1141" r:id="rId56"/>
    <p:sldId id="1144" r:id="rId57"/>
    <p:sldId id="1130" r:id="rId58"/>
    <p:sldId id="1208" r:id="rId59"/>
    <p:sldId id="1132" r:id="rId60"/>
    <p:sldId id="1231" r:id="rId61"/>
  </p:sldIdLst>
  <p:sldSz cx="9144000" cy="6858000" type="screen4x3"/>
  <p:notesSz cx="6858000" cy="9144000"/>
  <p:defaultTextStyle>
    <a:defPPr>
      <a:defRPr lang="en-US"/>
    </a:defPPr>
    <a:lvl1pPr algn="l" rtl="0" eaLnBrk="0" fontAlgn="base" hangingPunct="0">
      <a:spcBef>
        <a:spcPct val="20000"/>
      </a:spcBef>
      <a:spcAft>
        <a:spcPct val="0"/>
      </a:spcAft>
      <a:buSzPct val="100000"/>
      <a:defRPr i="1" kern="1200">
        <a:solidFill>
          <a:schemeClr val="tx1"/>
        </a:solidFill>
        <a:latin typeface="Helvetica" charset="0"/>
        <a:ea typeface="+mn-ea"/>
        <a:cs typeface="+mn-cs"/>
      </a:defRPr>
    </a:lvl1pPr>
    <a:lvl2pPr marL="457200" algn="l" rtl="0" eaLnBrk="0" fontAlgn="base" hangingPunct="0">
      <a:spcBef>
        <a:spcPct val="20000"/>
      </a:spcBef>
      <a:spcAft>
        <a:spcPct val="0"/>
      </a:spcAft>
      <a:buSzPct val="100000"/>
      <a:defRPr i="1" kern="1200">
        <a:solidFill>
          <a:schemeClr val="tx1"/>
        </a:solidFill>
        <a:latin typeface="Helvetica" charset="0"/>
        <a:ea typeface="+mn-ea"/>
        <a:cs typeface="+mn-cs"/>
      </a:defRPr>
    </a:lvl2pPr>
    <a:lvl3pPr marL="914400" algn="l" rtl="0" eaLnBrk="0" fontAlgn="base" hangingPunct="0">
      <a:spcBef>
        <a:spcPct val="20000"/>
      </a:spcBef>
      <a:spcAft>
        <a:spcPct val="0"/>
      </a:spcAft>
      <a:buSzPct val="100000"/>
      <a:defRPr i="1" kern="1200">
        <a:solidFill>
          <a:schemeClr val="tx1"/>
        </a:solidFill>
        <a:latin typeface="Helvetica" charset="0"/>
        <a:ea typeface="+mn-ea"/>
        <a:cs typeface="+mn-cs"/>
      </a:defRPr>
    </a:lvl3pPr>
    <a:lvl4pPr marL="1371600" algn="l" rtl="0" eaLnBrk="0" fontAlgn="base" hangingPunct="0">
      <a:spcBef>
        <a:spcPct val="20000"/>
      </a:spcBef>
      <a:spcAft>
        <a:spcPct val="0"/>
      </a:spcAft>
      <a:buSzPct val="100000"/>
      <a:defRPr i="1" kern="1200">
        <a:solidFill>
          <a:schemeClr val="tx1"/>
        </a:solidFill>
        <a:latin typeface="Helvetica" charset="0"/>
        <a:ea typeface="+mn-ea"/>
        <a:cs typeface="+mn-cs"/>
      </a:defRPr>
    </a:lvl4pPr>
    <a:lvl5pPr marL="1828800" algn="l" rtl="0" eaLnBrk="0" fontAlgn="base" hangingPunct="0">
      <a:spcBef>
        <a:spcPct val="20000"/>
      </a:spcBef>
      <a:spcAft>
        <a:spcPct val="0"/>
      </a:spcAft>
      <a:buSzPct val="100000"/>
      <a:defRPr i="1" kern="1200">
        <a:solidFill>
          <a:schemeClr val="tx1"/>
        </a:solidFill>
        <a:latin typeface="Helvetica" charset="0"/>
        <a:ea typeface="+mn-ea"/>
        <a:cs typeface="+mn-cs"/>
      </a:defRPr>
    </a:lvl5pPr>
    <a:lvl6pPr marL="2286000" algn="l" defTabSz="457200" rtl="0" eaLnBrk="1" latinLnBrk="0" hangingPunct="1">
      <a:defRPr i="1" kern="1200">
        <a:solidFill>
          <a:schemeClr val="tx1"/>
        </a:solidFill>
        <a:latin typeface="Helvetica" charset="0"/>
        <a:ea typeface="+mn-ea"/>
        <a:cs typeface="+mn-cs"/>
      </a:defRPr>
    </a:lvl6pPr>
    <a:lvl7pPr marL="2743200" algn="l" defTabSz="457200" rtl="0" eaLnBrk="1" latinLnBrk="0" hangingPunct="1">
      <a:defRPr i="1" kern="1200">
        <a:solidFill>
          <a:schemeClr val="tx1"/>
        </a:solidFill>
        <a:latin typeface="Helvetica" charset="0"/>
        <a:ea typeface="+mn-ea"/>
        <a:cs typeface="+mn-cs"/>
      </a:defRPr>
    </a:lvl7pPr>
    <a:lvl8pPr marL="3200400" algn="l" defTabSz="457200" rtl="0" eaLnBrk="1" latinLnBrk="0" hangingPunct="1">
      <a:defRPr i="1" kern="1200">
        <a:solidFill>
          <a:schemeClr val="tx1"/>
        </a:solidFill>
        <a:latin typeface="Helvetica" charset="0"/>
        <a:ea typeface="+mn-ea"/>
        <a:cs typeface="+mn-cs"/>
      </a:defRPr>
    </a:lvl8pPr>
    <a:lvl9pPr marL="3657600" algn="l" defTabSz="457200" rtl="0" eaLnBrk="1" latinLnBrk="0" hangingPunct="1">
      <a:defRPr i="1" kern="1200">
        <a:solidFill>
          <a:schemeClr val="tx1"/>
        </a:solidFill>
        <a:latin typeface="Helvetica"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showPr showNarration="1" useTimings="0">
    <p:present/>
    <p:sldAll/>
    <p:penClr>
      <a:schemeClr val="tx1"/>
    </p:penClr>
  </p:showPr>
  <p:clrMru>
    <a:srgbClr val="800080"/>
    <a:srgbClr val="0000FF"/>
    <a:srgbClr val="FF00FF"/>
    <a:srgbClr val="FF0000"/>
    <a:srgbClr val="B0BFEB"/>
    <a:srgbClr val="9E99EB"/>
    <a:srgbClr val="800040"/>
    <a:srgbClr val="FDFBFF"/>
    <a:srgbClr val="04870F"/>
    <a:srgbClr val="DAFFF2"/>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horzBarState="maximized">
    <p:restoredLeft sz="15696" autoAdjust="0"/>
    <p:restoredTop sz="94660"/>
  </p:normalViewPr>
  <p:slideViewPr>
    <p:cSldViewPr>
      <p:cViewPr varScale="1">
        <p:scale>
          <a:sx n="172" d="100"/>
          <a:sy n="172" d="100"/>
        </p:scale>
        <p:origin x="-104" y="-216"/>
      </p:cViewPr>
      <p:guideLst>
        <p:guide orient="horz" pos="2160"/>
        <p:guide pos="1152"/>
        <p:guide pos="340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50" d="100"/>
        <a:sy n="150" d="100"/>
      </p:scale>
      <p:origin x="0" y="13592"/>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handoutMaster" Target="handoutMasters/handoutMaster1.xml"/><Relationship Id="rId64" Type="http://schemas.openxmlformats.org/officeDocument/2006/relationships/printerSettings" Target="printerSettings/printerSettings1.bin"/><Relationship Id="rId65" Type="http://schemas.openxmlformats.org/officeDocument/2006/relationships/presProps" Target="presProps.xml"/><Relationship Id="rId66" Type="http://schemas.openxmlformats.org/officeDocument/2006/relationships/viewProps" Target="viewProps.xml"/><Relationship Id="rId67" Type="http://schemas.openxmlformats.org/officeDocument/2006/relationships/theme" Target="theme/theme1.xml"/><Relationship Id="rId68" Type="http://schemas.openxmlformats.org/officeDocument/2006/relationships/tableStyles" Target="tableStyle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notesMaster" Target="notesMasters/notesMaster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Sheet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2"/>
  <c:chart>
    <c:title>
      <c:tx>
        <c:rich>
          <a:bodyPr/>
          <a:lstStyle/>
          <a:p>
            <a:pPr>
              <a:defRPr/>
            </a:pPr>
            <a:r>
              <a:rPr lang="en-US" sz="2000" dirty="0" smtClean="0"/>
              <a:t>Fraction of students able to solve ratio</a:t>
            </a:r>
            <a:r>
              <a:rPr lang="en-US" sz="2000" baseline="0" dirty="0" smtClean="0"/>
              <a:t> </a:t>
            </a:r>
            <a:r>
              <a:rPr lang="en-US" sz="2000" baseline="0" dirty="0" smtClean="0"/>
              <a:t>problems</a:t>
            </a:r>
          </a:p>
          <a:p>
            <a:pPr>
              <a:defRPr/>
            </a:pPr>
            <a:r>
              <a:rPr lang="en-US" sz="2000" baseline="0" dirty="0" smtClean="0"/>
              <a:t>after repeated experiences in various contexts</a:t>
            </a:r>
          </a:p>
          <a:p>
            <a:pPr>
              <a:defRPr/>
            </a:pPr>
            <a:endParaRPr lang="en-US" sz="2000" baseline="0" dirty="0" smtClean="0"/>
          </a:p>
        </c:rich>
      </c:tx>
      <c:layout/>
    </c:title>
    <c:plotArea>
      <c:layout/>
      <c:scatterChart>
        <c:scatterStyle val="lineMarker"/>
        <c:ser>
          <c:idx val="0"/>
          <c:order val="0"/>
          <c:tx>
            <c:strRef>
              <c:f>Sheet1!$B$1</c:f>
              <c:strCache>
                <c:ptCount val="1"/>
                <c:pt idx="0">
                  <c:v>Percentage</c:v>
                </c:pt>
              </c:strCache>
            </c:strRef>
          </c:tx>
          <c:spPr>
            <a:ln w="28575">
              <a:noFill/>
            </a:ln>
          </c:spPr>
          <c:xVal>
            <c:numRef>
              <c:f>Sheet1!$A$2:$A$11</c:f>
              <c:numCache>
                <c:formatCode>General</c:formatCode>
                <c:ptCount val="10"/>
                <c:pt idx="0">
                  <c:v>0.0</c:v>
                </c:pt>
                <c:pt idx="1">
                  <c:v>4.5</c:v>
                </c:pt>
                <c:pt idx="2">
                  <c:v>5.0</c:v>
                </c:pt>
                <c:pt idx="3">
                  <c:v>8.0</c:v>
                </c:pt>
                <c:pt idx="4">
                  <c:v>10.0</c:v>
                </c:pt>
                <c:pt idx="5">
                  <c:v>11.0</c:v>
                </c:pt>
                <c:pt idx="6">
                  <c:v>14.0</c:v>
                </c:pt>
                <c:pt idx="7">
                  <c:v>15.0</c:v>
                </c:pt>
                <c:pt idx="8">
                  <c:v>17.0</c:v>
                </c:pt>
                <c:pt idx="9">
                  <c:v>20.0</c:v>
                </c:pt>
              </c:numCache>
            </c:numRef>
          </c:xVal>
          <c:yVal>
            <c:numRef>
              <c:f>Sheet1!$B$2:$B$11</c:f>
              <c:numCache>
                <c:formatCode>General</c:formatCode>
                <c:ptCount val="10"/>
                <c:pt idx="0" formatCode="0%">
                  <c:v>0.51</c:v>
                </c:pt>
                <c:pt idx="1">
                  <c:v>0.51</c:v>
                </c:pt>
                <c:pt idx="2">
                  <c:v>0.53</c:v>
                </c:pt>
                <c:pt idx="3">
                  <c:v>0.73</c:v>
                </c:pt>
                <c:pt idx="4">
                  <c:v>0.72</c:v>
                </c:pt>
                <c:pt idx="5">
                  <c:v>0.72</c:v>
                </c:pt>
                <c:pt idx="6">
                  <c:v>0.75</c:v>
                </c:pt>
                <c:pt idx="7">
                  <c:v>0.76</c:v>
                </c:pt>
                <c:pt idx="8">
                  <c:v>0.77</c:v>
                </c:pt>
                <c:pt idx="9">
                  <c:v>0.75</c:v>
                </c:pt>
              </c:numCache>
            </c:numRef>
          </c:yVal>
        </c:ser>
        <c:axId val="579953352"/>
        <c:axId val="580216424"/>
      </c:scatterChart>
      <c:valAx>
        <c:axId val="579953352"/>
        <c:scaling>
          <c:orientation val="minMax"/>
          <c:max val="20.0"/>
        </c:scaling>
        <c:axPos val="b"/>
        <c:numFmt formatCode="General" sourceLinked="1"/>
        <c:tickLblPos val="nextTo"/>
        <c:crossAx val="580216424"/>
        <c:crosses val="autoZero"/>
        <c:crossBetween val="midCat"/>
      </c:valAx>
      <c:valAx>
        <c:axId val="580216424"/>
        <c:scaling>
          <c:orientation val="minMax"/>
          <c:max val="1.0"/>
        </c:scaling>
        <c:axPos val="l"/>
        <c:majorGridlines/>
        <c:numFmt formatCode="0%" sourceLinked="1"/>
        <c:tickLblPos val="nextTo"/>
        <c:crossAx val="579953352"/>
        <c:crosses val="autoZero"/>
        <c:crossBetween val="midCat"/>
        <c:minorUnit val="0.2"/>
      </c:valAx>
    </c:plotArea>
    <c:plotVisOnly val="1"/>
  </c:chart>
  <c:txPr>
    <a:bodyPr/>
    <a:lstStyle/>
    <a:p>
      <a:pPr>
        <a:defRPr sz="1800"/>
      </a:pPr>
      <a:endParaRPr lang="en-US"/>
    </a:p>
  </c:txPr>
  <c:externalData r:id="rId1"/>
</c:chartSpace>
</file>

<file path=ppt/drawings/_rels/vmlDrawing1.vml.rels><?xml version="1.0" encoding="UTF-8" standalone="yes"?>
<Relationships xmlns="http://schemas.openxmlformats.org/package/2006/relationships"><Relationship Id="rId3" Type="http://schemas.openxmlformats.org/officeDocument/2006/relationships/image" Target="../media/image6.pict"/><Relationship Id="rId4" Type="http://schemas.openxmlformats.org/officeDocument/2006/relationships/image" Target="../media/image7.pict"/><Relationship Id="rId1" Type="http://schemas.openxmlformats.org/officeDocument/2006/relationships/image" Target="../media/image4.pict"/><Relationship Id="rId2" Type="http://schemas.openxmlformats.org/officeDocument/2006/relationships/image" Target="../media/image5.pict"/></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pict"/></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0.pict"/></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7.pict"/></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9.pict"/></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0.pict"/></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1.pict"/></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4400" y="4343400"/>
            <a:ext cx="5029200" cy="4114800"/>
          </a:xfrm>
          <a:prstGeom prst="rect">
            <a:avLst/>
          </a:prstGeom>
          <a:noFill/>
          <a:ln w="12700">
            <a:noFill/>
            <a:miter lim="800000"/>
            <a:headEnd/>
            <a:tailEnd/>
          </a:ln>
          <a:effectLst/>
        </p:spPr>
        <p:txBody>
          <a:bodyPr vert="horz" wrap="square" lIns="90487" tIns="44450" rIns="90487" bIns="4445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363" name="Rectangle 3"/>
          <p:cNvSpPr>
            <a:spLocks noGrp="1" noRot="1" noChangeAspect="1" noChangeArrowheads="1" noTextEdit="1"/>
          </p:cNvSpPr>
          <p:nvPr>
            <p:ph type="sldImg" idx="2"/>
          </p:nvPr>
        </p:nvSpPr>
        <p:spPr bwMode="auto">
          <a:xfrm>
            <a:off x="1143000" y="685800"/>
            <a:ext cx="4572000" cy="3429000"/>
          </a:xfrm>
          <a:prstGeom prst="rect">
            <a:avLst/>
          </a:prstGeom>
          <a:noFill/>
          <a:ln w="12700">
            <a:solidFill>
              <a:schemeClr val="tx1"/>
            </a:solidFill>
            <a:miter lim="800000"/>
            <a:headEnd/>
            <a:tailEnd/>
          </a:ln>
        </p:spPr>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110" charset="0"/>
        <a:ea typeface="ＭＳ Ｐゴシック" pitchFamily="-110" charset="-128"/>
        <a:cs typeface="ＭＳ Ｐゴシック" pitchFamily="-110" charset="-128"/>
      </a:defRPr>
    </a:lvl1pPr>
    <a:lvl2pPr marL="457200" algn="l" rtl="0" eaLnBrk="0" fontAlgn="base" hangingPunct="0">
      <a:spcBef>
        <a:spcPct val="30000"/>
      </a:spcBef>
      <a:spcAft>
        <a:spcPct val="0"/>
      </a:spcAft>
      <a:defRPr sz="1200" kern="1200">
        <a:solidFill>
          <a:schemeClr val="tx1"/>
        </a:solidFill>
        <a:latin typeface="Times" pitchFamily="-110" charset="0"/>
        <a:ea typeface="ＭＳ Ｐゴシック" pitchFamily="-110" charset="-128"/>
        <a:cs typeface="+mn-cs"/>
      </a:defRPr>
    </a:lvl2pPr>
    <a:lvl3pPr marL="914400" algn="l" rtl="0" eaLnBrk="0" fontAlgn="base" hangingPunct="0">
      <a:spcBef>
        <a:spcPct val="30000"/>
      </a:spcBef>
      <a:spcAft>
        <a:spcPct val="0"/>
      </a:spcAft>
      <a:defRPr sz="1200" kern="1200">
        <a:solidFill>
          <a:schemeClr val="tx1"/>
        </a:solidFill>
        <a:latin typeface="Times" pitchFamily="-110" charset="0"/>
        <a:ea typeface="ヒラギノ角ゴ Pro W3" charset="-128"/>
        <a:cs typeface="ヒラギノ角ゴ Pro W3" charset="-128"/>
      </a:defRPr>
    </a:lvl3pPr>
    <a:lvl4pPr marL="1371600" algn="l" rtl="0" eaLnBrk="0" fontAlgn="base" hangingPunct="0">
      <a:spcBef>
        <a:spcPct val="30000"/>
      </a:spcBef>
      <a:spcAft>
        <a:spcPct val="0"/>
      </a:spcAft>
      <a:defRPr sz="1200" kern="1200">
        <a:solidFill>
          <a:schemeClr val="tx1"/>
        </a:solidFill>
        <a:latin typeface="Times" pitchFamily="-110" charset="0"/>
        <a:ea typeface="ヒラギノ角ゴ Pro W3" charset="-128"/>
        <a:cs typeface="+mn-cs"/>
      </a:defRPr>
    </a:lvl4pPr>
    <a:lvl5pPr marL="1828800" algn="l" rtl="0" eaLnBrk="0" fontAlgn="base" hangingPunct="0">
      <a:spcBef>
        <a:spcPct val="30000"/>
      </a:spcBef>
      <a:spcAft>
        <a:spcPct val="0"/>
      </a:spcAft>
      <a:defRPr sz="1200" kern="1200">
        <a:solidFill>
          <a:schemeClr val="tx1"/>
        </a:solidFill>
        <a:latin typeface="Times" pitchFamily="-110" charset="0"/>
        <a:ea typeface="ヒラギノ角ゴ Pro W3"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5.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6.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8.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w="9525"/>
        </p:spPr>
        <p:txBody>
          <a:bodyPr/>
          <a:lstStyle/>
          <a:p>
            <a:endParaRPr lang="en-US">
              <a:latin typeface="Times" charset="0"/>
              <a:ea typeface="ＭＳ Ｐゴシック" pitchFamily="-80" charset="-128"/>
              <a:cs typeface="ＭＳ Ｐゴシック" pitchFamily="-80"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47842" name="Rectangle 2"/>
          <p:cNvSpPr>
            <a:spLocks noGrp="1" noRot="1" noChangeAspect="1" noChangeArrowheads="1"/>
          </p:cNvSpPr>
          <p:nvPr>
            <p:ph type="sldImg"/>
          </p:nvPr>
        </p:nvSpPr>
        <p:spPr bwMode="auto">
          <a:xfrm>
            <a:off x="1150938" y="692150"/>
            <a:ext cx="4556125" cy="3416300"/>
          </a:xfrm>
          <a:prstGeom prst="rect">
            <a:avLst/>
          </a:prstGeom>
          <a:noFill/>
          <a:ln w="12700" cap="flat">
            <a:solidFill>
              <a:schemeClr val="tx1"/>
            </a:solidFill>
            <a:miter lim="800000"/>
            <a:headEnd/>
            <a:tailEnd/>
          </a:ln>
        </p:spPr>
      </p:sp>
      <p:sp>
        <p:nvSpPr>
          <p:cNvPr id="547843" name="Rectangle 3"/>
          <p:cNvSpPr>
            <a:spLocks noGrp="1" noChangeArrowheads="1"/>
          </p:cNvSpPr>
          <p:nvPr>
            <p:ph type="body" idx="1"/>
          </p:nvPr>
        </p:nvSpPr>
        <p:spPr bwMode="auto">
          <a:xfrm>
            <a:off x="985838" y="4343400"/>
            <a:ext cx="5029200" cy="4114800"/>
          </a:xfrm>
          <a:prstGeom prst="rect">
            <a:avLst/>
          </a:prstGeom>
          <a:noFill/>
          <a:ln w="12700">
            <a:miter lim="800000"/>
            <a:headEnd/>
            <a:tailEnd/>
          </a:ln>
        </p:spPr>
        <p:txBody>
          <a:bodyPr lIns="90487" tIns="44450" rIns="90487" bIns="44450">
            <a:prstTxWarp prst="textNoShape">
              <a:avLst/>
            </a:prstTxWarp>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850" name="Rectangle 2"/>
          <p:cNvSpPr>
            <a:spLocks noGrp="1" noRot="1" noChangeAspect="1" noChangeArrowheads="1"/>
          </p:cNvSpPr>
          <p:nvPr>
            <p:ph type="sldImg"/>
          </p:nvPr>
        </p:nvSpPr>
        <p:spPr>
          <a:solidFill>
            <a:srgbClr val="FFFFFF"/>
          </a:solidFill>
          <a:ln/>
        </p:spPr>
      </p:sp>
      <p:sp>
        <p:nvSpPr>
          <p:cNvPr id="78851" name="Rectangle 3"/>
          <p:cNvSpPr>
            <a:spLocks noGrp="1" noChangeArrowheads="1"/>
          </p:cNvSpPr>
          <p:nvPr>
            <p:ph type="body" idx="1"/>
          </p:nvPr>
        </p:nvSpPr>
        <p:spPr>
          <a:solidFill>
            <a:srgbClr val="FFFFFF"/>
          </a:solidFill>
          <a:ln>
            <a:solidFill>
              <a:srgbClr val="000000"/>
            </a:solidFill>
          </a:ln>
        </p:spPr>
        <p:txBody>
          <a:bodyPr/>
          <a:lstStyle/>
          <a:p>
            <a:endParaRPr lang="en-US">
              <a:latin typeface="Times" charset="0"/>
              <a:ea typeface="ＭＳ Ｐゴシック" pitchFamily="-80" charset="-128"/>
              <a:cs typeface="ＭＳ Ｐゴシック" pitchFamily="-80"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0898" name="Rectangle 2"/>
          <p:cNvSpPr>
            <a:spLocks noGrp="1" noRot="1" noChangeAspect="1" noChangeArrowheads="1"/>
          </p:cNvSpPr>
          <p:nvPr>
            <p:ph type="sldImg"/>
          </p:nvPr>
        </p:nvSpPr>
        <p:spPr>
          <a:xfrm>
            <a:off x="1150938" y="692150"/>
            <a:ext cx="4556125" cy="3416300"/>
          </a:xfrm>
          <a:ln cap="flat"/>
        </p:spPr>
      </p:sp>
      <p:sp>
        <p:nvSpPr>
          <p:cNvPr id="80899" name="Rectangle 3"/>
          <p:cNvSpPr>
            <a:spLocks noGrp="1" noChangeArrowheads="1"/>
          </p:cNvSpPr>
          <p:nvPr>
            <p:ph type="body" idx="1"/>
          </p:nvPr>
        </p:nvSpPr>
        <p:spPr>
          <a:xfrm>
            <a:off x="985838" y="4343400"/>
            <a:ext cx="5029200" cy="4114800"/>
          </a:xfrm>
          <a:noFill/>
          <a:ln w="9525"/>
        </p:spPr>
        <p:txBody>
          <a:bodyPr/>
          <a:lstStyle/>
          <a:p>
            <a:endParaRPr lang="en-US" smtClean="0">
              <a:latin typeface="Times" charset="0"/>
              <a:ea typeface="ＭＳ Ｐゴシック" pitchFamily="-80" charset="-128"/>
              <a:cs typeface="ＭＳ Ｐゴシック" pitchFamily="-80"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4294967295"/>
          </p:nvPr>
        </p:nvSpPr>
        <p:spPr bwMode="auto">
          <a:xfrm>
            <a:off x="3884613" y="8685213"/>
            <a:ext cx="2971800" cy="457200"/>
          </a:xfrm>
          <a:prstGeom prst="rect">
            <a:avLst/>
          </a:prstGeom>
          <a:noFill/>
          <a:ln>
            <a:miter lim="800000"/>
            <a:headEnd/>
            <a:tailEnd/>
          </a:ln>
        </p:spPr>
        <p:txBody>
          <a:bodyPr>
            <a:prstTxWarp prst="textNoShape">
              <a:avLst/>
            </a:prstTxWarp>
          </a:bodyPr>
          <a:lstStyle/>
          <a:p>
            <a:fld id="{B5CF47C3-E31A-2D46-8FFE-404FDAC76992}" type="slidenum">
              <a:rPr lang="en-US">
                <a:latin typeface="Times" charset="0"/>
              </a:rPr>
              <a:pPr/>
              <a:t>42</a:t>
            </a:fld>
            <a:endParaRPr lang="en-US">
              <a:latin typeface="Times" charset="0"/>
            </a:endParaRPr>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w="9525"/>
        </p:spPr>
        <p:txBody>
          <a:bodyPr/>
          <a:lstStyle/>
          <a:p>
            <a:endParaRPr lang="en-US">
              <a:latin typeface="Times" charset="0"/>
              <a:ea typeface="ＭＳ Ｐゴシック" pitchFamily="-80" charset="-128"/>
              <a:cs typeface="ＭＳ Ｐゴシック" pitchFamily="-80"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8066" name="Rectangle 2"/>
          <p:cNvSpPr>
            <a:spLocks noGrp="1" noChangeArrowheads="1"/>
          </p:cNvSpPr>
          <p:nvPr>
            <p:ph type="body" idx="1"/>
          </p:nvPr>
        </p:nvSpPr>
        <p:spPr>
          <a:noFill/>
          <a:ln w="9525"/>
        </p:spPr>
        <p:txBody>
          <a:bodyPr/>
          <a:lstStyle/>
          <a:p>
            <a:r>
              <a:rPr lang="en-US">
                <a:latin typeface="Times" charset="0"/>
                <a:ea typeface="ＭＳ Ｐゴシック" pitchFamily="-80" charset="-128"/>
                <a:cs typeface="ＭＳ Ｐゴシック" pitchFamily="-80" charset="-128"/>
              </a:rPr>
              <a:t>In part, for this reason, it was decided to design instruction that emphasized the role of concepts and the reasoning necessary to develop and apply the concepts.  The focus is on relating the physics formulas to the real world.  </a:t>
            </a:r>
          </a:p>
          <a:p>
            <a:endParaRPr lang="en-US">
              <a:latin typeface="Times" charset="0"/>
              <a:ea typeface="ＭＳ Ｐゴシック" pitchFamily="-80" charset="-128"/>
              <a:cs typeface="ＭＳ Ｐゴシック" pitchFamily="-80" charset="-128"/>
            </a:endParaRPr>
          </a:p>
          <a:p>
            <a:r>
              <a:rPr lang="en-US">
                <a:latin typeface="Times" charset="0"/>
                <a:ea typeface="ＭＳ Ｐゴシック" pitchFamily="-80" charset="-128"/>
                <a:cs typeface="ＭＳ Ｐゴシック" pitchFamily="-80" charset="-128"/>
              </a:rPr>
              <a:t>We have attempted to design questions that are difficult to solve simply by using equations.  In this way, focusing student attention on the underlying concepts and interpretations for those concepts.</a:t>
            </a:r>
          </a:p>
        </p:txBody>
      </p:sp>
      <p:sp>
        <p:nvSpPr>
          <p:cNvPr id="88067" name="Rectangle 3"/>
          <p:cNvSpPr>
            <a:spLocks noGrp="1" noRot="1" noChangeAspect="1" noChangeArrowheads="1"/>
          </p:cNvSpPr>
          <p:nvPr>
            <p:ph type="sldImg"/>
          </p:nvPr>
        </p:nvSpPr>
        <p:spPr>
          <a:ln cap="flat"/>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5170" name="Rectangle 2"/>
          <p:cNvSpPr>
            <a:spLocks noGrp="1" noRot="1" noChangeAspect="1" noChangeArrowheads="1" noTextEdit="1"/>
          </p:cNvSpPr>
          <p:nvPr>
            <p:ph type="sldImg"/>
          </p:nvPr>
        </p:nvSpPr>
        <p:spPr>
          <a:ln/>
        </p:spPr>
      </p:sp>
      <p:sp>
        <p:nvSpPr>
          <p:cNvPr id="135171" name="Rectangle 3"/>
          <p:cNvSpPr>
            <a:spLocks noGrp="1" noChangeArrowheads="1"/>
          </p:cNvSpPr>
          <p:nvPr>
            <p:ph type="body" idx="1"/>
          </p:nvPr>
        </p:nvSpPr>
        <p:spPr>
          <a:noFill/>
          <a:ln w="9525"/>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9266" name="Rectangle 2"/>
          <p:cNvSpPr>
            <a:spLocks noGrp="1" noRot="1" noChangeAspect="1" noChangeArrowheads="1" noTextEdit="1"/>
          </p:cNvSpPr>
          <p:nvPr>
            <p:ph type="sldImg"/>
          </p:nvPr>
        </p:nvSpPr>
        <p:spPr>
          <a:ln/>
        </p:spPr>
      </p:sp>
      <p:sp>
        <p:nvSpPr>
          <p:cNvPr id="139267" name="Rectangle 3"/>
          <p:cNvSpPr>
            <a:spLocks noGrp="1" noChangeArrowheads="1"/>
          </p:cNvSpPr>
          <p:nvPr>
            <p:ph type="body" idx="1"/>
          </p:nvPr>
        </p:nvSpPr>
        <p:spPr>
          <a:noFill/>
          <a:ln w="9525"/>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41314" name="Rectangle 2"/>
          <p:cNvSpPr>
            <a:spLocks noGrp="1" noRot="1" noChangeAspect="1" noChangeArrowheads="1" noTextEdit="1"/>
          </p:cNvSpPr>
          <p:nvPr>
            <p:ph type="sldImg"/>
          </p:nvPr>
        </p:nvSpPr>
        <p:spPr>
          <a:ln/>
        </p:spPr>
      </p:sp>
      <p:sp>
        <p:nvSpPr>
          <p:cNvPr id="141315" name="Rectangle 3"/>
          <p:cNvSpPr>
            <a:spLocks noGrp="1" noChangeArrowheads="1"/>
          </p:cNvSpPr>
          <p:nvPr>
            <p:ph type="body" idx="1"/>
          </p:nvPr>
        </p:nvSpPr>
        <p:spPr>
          <a:noFill/>
          <a:ln w="9525"/>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a:ln/>
        </p:spPr>
      </p:sp>
      <p:sp>
        <p:nvSpPr>
          <p:cNvPr id="151555" name="Rectangle 3"/>
          <p:cNvSpPr>
            <a:spLocks noGrp="1" noChangeArrowheads="1"/>
          </p:cNvSpPr>
          <p:nvPr>
            <p:ph type="body" idx="1"/>
          </p:nvPr>
        </p:nvSpPr>
        <p:spPr>
          <a:noFill/>
          <a:ln w="9525"/>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02" name="Rectangle 2"/>
          <p:cNvSpPr>
            <a:spLocks noGrp="1" noRot="1" noChangeAspect="1" noChangeArrowheads="1" noTextEdit="1"/>
          </p:cNvSpPr>
          <p:nvPr>
            <p:ph type="sldImg"/>
          </p:nvPr>
        </p:nvSpPr>
        <p:spPr>
          <a:ln/>
        </p:spPr>
      </p:sp>
      <p:sp>
        <p:nvSpPr>
          <p:cNvPr id="153603" name="Rectangle 3"/>
          <p:cNvSpPr>
            <a:spLocks noGrp="1" noChangeArrowheads="1"/>
          </p:cNvSpPr>
          <p:nvPr>
            <p:ph type="body" idx="1"/>
          </p:nvPr>
        </p:nvSpPr>
        <p:spPr>
          <a:noFill/>
          <a:ln w="9525"/>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530" name="Rectangle 2"/>
          <p:cNvSpPr>
            <a:spLocks noGrp="1" noChangeArrowheads="1"/>
          </p:cNvSpPr>
          <p:nvPr>
            <p:ph type="body" idx="1"/>
          </p:nvPr>
        </p:nvSpPr>
        <p:spPr>
          <a:noFill/>
          <a:ln w="9525"/>
        </p:spPr>
        <p:txBody>
          <a:bodyPr/>
          <a:lstStyle/>
          <a:p>
            <a:endParaRPr lang="en-US">
              <a:latin typeface="Times" charset="0"/>
              <a:ea typeface="ＭＳ Ｐゴシック" pitchFamily="-80" charset="-128"/>
              <a:cs typeface="ＭＳ Ｐゴシック" pitchFamily="-80" charset="-128"/>
            </a:endParaRPr>
          </a:p>
        </p:txBody>
      </p:sp>
      <p:sp>
        <p:nvSpPr>
          <p:cNvPr id="22531" name="Rectangle 3"/>
          <p:cNvSpPr>
            <a:spLocks noGrp="1" noRot="1" noChangeAspect="1" noChangeArrowheads="1"/>
          </p:cNvSpPr>
          <p:nvPr>
            <p:ph type="sldImg"/>
          </p:nvPr>
        </p:nvSpPr>
        <p:spPr>
          <a:ln cap="flat"/>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45410" name="Rectangle 2"/>
          <p:cNvSpPr>
            <a:spLocks noGrp="1" noRot="1" noChangeAspect="1" noChangeArrowheads="1" noTextEdit="1"/>
          </p:cNvSpPr>
          <p:nvPr>
            <p:ph type="sldImg"/>
          </p:nvPr>
        </p:nvSpPr>
        <p:spPr>
          <a:ln/>
        </p:spPr>
      </p:sp>
      <p:sp>
        <p:nvSpPr>
          <p:cNvPr id="145411" name="Rectangle 3"/>
          <p:cNvSpPr>
            <a:spLocks noGrp="1" noChangeArrowheads="1"/>
          </p:cNvSpPr>
          <p:nvPr>
            <p:ph type="body" idx="1"/>
          </p:nvPr>
        </p:nvSpPr>
        <p:spPr>
          <a:noFill/>
          <a:ln w="9525"/>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4210" name="Rectangle 2"/>
          <p:cNvSpPr>
            <a:spLocks noGrp="1" noRot="1" noChangeAspect="1" noChangeArrowheads="1" noTextEdit="1"/>
          </p:cNvSpPr>
          <p:nvPr>
            <p:ph type="sldImg"/>
          </p:nvPr>
        </p:nvSpPr>
        <p:spPr>
          <a:solidFill>
            <a:srgbClr val="FFFFFF"/>
          </a:solidFill>
          <a:ln/>
        </p:spPr>
      </p:sp>
      <p:sp>
        <p:nvSpPr>
          <p:cNvPr id="94211" name="Rectangle 3"/>
          <p:cNvSpPr>
            <a:spLocks noGrp="1" noChangeArrowheads="1"/>
          </p:cNvSpPr>
          <p:nvPr>
            <p:ph type="body" idx="1"/>
          </p:nvPr>
        </p:nvSpPr>
        <p:spPr>
          <a:noFill/>
          <a:ln>
            <a:solidFill>
              <a:srgbClr val="000000"/>
            </a:solidFill>
          </a:ln>
        </p:spPr>
        <p:txBody>
          <a:bodyPr lIns="90478" tIns="44445" rIns="90478" bIns="44445"/>
          <a:lstStyle/>
          <a:p>
            <a:endParaRPr lang="en-US">
              <a:latin typeface="Times" charset="0"/>
              <a:ea typeface="ＭＳ Ｐゴシック" pitchFamily="-80" charset="-128"/>
              <a:cs typeface="ＭＳ Ｐゴシック" pitchFamily="-80"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6258" name="Rectangle 2"/>
          <p:cNvSpPr>
            <a:spLocks noGrp="1" noRot="1" noChangeAspect="1" noChangeArrowheads="1" noTextEdit="1"/>
          </p:cNvSpPr>
          <p:nvPr>
            <p:ph type="sldImg"/>
          </p:nvPr>
        </p:nvSpPr>
        <p:spPr>
          <a:solidFill>
            <a:srgbClr val="FFFFFF"/>
          </a:solidFill>
          <a:ln/>
        </p:spPr>
      </p:sp>
      <p:sp>
        <p:nvSpPr>
          <p:cNvPr id="96259" name="Rectangle 3"/>
          <p:cNvSpPr>
            <a:spLocks noGrp="1" noChangeArrowheads="1"/>
          </p:cNvSpPr>
          <p:nvPr>
            <p:ph type="body" idx="1"/>
          </p:nvPr>
        </p:nvSpPr>
        <p:spPr>
          <a:noFill/>
          <a:ln>
            <a:solidFill>
              <a:srgbClr val="000000"/>
            </a:solidFill>
          </a:ln>
        </p:spPr>
        <p:txBody>
          <a:bodyPr lIns="90478" tIns="44445" rIns="90478" bIns="44445"/>
          <a:lstStyle/>
          <a:p>
            <a:endParaRPr lang="en-US">
              <a:latin typeface="Times" charset="0"/>
              <a:ea typeface="ＭＳ Ｐゴシック" pitchFamily="-80" charset="-128"/>
              <a:cs typeface="ＭＳ Ｐゴシック" pitchFamily="-80" charset="-128"/>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8306" name="Rectangle 2"/>
          <p:cNvSpPr>
            <a:spLocks noGrp="1" noRot="1" noChangeAspect="1" noChangeArrowheads="1" noTextEdit="1"/>
          </p:cNvSpPr>
          <p:nvPr>
            <p:ph type="sldImg"/>
          </p:nvPr>
        </p:nvSpPr>
        <p:spPr>
          <a:solidFill>
            <a:srgbClr val="FFFFFF"/>
          </a:solidFill>
          <a:ln/>
        </p:spPr>
      </p:sp>
      <p:sp>
        <p:nvSpPr>
          <p:cNvPr id="98307" name="Rectangle 3"/>
          <p:cNvSpPr>
            <a:spLocks noGrp="1" noChangeArrowheads="1"/>
          </p:cNvSpPr>
          <p:nvPr>
            <p:ph type="body" idx="1"/>
          </p:nvPr>
        </p:nvSpPr>
        <p:spPr>
          <a:noFill/>
          <a:ln>
            <a:solidFill>
              <a:srgbClr val="000000"/>
            </a:solidFill>
          </a:ln>
        </p:spPr>
        <p:txBody>
          <a:bodyPr lIns="90478" tIns="44445" rIns="90478" bIns="44445"/>
          <a:lstStyle/>
          <a:p>
            <a:endParaRPr lang="en-US">
              <a:latin typeface="Times" charset="0"/>
              <a:ea typeface="ＭＳ Ｐゴシック" pitchFamily="-80" charset="-128"/>
              <a:cs typeface="ＭＳ Ｐゴシック" pitchFamily="-80"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4450" name="Rectangle 2"/>
          <p:cNvSpPr>
            <a:spLocks noGrp="1" noRot="1" noChangeAspect="1" noChangeArrowheads="1" noTextEdit="1"/>
          </p:cNvSpPr>
          <p:nvPr>
            <p:ph type="sldImg"/>
          </p:nvPr>
        </p:nvSpPr>
        <p:spPr>
          <a:solidFill>
            <a:srgbClr val="FFFFFF"/>
          </a:solidFill>
          <a:ln/>
        </p:spPr>
      </p:sp>
      <p:sp>
        <p:nvSpPr>
          <p:cNvPr id="104451" name="Rectangle 3"/>
          <p:cNvSpPr>
            <a:spLocks noGrp="1" noChangeArrowheads="1"/>
          </p:cNvSpPr>
          <p:nvPr>
            <p:ph type="body" idx="1"/>
          </p:nvPr>
        </p:nvSpPr>
        <p:spPr>
          <a:noFill/>
          <a:ln>
            <a:solidFill>
              <a:srgbClr val="000000"/>
            </a:solidFill>
          </a:ln>
        </p:spPr>
        <p:txBody>
          <a:bodyPr lIns="90478" tIns="44445" rIns="90478" bIns="44445"/>
          <a:lstStyle/>
          <a:p>
            <a:endParaRPr lang="en-US">
              <a:latin typeface="Times" charset="0"/>
              <a:ea typeface="ＭＳ Ｐゴシック" pitchFamily="-80" charset="-128"/>
              <a:cs typeface="ＭＳ Ｐゴシック" pitchFamily="-80" charset="-128"/>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9570" name="Rectangle 2"/>
          <p:cNvSpPr>
            <a:spLocks noGrp="1" noRot="1" noChangeAspect="1" noChangeArrowheads="1"/>
          </p:cNvSpPr>
          <p:nvPr>
            <p:ph type="sldImg"/>
          </p:nvPr>
        </p:nvSpPr>
        <p:spPr>
          <a:xfrm>
            <a:off x="1152525" y="692150"/>
            <a:ext cx="4552950" cy="3416300"/>
          </a:xfrm>
          <a:ln cap="flat"/>
        </p:spPr>
      </p:sp>
      <p:sp>
        <p:nvSpPr>
          <p:cNvPr id="109571" name="Rectangle 3"/>
          <p:cNvSpPr>
            <a:spLocks noGrp="1" noChangeArrowheads="1"/>
          </p:cNvSpPr>
          <p:nvPr>
            <p:ph type="body" idx="1"/>
          </p:nvPr>
        </p:nvSpPr>
        <p:spPr>
          <a:xfrm>
            <a:off x="985838" y="4343400"/>
            <a:ext cx="5029200" cy="4114800"/>
          </a:xfrm>
          <a:noFill/>
          <a:ln w="9525"/>
        </p:spPr>
        <p:txBody>
          <a:bodyPr/>
          <a:lstStyle/>
          <a:p>
            <a:endParaRPr lang="en-US">
              <a:latin typeface="Times" charset="0"/>
              <a:ea typeface="ＭＳ Ｐゴシック" pitchFamily="-80" charset="-128"/>
              <a:cs typeface="ＭＳ Ｐゴシック" pitchFamily="-80"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530" name="Rectangle 2"/>
          <p:cNvSpPr>
            <a:spLocks noGrp="1" noChangeArrowheads="1"/>
          </p:cNvSpPr>
          <p:nvPr>
            <p:ph type="body" idx="1"/>
          </p:nvPr>
        </p:nvSpPr>
        <p:spPr>
          <a:noFill/>
          <a:ln w="9525"/>
        </p:spPr>
        <p:txBody>
          <a:bodyPr/>
          <a:lstStyle/>
          <a:p>
            <a:endParaRPr lang="en-US">
              <a:latin typeface="Times" charset="0"/>
              <a:ea typeface="ＭＳ Ｐゴシック" pitchFamily="-80" charset="-128"/>
              <a:cs typeface="ＭＳ Ｐゴシック" pitchFamily="-80" charset="-128"/>
            </a:endParaRPr>
          </a:p>
        </p:txBody>
      </p:sp>
      <p:sp>
        <p:nvSpPr>
          <p:cNvPr id="22531" name="Rectangle 3"/>
          <p:cNvSpPr>
            <a:spLocks noGrp="1" noRot="1" noChangeAspect="1" noChangeArrowheads="1"/>
          </p:cNvSpPr>
          <p:nvPr>
            <p:ph type="sldImg"/>
          </p:nvPr>
        </p:nvSpPr>
        <p:spPr>
          <a:ln cap="flat"/>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22" name="Rectangle 2"/>
          <p:cNvSpPr>
            <a:spLocks noGrp="1" noRot="1" noChangeAspect="1" noChangeArrowheads="1"/>
          </p:cNvSpPr>
          <p:nvPr>
            <p:ph type="sldImg"/>
          </p:nvPr>
        </p:nvSpPr>
        <p:spPr>
          <a:solidFill>
            <a:srgbClr val="FFFFFF"/>
          </a:solidFill>
          <a:ln/>
        </p:spPr>
      </p:sp>
      <p:sp>
        <p:nvSpPr>
          <p:cNvPr id="30723" name="Rectangle 3"/>
          <p:cNvSpPr>
            <a:spLocks noGrp="1" noChangeArrowheads="1"/>
          </p:cNvSpPr>
          <p:nvPr>
            <p:ph type="body" idx="1"/>
          </p:nvPr>
        </p:nvSpPr>
        <p:spPr>
          <a:solidFill>
            <a:srgbClr val="FFFFFF"/>
          </a:solidFill>
          <a:ln>
            <a:solidFill>
              <a:srgbClr val="000000"/>
            </a:solidFill>
          </a:ln>
        </p:spPr>
        <p:txBody>
          <a:bodyPr/>
          <a:lstStyle/>
          <a:p>
            <a:endParaRPr lang="en-US">
              <a:latin typeface="Times" charset="0"/>
              <a:ea typeface="ＭＳ Ｐゴシック" pitchFamily="-80" charset="-128"/>
              <a:cs typeface="ＭＳ Ｐゴシック" pitchFamily="-80"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w="9525"/>
        </p:spPr>
        <p:txBody>
          <a:bodyPr/>
          <a:lstStyle/>
          <a:p>
            <a:endParaRPr lang="en-US">
              <a:latin typeface="Times" charset="0"/>
              <a:ea typeface="ＭＳ Ｐゴシック" pitchFamily="-80" charset="-128"/>
              <a:cs typeface="ＭＳ Ｐゴシック" pitchFamily="-80"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w="9525"/>
        </p:spPr>
        <p:txBody>
          <a:bodyPr/>
          <a:lstStyle/>
          <a:p>
            <a:endParaRPr lang="en-US">
              <a:latin typeface="Times" charset="0"/>
              <a:ea typeface="ＭＳ Ｐゴシック" pitchFamily="-80" charset="-128"/>
              <a:cs typeface="ＭＳ Ｐゴシック" pitchFamily="-80"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3010" name="Slide Image Placeholder 1"/>
          <p:cNvSpPr>
            <a:spLocks noGrp="1" noRot="1" noChangeAspect="1"/>
          </p:cNvSpPr>
          <p:nvPr>
            <p:ph type="sldImg"/>
          </p:nvPr>
        </p:nvSpPr>
        <p:spPr>
          <a:ln/>
        </p:spPr>
      </p:sp>
      <p:sp>
        <p:nvSpPr>
          <p:cNvPr id="43011" name="Notes Placeholder 2"/>
          <p:cNvSpPr>
            <a:spLocks noGrp="1"/>
          </p:cNvSpPr>
          <p:nvPr>
            <p:ph type="body" idx="1"/>
          </p:nvPr>
        </p:nvSpPr>
        <p:spPr>
          <a:noFill/>
          <a:ln w="9525"/>
        </p:spPr>
        <p:txBody>
          <a:bodyPr/>
          <a:lstStyle/>
          <a:p>
            <a:endParaRPr lang="en-US">
              <a:latin typeface="Times" charset="0"/>
              <a:ea typeface="ＭＳ Ｐゴシック" pitchFamily="-80" charset="-128"/>
              <a:cs typeface="ＭＳ Ｐゴシック" pitchFamily="-80"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76578" name="Rectangle 2"/>
          <p:cNvSpPr>
            <a:spLocks noGrp="1" noRot="1" noChangeAspect="1" noChangeArrowheads="1" noTextEdit="1"/>
          </p:cNvSpPr>
          <p:nvPr>
            <p:ph type="sldImg"/>
          </p:nvPr>
        </p:nvSpPr>
        <p:spPr>
          <a:ln/>
        </p:spPr>
      </p:sp>
      <p:sp>
        <p:nvSpPr>
          <p:cNvPr id="11765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6322" name="Slide Image Placeholder 1"/>
          <p:cNvSpPr>
            <a:spLocks noGrp="1" noRot="1" noChangeAspect="1"/>
          </p:cNvSpPr>
          <p:nvPr>
            <p:ph type="sldImg"/>
          </p:nvPr>
        </p:nvSpPr>
        <p:spPr>
          <a:ln/>
        </p:spPr>
      </p:sp>
      <p:sp>
        <p:nvSpPr>
          <p:cNvPr id="56323" name="Notes Placeholder 2"/>
          <p:cNvSpPr>
            <a:spLocks noGrp="1"/>
          </p:cNvSpPr>
          <p:nvPr>
            <p:ph type="body" idx="1"/>
          </p:nvPr>
        </p:nvSpPr>
        <p:spPr>
          <a:noFill/>
          <a:ln w="9525"/>
        </p:spPr>
        <p:txBody>
          <a:bodyPr/>
          <a:lstStyle/>
          <a:p>
            <a:endParaRPr lang="en-US">
              <a:latin typeface="Times" charset="0"/>
              <a:ea typeface="ＭＳ Ｐゴシック" pitchFamily="-80" charset="-128"/>
              <a:cs typeface="ＭＳ Ｐゴシック" pitchFamily="-80" charset="-128"/>
            </a:endParaRPr>
          </a:p>
        </p:txBody>
      </p:sp>
      <p:sp>
        <p:nvSpPr>
          <p:cNvPr id="56324" name="Slide Number Placeholder 3"/>
          <p:cNvSpPr>
            <a:spLocks noGrp="1"/>
          </p:cNvSpPr>
          <p:nvPr>
            <p:ph type="sldNum" sz="quarter" idx="4294967295"/>
          </p:nvPr>
        </p:nvSpPr>
        <p:spPr bwMode="auto">
          <a:xfrm>
            <a:off x="3884613" y="8685213"/>
            <a:ext cx="2971800" cy="457200"/>
          </a:xfrm>
          <a:prstGeom prst="rect">
            <a:avLst/>
          </a:prstGeom>
          <a:noFill/>
          <a:ln>
            <a:miter lim="800000"/>
            <a:headEnd/>
            <a:tailEnd/>
          </a:ln>
        </p:spPr>
        <p:txBody>
          <a:bodyPr>
            <a:prstTxWarp prst="textNoShape">
              <a:avLst/>
            </a:prstTxWarp>
          </a:bodyPr>
          <a:lstStyle/>
          <a:p>
            <a:fld id="{390CF56D-0237-8149-8146-73B180961B24}" type="slidenum">
              <a:rPr lang="en-US"/>
              <a:pPr/>
              <a:t>31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sz="quarter" idx="10"/>
          </p:nvPr>
        </p:nvSpPr>
        <p:spPr>
          <a:ln/>
        </p:spPr>
        <p:txBody>
          <a:bodyPr/>
          <a:lstStyle>
            <a:lvl1pPr>
              <a:defRPr/>
            </a:lvl1pPr>
          </a:lstStyle>
          <a:p>
            <a:pPr>
              <a:defRPr/>
            </a:pPr>
            <a:fld id="{EAC69422-87A2-0D4F-AAF5-C0F6B902804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sz="quarter" idx="10"/>
          </p:nvPr>
        </p:nvSpPr>
        <p:spPr>
          <a:ln/>
        </p:spPr>
        <p:txBody>
          <a:bodyPr/>
          <a:lstStyle>
            <a:lvl1pPr>
              <a:defRPr/>
            </a:lvl1pPr>
          </a:lstStyle>
          <a:p>
            <a:pPr>
              <a:defRPr/>
            </a:pPr>
            <a:fld id="{CC7B7E2D-91DF-C644-8E3C-F41CC943F87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801688"/>
            <a:ext cx="1941513" cy="3438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7388" y="801688"/>
            <a:ext cx="5675312" cy="3438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sz="quarter" idx="10"/>
          </p:nvPr>
        </p:nvSpPr>
        <p:spPr>
          <a:ln/>
        </p:spPr>
        <p:txBody>
          <a:bodyPr/>
          <a:lstStyle>
            <a:lvl1pPr>
              <a:defRPr/>
            </a:lvl1pPr>
          </a:lstStyle>
          <a:p>
            <a:pPr>
              <a:defRPr/>
            </a:pPr>
            <a:fld id="{09054B54-2B54-AA44-A053-0B7016B64BC4}"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7388" y="801688"/>
            <a:ext cx="7769225" cy="758825"/>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87388" y="1982788"/>
            <a:ext cx="7769225" cy="2257425"/>
          </a:xfrm>
        </p:spPr>
        <p:txBody>
          <a:bodyPr/>
          <a:lstStyle/>
          <a:p>
            <a:pPr lvl="0"/>
            <a:endParaRPr lang="en-US" noProof="0" smtClean="0"/>
          </a:p>
        </p:txBody>
      </p:sp>
      <p:sp>
        <p:nvSpPr>
          <p:cNvPr id="4" name="Rectangle 8"/>
          <p:cNvSpPr>
            <a:spLocks noGrp="1" noChangeArrowheads="1"/>
          </p:cNvSpPr>
          <p:nvPr>
            <p:ph type="sldNum" sz="quarter" idx="10"/>
          </p:nvPr>
        </p:nvSpPr>
        <p:spPr>
          <a:ln/>
        </p:spPr>
        <p:txBody>
          <a:bodyPr/>
          <a:lstStyle>
            <a:lvl1pPr>
              <a:defRPr/>
            </a:lvl1pPr>
          </a:lstStyle>
          <a:p>
            <a:pPr>
              <a:defRPr/>
            </a:pPr>
            <a:fld id="{81CD309F-0032-E944-AECC-B851459EBA52}"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800100"/>
            <a:ext cx="7772400" cy="762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2260600"/>
          </a:xfrm>
        </p:spPr>
        <p:txBody>
          <a:bodyPr/>
          <a:lstStyle/>
          <a:p>
            <a:pPr lvl="0"/>
            <a:endParaRPr lang="en-US" noProof="0" smtClean="0"/>
          </a:p>
        </p:txBody>
      </p:sp>
      <p:sp>
        <p:nvSpPr>
          <p:cNvPr id="4" name="Rectangle 9"/>
          <p:cNvSpPr>
            <a:spLocks noGrp="1" noChangeArrowheads="1"/>
          </p:cNvSpPr>
          <p:nvPr>
            <p:ph type="sldNum" sz="quarter" idx="10"/>
          </p:nvPr>
        </p:nvSpPr>
        <p:spPr>
          <a:ln/>
        </p:spPr>
        <p:txBody>
          <a:bodyPr/>
          <a:lstStyle>
            <a:lvl1pPr>
              <a:defRPr/>
            </a:lvl1pPr>
          </a:lstStyle>
          <a:p>
            <a:pPr>
              <a:defRPr/>
            </a:pPr>
            <a:fld id="{6B8337F0-AEDF-4343-AA6D-65A84A1B801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sz="quarter" idx="10"/>
          </p:nvPr>
        </p:nvSpPr>
        <p:spPr>
          <a:ln/>
        </p:spPr>
        <p:txBody>
          <a:bodyPr/>
          <a:lstStyle>
            <a:lvl1pPr>
              <a:defRPr/>
            </a:lvl1pPr>
          </a:lstStyle>
          <a:p>
            <a:pPr>
              <a:defRPr/>
            </a:pPr>
            <a:fld id="{C9BDF43A-4C69-3948-8794-CB572EBC907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sz="quarter" idx="10"/>
          </p:nvPr>
        </p:nvSpPr>
        <p:spPr>
          <a:ln/>
        </p:spPr>
        <p:txBody>
          <a:bodyPr/>
          <a:lstStyle>
            <a:lvl1pPr>
              <a:defRPr/>
            </a:lvl1pPr>
          </a:lstStyle>
          <a:p>
            <a:pPr>
              <a:defRPr/>
            </a:pPr>
            <a:fld id="{27F53F29-FE4C-9042-B1A4-C693F9CC0A8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7388" y="1982788"/>
            <a:ext cx="3808412" cy="2257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2788"/>
            <a:ext cx="3808413" cy="2257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sz="quarter" idx="10"/>
          </p:nvPr>
        </p:nvSpPr>
        <p:spPr>
          <a:ln/>
        </p:spPr>
        <p:txBody>
          <a:bodyPr/>
          <a:lstStyle>
            <a:lvl1pPr>
              <a:defRPr/>
            </a:lvl1pPr>
          </a:lstStyle>
          <a:p>
            <a:pPr>
              <a:defRPr/>
            </a:pPr>
            <a:fld id="{2AA4F92B-2BDB-6E48-BF19-AB8E1E8B3D4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sz="quarter" idx="10"/>
          </p:nvPr>
        </p:nvSpPr>
        <p:spPr>
          <a:ln/>
        </p:spPr>
        <p:txBody>
          <a:bodyPr/>
          <a:lstStyle>
            <a:lvl1pPr>
              <a:defRPr/>
            </a:lvl1pPr>
          </a:lstStyle>
          <a:p>
            <a:pPr>
              <a:defRPr/>
            </a:pPr>
            <a:fld id="{48F9CE44-3AF0-9448-A3A5-9773338A915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8"/>
          <p:cNvSpPr>
            <a:spLocks noGrp="1" noChangeArrowheads="1"/>
          </p:cNvSpPr>
          <p:nvPr>
            <p:ph type="sldNum" sz="quarter" idx="10"/>
          </p:nvPr>
        </p:nvSpPr>
        <p:spPr>
          <a:ln/>
        </p:spPr>
        <p:txBody>
          <a:bodyPr/>
          <a:lstStyle>
            <a:lvl1pPr>
              <a:defRPr/>
            </a:lvl1pPr>
          </a:lstStyle>
          <a:p>
            <a:pPr>
              <a:defRPr/>
            </a:pPr>
            <a:fld id="{6F69C1ED-9DCF-DF43-BBEB-D597367B73B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sz="quarter" idx="10"/>
          </p:nvPr>
        </p:nvSpPr>
        <p:spPr>
          <a:ln/>
        </p:spPr>
        <p:txBody>
          <a:bodyPr/>
          <a:lstStyle>
            <a:lvl1pPr>
              <a:defRPr/>
            </a:lvl1pPr>
          </a:lstStyle>
          <a:p>
            <a:pPr>
              <a:defRPr/>
            </a:pPr>
            <a:fld id="{401E220A-612F-3743-A5F1-AEA5EFBDF69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sz="quarter" idx="10"/>
          </p:nvPr>
        </p:nvSpPr>
        <p:spPr>
          <a:ln/>
        </p:spPr>
        <p:txBody>
          <a:bodyPr/>
          <a:lstStyle>
            <a:lvl1pPr>
              <a:defRPr/>
            </a:lvl1pPr>
          </a:lstStyle>
          <a:p>
            <a:pPr>
              <a:defRPr/>
            </a:pPr>
            <a:fld id="{D4A8EA9F-9C04-B446-B6F0-5E8EF92540D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sz="quarter" idx="10"/>
          </p:nvPr>
        </p:nvSpPr>
        <p:spPr>
          <a:ln/>
        </p:spPr>
        <p:txBody>
          <a:bodyPr/>
          <a:lstStyle>
            <a:lvl1pPr>
              <a:defRPr/>
            </a:lvl1pPr>
          </a:lstStyle>
          <a:p>
            <a:pPr>
              <a:defRPr/>
            </a:pPr>
            <a:fld id="{3C17F807-E32A-DA45-8503-E5815A3D17F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DFB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7388" y="801688"/>
            <a:ext cx="7769225" cy="758825"/>
          </a:xfrm>
          <a:prstGeom prst="rect">
            <a:avLst/>
          </a:prstGeom>
          <a:noFill/>
          <a:ln w="12700">
            <a:noFill/>
            <a:miter lim="800000"/>
            <a:headEnd/>
            <a:tailEnd/>
          </a:ln>
        </p:spPr>
        <p:txBody>
          <a:bodyPr vert="horz" wrap="square" lIns="90487" tIns="44450" rIns="90487" bIns="44450" numCol="1" anchor="ctr" anchorCtr="0" compatLnSpc="1">
            <a:prstTxWarp prst="textNoShape">
              <a:avLst/>
            </a:prstTxWarp>
            <a:spAutoFit/>
          </a:bodyPr>
          <a:lstStyle/>
          <a:p>
            <a:pPr lvl="0"/>
            <a:r>
              <a:rPr lang="en-US"/>
              <a:t>Click to edit Master title style</a:t>
            </a:r>
          </a:p>
        </p:txBody>
      </p:sp>
      <p:sp>
        <p:nvSpPr>
          <p:cNvPr id="1027" name="Rectangle 3"/>
          <p:cNvSpPr>
            <a:spLocks noGrp="1" noChangeArrowheads="1"/>
          </p:cNvSpPr>
          <p:nvPr>
            <p:ph type="body" idx="1"/>
          </p:nvPr>
        </p:nvSpPr>
        <p:spPr bwMode="auto">
          <a:xfrm>
            <a:off x="687388" y="1982788"/>
            <a:ext cx="7769225" cy="2257425"/>
          </a:xfrm>
          <a:prstGeom prst="rect">
            <a:avLst/>
          </a:prstGeom>
          <a:noFill/>
          <a:ln w="12700">
            <a:noFill/>
            <a:miter lim="800000"/>
            <a:headEnd/>
            <a:tailEnd/>
          </a:ln>
        </p:spPr>
        <p:txBody>
          <a:bodyPr vert="horz" wrap="square" lIns="90487" tIns="44450" rIns="90487" bIns="44450" numCol="1" anchor="t" anchorCtr="0" compatLnSpc="1">
            <a:prstTxWarp prst="textNoShape">
              <a:avLst/>
            </a:prstTxWarp>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2" name="Rectangle 8"/>
          <p:cNvSpPr>
            <a:spLocks noGrp="1" noChangeArrowheads="1"/>
          </p:cNvSpPr>
          <p:nvPr>
            <p:ph type="sldNum" sz="quarter" idx="4"/>
          </p:nvPr>
        </p:nvSpPr>
        <p:spPr bwMode="auto">
          <a:xfrm>
            <a:off x="8778875" y="6553200"/>
            <a:ext cx="339725" cy="244475"/>
          </a:xfrm>
          <a:prstGeom prst="rect">
            <a:avLst/>
          </a:prstGeom>
          <a:noFill/>
          <a:ln w="12700">
            <a:noFill/>
            <a:miter lim="800000"/>
            <a:headEnd/>
            <a:tailEnd/>
          </a:ln>
          <a:effectLst/>
        </p:spPr>
        <p:txBody>
          <a:bodyPr vert="horz" wrap="none" lIns="91440" tIns="45720" rIns="91440" bIns="45720" numCol="1" anchor="b" anchorCtr="0" compatLnSpc="1">
            <a:prstTxWarp prst="textNoShape">
              <a:avLst/>
            </a:prstTxWarp>
            <a:spAutoFit/>
          </a:bodyPr>
          <a:lstStyle>
            <a:lvl1pPr algn="r">
              <a:spcBef>
                <a:spcPct val="0"/>
              </a:spcBef>
              <a:buSzTx/>
              <a:defRPr sz="1000" i="0">
                <a:latin typeface="Helvetica" pitchFamily="-110" charset="0"/>
              </a:defRPr>
            </a:lvl1pPr>
          </a:lstStyle>
          <a:p>
            <a:pPr>
              <a:defRPr/>
            </a:pPr>
            <a:fld id="{F18735FD-C09C-C34F-8575-BDDC3734556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ＭＳ Ｐゴシック" pitchFamily="-110" charset="-128"/>
          <a:cs typeface="ＭＳ Ｐゴシック" pitchFamily="-110" charset="-128"/>
        </a:defRPr>
      </a:lvl1pPr>
      <a:lvl2pPr algn="ctr" rtl="0" eaLnBrk="0" fontAlgn="base" hangingPunct="0">
        <a:spcBef>
          <a:spcPct val="0"/>
        </a:spcBef>
        <a:spcAft>
          <a:spcPct val="0"/>
        </a:spcAft>
        <a:defRPr sz="4400">
          <a:solidFill>
            <a:schemeClr val="tx2"/>
          </a:solidFill>
          <a:latin typeface="Helvetica" pitchFamily="-110" charset="0"/>
          <a:ea typeface="ＭＳ Ｐゴシック" pitchFamily="-110" charset="-128"/>
          <a:cs typeface="ＭＳ Ｐゴシック" pitchFamily="-110" charset="-128"/>
        </a:defRPr>
      </a:lvl2pPr>
      <a:lvl3pPr algn="ctr" rtl="0" eaLnBrk="0" fontAlgn="base" hangingPunct="0">
        <a:spcBef>
          <a:spcPct val="0"/>
        </a:spcBef>
        <a:spcAft>
          <a:spcPct val="0"/>
        </a:spcAft>
        <a:defRPr sz="4400">
          <a:solidFill>
            <a:schemeClr val="tx2"/>
          </a:solidFill>
          <a:latin typeface="Helvetica" pitchFamily="-110" charset="0"/>
          <a:ea typeface="ＭＳ Ｐゴシック" pitchFamily="-110" charset="-128"/>
          <a:cs typeface="ＭＳ Ｐゴシック" pitchFamily="-110" charset="-128"/>
        </a:defRPr>
      </a:lvl3pPr>
      <a:lvl4pPr algn="ctr" rtl="0" eaLnBrk="0" fontAlgn="base" hangingPunct="0">
        <a:spcBef>
          <a:spcPct val="0"/>
        </a:spcBef>
        <a:spcAft>
          <a:spcPct val="0"/>
        </a:spcAft>
        <a:defRPr sz="4400">
          <a:solidFill>
            <a:schemeClr val="tx2"/>
          </a:solidFill>
          <a:latin typeface="Helvetica" pitchFamily="-110" charset="0"/>
          <a:ea typeface="ＭＳ Ｐゴシック" pitchFamily="-110" charset="-128"/>
          <a:cs typeface="ＭＳ Ｐゴシック" pitchFamily="-110" charset="-128"/>
        </a:defRPr>
      </a:lvl4pPr>
      <a:lvl5pPr algn="ctr" rtl="0" eaLnBrk="0" fontAlgn="base" hangingPunct="0">
        <a:spcBef>
          <a:spcPct val="0"/>
        </a:spcBef>
        <a:spcAft>
          <a:spcPct val="0"/>
        </a:spcAft>
        <a:defRPr sz="4400">
          <a:solidFill>
            <a:schemeClr val="tx2"/>
          </a:solidFill>
          <a:latin typeface="Helvetica" pitchFamily="-110" charset="0"/>
          <a:ea typeface="ＭＳ Ｐゴシック" pitchFamily="-110" charset="-128"/>
          <a:cs typeface="ＭＳ Ｐゴシック" pitchFamily="-110" charset="-128"/>
        </a:defRPr>
      </a:lvl5pPr>
      <a:lvl6pPr marL="457200" algn="ctr" rtl="0" eaLnBrk="0" fontAlgn="base" hangingPunct="0">
        <a:spcBef>
          <a:spcPct val="0"/>
        </a:spcBef>
        <a:spcAft>
          <a:spcPct val="0"/>
        </a:spcAft>
        <a:defRPr sz="4400">
          <a:solidFill>
            <a:schemeClr val="tx2"/>
          </a:solidFill>
          <a:latin typeface="Helvetica" pitchFamily="-110" charset="0"/>
        </a:defRPr>
      </a:lvl6pPr>
      <a:lvl7pPr marL="914400" algn="ctr" rtl="0" eaLnBrk="0" fontAlgn="base" hangingPunct="0">
        <a:spcBef>
          <a:spcPct val="0"/>
        </a:spcBef>
        <a:spcAft>
          <a:spcPct val="0"/>
        </a:spcAft>
        <a:defRPr sz="4400">
          <a:solidFill>
            <a:schemeClr val="tx2"/>
          </a:solidFill>
          <a:latin typeface="Helvetica" pitchFamily="-110" charset="0"/>
        </a:defRPr>
      </a:lvl7pPr>
      <a:lvl8pPr marL="1371600" algn="ctr" rtl="0" eaLnBrk="0" fontAlgn="base" hangingPunct="0">
        <a:spcBef>
          <a:spcPct val="0"/>
        </a:spcBef>
        <a:spcAft>
          <a:spcPct val="0"/>
        </a:spcAft>
        <a:defRPr sz="4400">
          <a:solidFill>
            <a:schemeClr val="tx2"/>
          </a:solidFill>
          <a:latin typeface="Helvetica" pitchFamily="-110" charset="0"/>
        </a:defRPr>
      </a:lvl8pPr>
      <a:lvl9pPr marL="1828800" algn="ctr" rtl="0" eaLnBrk="0" fontAlgn="base" hangingPunct="0">
        <a:spcBef>
          <a:spcPct val="0"/>
        </a:spcBef>
        <a:spcAft>
          <a:spcPct val="0"/>
        </a:spcAft>
        <a:defRPr sz="4400">
          <a:solidFill>
            <a:schemeClr val="tx2"/>
          </a:solidFill>
          <a:latin typeface="Helvetica" pitchFamily="-110" charset="0"/>
        </a:defRPr>
      </a:lvl9pPr>
    </p:titleStyle>
    <p:bodyStyle>
      <a:lvl1pPr marL="342900" indent="-342900" algn="l" rtl="0" eaLnBrk="0" fontAlgn="base" hangingPunct="0">
        <a:spcBef>
          <a:spcPct val="20000"/>
        </a:spcBef>
        <a:spcAft>
          <a:spcPct val="0"/>
        </a:spcAft>
        <a:buSzPct val="100000"/>
        <a:buChar char="•"/>
        <a:defRPr sz="3200">
          <a:solidFill>
            <a:schemeClr val="tx1"/>
          </a:solidFill>
          <a:latin typeface="+mn-lt"/>
          <a:ea typeface="ＭＳ Ｐゴシック" pitchFamily="-110" charset="-128"/>
          <a:cs typeface="ＭＳ Ｐゴシック" pitchFamily="-110" charset="-128"/>
        </a:defRPr>
      </a:lvl1pPr>
      <a:lvl2pPr marL="742950" indent="-285750" algn="l" rtl="0" eaLnBrk="0" fontAlgn="base" hangingPunct="0">
        <a:spcBef>
          <a:spcPct val="20000"/>
        </a:spcBef>
        <a:spcAft>
          <a:spcPct val="0"/>
        </a:spcAft>
        <a:buSzPct val="100000"/>
        <a:buChar char="–"/>
        <a:defRPr sz="2800">
          <a:solidFill>
            <a:schemeClr val="tx1"/>
          </a:solidFill>
          <a:latin typeface="+mn-lt"/>
          <a:ea typeface="ＭＳ Ｐゴシック" pitchFamily="-110" charset="-128"/>
        </a:defRPr>
      </a:lvl2pPr>
      <a:lvl3pPr marL="1143000" indent="-228600" algn="l" rtl="0" eaLnBrk="0" fontAlgn="base" hangingPunct="0">
        <a:spcBef>
          <a:spcPct val="20000"/>
        </a:spcBef>
        <a:spcAft>
          <a:spcPct val="0"/>
        </a:spcAft>
        <a:buSzPct val="100000"/>
        <a:buChar char="•"/>
        <a:defRPr sz="2400">
          <a:solidFill>
            <a:schemeClr val="tx1"/>
          </a:solidFill>
          <a:latin typeface="+mn-lt"/>
          <a:ea typeface="ヒラギノ角ゴ Pro W3" charset="-128"/>
          <a:cs typeface="ヒラギノ角ゴ Pro W3" charset="-128"/>
        </a:defRPr>
      </a:lvl3pPr>
      <a:lvl4pPr marL="1600200" indent="-228600" algn="l" rtl="0" eaLnBrk="0" fontAlgn="base" hangingPunct="0">
        <a:spcBef>
          <a:spcPct val="20000"/>
        </a:spcBef>
        <a:spcAft>
          <a:spcPct val="0"/>
        </a:spcAft>
        <a:buSzPct val="100000"/>
        <a:buChar char="–"/>
        <a:defRPr sz="2000">
          <a:solidFill>
            <a:schemeClr val="tx1"/>
          </a:solidFill>
          <a:latin typeface="+mn-lt"/>
          <a:ea typeface="ヒラギノ角ゴ Pro W3" charset="-128"/>
        </a:defRPr>
      </a:lvl4pPr>
      <a:lvl5pPr marL="2057400" indent="-228600" algn="l" rtl="0" eaLnBrk="0" fontAlgn="base" hangingPunct="0">
        <a:spcBef>
          <a:spcPct val="20000"/>
        </a:spcBef>
        <a:spcAft>
          <a:spcPct val="0"/>
        </a:spcAft>
        <a:buSzPct val="100000"/>
        <a:buChar char="•"/>
        <a:defRPr sz="2000">
          <a:solidFill>
            <a:schemeClr val="tx1"/>
          </a:solidFill>
          <a:latin typeface="+mn-lt"/>
          <a:ea typeface="ヒラギノ角ゴ Pro W3" charset="-128"/>
        </a:defRPr>
      </a:lvl5pPr>
      <a:lvl6pPr marL="2514600" indent="-228600" algn="l" rtl="0" eaLnBrk="0" fontAlgn="base" hangingPunct="0">
        <a:spcBef>
          <a:spcPct val="20000"/>
        </a:spcBef>
        <a:spcAft>
          <a:spcPct val="0"/>
        </a:spcAft>
        <a:buSzPct val="100000"/>
        <a:buChar char="•"/>
        <a:defRPr sz="2000">
          <a:solidFill>
            <a:schemeClr val="tx1"/>
          </a:solidFill>
          <a:latin typeface="+mn-lt"/>
          <a:ea typeface="ＭＳ Ｐゴシック" pitchFamily="-110" charset="-128"/>
        </a:defRPr>
      </a:lvl6pPr>
      <a:lvl7pPr marL="2971800" indent="-228600" algn="l" rtl="0" eaLnBrk="0" fontAlgn="base" hangingPunct="0">
        <a:spcBef>
          <a:spcPct val="20000"/>
        </a:spcBef>
        <a:spcAft>
          <a:spcPct val="0"/>
        </a:spcAft>
        <a:buSzPct val="100000"/>
        <a:buChar char="•"/>
        <a:defRPr sz="2000">
          <a:solidFill>
            <a:schemeClr val="tx1"/>
          </a:solidFill>
          <a:latin typeface="+mn-lt"/>
          <a:ea typeface="ＭＳ Ｐゴシック" pitchFamily="-110" charset="-128"/>
        </a:defRPr>
      </a:lvl7pPr>
      <a:lvl8pPr marL="3429000" indent="-228600" algn="l" rtl="0" eaLnBrk="0" fontAlgn="base" hangingPunct="0">
        <a:spcBef>
          <a:spcPct val="20000"/>
        </a:spcBef>
        <a:spcAft>
          <a:spcPct val="0"/>
        </a:spcAft>
        <a:buSzPct val="100000"/>
        <a:buChar char="•"/>
        <a:defRPr sz="2000">
          <a:solidFill>
            <a:schemeClr val="tx1"/>
          </a:solidFill>
          <a:latin typeface="+mn-lt"/>
          <a:ea typeface="ＭＳ Ｐゴシック" pitchFamily="-110" charset="-128"/>
        </a:defRPr>
      </a:lvl8pPr>
      <a:lvl9pPr marL="3886200" indent="-228600" algn="l" rtl="0" eaLnBrk="0" fontAlgn="base" hangingPunct="0">
        <a:spcBef>
          <a:spcPct val="20000"/>
        </a:spcBef>
        <a:spcAft>
          <a:spcPct val="0"/>
        </a:spcAft>
        <a:buSzPct val="100000"/>
        <a:buChar char="•"/>
        <a:defRPr sz="2000">
          <a:solidFill>
            <a:schemeClr val="tx1"/>
          </a:solidFill>
          <a:latin typeface="+mn-lt"/>
          <a:ea typeface="ＭＳ Ｐゴシック" pitchFamily="-110"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Microsoft_Equation1.bin"/><Relationship Id="rId4" Type="http://schemas.openxmlformats.org/officeDocument/2006/relationships/oleObject" Target="../embeddings/Microsoft_Equation2.bin"/><Relationship Id="rId5" Type="http://schemas.openxmlformats.org/officeDocument/2006/relationships/oleObject" Target="../embeddings/Microsoft_Equation3.bin"/><Relationship Id="rId6" Type="http://schemas.openxmlformats.org/officeDocument/2006/relationships/oleObject" Target="../embeddings/Microsoft_Equation4.bin"/><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7.xml"/><Relationship Id="rId4" Type="http://schemas.openxmlformats.org/officeDocument/2006/relationships/image" Target="../media/image8.pdf"/><Relationship Id="rId5" Type="http://schemas.openxmlformats.org/officeDocument/2006/relationships/image" Target="../media/image9.png"/><Relationship Id="rId6" Type="http://schemas.openxmlformats.org/officeDocument/2006/relationships/oleObject" Target="../embeddings/Microsoft_Equation5.bin"/><Relationship Id="rId1" Type="http://schemas.openxmlformats.org/officeDocument/2006/relationships/vmlDrawing" Target="../drawings/vmlDrawing2.vml"/><Relationship Id="rId2"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vmlDrawing" Target="../drawings/vmlDrawing3.vml"/><Relationship Id="rId2" Type="http://schemas.openxmlformats.org/officeDocument/2006/relationships/slideLayout" Target="../slideLayouts/slideLayout2.xml"/><Relationship Id="rId3" Type="http://schemas.openxmlformats.org/officeDocument/2006/relationships/oleObject" Target="../embeddings/Microsoft_Equation6.bin"/></Relationships>
</file>

<file path=ppt/slides/_rels/slide23.xml.rels><?xml version="1.0" encoding="UTF-8" standalone="yes"?>
<Relationships xmlns="http://schemas.openxmlformats.org/package/2006/relationships"><Relationship Id="rId3" Type="http://schemas.openxmlformats.org/officeDocument/2006/relationships/image" Target="../media/image11.png"/><Relationship Id="rId4" Type="http://schemas.openxmlformats.org/officeDocument/2006/relationships/image" Target="../media/image12.png"/><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24.xml.rels><?xml version="1.0" encoding="UTF-8" standalone="yes"?>
<Relationships xmlns="http://schemas.openxmlformats.org/package/2006/relationships"><Relationship Id="rId3" Type="http://schemas.openxmlformats.org/officeDocument/2006/relationships/image" Target="../media/image14.png"/><Relationship Id="rId4" Type="http://schemas.openxmlformats.org/officeDocument/2006/relationships/image" Target="../media/image15.pdf"/><Relationship Id="rId5" Type="http://schemas.openxmlformats.org/officeDocument/2006/relationships/image" Target="../media/image16.png"/><Relationship Id="rId1" Type="http://schemas.openxmlformats.org/officeDocument/2006/relationships/slideLayout" Target="../slideLayouts/slideLayout2.xml"/><Relationship Id="rId2" Type="http://schemas.openxmlformats.org/officeDocument/2006/relationships/image" Target="../media/image13.pd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vmlDrawing" Target="../drawings/vmlDrawing4.vml"/><Relationship Id="rId2" Type="http://schemas.openxmlformats.org/officeDocument/2006/relationships/slideLayout" Target="../slideLayouts/slideLayout2.xml"/><Relationship Id="rId3" Type="http://schemas.openxmlformats.org/officeDocument/2006/relationships/oleObject" Target="../embeddings/Microsoft_Equation7.bin"/></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8.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8.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vmlDrawing" Target="../drawings/vmlDrawing5.vml"/><Relationship Id="rId2" Type="http://schemas.openxmlformats.org/officeDocument/2006/relationships/slideLayout" Target="../slideLayouts/slideLayout1.xml"/><Relationship Id="rId3" Type="http://schemas.openxmlformats.org/officeDocument/2006/relationships/oleObject" Target="../embeddings/oleObject1.bin"/></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2.pn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38.xml.rels><?xml version="1.0" encoding="UTF-8" standalone="yes"?>
<Relationships xmlns="http://schemas.openxmlformats.org/package/2006/relationships"><Relationship Id="rId1" Type="http://schemas.openxmlformats.org/officeDocument/2006/relationships/vmlDrawing" Target="../drawings/vmlDrawing6.vml"/><Relationship Id="rId2" Type="http://schemas.openxmlformats.org/officeDocument/2006/relationships/slideLayout" Target="../slideLayouts/slideLayout2.xml"/><Relationship Id="rId3" Type="http://schemas.openxmlformats.org/officeDocument/2006/relationships/oleObject" Target="../embeddings/oleObject2.bin"/></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 Id="rId3" Type="http://schemas.openxmlformats.org/officeDocument/2006/relationships/image" Target="../media/image2.png"/></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notesSlide" Target="../notesSlides/notesSlide15.xml"/><Relationship Id="rId4" Type="http://schemas.openxmlformats.org/officeDocument/2006/relationships/oleObject" Target="../embeddings/oleObject3.bin"/><Relationship Id="rId1" Type="http://schemas.openxmlformats.org/officeDocument/2006/relationships/vmlDrawing" Target="../drawings/vmlDrawing7.vml"/><Relationship Id="rId2"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8.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jpeg"/><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Slide Number Placeholder 3"/>
          <p:cNvSpPr txBox="1">
            <a:spLocks noGrp="1"/>
          </p:cNvSpPr>
          <p:nvPr/>
        </p:nvSpPr>
        <p:spPr bwMode="auto">
          <a:xfrm>
            <a:off x="8842375" y="6553200"/>
            <a:ext cx="254000" cy="244475"/>
          </a:xfrm>
          <a:prstGeom prst="rect">
            <a:avLst/>
          </a:prstGeom>
          <a:noFill/>
          <a:ln w="12700">
            <a:noFill/>
            <a:miter lim="800000"/>
            <a:headEnd/>
            <a:tailEnd/>
          </a:ln>
        </p:spPr>
        <p:txBody>
          <a:bodyPr wrap="none" anchor="b">
            <a:prstTxWarp prst="textNoShape">
              <a:avLst/>
            </a:prstTxWarp>
            <a:spAutoFit/>
          </a:bodyPr>
          <a:lstStyle/>
          <a:p>
            <a:pPr algn="r">
              <a:spcBef>
                <a:spcPct val="0"/>
              </a:spcBef>
              <a:buSzTx/>
            </a:pPr>
            <a:fld id="{0D9CFE8C-4AEE-5F42-95CF-6746824D6847}" type="slidenum">
              <a:rPr lang="en-US" sz="1000" i="0"/>
              <a:pPr algn="r">
                <a:spcBef>
                  <a:spcPct val="0"/>
                </a:spcBef>
                <a:buSzTx/>
              </a:pPr>
              <a:t>1</a:t>
            </a:fld>
            <a:endParaRPr lang="en-US" sz="1000" i="0"/>
          </a:p>
        </p:txBody>
      </p:sp>
      <p:sp>
        <p:nvSpPr>
          <p:cNvPr id="16387" name="Rectangle 3"/>
          <p:cNvSpPr>
            <a:spLocks noGrp="1" noChangeArrowheads="1"/>
          </p:cNvSpPr>
          <p:nvPr>
            <p:ph type="ctrTitle" idx="4294967295"/>
          </p:nvPr>
        </p:nvSpPr>
        <p:spPr>
          <a:xfrm>
            <a:off x="381000" y="635835"/>
            <a:ext cx="8382000" cy="1074653"/>
          </a:xfrm>
        </p:spPr>
        <p:txBody>
          <a:bodyPr/>
          <a:lstStyle/>
          <a:p>
            <a:pPr algn="l"/>
            <a:r>
              <a:rPr lang="en-US" sz="3200" b="1" dirty="0">
                <a:solidFill>
                  <a:srgbClr val="0B0FA0"/>
                </a:solidFill>
                <a:ea typeface="ＭＳ Ｐゴシック" pitchFamily="-80" charset="-128"/>
                <a:cs typeface="ＭＳ Ｐゴシック" pitchFamily="-80" charset="-128"/>
              </a:rPr>
              <a:t>Development of</a:t>
            </a:r>
            <a:r>
              <a:rPr lang="en-US" sz="3200" b="1" dirty="0" smtClean="0">
                <a:solidFill>
                  <a:srgbClr val="0B0FA0"/>
                </a:solidFill>
                <a:ea typeface="ＭＳ Ｐゴシック" pitchFamily="-80" charset="-128"/>
                <a:cs typeface="ＭＳ Ｐゴシック" pitchFamily="-80" charset="-128"/>
              </a:rPr>
              <a:t> Functional </a:t>
            </a:r>
            <a:r>
              <a:rPr lang="en-US" sz="3200" b="1" dirty="0">
                <a:solidFill>
                  <a:srgbClr val="0B0FA0"/>
                </a:solidFill>
                <a:ea typeface="ＭＳ Ｐゴシック" pitchFamily="-80" charset="-128"/>
                <a:cs typeface="ＭＳ Ｐゴシック" pitchFamily="-80" charset="-128"/>
              </a:rPr>
              <a:t>Understanding in Physics</a:t>
            </a:r>
            <a:r>
              <a:rPr lang="en-US" sz="3200" b="1" dirty="0" smtClean="0">
                <a:solidFill>
                  <a:srgbClr val="0B0FA0"/>
                </a:solidFill>
                <a:ea typeface="ＭＳ Ｐゴシック" pitchFamily="-80" charset="-128"/>
                <a:cs typeface="ＭＳ Ｐゴシック" pitchFamily="-80" charset="-128"/>
              </a:rPr>
              <a:t>:  </a:t>
            </a:r>
            <a:r>
              <a:rPr lang="en-US" sz="3200" b="1" i="1" dirty="0" smtClean="0">
                <a:solidFill>
                  <a:srgbClr val="0B0FA0"/>
                </a:solidFill>
                <a:ea typeface="ＭＳ Ｐゴシック" pitchFamily="-80" charset="-128"/>
                <a:cs typeface="ＭＳ Ｐゴシック" pitchFamily="-80" charset="-128"/>
              </a:rPr>
              <a:t>Promoting </a:t>
            </a:r>
            <a:r>
              <a:rPr lang="en-US" sz="3200" b="1" i="1" dirty="0">
                <a:solidFill>
                  <a:srgbClr val="0B0FA0"/>
                </a:solidFill>
                <a:ea typeface="ＭＳ Ｐゴシック" pitchFamily="-80" charset="-128"/>
                <a:cs typeface="ＭＳ Ｐゴシック" pitchFamily="-80" charset="-128"/>
              </a:rPr>
              <a:t>Ability to Reason</a:t>
            </a:r>
            <a:endParaRPr lang="en-US" sz="3200" b="1" i="1" dirty="0">
              <a:solidFill>
                <a:srgbClr val="060A9E"/>
              </a:solidFill>
              <a:ea typeface="ＭＳ Ｐゴシック" pitchFamily="-80" charset="-128"/>
              <a:cs typeface="ＭＳ Ｐゴシック" pitchFamily="-80" charset="-128"/>
            </a:endParaRPr>
          </a:p>
        </p:txBody>
      </p:sp>
      <p:sp>
        <p:nvSpPr>
          <p:cNvPr id="16388" name="Rectangle 4"/>
          <p:cNvSpPr>
            <a:spLocks noGrp="1" noChangeArrowheads="1"/>
          </p:cNvSpPr>
          <p:nvPr>
            <p:ph type="subTitle" idx="4294967295"/>
          </p:nvPr>
        </p:nvSpPr>
        <p:spPr>
          <a:xfrm>
            <a:off x="533400" y="2819400"/>
            <a:ext cx="4724400" cy="1914525"/>
          </a:xfrm>
        </p:spPr>
        <p:txBody>
          <a:bodyPr/>
          <a:lstStyle/>
          <a:p>
            <a:pPr marL="0" indent="0">
              <a:spcBef>
                <a:spcPct val="0"/>
              </a:spcBef>
              <a:buSzTx/>
              <a:buFontTx/>
              <a:buNone/>
            </a:pPr>
            <a:r>
              <a:rPr lang="en-US" sz="2400" b="1">
                <a:ea typeface="ＭＳ Ｐゴシック" pitchFamily="-80" charset="-128"/>
                <a:cs typeface="ＭＳ Ｐゴシック" pitchFamily="-80" charset="-128"/>
              </a:rPr>
              <a:t>Lillian C. McDermott</a:t>
            </a:r>
          </a:p>
          <a:p>
            <a:pPr marL="0" indent="0">
              <a:spcBef>
                <a:spcPct val="0"/>
              </a:spcBef>
              <a:buSzTx/>
              <a:buFontTx/>
              <a:buNone/>
            </a:pPr>
            <a:endParaRPr lang="en-US" sz="2400" b="1">
              <a:ea typeface="ＭＳ Ｐゴシック" pitchFamily="-80" charset="-128"/>
              <a:cs typeface="ＭＳ Ｐゴシック" pitchFamily="-80" charset="-128"/>
            </a:endParaRPr>
          </a:p>
          <a:p>
            <a:pPr marL="0" indent="0">
              <a:spcBef>
                <a:spcPct val="0"/>
              </a:spcBef>
              <a:buSzTx/>
              <a:buFontTx/>
              <a:buNone/>
            </a:pPr>
            <a:r>
              <a:rPr lang="en-US" sz="2400" b="1">
                <a:ea typeface="ＭＳ Ｐゴシック" pitchFamily="-80" charset="-128"/>
                <a:cs typeface="ＭＳ Ｐゴシック" pitchFamily="-80" charset="-128"/>
              </a:rPr>
              <a:t>Department of Physics</a:t>
            </a:r>
          </a:p>
          <a:p>
            <a:pPr marL="0" indent="0">
              <a:spcBef>
                <a:spcPct val="0"/>
              </a:spcBef>
              <a:buSzTx/>
              <a:buFontTx/>
              <a:buNone/>
            </a:pPr>
            <a:r>
              <a:rPr lang="en-US" sz="2400" b="1">
                <a:ea typeface="ＭＳ Ｐゴシック" pitchFamily="-80" charset="-128"/>
                <a:cs typeface="ＭＳ Ｐゴシック" pitchFamily="-80" charset="-128"/>
              </a:rPr>
              <a:t>University of Washington</a:t>
            </a:r>
          </a:p>
          <a:p>
            <a:pPr marL="0" indent="0">
              <a:spcBef>
                <a:spcPct val="0"/>
              </a:spcBef>
              <a:buSzTx/>
              <a:buFontTx/>
              <a:buNone/>
            </a:pPr>
            <a:r>
              <a:rPr lang="en-US" sz="2400" b="1">
                <a:ea typeface="ＭＳ Ｐゴシック" pitchFamily="-80" charset="-128"/>
                <a:cs typeface="ＭＳ Ｐゴシック" pitchFamily="-80" charset="-128"/>
              </a:rPr>
              <a:t>Seattle, Washington</a:t>
            </a:r>
            <a:endParaRPr lang="en-US" sz="3600">
              <a:ea typeface="ＭＳ Ｐゴシック" pitchFamily="-80" charset="-128"/>
              <a:cs typeface="ＭＳ Ｐゴシック" pitchFamily="-80" charset="-128"/>
            </a:endParaRPr>
          </a:p>
        </p:txBody>
      </p:sp>
      <p:sp>
        <p:nvSpPr>
          <p:cNvPr id="16389" name="Text Box 6"/>
          <p:cNvSpPr txBox="1">
            <a:spLocks noChangeArrowheads="1"/>
          </p:cNvSpPr>
          <p:nvPr/>
        </p:nvSpPr>
        <p:spPr bwMode="auto">
          <a:xfrm>
            <a:off x="6765925" y="3171825"/>
            <a:ext cx="184150" cy="366713"/>
          </a:xfrm>
          <a:prstGeom prst="rect">
            <a:avLst/>
          </a:prstGeom>
          <a:noFill/>
          <a:ln w="12700">
            <a:noFill/>
            <a:miter lim="800000"/>
            <a:headEnd/>
            <a:tailEnd/>
          </a:ln>
        </p:spPr>
        <p:txBody>
          <a:bodyPr wrap="none">
            <a:prstTxWarp prst="textNoShape">
              <a:avLst/>
            </a:prstTxWarp>
            <a:spAutoFit/>
          </a:bodyPr>
          <a:lstStyle/>
          <a:p>
            <a:endParaRPr lang="en-US"/>
          </a:p>
        </p:txBody>
      </p:sp>
      <p:pic>
        <p:nvPicPr>
          <p:cNvPr id="16390" name="Picture 11" descr="purplegoldlogo [Converted]"/>
          <p:cNvPicPr>
            <a:picLocks noChangeAspect="1" noChangeArrowheads="1"/>
          </p:cNvPicPr>
          <p:nvPr/>
        </p:nvPicPr>
        <p:blipFill>
          <a:blip r:embed="rId2"/>
          <a:srcRect/>
          <a:stretch>
            <a:fillRect/>
          </a:stretch>
        </p:blipFill>
        <p:spPr bwMode="auto">
          <a:xfrm>
            <a:off x="5257800" y="2362200"/>
            <a:ext cx="2797175" cy="2797175"/>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650" name="Slide Number Placeholder 3"/>
          <p:cNvSpPr>
            <a:spLocks noGrp="1"/>
          </p:cNvSpPr>
          <p:nvPr>
            <p:ph type="sldNum" sz="quarter" idx="10"/>
          </p:nvPr>
        </p:nvSpPr>
        <p:spPr>
          <a:xfrm>
            <a:off x="8842375" y="6553200"/>
            <a:ext cx="254000" cy="244475"/>
          </a:xfrm>
          <a:noFill/>
        </p:spPr>
        <p:txBody>
          <a:bodyPr/>
          <a:lstStyle/>
          <a:p>
            <a:fld id="{213CD192-74BF-D448-9BF2-D70615AAE22F}" type="slidenum">
              <a:rPr lang="en-US" smtClean="0">
                <a:latin typeface="Helvetica" charset="0"/>
              </a:rPr>
              <a:pPr/>
              <a:t>10</a:t>
            </a:fld>
            <a:endParaRPr lang="en-US" smtClean="0">
              <a:latin typeface="Helvetica" charset="0"/>
            </a:endParaRPr>
          </a:p>
        </p:txBody>
      </p:sp>
      <p:sp>
        <p:nvSpPr>
          <p:cNvPr id="27651" name="Rectangle 2"/>
          <p:cNvSpPr>
            <a:spLocks noGrp="1" noChangeArrowheads="1"/>
          </p:cNvSpPr>
          <p:nvPr>
            <p:ph type="title"/>
          </p:nvPr>
        </p:nvSpPr>
        <p:spPr>
          <a:xfrm>
            <a:off x="685800" y="772519"/>
            <a:ext cx="7769225" cy="582211"/>
          </a:xfrm>
        </p:spPr>
        <p:txBody>
          <a:bodyPr/>
          <a:lstStyle/>
          <a:p>
            <a:r>
              <a:rPr lang="en-US" sz="3200" b="1" dirty="0" smtClean="0">
                <a:ea typeface="ＭＳ Ｐゴシック" pitchFamily="-80" charset="-128"/>
                <a:cs typeface="ＭＳ Ｐゴシック" pitchFamily="-80" charset="-128"/>
              </a:rPr>
              <a:t>Aspects of </a:t>
            </a:r>
            <a:r>
              <a:rPr lang="en-US" sz="3200" b="1" smtClean="0">
                <a:ea typeface="ＭＳ Ｐゴシック" pitchFamily="-80" charset="-128"/>
                <a:cs typeface="ＭＳ Ｐゴシック" pitchFamily="-80" charset="-128"/>
              </a:rPr>
              <a:t>understanding physics</a:t>
            </a:r>
            <a:endParaRPr lang="en-US" sz="3200" b="1" dirty="0" smtClean="0">
              <a:ea typeface="ＭＳ Ｐゴシック" pitchFamily="-80" charset="-128"/>
              <a:cs typeface="ＭＳ Ｐゴシック" pitchFamily="-80" charset="-128"/>
            </a:endParaRPr>
          </a:p>
        </p:txBody>
      </p:sp>
      <p:sp>
        <p:nvSpPr>
          <p:cNvPr id="27652" name="Text Box 3"/>
          <p:cNvSpPr txBox="1">
            <a:spLocks noChangeArrowheads="1"/>
          </p:cNvSpPr>
          <p:nvPr/>
        </p:nvSpPr>
        <p:spPr bwMode="auto">
          <a:xfrm>
            <a:off x="838200" y="2176463"/>
            <a:ext cx="1820656" cy="523220"/>
          </a:xfrm>
          <a:prstGeom prst="rect">
            <a:avLst/>
          </a:prstGeom>
          <a:noFill/>
          <a:ln w="12700">
            <a:noFill/>
            <a:miter lim="800000"/>
            <a:headEnd/>
            <a:tailEnd/>
          </a:ln>
        </p:spPr>
        <p:txBody>
          <a:bodyPr wrap="none">
            <a:prstTxWarp prst="textNoShape">
              <a:avLst/>
            </a:prstTxWarp>
            <a:spAutoFit/>
          </a:bodyPr>
          <a:lstStyle/>
          <a:p>
            <a:pPr>
              <a:spcBef>
                <a:spcPct val="0"/>
              </a:spcBef>
              <a:buSzTx/>
            </a:pPr>
            <a:r>
              <a:rPr lang="en-US" sz="2800" b="1" i="0" dirty="0">
                <a:solidFill>
                  <a:srgbClr val="0B0FA0"/>
                </a:solidFill>
              </a:rPr>
              <a:t>Concepts</a:t>
            </a:r>
          </a:p>
        </p:txBody>
      </p:sp>
      <p:sp>
        <p:nvSpPr>
          <p:cNvPr id="27653" name="Text Box 4"/>
          <p:cNvSpPr txBox="1">
            <a:spLocks noChangeArrowheads="1"/>
          </p:cNvSpPr>
          <p:nvPr/>
        </p:nvSpPr>
        <p:spPr bwMode="auto">
          <a:xfrm>
            <a:off x="3352800" y="4724400"/>
            <a:ext cx="2020179" cy="523220"/>
          </a:xfrm>
          <a:prstGeom prst="rect">
            <a:avLst/>
          </a:prstGeom>
          <a:noFill/>
          <a:ln w="12700">
            <a:noFill/>
            <a:miter lim="800000"/>
            <a:headEnd/>
            <a:tailEnd/>
          </a:ln>
        </p:spPr>
        <p:txBody>
          <a:bodyPr wrap="none">
            <a:prstTxWarp prst="textNoShape">
              <a:avLst/>
            </a:prstTxWarp>
            <a:spAutoFit/>
          </a:bodyPr>
          <a:lstStyle/>
          <a:p>
            <a:pPr>
              <a:spcBef>
                <a:spcPct val="0"/>
              </a:spcBef>
              <a:buSzTx/>
            </a:pPr>
            <a:r>
              <a:rPr lang="en-US" sz="2800" b="1" i="0" dirty="0">
                <a:solidFill>
                  <a:srgbClr val="FF0000"/>
                </a:solidFill>
              </a:rPr>
              <a:t>Reasoning</a:t>
            </a:r>
          </a:p>
        </p:txBody>
      </p:sp>
      <p:sp>
        <p:nvSpPr>
          <p:cNvPr id="27654" name="AutoShape 5"/>
          <p:cNvSpPr>
            <a:spLocks noChangeArrowheads="1"/>
          </p:cNvSpPr>
          <p:nvPr/>
        </p:nvSpPr>
        <p:spPr bwMode="auto">
          <a:xfrm>
            <a:off x="2946400" y="2057400"/>
            <a:ext cx="2857500" cy="762000"/>
          </a:xfrm>
          <a:prstGeom prst="leftRightArrow">
            <a:avLst>
              <a:gd name="adj1" fmla="val 50000"/>
              <a:gd name="adj2" fmla="val 73993"/>
            </a:avLst>
          </a:prstGeom>
          <a:solidFill>
            <a:srgbClr val="0B0FA0"/>
          </a:solidFill>
          <a:ln w="12700">
            <a:solidFill>
              <a:schemeClr val="tx1"/>
            </a:solidFill>
            <a:miter lim="800000"/>
            <a:headEnd/>
            <a:tailEnd/>
          </a:ln>
        </p:spPr>
        <p:txBody>
          <a:bodyPr wrap="none" anchor="ctr">
            <a:prstTxWarp prst="textNoShape">
              <a:avLst/>
            </a:prstTxWarp>
          </a:bodyPr>
          <a:lstStyle/>
          <a:p>
            <a:endParaRPr lang="en-US">
              <a:solidFill>
                <a:srgbClr val="000000"/>
              </a:solidFill>
            </a:endParaRPr>
          </a:p>
        </p:txBody>
      </p:sp>
      <p:sp>
        <p:nvSpPr>
          <p:cNvPr id="27655" name="Text Box 7"/>
          <p:cNvSpPr txBox="1">
            <a:spLocks noChangeArrowheads="1"/>
          </p:cNvSpPr>
          <p:nvPr/>
        </p:nvSpPr>
        <p:spPr bwMode="auto">
          <a:xfrm>
            <a:off x="5899425" y="2176463"/>
            <a:ext cx="3092175" cy="523220"/>
          </a:xfrm>
          <a:prstGeom prst="rect">
            <a:avLst/>
          </a:prstGeom>
          <a:noFill/>
          <a:ln w="12700">
            <a:noFill/>
            <a:miter lim="800000"/>
            <a:headEnd/>
            <a:tailEnd/>
          </a:ln>
        </p:spPr>
        <p:txBody>
          <a:bodyPr wrap="square">
            <a:prstTxWarp prst="textNoShape">
              <a:avLst/>
            </a:prstTxWarp>
            <a:spAutoFit/>
          </a:bodyPr>
          <a:lstStyle/>
          <a:p>
            <a:pPr>
              <a:spcBef>
                <a:spcPct val="0"/>
              </a:spcBef>
              <a:buSzTx/>
            </a:pPr>
            <a:r>
              <a:rPr lang="en-US" sz="2800" b="1" i="0" dirty="0">
                <a:solidFill>
                  <a:srgbClr val="04870F"/>
                </a:solidFill>
              </a:rPr>
              <a:t>Representations</a:t>
            </a:r>
            <a:r>
              <a:rPr lang="en-US" sz="2800" b="1" i="0" dirty="0"/>
              <a:t> </a:t>
            </a:r>
          </a:p>
        </p:txBody>
      </p:sp>
      <p:sp>
        <p:nvSpPr>
          <p:cNvPr id="27658" name="Text Box 11"/>
          <p:cNvSpPr txBox="1">
            <a:spLocks noChangeArrowheads="1"/>
          </p:cNvSpPr>
          <p:nvPr/>
        </p:nvSpPr>
        <p:spPr bwMode="auto">
          <a:xfrm>
            <a:off x="1219200" y="5791200"/>
            <a:ext cx="6489700" cy="519113"/>
          </a:xfrm>
          <a:prstGeom prst="rect">
            <a:avLst/>
          </a:prstGeom>
          <a:noFill/>
          <a:ln w="12700">
            <a:noFill/>
            <a:miter lim="800000"/>
            <a:headEnd/>
            <a:tailEnd/>
          </a:ln>
        </p:spPr>
        <p:txBody>
          <a:bodyPr wrap="none">
            <a:prstTxWarp prst="textNoShape">
              <a:avLst/>
            </a:prstTxWarp>
            <a:spAutoFit/>
          </a:bodyPr>
          <a:lstStyle/>
          <a:p>
            <a:pPr>
              <a:spcBef>
                <a:spcPct val="0"/>
              </a:spcBef>
              <a:buSzTx/>
            </a:pPr>
            <a:r>
              <a:rPr lang="en-US" sz="2800" i="0"/>
              <a:t>(</a:t>
            </a:r>
            <a:r>
              <a:rPr lang="en-US" sz="2800"/>
              <a:t>Categories are broad and overlapping.</a:t>
            </a:r>
            <a:r>
              <a:rPr lang="en-US" sz="2800" i="0"/>
              <a:t>)</a:t>
            </a:r>
          </a:p>
        </p:txBody>
      </p:sp>
      <p:grpSp>
        <p:nvGrpSpPr>
          <p:cNvPr id="2" name="Group 16"/>
          <p:cNvGrpSpPr>
            <a:grpSpLocks/>
          </p:cNvGrpSpPr>
          <p:nvPr/>
        </p:nvGrpSpPr>
        <p:grpSpPr bwMode="auto">
          <a:xfrm>
            <a:off x="2978150" y="2576513"/>
            <a:ext cx="2794000" cy="2295525"/>
            <a:chOff x="3022592" y="2576345"/>
            <a:chExt cx="2794016" cy="2295566"/>
          </a:xfrm>
        </p:grpSpPr>
        <p:sp>
          <p:nvSpPr>
            <p:cNvPr id="27660" name="AutoShape 5"/>
            <p:cNvSpPr>
              <a:spLocks noChangeArrowheads="1"/>
            </p:cNvSpPr>
            <p:nvPr/>
          </p:nvSpPr>
          <p:spPr bwMode="auto">
            <a:xfrm rot="3072657">
              <a:off x="2255809" y="3343128"/>
              <a:ext cx="2295566" cy="762000"/>
            </a:xfrm>
            <a:prstGeom prst="leftRightArrow">
              <a:avLst>
                <a:gd name="adj1" fmla="val 50000"/>
                <a:gd name="adj2" fmla="val 74003"/>
              </a:avLst>
            </a:prstGeom>
            <a:solidFill>
              <a:srgbClr val="0B0FA0"/>
            </a:solidFill>
            <a:ln w="12700">
              <a:solidFill>
                <a:schemeClr val="tx1"/>
              </a:solidFill>
              <a:miter lim="800000"/>
              <a:headEnd/>
              <a:tailEnd/>
            </a:ln>
          </p:spPr>
          <p:txBody>
            <a:bodyPr wrap="none" anchor="ctr">
              <a:prstTxWarp prst="textNoShape">
                <a:avLst/>
              </a:prstTxWarp>
            </a:bodyPr>
            <a:lstStyle/>
            <a:p>
              <a:endParaRPr lang="en-US"/>
            </a:p>
          </p:txBody>
        </p:sp>
        <p:sp>
          <p:nvSpPr>
            <p:cNvPr id="27661" name="AutoShape 5"/>
            <p:cNvSpPr>
              <a:spLocks noChangeArrowheads="1"/>
            </p:cNvSpPr>
            <p:nvPr/>
          </p:nvSpPr>
          <p:spPr bwMode="auto">
            <a:xfrm rot="18527343" flipH="1">
              <a:off x="4287825" y="3343128"/>
              <a:ext cx="2295566" cy="762000"/>
            </a:xfrm>
            <a:prstGeom prst="leftRightArrow">
              <a:avLst>
                <a:gd name="adj1" fmla="val 50000"/>
                <a:gd name="adj2" fmla="val 74003"/>
              </a:avLst>
            </a:prstGeom>
            <a:solidFill>
              <a:srgbClr val="0B0FA0"/>
            </a:solidFill>
            <a:ln w="12700">
              <a:solidFill>
                <a:schemeClr val="tx1"/>
              </a:solidFill>
              <a:miter lim="800000"/>
              <a:headEnd/>
              <a:tailEnd/>
            </a:ln>
          </p:spPr>
          <p:txBody>
            <a:bodyPr wrap="none" anchor="ctr">
              <a:prstTxWarp prst="textNoShape">
                <a:avLst/>
              </a:prstTxWarp>
            </a:bodyPr>
            <a:lstStyle/>
            <a:p>
              <a:endParaRPr lang="en-US"/>
            </a:p>
          </p:txBody>
        </p:sp>
      </p:gr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5602" name="Title 1"/>
          <p:cNvSpPr>
            <a:spLocks noGrp="1"/>
          </p:cNvSpPr>
          <p:nvPr>
            <p:ph type="title"/>
          </p:nvPr>
        </p:nvSpPr>
        <p:spPr>
          <a:xfrm>
            <a:off x="266700" y="510861"/>
            <a:ext cx="8610600" cy="951542"/>
          </a:xfrm>
        </p:spPr>
        <p:txBody>
          <a:bodyPr/>
          <a:lstStyle/>
          <a:p>
            <a:pPr algn="l"/>
            <a:r>
              <a:rPr lang="en-US" sz="2800" b="1" dirty="0" smtClean="0">
                <a:ea typeface="ＭＳ Ｐゴシック" pitchFamily="-80" charset="-128"/>
                <a:cs typeface="ＭＳ Ｐゴシック" pitchFamily="-80" charset="-128"/>
              </a:rPr>
              <a:t>Functional understanding of physics connotes the ability to do the necessary </a:t>
            </a:r>
            <a:r>
              <a:rPr lang="en-US" sz="2800" b="1" dirty="0" smtClean="0">
                <a:solidFill>
                  <a:srgbClr val="FF0000"/>
                </a:solidFill>
                <a:ea typeface="ＭＳ Ｐゴシック" pitchFamily="-80" charset="-128"/>
                <a:cs typeface="ＭＳ Ｐゴシック" pitchFamily="-80" charset="-128"/>
              </a:rPr>
              <a:t>reasoning</a:t>
            </a:r>
            <a:r>
              <a:rPr lang="en-US" sz="2800" b="1" dirty="0" smtClean="0">
                <a:solidFill>
                  <a:schemeClr val="tx1"/>
                </a:solidFill>
                <a:ea typeface="ＭＳ Ｐゴシック" pitchFamily="-80" charset="-128"/>
                <a:cs typeface="ＭＳ Ｐゴシック" pitchFamily="-80" charset="-128"/>
              </a:rPr>
              <a:t>:</a:t>
            </a:r>
            <a:endParaRPr lang="en-US" sz="3200" b="1" dirty="0" smtClean="0">
              <a:solidFill>
                <a:schemeClr val="tx1"/>
              </a:solidFill>
              <a:ea typeface="ＭＳ Ｐゴシック" pitchFamily="-80" charset="-128"/>
              <a:cs typeface="ＭＳ Ｐゴシック" pitchFamily="-80" charset="-128"/>
            </a:endParaRPr>
          </a:p>
        </p:txBody>
      </p:sp>
      <p:sp>
        <p:nvSpPr>
          <p:cNvPr id="25603" name="Content Placeholder 2"/>
          <p:cNvSpPr>
            <a:spLocks noGrp="1"/>
          </p:cNvSpPr>
          <p:nvPr>
            <p:ph idx="1"/>
          </p:nvPr>
        </p:nvSpPr>
        <p:spPr>
          <a:xfrm>
            <a:off x="685800" y="2057400"/>
            <a:ext cx="8077200" cy="3216778"/>
          </a:xfrm>
        </p:spPr>
        <p:txBody>
          <a:bodyPr/>
          <a:lstStyle/>
          <a:p>
            <a:pPr>
              <a:spcAft>
                <a:spcPts val="1200"/>
              </a:spcAft>
              <a:buClr>
                <a:schemeClr val="tx1"/>
              </a:buClr>
            </a:pPr>
            <a:r>
              <a:rPr lang="en-US" sz="2800" b="1" dirty="0" smtClean="0">
                <a:ea typeface="ＭＳ Ｐゴシック" pitchFamily="-80" charset="-128"/>
                <a:cs typeface="ＭＳ Ｐゴシック" pitchFamily="-80" charset="-128"/>
              </a:rPr>
              <a:t>to define a </a:t>
            </a:r>
            <a:r>
              <a:rPr lang="en-US" sz="2800" b="1" dirty="0" smtClean="0">
                <a:solidFill>
                  <a:srgbClr val="0000FF"/>
                </a:solidFill>
                <a:ea typeface="ＭＳ Ｐゴシック" pitchFamily="-80" charset="-128"/>
                <a:cs typeface="ＭＳ Ｐゴシック" pitchFamily="-80" charset="-128"/>
              </a:rPr>
              <a:t>concept</a:t>
            </a:r>
            <a:r>
              <a:rPr lang="en-US" sz="2800" b="1" dirty="0" smtClean="0">
                <a:ea typeface="ＭＳ Ｐゴシック" pitchFamily="-80" charset="-128"/>
                <a:cs typeface="ＭＳ Ｐゴシック" pitchFamily="-80" charset="-128"/>
              </a:rPr>
              <a:t> </a:t>
            </a:r>
            <a:r>
              <a:rPr lang="en-US" sz="2800" b="1" u="sng" dirty="0" smtClean="0">
                <a:ea typeface="ＭＳ Ｐゴシック" pitchFamily="-80" charset="-128"/>
                <a:cs typeface="ＭＳ Ｐゴシック" pitchFamily="-80" charset="-128"/>
              </a:rPr>
              <a:t>operationally</a:t>
            </a:r>
          </a:p>
          <a:p>
            <a:pPr>
              <a:spcAft>
                <a:spcPts val="1200"/>
              </a:spcAft>
              <a:buClr>
                <a:schemeClr val="tx1"/>
              </a:buClr>
            </a:pPr>
            <a:r>
              <a:rPr lang="en-US" sz="2800" b="1" dirty="0" smtClean="0">
                <a:ea typeface="ＭＳ Ｐゴシック" pitchFamily="-80" charset="-128"/>
                <a:cs typeface="ＭＳ Ｐゴシック" pitchFamily="-80" charset="-128"/>
              </a:rPr>
              <a:t>to interpret its various </a:t>
            </a:r>
            <a:r>
              <a:rPr lang="en-US" sz="2800" b="1" dirty="0" smtClean="0">
                <a:solidFill>
                  <a:srgbClr val="008000"/>
                </a:solidFill>
                <a:ea typeface="ＭＳ Ｐゴシック" pitchFamily="-80" charset="-128"/>
                <a:cs typeface="ＭＳ Ｐゴシック" pitchFamily="-80" charset="-128"/>
              </a:rPr>
              <a:t>representations</a:t>
            </a:r>
            <a:r>
              <a:rPr lang="en-US" sz="2800" b="1" dirty="0" smtClean="0">
                <a:solidFill>
                  <a:srgbClr val="0000FF"/>
                </a:solidFill>
                <a:ea typeface="ＭＳ Ｐゴシック" pitchFamily="-80" charset="-128"/>
                <a:cs typeface="ＭＳ Ｐゴシック" pitchFamily="-80" charset="-128"/>
              </a:rPr>
              <a:t> </a:t>
            </a:r>
            <a:r>
              <a:rPr lang="en-US" sz="2000" b="1" dirty="0" smtClean="0">
                <a:ea typeface="ＭＳ Ｐゴシック" pitchFamily="-80" charset="-128"/>
                <a:cs typeface="ＭＳ Ｐゴシック" pitchFamily="-80" charset="-128"/>
              </a:rPr>
              <a:t>(verbally, mathematically, graphically, diagrammatically, </a:t>
            </a:r>
            <a:r>
              <a:rPr lang="en-US" sz="2000" b="1" i="1" dirty="0" smtClean="0">
                <a:ea typeface="ＭＳ Ｐゴシック" pitchFamily="-80" charset="-128"/>
                <a:cs typeface="ＭＳ Ｐゴシック" pitchFamily="-80" charset="-128"/>
              </a:rPr>
              <a:t>etc.</a:t>
            </a:r>
            <a:r>
              <a:rPr lang="en-US" sz="2000" b="1" dirty="0" smtClean="0">
                <a:ea typeface="ＭＳ Ｐゴシック" pitchFamily="-80" charset="-128"/>
                <a:cs typeface="ＭＳ Ｐゴシック" pitchFamily="-80" charset="-128"/>
              </a:rPr>
              <a:t>)</a:t>
            </a:r>
          </a:p>
          <a:p>
            <a:pPr>
              <a:spcAft>
                <a:spcPts val="1200"/>
              </a:spcAft>
            </a:pPr>
            <a:r>
              <a:rPr lang="en-US" sz="2800" b="1" dirty="0" smtClean="0">
                <a:ea typeface="ＭＳ Ｐゴシック" pitchFamily="-80" charset="-128"/>
                <a:cs typeface="ＭＳ Ｐゴシック" pitchFamily="-80" charset="-128"/>
              </a:rPr>
              <a:t>to differentiate it from related concepts</a:t>
            </a:r>
            <a:br>
              <a:rPr lang="en-US" sz="2800" b="1" dirty="0" smtClean="0">
                <a:ea typeface="ＭＳ Ｐゴシック" pitchFamily="-80" charset="-128"/>
                <a:cs typeface="ＭＳ Ｐゴシック" pitchFamily="-80" charset="-128"/>
              </a:rPr>
            </a:br>
            <a:r>
              <a:rPr lang="en-US" sz="2000" b="1" dirty="0" smtClean="0">
                <a:ea typeface="ＭＳ Ｐゴシック" pitchFamily="-80" charset="-128"/>
                <a:cs typeface="ＭＳ Ｐゴシック" pitchFamily="-80" charset="-128"/>
              </a:rPr>
              <a:t>(similarities and differences with related concepts)</a:t>
            </a:r>
          </a:p>
          <a:p>
            <a:pPr>
              <a:spcBef>
                <a:spcPts val="1200"/>
              </a:spcBef>
            </a:pPr>
            <a:r>
              <a:rPr lang="en-US" sz="2800" b="1" dirty="0" smtClean="0">
                <a:ea typeface="ＭＳ Ｐゴシック" pitchFamily="-80" charset="-128"/>
                <a:cs typeface="ＭＳ Ｐゴシック" pitchFamily="-80" charset="-128"/>
              </a:rPr>
              <a:t>to apply it properly in different situations</a:t>
            </a:r>
            <a:endParaRPr lang="en-US" sz="2000" b="1" dirty="0" smtClean="0">
              <a:ea typeface="ＭＳ Ｐゴシック" pitchFamily="-80" charset="-128"/>
              <a:cs typeface="ＭＳ Ｐゴシック" pitchFamily="-80" charset="-128"/>
            </a:endParaRPr>
          </a:p>
        </p:txBody>
      </p:sp>
      <p:sp>
        <p:nvSpPr>
          <p:cNvPr id="25604" name="Slide Number Placeholder 3"/>
          <p:cNvSpPr>
            <a:spLocks noGrp="1"/>
          </p:cNvSpPr>
          <p:nvPr>
            <p:ph type="sldNum" sz="quarter" idx="10"/>
          </p:nvPr>
        </p:nvSpPr>
        <p:spPr>
          <a:xfrm>
            <a:off x="8842375" y="6553200"/>
            <a:ext cx="254000" cy="244475"/>
          </a:xfrm>
          <a:noFill/>
        </p:spPr>
        <p:txBody>
          <a:bodyPr/>
          <a:lstStyle/>
          <a:p>
            <a:fld id="{793BEA8A-451A-694E-BD66-532D77C6617B}" type="slidenum">
              <a:rPr lang="en-US" smtClean="0">
                <a:latin typeface="Helvetica" charset="0"/>
              </a:rPr>
              <a:pPr/>
              <a:t>11</a:t>
            </a:fld>
            <a:endParaRPr lang="en-US" smtClean="0">
              <a:latin typeface="Helvetica" charset="0"/>
            </a:endParaRPr>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687388" y="1571951"/>
            <a:ext cx="7769225" cy="1197764"/>
          </a:xfrm>
        </p:spPr>
        <p:txBody>
          <a:bodyPr/>
          <a:lstStyle/>
          <a:p>
            <a:r>
              <a:rPr lang="en-US" sz="3600" b="1" dirty="0" smtClean="0"/>
              <a:t>A critical criterion for </a:t>
            </a:r>
            <a:br>
              <a:rPr lang="en-US" sz="3600" b="1" dirty="0" smtClean="0"/>
            </a:br>
            <a:r>
              <a:rPr lang="en-US" sz="3600" b="1" dirty="0" smtClean="0"/>
              <a:t>a functional understanding: </a:t>
            </a:r>
            <a:endParaRPr lang="en-US" sz="3600" b="1" dirty="0"/>
          </a:p>
        </p:txBody>
      </p:sp>
      <p:sp>
        <p:nvSpPr>
          <p:cNvPr id="4" name="Slide Number Placeholder 3"/>
          <p:cNvSpPr>
            <a:spLocks noGrp="1"/>
          </p:cNvSpPr>
          <p:nvPr>
            <p:ph type="sldNum" sz="quarter" idx="10"/>
          </p:nvPr>
        </p:nvSpPr>
        <p:spPr/>
        <p:txBody>
          <a:bodyPr/>
          <a:lstStyle/>
          <a:p>
            <a:pPr>
              <a:defRPr/>
            </a:pPr>
            <a:fld id="{C9BDF43A-4C69-3948-8794-CB572EBC907C}" type="slidenum">
              <a:rPr lang="en-US" smtClean="0"/>
              <a:pPr>
                <a:defRPr/>
              </a:pPr>
              <a:t>12</a:t>
            </a:fld>
            <a:endParaRPr lang="en-US"/>
          </a:p>
        </p:txBody>
      </p:sp>
      <p:sp>
        <p:nvSpPr>
          <p:cNvPr id="5" name="TextBox 4"/>
          <p:cNvSpPr txBox="1"/>
          <p:nvPr/>
        </p:nvSpPr>
        <p:spPr>
          <a:xfrm>
            <a:off x="228600" y="3074515"/>
            <a:ext cx="8686800" cy="1040285"/>
          </a:xfrm>
          <a:prstGeom prst="rect">
            <a:avLst/>
          </a:prstGeom>
          <a:noFill/>
          <a:ln>
            <a:noFill/>
          </a:ln>
        </p:spPr>
        <p:style>
          <a:lnRef idx="1">
            <a:schemeClr val="accent2"/>
          </a:lnRef>
          <a:fillRef idx="2">
            <a:schemeClr val="accent2"/>
          </a:fillRef>
          <a:effectRef idx="1">
            <a:schemeClr val="accent2"/>
          </a:effectRef>
          <a:fontRef idx="minor">
            <a:schemeClr val="dk1"/>
          </a:fontRef>
        </p:style>
        <p:txBody>
          <a:bodyPr wrap="square" rtlCol="0">
            <a:spAutoFit/>
          </a:bodyPr>
          <a:lstStyle/>
          <a:p>
            <a:pPr marL="514350" indent="-514350" algn="ctr"/>
            <a:r>
              <a:rPr lang="en-US" sz="2800" i="0" dirty="0" smtClean="0"/>
              <a:t> Correct application + correct verbal</a:t>
            </a:r>
            <a:r>
              <a:rPr lang="en-US" sz="2400" i="0" dirty="0" smtClean="0"/>
              <a:t> </a:t>
            </a:r>
            <a:r>
              <a:rPr lang="en-US" sz="2800" i="0" dirty="0" smtClean="0"/>
              <a:t>explanation</a:t>
            </a:r>
          </a:p>
          <a:p>
            <a:pPr marL="971550" lvl="1" indent="-514350" algn="ctr"/>
            <a:r>
              <a:rPr lang="en-US" sz="2800" i="0" dirty="0" smtClean="0"/>
              <a:t>	</a:t>
            </a:r>
            <a:r>
              <a:rPr lang="en-US" sz="2800" dirty="0" smtClean="0"/>
              <a:t>(Physics is more than mathematics.)</a:t>
            </a:r>
            <a:endParaRPr lang="en-US" sz="2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4818" name="Title 1"/>
          <p:cNvSpPr>
            <a:spLocks noGrp="1"/>
          </p:cNvSpPr>
          <p:nvPr>
            <p:ph type="title"/>
          </p:nvPr>
        </p:nvSpPr>
        <p:spPr>
          <a:xfrm>
            <a:off x="152401" y="275116"/>
            <a:ext cx="8839200" cy="951542"/>
          </a:xfrm>
        </p:spPr>
        <p:txBody>
          <a:bodyPr/>
          <a:lstStyle/>
          <a:p>
            <a:r>
              <a:rPr lang="en-US" sz="2800" b="1" dirty="0" smtClean="0">
                <a:ea typeface="ＭＳ Ｐゴシック" pitchFamily="-80" charset="-128"/>
                <a:cs typeface="ＭＳ Ｐゴシック" pitchFamily="-80" charset="-128"/>
              </a:rPr>
              <a:t>Research and curriculum development:</a:t>
            </a:r>
            <a:br>
              <a:rPr lang="en-US" sz="2800" b="1" dirty="0" smtClean="0">
                <a:ea typeface="ＭＳ Ｐゴシック" pitchFamily="-80" charset="-128"/>
                <a:cs typeface="ＭＳ Ｐゴシック" pitchFamily="-80" charset="-128"/>
              </a:rPr>
            </a:br>
            <a:r>
              <a:rPr lang="en-US" sz="2800" b="1" dirty="0" smtClean="0">
                <a:ea typeface="ＭＳ Ｐゴシック" pitchFamily="-80" charset="-128"/>
                <a:cs typeface="ＭＳ Ｐゴシック" pitchFamily="-80" charset="-128"/>
              </a:rPr>
              <a:t>important reasoning skills in physics </a:t>
            </a:r>
            <a:r>
              <a:rPr lang="en-US" sz="2400" b="1" dirty="0" smtClean="0">
                <a:solidFill>
                  <a:schemeClr val="tx1"/>
                </a:solidFill>
                <a:ea typeface="ＭＳ Ｐゴシック" pitchFamily="-80" charset="-128"/>
                <a:cs typeface="ＭＳ Ｐゴシック" pitchFamily="-80" charset="-128"/>
              </a:rPr>
              <a:t>(and beyond)</a:t>
            </a:r>
            <a:endParaRPr lang="en-US" sz="2800" b="1" dirty="0" smtClean="0">
              <a:solidFill>
                <a:schemeClr val="tx1"/>
              </a:solidFill>
              <a:ea typeface="ＭＳ Ｐゴシック" pitchFamily="-80" charset="-128"/>
              <a:cs typeface="ＭＳ Ｐゴシック" pitchFamily="-80" charset="-128"/>
            </a:endParaRPr>
          </a:p>
        </p:txBody>
      </p:sp>
      <p:sp>
        <p:nvSpPr>
          <p:cNvPr id="34819" name="Content Placeholder 2"/>
          <p:cNvSpPr>
            <a:spLocks noGrp="1"/>
          </p:cNvSpPr>
          <p:nvPr>
            <p:ph idx="1"/>
          </p:nvPr>
        </p:nvSpPr>
        <p:spPr>
          <a:xfrm>
            <a:off x="457201" y="1524000"/>
            <a:ext cx="6781800" cy="4796697"/>
          </a:xfrm>
        </p:spPr>
        <p:txBody>
          <a:bodyPr vert="horz" wrap="square" anchor="t"/>
          <a:lstStyle/>
          <a:p>
            <a:pPr lvl="2" indent="-1201738">
              <a:buNone/>
            </a:pPr>
            <a:r>
              <a:rPr lang="en-US" b="1" dirty="0" smtClean="0">
                <a:ea typeface="ＭＳ Ｐゴシック" pitchFamily="-80" charset="-128"/>
                <a:cs typeface="ＭＳ Ｐゴシック" pitchFamily="-80" charset="-128"/>
              </a:rPr>
              <a:t>Four examples</a:t>
            </a:r>
            <a:r>
              <a:rPr lang="en-US" dirty="0" smtClean="0">
                <a:ea typeface="ＭＳ Ｐゴシック" pitchFamily="-80" charset="-128"/>
                <a:cs typeface="ＭＳ Ｐゴシック" pitchFamily="-80" charset="-128"/>
              </a:rPr>
              <a:t>	</a:t>
            </a:r>
          </a:p>
          <a:p>
            <a:pPr marL="914400" lvl="1" indent="-457200">
              <a:spcBef>
                <a:spcPts val="1200"/>
              </a:spcBef>
              <a:buFont typeface="+mj-lt"/>
              <a:buAutoNum type="arabicPeriod"/>
            </a:pPr>
            <a:r>
              <a:rPr lang="en-US" sz="2400" dirty="0" smtClean="0">
                <a:ea typeface="ＭＳ Ｐゴシック" pitchFamily="-80" charset="-128"/>
                <a:cs typeface="ＭＳ Ｐゴシック" pitchFamily="-80" charset="-128"/>
              </a:rPr>
              <a:t>Ratio (proportional) reasoning</a:t>
            </a:r>
          </a:p>
          <a:p>
            <a:pPr marL="914400" lvl="1" indent="-457200">
              <a:spcBef>
                <a:spcPts val="2400"/>
              </a:spcBef>
              <a:buFont typeface="+mj-lt"/>
              <a:buAutoNum type="arabicPeriod"/>
            </a:pPr>
            <a:r>
              <a:rPr lang="en-US" sz="2400" dirty="0" smtClean="0">
                <a:ea typeface="ＭＳ Ｐゴシック" pitchFamily="-80" charset="-128"/>
                <a:cs typeface="ＭＳ Ｐゴシック" pitchFamily="-80" charset="-128"/>
              </a:rPr>
              <a:t>Construction and application of </a:t>
            </a:r>
            <a:br>
              <a:rPr lang="en-US" sz="2400" dirty="0" smtClean="0">
                <a:ea typeface="ＭＳ Ｐゴシック" pitchFamily="-80" charset="-128"/>
                <a:cs typeface="ＭＳ Ｐゴシック" pitchFamily="-80" charset="-128"/>
              </a:rPr>
            </a:br>
            <a:r>
              <a:rPr lang="en-US" sz="2400" dirty="0" smtClean="0">
                <a:ea typeface="ＭＳ Ｐゴシック" pitchFamily="-80" charset="-128"/>
                <a:cs typeface="ＭＳ Ｐゴシック" pitchFamily="-80" charset="-128"/>
              </a:rPr>
              <a:t>a qualitative scientific model</a:t>
            </a:r>
            <a:endParaRPr lang="en-US" sz="1600" dirty="0" smtClean="0">
              <a:ea typeface="ＭＳ Ｐゴシック" pitchFamily="-80" charset="-128"/>
              <a:cs typeface="ＭＳ Ｐゴシック" pitchFamily="-80" charset="-128"/>
            </a:endParaRPr>
          </a:p>
          <a:p>
            <a:pPr lvl="1">
              <a:buNone/>
            </a:pPr>
            <a:r>
              <a:rPr lang="en-US" sz="1800" dirty="0" smtClean="0">
                <a:ea typeface="ＭＳ Ｐゴシック" pitchFamily="-80" charset="-128"/>
                <a:cs typeface="ＭＳ Ｐゴシック" pitchFamily="-80" charset="-128"/>
              </a:rPr>
              <a:t>		inductive-deductive reasoning</a:t>
            </a:r>
            <a:br>
              <a:rPr lang="en-US" sz="1800" dirty="0" smtClean="0">
                <a:ea typeface="ＭＳ Ｐゴシック" pitchFamily="-80" charset="-128"/>
                <a:cs typeface="ＭＳ Ｐゴシック" pitchFamily="-80" charset="-128"/>
              </a:rPr>
            </a:br>
            <a:r>
              <a:rPr lang="en-US" sz="1800" dirty="0" smtClean="0">
                <a:ea typeface="ＭＳ Ｐゴシック" pitchFamily="-80" charset="-128"/>
                <a:cs typeface="ＭＳ Ｐゴシック" pitchFamily="-80" charset="-128"/>
              </a:rPr>
              <a:t>		(</a:t>
            </a:r>
            <a:r>
              <a:rPr lang="en-US" sz="1800" i="1" dirty="0" smtClean="0">
                <a:ea typeface="ＭＳ Ｐゴシック" pitchFamily="-80" charset="-128"/>
                <a:cs typeface="ＭＳ Ｐゴシック" pitchFamily="-80" charset="-128"/>
              </a:rPr>
              <a:t>If … then … therefore</a:t>
            </a:r>
            <a:r>
              <a:rPr lang="en-US" sz="1800" dirty="0" smtClean="0">
                <a:ea typeface="ＭＳ Ｐゴシック" pitchFamily="-80" charset="-128"/>
                <a:cs typeface="ＭＳ Ｐゴシック" pitchFamily="-80" charset="-128"/>
              </a:rPr>
              <a:t>),</a:t>
            </a:r>
          </a:p>
          <a:p>
            <a:pPr lvl="1">
              <a:buNone/>
            </a:pPr>
            <a:r>
              <a:rPr lang="en-US" sz="1800" dirty="0" smtClean="0">
                <a:ea typeface="ＭＳ Ｐゴシック" pitchFamily="-80" charset="-128"/>
                <a:cs typeface="ＭＳ Ｐゴシック" pitchFamily="-80" charset="-128"/>
              </a:rPr>
              <a:t>		analogical reasoning, limiting cases, </a:t>
            </a:r>
            <a:r>
              <a:rPr lang="en-US" sz="1800" i="1" dirty="0" smtClean="0">
                <a:ea typeface="ＭＳ Ｐゴシック" pitchFamily="-80" charset="-128"/>
                <a:cs typeface="ＭＳ Ｐゴシック" pitchFamily="-80" charset="-128"/>
              </a:rPr>
              <a:t>etc.</a:t>
            </a:r>
          </a:p>
          <a:p>
            <a:pPr marL="914400" lvl="1" indent="-457200">
              <a:spcBef>
                <a:spcPts val="2400"/>
              </a:spcBef>
              <a:buFont typeface="+mj-lt"/>
              <a:buAutoNum type="arabicPeriod" startAt="3"/>
            </a:pPr>
            <a:r>
              <a:rPr lang="en-US" sz="2400" dirty="0" smtClean="0">
                <a:ea typeface="ＭＳ Ｐゴシック" pitchFamily="-80" charset="-128"/>
                <a:cs typeface="ＭＳ Ｐゴシック" pitchFamily="-80" charset="-128"/>
              </a:rPr>
              <a:t>Control of variables</a:t>
            </a:r>
          </a:p>
          <a:p>
            <a:pPr marL="914400" lvl="1" indent="-457200">
              <a:spcBef>
                <a:spcPts val="3200"/>
              </a:spcBef>
              <a:buFont typeface="+mj-lt"/>
              <a:buAutoNum type="arabicPeriod" startAt="3"/>
            </a:pPr>
            <a:r>
              <a:rPr lang="en-US" sz="2400" dirty="0" smtClean="0">
                <a:ea typeface="ＭＳ Ｐゴシック" pitchFamily="-80" charset="-128"/>
                <a:cs typeface="ＭＳ Ｐゴシック" pitchFamily="-80" charset="-128"/>
              </a:rPr>
              <a:t>Application of a quantitative </a:t>
            </a:r>
            <a:br>
              <a:rPr lang="en-US" sz="2400" dirty="0" smtClean="0">
                <a:ea typeface="ＭＳ Ｐゴシック" pitchFamily="-80" charset="-128"/>
                <a:cs typeface="ＭＳ Ｐゴシック" pitchFamily="-80" charset="-128"/>
              </a:rPr>
            </a:br>
            <a:r>
              <a:rPr lang="en-US" sz="2400" dirty="0" smtClean="0">
                <a:ea typeface="ＭＳ Ｐゴシック" pitchFamily="-80" charset="-128"/>
                <a:cs typeface="ＭＳ Ｐゴシック" pitchFamily="-80" charset="-128"/>
              </a:rPr>
              <a:t>sci</a:t>
            </a:r>
            <a:r>
              <a:rPr lang="en-US" sz="2000" dirty="0" smtClean="0">
                <a:ea typeface="ＭＳ Ｐゴシック" pitchFamily="-80" charset="-128"/>
                <a:cs typeface="ＭＳ Ｐゴシック" pitchFamily="-80" charset="-128"/>
              </a:rPr>
              <a:t>entific model</a:t>
            </a:r>
          </a:p>
        </p:txBody>
      </p:sp>
      <p:sp>
        <p:nvSpPr>
          <p:cNvPr id="34820" name="Slide Number Placeholder 3"/>
          <p:cNvSpPr>
            <a:spLocks noGrp="1"/>
          </p:cNvSpPr>
          <p:nvPr>
            <p:ph type="sldNum" sz="quarter" idx="10"/>
          </p:nvPr>
        </p:nvSpPr>
        <p:spPr>
          <a:noFill/>
        </p:spPr>
        <p:txBody>
          <a:bodyPr/>
          <a:lstStyle/>
          <a:p>
            <a:fld id="{CA2A22D0-AF09-A143-A9D0-6F3572E00FDE}" type="slidenum">
              <a:rPr lang="en-US" smtClean="0">
                <a:latin typeface="Helvetica" charset="0"/>
              </a:rPr>
              <a:pPr/>
              <a:t>13</a:t>
            </a:fld>
            <a:endParaRPr lang="en-US" smtClean="0">
              <a:latin typeface="Helvetica" charset="0"/>
            </a:endParaRPr>
          </a:p>
        </p:txBody>
      </p:sp>
      <p:pic>
        <p:nvPicPr>
          <p:cNvPr id="9" name="Picture 10"/>
          <p:cNvPicPr>
            <a:picLocks noChangeArrowheads="1"/>
          </p:cNvPicPr>
          <p:nvPr/>
        </p:nvPicPr>
        <p:blipFill>
          <a:blip r:embed="rId2"/>
          <a:srcRect/>
          <a:stretch>
            <a:fillRect/>
          </a:stretch>
        </p:blipFill>
        <p:spPr bwMode="auto">
          <a:xfrm>
            <a:off x="6781800" y="2438400"/>
            <a:ext cx="1398588" cy="1828800"/>
          </a:xfrm>
          <a:prstGeom prst="rect">
            <a:avLst/>
          </a:prstGeom>
          <a:noFill/>
          <a:ln w="9525">
            <a:noFill/>
            <a:miter lim="800000"/>
            <a:headEnd/>
            <a:tailEnd/>
          </a:ln>
        </p:spPr>
      </p:pic>
      <p:pic>
        <p:nvPicPr>
          <p:cNvPr id="10" name="Picture 11"/>
          <p:cNvPicPr>
            <a:picLocks noChangeAspect="1" noChangeArrowheads="1"/>
          </p:cNvPicPr>
          <p:nvPr/>
        </p:nvPicPr>
        <p:blipFill>
          <a:blip r:embed="rId3"/>
          <a:srcRect/>
          <a:stretch>
            <a:fillRect/>
          </a:stretch>
        </p:blipFill>
        <p:spPr bwMode="auto">
          <a:xfrm>
            <a:off x="6781800" y="4876800"/>
            <a:ext cx="1390650" cy="1828800"/>
          </a:xfrm>
          <a:prstGeom prst="rect">
            <a:avLst/>
          </a:prstGeom>
          <a:noFill/>
          <a:ln w="9525">
            <a:noFill/>
            <a:miter lim="800000"/>
            <a:headEnd/>
            <a:tailEnd/>
          </a:ln>
        </p:spPr>
      </p:pic>
      <p:sp>
        <p:nvSpPr>
          <p:cNvPr id="7" name="Right Arrow 6"/>
          <p:cNvSpPr/>
          <p:nvPr/>
        </p:nvSpPr>
        <p:spPr bwMode="auto">
          <a:xfrm>
            <a:off x="456381" y="2133600"/>
            <a:ext cx="381000" cy="304800"/>
          </a:xfrm>
          <a:prstGeom prst="rightArrow">
            <a:avLst/>
          </a:prstGeom>
          <a:solidFill>
            <a:schemeClr val="accent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233363" marR="0" indent="-233363" algn="l" defTabSz="914400" rtl="0" eaLnBrk="0" fontAlgn="base" latinLnBrk="0" hangingPunct="0">
              <a:lnSpc>
                <a:spcPct val="100000"/>
              </a:lnSpc>
              <a:spcBef>
                <a:spcPct val="20000"/>
              </a:spcBef>
              <a:spcAft>
                <a:spcPct val="0"/>
              </a:spcAft>
              <a:buClrTx/>
              <a:buSzPct val="100000"/>
              <a:buFontTx/>
              <a:buNone/>
              <a:tabLst/>
            </a:pPr>
            <a:endParaRPr kumimoji="0" lang="en-US" sz="1800" b="0" i="1" u="none" strike="noStrike" cap="none" normalizeH="0" baseline="0">
              <a:ln>
                <a:noFill/>
              </a:ln>
              <a:solidFill>
                <a:schemeClr val="tx1"/>
              </a:solidFill>
              <a:effectLst/>
              <a:latin typeface="Helvetica" pitchFamily="-110" charset="0"/>
            </a:endParaRPr>
          </a:p>
        </p:txBody>
      </p:sp>
      <p:sp>
        <p:nvSpPr>
          <p:cNvPr id="16" name="Right Brace 15"/>
          <p:cNvSpPr/>
          <p:nvPr/>
        </p:nvSpPr>
        <p:spPr bwMode="auto">
          <a:xfrm>
            <a:off x="5746954" y="2226842"/>
            <a:ext cx="806245" cy="2878558"/>
          </a:xfrm>
          <a:prstGeom prst="rightBrace">
            <a:avLst>
              <a:gd name="adj1" fmla="val 67383"/>
              <a:gd name="adj2" fmla="val 49736"/>
            </a:avLst>
          </a:prstGeom>
          <a:noFill/>
          <a:ln w="12700" cap="flat" cmpd="sng" algn="ctr">
            <a:solidFill>
              <a:schemeClr val="tx1"/>
            </a:solidFill>
            <a:prstDash val="solid"/>
            <a:round/>
            <a:headEnd type="none" w="med" len="med"/>
            <a:tailEnd type="none" w="med" len="med"/>
          </a:ln>
          <a:effectLst/>
        </p:spPr>
      </p:sp>
      <p:sp>
        <p:nvSpPr>
          <p:cNvPr id="17" name="Right Brace 16"/>
          <p:cNvSpPr/>
          <p:nvPr/>
        </p:nvSpPr>
        <p:spPr bwMode="auto">
          <a:xfrm>
            <a:off x="5746954" y="5410200"/>
            <a:ext cx="806245" cy="973558"/>
          </a:xfrm>
          <a:prstGeom prst="rightBrace">
            <a:avLst>
              <a:gd name="adj1" fmla="val 67383"/>
              <a:gd name="adj2" fmla="val 49736"/>
            </a:avLst>
          </a:prstGeom>
          <a:noFill/>
          <a:ln w="12700" cap="flat" cmpd="sng" algn="ctr">
            <a:solidFill>
              <a:schemeClr val="tx1"/>
            </a:solidFill>
            <a:prstDash val="solid"/>
            <a:round/>
            <a:headEnd type="none" w="med" len="med"/>
            <a:tailEnd type="none" w="med" len="med"/>
          </a:ln>
          <a:effectLst/>
        </p:spPr>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1746" name="Title 1"/>
          <p:cNvSpPr>
            <a:spLocks noGrp="1"/>
          </p:cNvSpPr>
          <p:nvPr>
            <p:ph type="title"/>
          </p:nvPr>
        </p:nvSpPr>
        <p:spPr>
          <a:xfrm>
            <a:off x="687388" y="152400"/>
            <a:ext cx="7769225" cy="951542"/>
          </a:xfrm>
        </p:spPr>
        <p:txBody>
          <a:bodyPr/>
          <a:lstStyle/>
          <a:p>
            <a:r>
              <a:rPr lang="en-US" sz="2800" b="1" dirty="0" smtClean="0">
                <a:ea typeface="ＭＳ Ｐゴシック" pitchFamily="-80" charset="-128"/>
                <a:cs typeface="ＭＳ Ｐゴシック" pitchFamily="-80" charset="-128"/>
              </a:rPr>
              <a:t>Instructional Approach </a:t>
            </a:r>
            <a:br>
              <a:rPr lang="en-US" sz="2800" b="1" dirty="0" smtClean="0">
                <a:ea typeface="ＭＳ Ｐゴシック" pitchFamily="-80" charset="-128"/>
                <a:cs typeface="ＭＳ Ｐゴシック" pitchFamily="-80" charset="-128"/>
              </a:rPr>
            </a:br>
            <a:r>
              <a:rPr lang="en-US" sz="2800" b="1" dirty="0" smtClean="0">
                <a:ea typeface="ＭＳ Ｐゴシック" pitchFamily="-80" charset="-128"/>
                <a:cs typeface="ＭＳ Ｐゴシック" pitchFamily="-80" charset="-128"/>
              </a:rPr>
              <a:t>in </a:t>
            </a:r>
            <a:r>
              <a:rPr lang="en-US" sz="2800" b="1" i="1" dirty="0" smtClean="0">
                <a:ea typeface="ＭＳ Ｐゴシック" pitchFamily="-80" charset="-128"/>
                <a:cs typeface="ＭＳ Ｐゴシック" pitchFamily="-80" charset="-128"/>
              </a:rPr>
              <a:t>Physics by Inquiry</a:t>
            </a:r>
          </a:p>
        </p:txBody>
      </p:sp>
      <p:sp>
        <p:nvSpPr>
          <p:cNvPr id="31747" name="Content Placeholder 2"/>
          <p:cNvSpPr>
            <a:spLocks noGrp="1"/>
          </p:cNvSpPr>
          <p:nvPr>
            <p:ph idx="1"/>
          </p:nvPr>
        </p:nvSpPr>
        <p:spPr>
          <a:xfrm>
            <a:off x="609600" y="1577276"/>
            <a:ext cx="8153400" cy="4739246"/>
          </a:xfrm>
        </p:spPr>
        <p:txBody>
          <a:bodyPr/>
          <a:lstStyle/>
          <a:p>
            <a:pPr>
              <a:spcBef>
                <a:spcPts val="0"/>
              </a:spcBef>
              <a:spcAft>
                <a:spcPts val="1200"/>
              </a:spcAft>
            </a:pPr>
            <a:r>
              <a:rPr lang="en-US" sz="2400" b="1" dirty="0" smtClean="0">
                <a:ea typeface="ＭＳ Ｐゴシック" pitchFamily="-80" charset="-128"/>
                <a:cs typeface="ＭＳ Ｐゴシック" pitchFamily="-80" charset="-128"/>
              </a:rPr>
              <a:t>For all students</a:t>
            </a:r>
          </a:p>
          <a:p>
            <a:pPr lvl="1">
              <a:spcAft>
                <a:spcPts val="1900"/>
              </a:spcAft>
            </a:pPr>
            <a:r>
              <a:rPr lang="en-US" sz="2000" dirty="0" smtClean="0">
                <a:ea typeface="ＭＳ Ｐゴシック" pitchFamily="-80" charset="-128"/>
                <a:cs typeface="ＭＳ Ｐゴシック" pitchFamily="-80" charset="-128"/>
              </a:rPr>
              <a:t>Teach </a:t>
            </a:r>
            <a:r>
              <a:rPr lang="en-US" sz="2000" dirty="0" smtClean="0">
                <a:ea typeface="ＭＳ Ｐゴシック" pitchFamily="-80" charset="-128"/>
                <a:cs typeface="ＭＳ Ｐゴシック" pitchFamily="-80" charset="-128"/>
              </a:rPr>
              <a:t>concepts and process together in a coherent body of content</a:t>
            </a:r>
            <a:endParaRPr lang="en-US" sz="1400" dirty="0" smtClean="0">
              <a:ea typeface="ＭＳ Ｐゴシック" pitchFamily="-80" charset="-128"/>
              <a:cs typeface="ＭＳ Ｐゴシック" pitchFamily="-80" charset="-128"/>
            </a:endParaRPr>
          </a:p>
          <a:p>
            <a:pPr lvl="1">
              <a:spcAft>
                <a:spcPts val="1900"/>
              </a:spcAft>
            </a:pPr>
            <a:r>
              <a:rPr lang="en-US" sz="2000" dirty="0" smtClean="0">
                <a:ea typeface="ＭＳ Ｐゴシック" pitchFamily="-80" charset="-128"/>
                <a:cs typeface="ＭＳ Ｐゴシック" pitchFamily="-80" charset="-128"/>
              </a:rPr>
              <a:t>Emphasize both development of sound conceptual understanding and scientific reasoning ability</a:t>
            </a:r>
            <a:endParaRPr lang="en-US" sz="1000" dirty="0" smtClean="0">
              <a:ea typeface="ＭＳ Ｐゴシック" pitchFamily="-80" charset="-128"/>
              <a:cs typeface="ＭＳ Ｐゴシック" pitchFamily="-80" charset="-128"/>
            </a:endParaRPr>
          </a:p>
          <a:p>
            <a:pPr>
              <a:spcAft>
                <a:spcPts val="1900"/>
              </a:spcAft>
            </a:pPr>
            <a:r>
              <a:rPr lang="en-US" sz="2400" b="1" dirty="0" smtClean="0">
                <a:ea typeface="ＭＳ Ｐゴシック" pitchFamily="-80" charset="-128"/>
                <a:cs typeface="ＭＳ Ｐゴシック" pitchFamily="-80" charset="-128"/>
              </a:rPr>
              <a:t>For teachers:</a:t>
            </a:r>
          </a:p>
          <a:p>
            <a:pPr lvl="1">
              <a:spcAft>
                <a:spcPts val="1900"/>
              </a:spcAft>
            </a:pPr>
            <a:r>
              <a:rPr lang="en-US" sz="2000" dirty="0" smtClean="0">
                <a:ea typeface="ＭＳ Ｐゴシック" pitchFamily="-80" charset="-128"/>
                <a:cs typeface="ＭＳ Ｐゴシック" pitchFamily="-80" charset="-128"/>
              </a:rPr>
              <a:t>Help teachers identify conceptual and reasoning difficulties that they may have (and their students will have) with the subject matter they are expected to teach</a:t>
            </a:r>
          </a:p>
          <a:p>
            <a:pPr lvl="1">
              <a:spcAft>
                <a:spcPts val="1900"/>
              </a:spcAft>
            </a:pPr>
            <a:r>
              <a:rPr lang="en-US" sz="2000" dirty="0" smtClean="0">
                <a:ea typeface="ＭＳ Ｐゴシック" pitchFamily="-80" charset="-128"/>
                <a:cs typeface="ＭＳ Ｐゴシック" pitchFamily="-80" charset="-128"/>
              </a:rPr>
              <a:t>Illustrate</a:t>
            </a:r>
            <a:r>
              <a:rPr lang="en-US" sz="2000" dirty="0" smtClean="0">
                <a:ea typeface="ＭＳ Ｐゴシック" pitchFamily="-80" charset="-128"/>
                <a:cs typeface="ＭＳ Ｐゴシック" pitchFamily="-80" charset="-128"/>
              </a:rPr>
              <a:t> for teachers </a:t>
            </a:r>
            <a:r>
              <a:rPr lang="en-US" sz="2000" dirty="0" smtClean="0">
                <a:ea typeface="ＭＳ Ｐゴシック" pitchFamily="-80" charset="-128"/>
                <a:cs typeface="ＭＳ Ｐゴシック" pitchFamily="-80" charset="-128"/>
              </a:rPr>
              <a:t>the </a:t>
            </a:r>
            <a:r>
              <a:rPr lang="en-US" sz="2000" dirty="0" smtClean="0">
                <a:ea typeface="ＭＳ Ｐゴシック" pitchFamily="-80" charset="-128"/>
                <a:cs typeface="ＭＳ Ｐゴシック" pitchFamily="-80" charset="-128"/>
              </a:rPr>
              <a:t>teaching of physics by inquiry</a:t>
            </a:r>
          </a:p>
        </p:txBody>
      </p:sp>
      <p:sp>
        <p:nvSpPr>
          <p:cNvPr id="31748" name="Slide Number Placeholder 3"/>
          <p:cNvSpPr>
            <a:spLocks noGrp="1"/>
          </p:cNvSpPr>
          <p:nvPr>
            <p:ph type="sldNum" sz="quarter" idx="10"/>
          </p:nvPr>
        </p:nvSpPr>
        <p:spPr>
          <a:xfrm>
            <a:off x="8785225" y="6553200"/>
            <a:ext cx="325438" cy="244475"/>
          </a:xfrm>
          <a:noFill/>
        </p:spPr>
        <p:txBody>
          <a:bodyPr/>
          <a:lstStyle/>
          <a:p>
            <a:fld id="{45E790AE-2542-0341-A02A-5D7DD3C32A7D}" type="slidenum">
              <a:rPr lang="en-US" smtClean="0">
                <a:latin typeface="Helvetica" charset="0"/>
              </a:rPr>
              <a:pPr/>
              <a:t>14</a:t>
            </a:fld>
            <a:endParaRPr lang="en-US" smtClean="0">
              <a:latin typeface="Helvetica" charset="0"/>
            </a:endParaRP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04801" y="304800"/>
            <a:ext cx="8534400" cy="799142"/>
          </a:xfrm>
        </p:spPr>
        <p:txBody>
          <a:bodyPr/>
          <a:lstStyle/>
          <a:p>
            <a:r>
              <a:rPr lang="en-US" sz="2800" b="1" dirty="0" smtClean="0"/>
              <a:t>Another important aspect of the instructional approach in </a:t>
            </a:r>
            <a:r>
              <a:rPr lang="en-US" sz="2800" b="1" i="1" dirty="0" smtClean="0"/>
              <a:t>Physics by Inquiry</a:t>
            </a:r>
            <a:r>
              <a:rPr lang="en-US" sz="2800" b="1" dirty="0" smtClean="0"/>
              <a:t>:</a:t>
            </a:r>
            <a:endParaRPr lang="en-US" sz="2800" b="1" dirty="0"/>
          </a:p>
        </p:txBody>
      </p:sp>
      <p:sp>
        <p:nvSpPr>
          <p:cNvPr id="3" name="Content Placeholder 2"/>
          <p:cNvSpPr>
            <a:spLocks noGrp="1"/>
          </p:cNvSpPr>
          <p:nvPr>
            <p:ph idx="1"/>
          </p:nvPr>
        </p:nvSpPr>
        <p:spPr>
          <a:xfrm>
            <a:off x="687388" y="1371600"/>
            <a:ext cx="7769225" cy="951542"/>
          </a:xfrm>
        </p:spPr>
        <p:txBody>
          <a:bodyPr/>
          <a:lstStyle/>
          <a:p>
            <a:pPr marL="0" lvl="1" indent="0" algn="ctr">
              <a:spcAft>
                <a:spcPts val="1900"/>
              </a:spcAft>
              <a:buNone/>
            </a:pPr>
            <a:r>
              <a:rPr lang="en-US" dirty="0" smtClean="0"/>
              <a:t>Focus </a:t>
            </a:r>
            <a:r>
              <a:rPr lang="en-US" dirty="0" smtClean="0"/>
              <a:t>on </a:t>
            </a:r>
            <a:r>
              <a:rPr lang="en-US" i="1" dirty="0" smtClean="0"/>
              <a:t>both</a:t>
            </a:r>
            <a:r>
              <a:rPr lang="en-US" i="1" dirty="0" smtClean="0"/>
              <a:t> </a:t>
            </a:r>
            <a:br>
              <a:rPr lang="en-US" i="1" dirty="0" smtClean="0"/>
            </a:br>
            <a:r>
              <a:rPr lang="en-US" dirty="0" smtClean="0"/>
              <a:t>inductive </a:t>
            </a:r>
            <a:r>
              <a:rPr lang="en-US" dirty="0" smtClean="0"/>
              <a:t>and deductive </a:t>
            </a:r>
            <a:r>
              <a:rPr lang="en-US" dirty="0" smtClean="0"/>
              <a:t>reasoning</a:t>
            </a:r>
            <a:endParaRPr lang="en-US" dirty="0" smtClean="0"/>
          </a:p>
        </p:txBody>
      </p:sp>
      <p:sp>
        <p:nvSpPr>
          <p:cNvPr id="4" name="Slide Number Placeholder 3"/>
          <p:cNvSpPr>
            <a:spLocks noGrp="1"/>
          </p:cNvSpPr>
          <p:nvPr>
            <p:ph type="sldNum" sz="quarter" idx="10"/>
          </p:nvPr>
        </p:nvSpPr>
        <p:spPr/>
        <p:txBody>
          <a:bodyPr/>
          <a:lstStyle/>
          <a:p>
            <a:pPr>
              <a:defRPr/>
            </a:pPr>
            <a:fld id="{C9BDF43A-4C69-3948-8794-CB572EBC907C}" type="slidenum">
              <a:rPr lang="en-US" smtClean="0"/>
              <a:pPr>
                <a:defRPr/>
              </a:pPr>
              <a:t>15</a:t>
            </a:fld>
            <a:endParaRPr lang="en-US"/>
          </a:p>
        </p:txBody>
      </p:sp>
      <p:sp>
        <p:nvSpPr>
          <p:cNvPr id="6" name="TextBox 5"/>
          <p:cNvSpPr txBox="1"/>
          <p:nvPr/>
        </p:nvSpPr>
        <p:spPr>
          <a:xfrm>
            <a:off x="1371600" y="6167735"/>
            <a:ext cx="6197730" cy="461665"/>
          </a:xfrm>
          <a:prstGeom prst="rect">
            <a:avLst/>
          </a:prstGeom>
          <a:noFill/>
        </p:spPr>
        <p:txBody>
          <a:bodyPr wrap="none" rtlCol="0">
            <a:spAutoFit/>
          </a:bodyPr>
          <a:lstStyle/>
          <a:p>
            <a:r>
              <a:rPr lang="en-US" sz="2400" dirty="0" smtClean="0"/>
              <a:t>Note:  Physics is usually taught deductively. </a:t>
            </a:r>
            <a:endParaRPr lang="en-US" sz="2400" dirty="0"/>
          </a:p>
        </p:txBody>
      </p:sp>
      <p:sp>
        <p:nvSpPr>
          <p:cNvPr id="7" name="TextBox 6"/>
          <p:cNvSpPr txBox="1"/>
          <p:nvPr/>
        </p:nvSpPr>
        <p:spPr>
          <a:xfrm>
            <a:off x="990600" y="2667000"/>
            <a:ext cx="6789038" cy="3046988"/>
          </a:xfrm>
          <a:prstGeom prst="rect">
            <a:avLst/>
          </a:prstGeom>
          <a:noFill/>
        </p:spPr>
        <p:txBody>
          <a:bodyPr wrap="none" rtlCol="0">
            <a:spAutoFit/>
          </a:bodyPr>
          <a:lstStyle/>
          <a:p>
            <a:pPr marL="228600" indent="-228600">
              <a:buFont typeface="Arial"/>
              <a:buChar char="•"/>
            </a:pPr>
            <a:r>
              <a:rPr lang="en-US" sz="2400" b="1" dirty="0" smtClean="0"/>
              <a:t>Helps address the questions:</a:t>
            </a:r>
          </a:p>
          <a:p>
            <a:pPr marL="746125" lvl="1" indent="-288925">
              <a:buFont typeface="Arial"/>
              <a:buChar char="•"/>
            </a:pPr>
            <a:r>
              <a:rPr lang="en-US" sz="2400" dirty="0" smtClean="0"/>
              <a:t>How do I know?</a:t>
            </a:r>
          </a:p>
          <a:p>
            <a:pPr marL="746125" lvl="1" indent="-288925">
              <a:buFont typeface="Arial"/>
              <a:buChar char="•"/>
            </a:pPr>
            <a:r>
              <a:rPr lang="en-US" sz="2400" dirty="0" smtClean="0"/>
              <a:t>Why do I believe</a:t>
            </a:r>
            <a:r>
              <a:rPr lang="en-US" sz="2800" dirty="0" smtClean="0"/>
              <a:t>?</a:t>
            </a:r>
          </a:p>
          <a:p>
            <a:pPr>
              <a:buFont typeface="Arial"/>
              <a:buChar char="•"/>
            </a:pPr>
            <a:endParaRPr lang="en-US" sz="1100" dirty="0" smtClean="0"/>
          </a:p>
          <a:p>
            <a:pPr marL="228600" indent="-228600">
              <a:buFont typeface="Arial"/>
              <a:buChar char="•"/>
            </a:pPr>
            <a:r>
              <a:rPr lang="en-US" sz="2400" b="1" dirty="0" smtClean="0"/>
              <a:t>Emphasizes </a:t>
            </a:r>
            <a:r>
              <a:rPr lang="en-US" sz="2400" b="1" dirty="0" smtClean="0"/>
              <a:t>the process of </a:t>
            </a:r>
            <a:r>
              <a:rPr lang="en-US" sz="2400" b="1" dirty="0" smtClean="0"/>
              <a:t>science</a:t>
            </a:r>
          </a:p>
          <a:p>
            <a:pPr marL="685800" lvl="1" indent="-228600">
              <a:buFont typeface="Arial"/>
              <a:buChar char="•"/>
            </a:pPr>
            <a:r>
              <a:rPr lang="en-US" sz="2400" dirty="0" smtClean="0"/>
              <a:t>distinguishing observations from inferences</a:t>
            </a:r>
          </a:p>
          <a:p>
            <a:pPr marL="685800" lvl="1" indent="-228600">
              <a:buFont typeface="Arial"/>
              <a:buChar char="•"/>
            </a:pPr>
            <a:r>
              <a:rPr lang="en-US" sz="2400" dirty="0" smtClean="0"/>
              <a:t>constructing and testing scientific models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842" name="Title 1"/>
          <p:cNvSpPr>
            <a:spLocks noGrp="1"/>
          </p:cNvSpPr>
          <p:nvPr>
            <p:ph type="title"/>
          </p:nvPr>
        </p:nvSpPr>
        <p:spPr>
          <a:xfrm>
            <a:off x="687388" y="859636"/>
            <a:ext cx="7769225" cy="1197764"/>
          </a:xfrm>
        </p:spPr>
        <p:txBody>
          <a:bodyPr/>
          <a:lstStyle/>
          <a:p>
            <a:r>
              <a:rPr lang="en-US" sz="3200" b="1" dirty="0" smtClean="0">
                <a:ea typeface="ＭＳ Ｐゴシック" pitchFamily="-80" charset="-128"/>
                <a:cs typeface="ＭＳ Ｐゴシック" pitchFamily="-80" charset="-128"/>
              </a:rPr>
              <a:t>Research on student reasoning skills:</a:t>
            </a:r>
            <a:br>
              <a:rPr lang="en-US" sz="3200" b="1" dirty="0" smtClean="0">
                <a:ea typeface="ＭＳ Ｐゴシック" pitchFamily="-80" charset="-128"/>
                <a:cs typeface="ＭＳ Ｐゴシック" pitchFamily="-80" charset="-128"/>
              </a:rPr>
            </a:br>
            <a:r>
              <a:rPr lang="en-US" sz="1200" b="1" dirty="0" smtClean="0">
                <a:ea typeface="ＭＳ Ｐゴシック" pitchFamily="-80" charset="-128"/>
                <a:cs typeface="ＭＳ Ｐゴシック" pitchFamily="-80" charset="-128"/>
              </a:rPr>
              <a:t/>
            </a:r>
            <a:br>
              <a:rPr lang="en-US" sz="1200" b="1" dirty="0" smtClean="0">
                <a:ea typeface="ＭＳ Ｐゴシック" pitchFamily="-80" charset="-128"/>
                <a:cs typeface="ＭＳ Ｐゴシック" pitchFamily="-80" charset="-128"/>
              </a:rPr>
            </a:br>
            <a:r>
              <a:rPr lang="en-US" sz="2800" i="1" dirty="0" smtClean="0">
                <a:ea typeface="ＭＳ Ｐゴシック" pitchFamily="-80" charset="-128"/>
                <a:cs typeface="ＭＳ Ｐゴシック" pitchFamily="-80" charset="-128"/>
              </a:rPr>
              <a:t>Example from ratio (or proportional) reasoning</a:t>
            </a:r>
          </a:p>
        </p:txBody>
      </p:sp>
      <p:sp>
        <p:nvSpPr>
          <p:cNvPr id="35843" name="Content Placeholder 2"/>
          <p:cNvSpPr>
            <a:spLocks noGrp="1"/>
          </p:cNvSpPr>
          <p:nvPr>
            <p:ph idx="1"/>
          </p:nvPr>
        </p:nvSpPr>
        <p:spPr>
          <a:xfrm>
            <a:off x="687388" y="2516188"/>
            <a:ext cx="7769225" cy="2589212"/>
          </a:xfrm>
        </p:spPr>
        <p:txBody>
          <a:bodyPr/>
          <a:lstStyle/>
          <a:p>
            <a:pPr algn="ctr">
              <a:spcAft>
                <a:spcPts val="2400"/>
              </a:spcAft>
              <a:buFontTx/>
              <a:buNone/>
            </a:pPr>
            <a:r>
              <a:rPr lang="en-US" sz="3600" dirty="0" err="1" smtClean="0">
                <a:latin typeface="Symbol" charset="2"/>
                <a:ea typeface="Symbol" charset="2"/>
                <a:cs typeface="Symbol" charset="2"/>
              </a:rPr>
              <a:t>p</a:t>
            </a:r>
            <a:endParaRPr lang="en-US" sz="3600" dirty="0" smtClean="0">
              <a:ea typeface="ＭＳ Ｐゴシック" pitchFamily="-80" charset="-128"/>
              <a:cs typeface="ＭＳ Ｐゴシック" pitchFamily="-80" charset="-128"/>
            </a:endParaRPr>
          </a:p>
          <a:p>
            <a:pPr algn="ctr">
              <a:spcAft>
                <a:spcPts val="2400"/>
              </a:spcAft>
              <a:buFontTx/>
              <a:buNone/>
            </a:pPr>
            <a:r>
              <a:rPr lang="en-US" sz="3600" dirty="0" smtClean="0">
                <a:ea typeface="ＭＳ Ｐゴシック" pitchFamily="-80" charset="-128"/>
                <a:cs typeface="ＭＳ Ｐゴシック" pitchFamily="-80" charset="-128"/>
              </a:rPr>
              <a:t>mass density (D)</a:t>
            </a:r>
          </a:p>
          <a:p>
            <a:pPr algn="ctr">
              <a:spcAft>
                <a:spcPts val="2400"/>
              </a:spcAft>
              <a:buFontTx/>
              <a:buNone/>
            </a:pPr>
            <a:r>
              <a:rPr lang="en-US" sz="3600" dirty="0" smtClean="0">
                <a:ea typeface="ＭＳ Ｐゴシック" pitchFamily="-80" charset="-128"/>
                <a:cs typeface="ＭＳ Ｐゴシック" pitchFamily="-80" charset="-128"/>
              </a:rPr>
              <a:t>charge density (</a:t>
            </a:r>
            <a:r>
              <a:rPr lang="en-US" sz="3600" dirty="0" err="1" smtClean="0">
                <a:latin typeface="Symbol" charset="2"/>
                <a:ea typeface="ＭＳ Ｐゴシック" pitchFamily="-80" charset="-128"/>
                <a:cs typeface="Symbol" charset="2"/>
              </a:rPr>
              <a:t>r</a:t>
            </a:r>
            <a:r>
              <a:rPr lang="en-US" sz="3600" dirty="0" smtClean="0">
                <a:ea typeface="ＭＳ Ｐゴシック" pitchFamily="-80" charset="-128"/>
                <a:cs typeface="ＭＳ Ｐゴシック" pitchFamily="-80" charset="-128"/>
              </a:rPr>
              <a:t>)</a:t>
            </a:r>
          </a:p>
        </p:txBody>
      </p:sp>
      <p:sp>
        <p:nvSpPr>
          <p:cNvPr id="35844" name="Slide Number Placeholder 3"/>
          <p:cNvSpPr>
            <a:spLocks noGrp="1"/>
          </p:cNvSpPr>
          <p:nvPr>
            <p:ph type="sldNum" sz="quarter" idx="10"/>
          </p:nvPr>
        </p:nvSpPr>
        <p:spPr>
          <a:xfrm>
            <a:off x="8818563" y="6553200"/>
            <a:ext cx="325437" cy="244475"/>
          </a:xfrm>
          <a:noFill/>
        </p:spPr>
        <p:txBody>
          <a:bodyPr/>
          <a:lstStyle/>
          <a:p>
            <a:fld id="{E534B27F-1FED-2444-A352-311DA09DCFF9}" type="slidenum">
              <a:rPr lang="en-US" smtClean="0">
                <a:latin typeface="Helvetica" charset="0"/>
              </a:rPr>
              <a:pPr/>
              <a:t>16</a:t>
            </a:fld>
            <a:endParaRPr lang="en-US" smtClean="0">
              <a:latin typeface="Helvetica" charset="0"/>
            </a:endParaRPr>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866" name="Title 1"/>
          <p:cNvSpPr>
            <a:spLocks noGrp="1"/>
          </p:cNvSpPr>
          <p:nvPr>
            <p:ph type="title"/>
          </p:nvPr>
        </p:nvSpPr>
        <p:spPr>
          <a:xfrm>
            <a:off x="687388" y="913549"/>
            <a:ext cx="7769225" cy="766877"/>
          </a:xfrm>
        </p:spPr>
        <p:txBody>
          <a:bodyPr/>
          <a:lstStyle/>
          <a:p>
            <a:pPr marL="838200" indent="-838200"/>
            <a:r>
              <a:rPr lang="en-US" dirty="0" smtClean="0">
                <a:ea typeface="ＭＳ Ｐゴシック" pitchFamily="-80" charset="-128"/>
                <a:cs typeface="ＭＳ Ｐゴシック" pitchFamily="-80" charset="-128"/>
              </a:rPr>
              <a:t>What students </a:t>
            </a:r>
            <a:r>
              <a:rPr lang="en-US" i="1" dirty="0" smtClean="0">
                <a:ea typeface="ＭＳ Ｐゴシック" pitchFamily="-80" charset="-128"/>
                <a:cs typeface="ＭＳ Ｐゴシック" pitchFamily="-80" charset="-128"/>
              </a:rPr>
              <a:t>could </a:t>
            </a:r>
            <a:r>
              <a:rPr lang="en-US" dirty="0" smtClean="0">
                <a:ea typeface="ＭＳ Ｐゴシック" pitchFamily="-80" charset="-128"/>
                <a:cs typeface="ＭＳ Ｐゴシック" pitchFamily="-80" charset="-128"/>
              </a:rPr>
              <a:t>do:</a:t>
            </a:r>
          </a:p>
        </p:txBody>
      </p:sp>
      <p:sp>
        <p:nvSpPr>
          <p:cNvPr id="36867" name="Content Placeholder 2"/>
          <p:cNvSpPr>
            <a:spLocks noGrp="1"/>
          </p:cNvSpPr>
          <p:nvPr>
            <p:ph idx="1"/>
          </p:nvPr>
        </p:nvSpPr>
        <p:spPr>
          <a:xfrm>
            <a:off x="762000" y="2057400"/>
            <a:ext cx="7847013" cy="1604029"/>
          </a:xfrm>
        </p:spPr>
        <p:txBody>
          <a:bodyPr/>
          <a:lstStyle/>
          <a:p>
            <a:pPr algn="ctr">
              <a:buFontTx/>
              <a:buNone/>
            </a:pPr>
            <a:r>
              <a:rPr lang="en-US" sz="3600" dirty="0" smtClean="0">
                <a:ea typeface="ＭＳ Ｐゴシック" pitchFamily="-80" charset="-128"/>
                <a:cs typeface="ＭＳ Ｐゴシック" pitchFamily="-80" charset="-128"/>
              </a:rPr>
              <a:t>A/B = C/D</a:t>
            </a:r>
          </a:p>
          <a:p>
            <a:pPr algn="ctr">
              <a:buFontTx/>
              <a:buNone/>
            </a:pPr>
            <a:endParaRPr lang="en-US" sz="1400" dirty="0" smtClean="0">
              <a:ea typeface="ＭＳ Ｐゴシック" pitchFamily="-80" charset="-128"/>
              <a:cs typeface="ＭＳ Ｐゴシック" pitchFamily="-80" charset="-128"/>
            </a:endParaRPr>
          </a:p>
          <a:p>
            <a:pPr algn="ctr">
              <a:buFontTx/>
              <a:buNone/>
            </a:pPr>
            <a:r>
              <a:rPr lang="en-US" sz="3600" i="1" dirty="0" smtClean="0">
                <a:ea typeface="ＭＳ Ｐゴシック" pitchFamily="-80" charset="-128"/>
                <a:cs typeface="ＭＳ Ｐゴシック" pitchFamily="-80" charset="-128"/>
              </a:rPr>
              <a:t>“A is to B as C is to D”</a:t>
            </a:r>
          </a:p>
        </p:txBody>
      </p:sp>
      <p:sp>
        <p:nvSpPr>
          <p:cNvPr id="36868" name="Slide Number Placeholder 3"/>
          <p:cNvSpPr>
            <a:spLocks noGrp="1"/>
          </p:cNvSpPr>
          <p:nvPr>
            <p:ph type="sldNum" sz="quarter" idx="10"/>
          </p:nvPr>
        </p:nvSpPr>
        <p:spPr>
          <a:xfrm>
            <a:off x="8818563" y="6553200"/>
            <a:ext cx="325437" cy="244475"/>
          </a:xfrm>
          <a:noFill/>
        </p:spPr>
        <p:txBody>
          <a:bodyPr/>
          <a:lstStyle/>
          <a:p>
            <a:fld id="{CC43A01A-D5AD-C04E-A9A1-02463D076B4C}" type="slidenum">
              <a:rPr lang="en-US" smtClean="0">
                <a:latin typeface="Helvetica" charset="0"/>
              </a:rPr>
              <a:pPr/>
              <a:t>17</a:t>
            </a:fld>
            <a:endParaRPr lang="en-US" smtClean="0">
              <a:latin typeface="Helvetica" charset="0"/>
            </a:endParaRP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890" name="Slide Number Placeholder 3"/>
          <p:cNvSpPr>
            <a:spLocks noGrp="1"/>
          </p:cNvSpPr>
          <p:nvPr>
            <p:ph type="sldNum" sz="quarter" idx="10"/>
          </p:nvPr>
        </p:nvSpPr>
        <p:spPr>
          <a:xfrm>
            <a:off x="8815388" y="6461125"/>
            <a:ext cx="325437" cy="244475"/>
          </a:xfrm>
          <a:noFill/>
        </p:spPr>
        <p:txBody>
          <a:bodyPr/>
          <a:lstStyle/>
          <a:p>
            <a:fld id="{1906A24F-9CEF-D24D-B7A9-78F73992101C}" type="slidenum">
              <a:rPr lang="en-US" smtClean="0">
                <a:latin typeface="Helvetica" charset="0"/>
              </a:rPr>
              <a:pPr/>
              <a:t>18</a:t>
            </a:fld>
            <a:endParaRPr lang="en-US" smtClean="0">
              <a:latin typeface="Helvetica" charset="0"/>
            </a:endParaRPr>
          </a:p>
        </p:txBody>
      </p:sp>
      <p:sp>
        <p:nvSpPr>
          <p:cNvPr id="37891" name="Rectangle 2"/>
          <p:cNvSpPr>
            <a:spLocks noGrp="1" noChangeArrowheads="1"/>
          </p:cNvSpPr>
          <p:nvPr>
            <p:ph type="ctrTitle"/>
          </p:nvPr>
        </p:nvSpPr>
        <p:spPr>
          <a:xfrm>
            <a:off x="838200" y="914400"/>
            <a:ext cx="7772400" cy="766763"/>
          </a:xfrm>
        </p:spPr>
        <p:txBody>
          <a:bodyPr/>
          <a:lstStyle/>
          <a:p>
            <a:r>
              <a:rPr lang="en-US" dirty="0">
                <a:ea typeface="ＭＳ Ｐゴシック" pitchFamily="-80" charset="-128"/>
                <a:cs typeface="ＭＳ Ｐゴシック" pitchFamily="-80" charset="-128"/>
              </a:rPr>
              <a:t>What students </a:t>
            </a:r>
            <a:r>
              <a:rPr lang="en-US" i="1" dirty="0">
                <a:ea typeface="ＭＳ Ｐゴシック" pitchFamily="-80" charset="-128"/>
                <a:cs typeface="ＭＳ Ｐゴシック" pitchFamily="-80" charset="-128"/>
              </a:rPr>
              <a:t>could</a:t>
            </a:r>
            <a:r>
              <a:rPr lang="en-US" dirty="0">
                <a:ea typeface="ＭＳ Ｐゴシック" pitchFamily="-80" charset="-128"/>
                <a:cs typeface="ＭＳ Ｐゴシック" pitchFamily="-80" charset="-128"/>
              </a:rPr>
              <a:t> </a:t>
            </a:r>
            <a:r>
              <a:rPr lang="en-US" i="1" dirty="0">
                <a:ea typeface="ＭＳ Ｐゴシック" pitchFamily="-80" charset="-128"/>
                <a:cs typeface="ＭＳ Ｐゴシック" pitchFamily="-80" charset="-128"/>
              </a:rPr>
              <a:t>not</a:t>
            </a:r>
            <a:r>
              <a:rPr lang="en-US" dirty="0">
                <a:ea typeface="ＭＳ Ｐゴシック" pitchFamily="-80" charset="-128"/>
                <a:cs typeface="ＭＳ Ｐゴシック" pitchFamily="-80" charset="-128"/>
              </a:rPr>
              <a:t> do</a:t>
            </a:r>
          </a:p>
        </p:txBody>
      </p:sp>
      <p:sp>
        <p:nvSpPr>
          <p:cNvPr id="37892" name="Rectangle 3"/>
          <p:cNvSpPr>
            <a:spLocks noGrp="1" noChangeArrowheads="1"/>
          </p:cNvSpPr>
          <p:nvPr>
            <p:ph type="subTitle" idx="1"/>
          </p:nvPr>
        </p:nvSpPr>
        <p:spPr>
          <a:xfrm>
            <a:off x="762000" y="2022475"/>
            <a:ext cx="8077200" cy="2367315"/>
          </a:xfrm>
        </p:spPr>
        <p:txBody>
          <a:bodyPr/>
          <a:lstStyle/>
          <a:p>
            <a:pPr marL="461963" indent="-461963" algn="l">
              <a:spcAft>
                <a:spcPts val="1200"/>
              </a:spcAft>
              <a:buFont typeface="Arial"/>
              <a:buChar char="•"/>
            </a:pPr>
            <a:r>
              <a:rPr lang="en-US" dirty="0" smtClean="0">
                <a:ea typeface="ＭＳ Ｐゴシック" pitchFamily="-80" charset="-128"/>
                <a:cs typeface="ＭＳ Ｐゴシック" pitchFamily="-80" charset="-128"/>
              </a:rPr>
              <a:t>Interpret ratios in terms of mathematical and physical quantities</a:t>
            </a:r>
          </a:p>
          <a:p>
            <a:pPr marL="461963" indent="-461963" algn="l">
              <a:spcBef>
                <a:spcPts val="1200"/>
              </a:spcBef>
              <a:buFont typeface="Arial"/>
              <a:buChar char="•"/>
            </a:pPr>
            <a:r>
              <a:rPr lang="en-US" dirty="0" smtClean="0">
                <a:ea typeface="ＭＳ Ｐゴシック" pitchFamily="-80" charset="-128"/>
                <a:cs typeface="ＭＳ Ｐゴシック" pitchFamily="-80" charset="-128"/>
              </a:rPr>
              <a:t>Recall (or derive) relationships between quantities</a:t>
            </a:r>
          </a:p>
        </p:txBody>
      </p:sp>
      <p:sp>
        <p:nvSpPr>
          <p:cNvPr id="5" name="Rectangle 3"/>
          <p:cNvSpPr txBox="1">
            <a:spLocks noChangeArrowheads="1"/>
          </p:cNvSpPr>
          <p:nvPr/>
        </p:nvSpPr>
        <p:spPr bwMode="auto">
          <a:xfrm>
            <a:off x="685800" y="4495800"/>
            <a:ext cx="7924800" cy="1037720"/>
          </a:xfrm>
          <a:prstGeom prst="rect">
            <a:avLst/>
          </a:prstGeom>
          <a:noFill/>
          <a:ln w="12700">
            <a:noFill/>
            <a:miter lim="800000"/>
            <a:headEnd/>
            <a:tailEnd/>
          </a:ln>
        </p:spPr>
        <p:txBody>
          <a:bodyPr lIns="90487" tIns="44450" rIns="90487" bIns="44450">
            <a:prstTxWarp prst="textNoShape">
              <a:avLst/>
            </a:prstTxWarp>
            <a:spAutoFit/>
          </a:bodyPr>
          <a:lstStyle/>
          <a:p>
            <a:pPr algn="ctr">
              <a:defRPr/>
            </a:pPr>
            <a:r>
              <a:rPr lang="en-US" sz="2800" i="0" kern="0" dirty="0" smtClean="0">
                <a:latin typeface="+mn-lt"/>
                <a:ea typeface="ＭＳ Ｐゴシック" pitchFamily="-80" charset="-128"/>
                <a:cs typeface="ＭＳ Ｐゴシック" pitchFamily="-80" charset="-128"/>
              </a:rPr>
              <a:t>“</a:t>
            </a:r>
            <a:r>
              <a:rPr lang="en-US" sz="2800" i="0" kern="0" dirty="0">
                <a:latin typeface="+mn-lt"/>
                <a:ea typeface="ＭＳ Ｐゴシック" pitchFamily="-80" charset="-128"/>
                <a:cs typeface="ＭＳ Ｐゴシック" pitchFamily="-80" charset="-128"/>
              </a:rPr>
              <a:t>Is it </a:t>
            </a:r>
            <a:r>
              <a:rPr lang="en-US" sz="2800" kern="0" dirty="0">
                <a:latin typeface="+mn-lt"/>
                <a:ea typeface="ＭＳ Ｐゴシック" pitchFamily="-80" charset="-128"/>
                <a:cs typeface="ＭＳ Ｐゴシック" pitchFamily="-80" charset="-128"/>
              </a:rPr>
              <a:t>D</a:t>
            </a:r>
            <a:r>
              <a:rPr lang="en-US" sz="2800" i="0" kern="0" dirty="0">
                <a:latin typeface="+mn-lt"/>
                <a:ea typeface="ＭＳ Ｐゴシック" pitchFamily="-80" charset="-128"/>
                <a:cs typeface="ＭＳ Ｐゴシック" pitchFamily="-80" charset="-128"/>
              </a:rPr>
              <a:t> = </a:t>
            </a:r>
            <a:r>
              <a:rPr lang="en-US" sz="2800" kern="0" dirty="0">
                <a:latin typeface="+mn-lt"/>
                <a:ea typeface="ＭＳ Ｐゴシック" pitchFamily="-80" charset="-128"/>
                <a:cs typeface="ＭＳ Ｐゴシック" pitchFamily="-80" charset="-128"/>
              </a:rPr>
              <a:t>M/V</a:t>
            </a:r>
            <a:r>
              <a:rPr lang="en-US" sz="2800" i="0" kern="0" dirty="0">
                <a:latin typeface="+mn-lt"/>
                <a:ea typeface="ＭＳ Ｐゴシック" pitchFamily="-80" charset="-128"/>
                <a:cs typeface="ＭＳ Ｐゴシック" pitchFamily="-80" charset="-128"/>
              </a:rPr>
              <a:t>  or</a:t>
            </a:r>
            <a:r>
              <a:rPr lang="en-US" sz="2800" i="0" kern="0" dirty="0" smtClean="0">
                <a:latin typeface="+mn-lt"/>
                <a:ea typeface="ＭＳ Ｐゴシック" pitchFamily="-80" charset="-128"/>
                <a:cs typeface="ＭＳ Ｐゴシック" pitchFamily="-80" charset="-128"/>
              </a:rPr>
              <a:t> </a:t>
            </a:r>
            <a:r>
              <a:rPr lang="en-US" sz="2800" kern="0" dirty="0" smtClean="0">
                <a:latin typeface="+mn-lt"/>
                <a:ea typeface="ＭＳ Ｐゴシック" pitchFamily="-80" charset="-128"/>
                <a:cs typeface="ＭＳ Ｐゴシック" pitchFamily="-80" charset="-128"/>
              </a:rPr>
              <a:t>D</a:t>
            </a:r>
            <a:r>
              <a:rPr lang="en-US" sz="2800" i="0" kern="0" dirty="0" smtClean="0">
                <a:latin typeface="+mn-lt"/>
                <a:ea typeface="ＭＳ Ｐゴシック" pitchFamily="-80" charset="-128"/>
                <a:cs typeface="ＭＳ Ｐゴシック" pitchFamily="-80" charset="-128"/>
              </a:rPr>
              <a:t> </a:t>
            </a:r>
            <a:r>
              <a:rPr lang="en-US" sz="2800" i="0" kern="0" dirty="0">
                <a:latin typeface="+mn-lt"/>
                <a:ea typeface="ＭＳ Ｐゴシック" pitchFamily="-80" charset="-128"/>
                <a:cs typeface="ＭＳ Ｐゴシック" pitchFamily="-80" charset="-128"/>
              </a:rPr>
              <a:t>= </a:t>
            </a:r>
            <a:r>
              <a:rPr lang="en-US" sz="2800" kern="0" dirty="0">
                <a:latin typeface="+mn-lt"/>
                <a:ea typeface="ＭＳ Ｐゴシック" pitchFamily="-80" charset="-128"/>
                <a:cs typeface="ＭＳ Ｐゴシック" pitchFamily="-80" charset="-128"/>
              </a:rPr>
              <a:t>V/M? </a:t>
            </a:r>
            <a:r>
              <a:rPr lang="en-US" sz="2800" i="0" kern="0" dirty="0" smtClean="0">
                <a:latin typeface="+mn-lt"/>
                <a:ea typeface="ＭＳ Ｐゴシック" pitchFamily="-80" charset="-128"/>
                <a:cs typeface="ＭＳ Ｐゴシック" pitchFamily="-80" charset="-128"/>
              </a:rPr>
              <a:t> </a:t>
            </a:r>
          </a:p>
          <a:p>
            <a:pPr algn="ctr">
              <a:defRPr/>
            </a:pPr>
            <a:r>
              <a:rPr lang="en-US" sz="2800" i="0" kern="0" dirty="0" smtClean="0">
                <a:latin typeface="+mn-lt"/>
                <a:ea typeface="ＭＳ Ｐゴシック" pitchFamily="-80" charset="-128"/>
                <a:cs typeface="ＭＳ Ｐゴシック" pitchFamily="-80" charset="-128"/>
              </a:rPr>
              <a:t>… I </a:t>
            </a:r>
            <a:r>
              <a:rPr lang="en-US" sz="2800" i="0" kern="0" dirty="0">
                <a:latin typeface="+mn-lt"/>
                <a:ea typeface="ＭＳ Ｐゴシック" pitchFamily="-80" charset="-128"/>
                <a:cs typeface="ＭＳ Ｐゴシック" pitchFamily="-80" charset="-128"/>
              </a:rPr>
              <a:t>forget the </a:t>
            </a:r>
            <a:r>
              <a:rPr lang="en-US" sz="2800" i="0" kern="0" dirty="0" smtClean="0">
                <a:latin typeface="+mn-lt"/>
                <a:ea typeface="ＭＳ Ｐゴシック" pitchFamily="-80" charset="-128"/>
                <a:cs typeface="ＭＳ Ｐゴシック" pitchFamily="-80" charset="-128"/>
              </a:rPr>
              <a:t>formula.”</a:t>
            </a:r>
            <a:endParaRPr lang="en-US" sz="3600" i="0" kern="0" dirty="0">
              <a:latin typeface="+mn-lt"/>
              <a:ea typeface="ＭＳ Ｐゴシック" pitchFamily="-80" charset="-128"/>
              <a:cs typeface="ＭＳ Ｐゴシック" pitchFamily="-80" charset="-128"/>
            </a:endParaRPr>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5001"/>
            <a:ext cx="7769225" cy="582211"/>
          </a:xfrm>
        </p:spPr>
        <p:txBody>
          <a:bodyPr/>
          <a:lstStyle/>
          <a:p>
            <a:pPr>
              <a:defRPr/>
            </a:pPr>
            <a:r>
              <a:rPr lang="en-US" sz="3200" b="1" dirty="0" smtClean="0"/>
              <a:t>An example of ratio </a:t>
            </a:r>
            <a:r>
              <a:rPr lang="en-US" sz="3200" b="1" dirty="0" smtClean="0"/>
              <a:t>reasoning</a:t>
            </a:r>
            <a:endParaRPr lang="en-US" sz="3200" cap="small" dirty="0"/>
          </a:p>
        </p:txBody>
      </p:sp>
      <p:sp>
        <p:nvSpPr>
          <p:cNvPr id="39939" name="Content Placeholder 2"/>
          <p:cNvSpPr>
            <a:spLocks noGrp="1"/>
          </p:cNvSpPr>
          <p:nvPr>
            <p:ph idx="1"/>
          </p:nvPr>
        </p:nvSpPr>
        <p:spPr>
          <a:xfrm>
            <a:off x="533400" y="1066800"/>
            <a:ext cx="7769225" cy="1566863"/>
          </a:xfrm>
        </p:spPr>
        <p:txBody>
          <a:bodyPr/>
          <a:lstStyle/>
          <a:p>
            <a:pPr marL="0" indent="0">
              <a:buFontTx/>
              <a:buNone/>
            </a:pPr>
            <a:r>
              <a:rPr lang="en-US" sz="2400" dirty="0" smtClean="0">
                <a:ea typeface="ＭＳ Ｐゴシック" pitchFamily="-80" charset="-128"/>
                <a:cs typeface="ＭＳ Ｐゴシック" pitchFamily="-80" charset="-128"/>
              </a:rPr>
              <a:t>Imagine that a rope is wrapped tightly around the Earth at the equator.  Suppose that the rope were made six feet longer and held at a uniform height above the ground all the way around the Earth.</a:t>
            </a:r>
          </a:p>
        </p:txBody>
      </p:sp>
      <p:sp>
        <p:nvSpPr>
          <p:cNvPr id="39940" name="Slide Number Placeholder 3"/>
          <p:cNvSpPr>
            <a:spLocks noGrp="1"/>
          </p:cNvSpPr>
          <p:nvPr>
            <p:ph type="sldNum" sz="quarter" idx="10"/>
          </p:nvPr>
        </p:nvSpPr>
        <p:spPr>
          <a:xfrm>
            <a:off x="8813800" y="6553200"/>
            <a:ext cx="325438" cy="244475"/>
          </a:xfrm>
          <a:noFill/>
        </p:spPr>
        <p:txBody>
          <a:bodyPr/>
          <a:lstStyle/>
          <a:p>
            <a:fld id="{1C704089-389E-2E49-80BD-268611A4C994}" type="slidenum">
              <a:rPr lang="en-US" smtClean="0">
                <a:latin typeface="Helvetica" charset="0"/>
              </a:rPr>
              <a:pPr/>
              <a:t>19</a:t>
            </a:fld>
            <a:endParaRPr lang="en-US" smtClean="0">
              <a:latin typeface="Helvetica" charset="0"/>
            </a:endParaRPr>
          </a:p>
        </p:txBody>
      </p:sp>
      <p:sp>
        <p:nvSpPr>
          <p:cNvPr id="5" name="TextBox 4"/>
          <p:cNvSpPr txBox="1"/>
          <p:nvPr/>
        </p:nvSpPr>
        <p:spPr>
          <a:xfrm>
            <a:off x="533400" y="2819400"/>
            <a:ext cx="8153400" cy="2603790"/>
          </a:xfrm>
          <a:prstGeom prst="rect">
            <a:avLst/>
          </a:prstGeom>
          <a:noFill/>
        </p:spPr>
        <p:txBody>
          <a:bodyPr>
            <a:spAutoFit/>
          </a:bodyPr>
          <a:lstStyle/>
          <a:p>
            <a:pPr>
              <a:defRPr/>
            </a:pPr>
            <a:r>
              <a:rPr lang="en-US" sz="2400" i="0" dirty="0">
                <a:latin typeface="Helvetica" pitchFamily="-110" charset="0"/>
              </a:rPr>
              <a:t>Which of the following</a:t>
            </a:r>
            <a:r>
              <a:rPr lang="en-US" sz="2400" i="0" dirty="0" smtClean="0">
                <a:latin typeface="Helvetica" pitchFamily="-110" charset="0"/>
              </a:rPr>
              <a:t> would </a:t>
            </a:r>
            <a:r>
              <a:rPr lang="en-US" sz="2400" i="0" dirty="0">
                <a:latin typeface="Helvetica" pitchFamily="-110" charset="0"/>
              </a:rPr>
              <a:t>be able to fit under the rope</a:t>
            </a:r>
            <a:r>
              <a:rPr lang="en-US" sz="2400" dirty="0" smtClean="0">
                <a:latin typeface="Helvetica" pitchFamily="-110" charset="0"/>
              </a:rPr>
              <a:t>?  Explain your reasoning.</a:t>
            </a:r>
          </a:p>
          <a:p>
            <a:pPr marL="800100" lvl="1" indent="-342900">
              <a:buFontTx/>
              <a:buAutoNum type="alphaLcPeriod"/>
              <a:defRPr/>
            </a:pPr>
            <a:r>
              <a:rPr lang="en-US" sz="2400" i="0" dirty="0">
                <a:latin typeface="Helvetica" pitchFamily="-110" charset="0"/>
              </a:rPr>
              <a:t>an amoeba</a:t>
            </a:r>
          </a:p>
          <a:p>
            <a:pPr marL="800100" lvl="1" indent="-342900">
              <a:buFontTx/>
              <a:buAutoNum type="alphaLcPeriod"/>
              <a:defRPr/>
            </a:pPr>
            <a:r>
              <a:rPr lang="en-US" sz="2400" i="0" dirty="0">
                <a:latin typeface="Helvetica" pitchFamily="-110" charset="0"/>
              </a:rPr>
              <a:t>a bumblebee</a:t>
            </a:r>
          </a:p>
          <a:p>
            <a:pPr marL="800100" lvl="1" indent="-342900">
              <a:buFontTx/>
              <a:buAutoNum type="alphaLcPeriod"/>
              <a:defRPr/>
            </a:pPr>
            <a:r>
              <a:rPr lang="en-US" sz="2400" i="0" dirty="0">
                <a:latin typeface="Helvetica" pitchFamily="-110" charset="0"/>
              </a:rPr>
              <a:t>a cat</a:t>
            </a:r>
          </a:p>
          <a:p>
            <a:pPr marL="800100" lvl="1" indent="-342900">
              <a:buFontTx/>
              <a:buAutoNum type="alphaLcPeriod"/>
              <a:defRPr/>
            </a:pPr>
            <a:r>
              <a:rPr lang="en-US" sz="2400" i="0" dirty="0">
                <a:latin typeface="Helvetica" pitchFamily="-110" charset="0"/>
              </a:rPr>
              <a:t>a</a:t>
            </a:r>
            <a:r>
              <a:rPr lang="en-US" sz="2400" i="0" dirty="0" smtClean="0">
                <a:latin typeface="Helvetica" pitchFamily="-110" charset="0"/>
              </a:rPr>
              <a:t> camel</a:t>
            </a:r>
            <a:endParaRPr lang="en-US" sz="2400" i="0" dirty="0">
              <a:latin typeface="Helvetica" pitchFamily="-110" charset="0"/>
            </a:endParaRPr>
          </a:p>
        </p:txBody>
      </p:sp>
      <p:sp>
        <p:nvSpPr>
          <p:cNvPr id="39942" name="TextBox 6"/>
          <p:cNvSpPr txBox="1">
            <a:spLocks noChangeArrowheads="1"/>
          </p:cNvSpPr>
          <p:nvPr/>
        </p:nvSpPr>
        <p:spPr bwMode="auto">
          <a:xfrm>
            <a:off x="304800" y="5791200"/>
            <a:ext cx="8305800" cy="708025"/>
          </a:xfrm>
          <a:prstGeom prst="rect">
            <a:avLst/>
          </a:prstGeom>
          <a:noFill/>
          <a:ln w="9525">
            <a:noFill/>
            <a:miter lim="800000"/>
            <a:headEnd/>
            <a:tailEnd/>
          </a:ln>
        </p:spPr>
        <p:txBody>
          <a:bodyPr>
            <a:prstTxWarp prst="textNoShape">
              <a:avLst/>
            </a:prstTxWarp>
            <a:spAutoFit/>
          </a:bodyPr>
          <a:lstStyle/>
          <a:p>
            <a:pPr algn="ctr"/>
            <a:r>
              <a:rPr lang="en-US" sz="2000" dirty="0"/>
              <a:t>If you need</a:t>
            </a:r>
            <a:r>
              <a:rPr lang="en-US" sz="2000" dirty="0" smtClean="0"/>
              <a:t> to use it</a:t>
            </a:r>
            <a:r>
              <a:rPr lang="en-US" sz="2000" dirty="0"/>
              <a:t>, the circumference of the Earth</a:t>
            </a:r>
            <a:r>
              <a:rPr lang="en-US" sz="2000" dirty="0" smtClean="0"/>
              <a:t> </a:t>
            </a:r>
            <a:br>
              <a:rPr lang="en-US" sz="2000" dirty="0" smtClean="0"/>
            </a:br>
            <a:r>
              <a:rPr lang="en-US" sz="2000" dirty="0" smtClean="0"/>
              <a:t>at </a:t>
            </a:r>
            <a:r>
              <a:rPr lang="en-US" sz="2000" dirty="0"/>
              <a:t>the equator is approximately 25,000 miles</a:t>
            </a:r>
            <a:r>
              <a:rPr lang="en-US" sz="2000" dirty="0" smtClean="0"/>
              <a:t>.</a:t>
            </a:r>
            <a:endParaRPr lang="en-US" sz="2000"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410" name="Slide Number Placeholder 1"/>
          <p:cNvSpPr>
            <a:spLocks noGrp="1"/>
          </p:cNvSpPr>
          <p:nvPr>
            <p:ph type="sldNum" sz="quarter" idx="10"/>
          </p:nvPr>
        </p:nvSpPr>
        <p:spPr>
          <a:xfrm>
            <a:off x="8842375" y="6553200"/>
            <a:ext cx="254000" cy="244475"/>
          </a:xfrm>
          <a:noFill/>
        </p:spPr>
        <p:txBody>
          <a:bodyPr/>
          <a:lstStyle/>
          <a:p>
            <a:fld id="{25500054-F304-6649-9001-8D6339EED7E4}" type="slidenum">
              <a:rPr lang="en-US" smtClean="0">
                <a:latin typeface="Helvetica" charset="0"/>
              </a:rPr>
              <a:pPr/>
              <a:t>2</a:t>
            </a:fld>
            <a:endParaRPr lang="en-US" smtClean="0">
              <a:latin typeface="Helvetica" charset="0"/>
            </a:endParaRPr>
          </a:p>
        </p:txBody>
      </p:sp>
      <p:sp>
        <p:nvSpPr>
          <p:cNvPr id="17411" name="Rectangle 2"/>
          <p:cNvSpPr>
            <a:spLocks noChangeArrowheads="1"/>
          </p:cNvSpPr>
          <p:nvPr/>
        </p:nvSpPr>
        <p:spPr bwMode="auto">
          <a:xfrm>
            <a:off x="457200" y="152400"/>
            <a:ext cx="8229600" cy="685800"/>
          </a:xfrm>
          <a:prstGeom prst="rect">
            <a:avLst/>
          </a:prstGeom>
          <a:noFill/>
          <a:ln w="9525">
            <a:noFill/>
            <a:miter lim="800000"/>
            <a:headEnd/>
            <a:tailEnd/>
          </a:ln>
        </p:spPr>
        <p:txBody>
          <a:bodyPr anchor="ctr">
            <a:prstTxWarp prst="textNoShape">
              <a:avLst/>
            </a:prstTxWarp>
          </a:bodyPr>
          <a:lstStyle/>
          <a:p>
            <a:pPr algn="ctr">
              <a:spcBef>
                <a:spcPct val="0"/>
              </a:spcBef>
              <a:buSzTx/>
            </a:pPr>
            <a:r>
              <a:rPr lang="en-US" sz="2400" b="1" i="0">
                <a:solidFill>
                  <a:schemeClr val="tx2"/>
                </a:solidFill>
              </a:rPr>
              <a:t>Current members of the Physics Education Group</a:t>
            </a:r>
            <a:br>
              <a:rPr lang="en-US" sz="2400" b="1" i="0">
                <a:solidFill>
                  <a:schemeClr val="tx2"/>
                </a:solidFill>
              </a:rPr>
            </a:br>
            <a:r>
              <a:rPr lang="en-US" sz="2400" b="1" i="0">
                <a:solidFill>
                  <a:schemeClr val="tx2"/>
                </a:solidFill>
              </a:rPr>
              <a:t>at the University of Washington</a:t>
            </a:r>
          </a:p>
        </p:txBody>
      </p:sp>
      <p:sp>
        <p:nvSpPr>
          <p:cNvPr id="17412" name="Rectangle 3"/>
          <p:cNvSpPr>
            <a:spLocks noChangeArrowheads="1"/>
          </p:cNvSpPr>
          <p:nvPr/>
        </p:nvSpPr>
        <p:spPr bwMode="auto">
          <a:xfrm>
            <a:off x="5029200" y="1371600"/>
            <a:ext cx="3657600" cy="457200"/>
          </a:xfrm>
          <a:prstGeom prst="rect">
            <a:avLst/>
          </a:prstGeom>
          <a:noFill/>
          <a:ln w="9525">
            <a:noFill/>
            <a:miter lim="800000"/>
            <a:headEnd/>
            <a:tailEnd/>
          </a:ln>
        </p:spPr>
        <p:txBody>
          <a:bodyPr anchor="ctr">
            <a:prstTxWarp prst="textNoShape">
              <a:avLst/>
            </a:prstTxWarp>
          </a:bodyPr>
          <a:lstStyle/>
          <a:p>
            <a:pPr>
              <a:spcBef>
                <a:spcPct val="0"/>
              </a:spcBef>
              <a:buSzTx/>
            </a:pPr>
            <a:r>
              <a:rPr lang="en-US" sz="2000" b="1" i="0" dirty="0">
                <a:solidFill>
                  <a:schemeClr val="tx2"/>
                </a:solidFill>
              </a:rPr>
              <a:t>Physics Ph.D. Students</a:t>
            </a:r>
          </a:p>
        </p:txBody>
      </p:sp>
      <p:sp>
        <p:nvSpPr>
          <p:cNvPr id="17413" name="Text Box 4"/>
          <p:cNvSpPr txBox="1">
            <a:spLocks noChangeArrowheads="1"/>
          </p:cNvSpPr>
          <p:nvPr/>
        </p:nvSpPr>
        <p:spPr bwMode="auto">
          <a:xfrm>
            <a:off x="5326227" y="1752600"/>
            <a:ext cx="2052415" cy="1631216"/>
          </a:xfrm>
          <a:prstGeom prst="rect">
            <a:avLst/>
          </a:prstGeom>
          <a:noFill/>
          <a:ln w="9525">
            <a:noFill/>
            <a:miter lim="800000"/>
            <a:headEnd/>
            <a:tailEnd/>
          </a:ln>
        </p:spPr>
        <p:txBody>
          <a:bodyPr wrap="none">
            <a:prstTxWarp prst="textNoShape">
              <a:avLst/>
            </a:prstTxWarp>
            <a:spAutoFit/>
          </a:bodyPr>
          <a:lstStyle/>
          <a:p>
            <a:pPr>
              <a:spcBef>
                <a:spcPct val="0"/>
              </a:spcBef>
              <a:buSzTx/>
            </a:pPr>
            <a:r>
              <a:rPr lang="en-US" sz="2000" i="0" dirty="0"/>
              <a:t>Isaac Leinweber</a:t>
            </a:r>
          </a:p>
          <a:p>
            <a:pPr>
              <a:spcBef>
                <a:spcPct val="0"/>
              </a:spcBef>
              <a:buSzTx/>
            </a:pPr>
            <a:r>
              <a:rPr lang="en-US" sz="2000" i="0" dirty="0"/>
              <a:t>Tim Major</a:t>
            </a:r>
          </a:p>
          <a:p>
            <a:pPr>
              <a:spcBef>
                <a:spcPct val="0"/>
              </a:spcBef>
              <a:buSzTx/>
            </a:pPr>
            <a:r>
              <a:rPr lang="en-US" sz="2000" i="0" dirty="0"/>
              <a:t>Alexis </a:t>
            </a:r>
            <a:r>
              <a:rPr lang="en-US" sz="2000" i="0" dirty="0" smtClean="0"/>
              <a:t>Olsho</a:t>
            </a:r>
          </a:p>
          <a:p>
            <a:pPr>
              <a:spcBef>
                <a:spcPct val="0"/>
              </a:spcBef>
              <a:buSzTx/>
            </a:pPr>
            <a:r>
              <a:rPr lang="en-US" sz="2000" i="0" dirty="0"/>
              <a:t>Amy </a:t>
            </a:r>
            <a:r>
              <a:rPr lang="en-US" sz="2000" i="0" dirty="0" smtClean="0"/>
              <a:t>Robertson</a:t>
            </a:r>
            <a:endParaRPr lang="en-US" sz="2000" i="0" dirty="0"/>
          </a:p>
          <a:p>
            <a:pPr>
              <a:spcBef>
                <a:spcPct val="0"/>
              </a:spcBef>
              <a:buSzTx/>
            </a:pPr>
            <a:r>
              <a:rPr lang="en-US" sz="2000" i="0" dirty="0"/>
              <a:t>Brian </a:t>
            </a:r>
            <a:r>
              <a:rPr lang="en-US" sz="2000" i="0" dirty="0" smtClean="0"/>
              <a:t>Stephanik</a:t>
            </a:r>
            <a:endParaRPr lang="en-US" sz="2000" i="0" dirty="0"/>
          </a:p>
        </p:txBody>
      </p:sp>
      <p:sp>
        <p:nvSpPr>
          <p:cNvPr id="17414" name="Rectangle 5"/>
          <p:cNvSpPr>
            <a:spLocks noChangeArrowheads="1"/>
          </p:cNvSpPr>
          <p:nvPr/>
        </p:nvSpPr>
        <p:spPr bwMode="auto">
          <a:xfrm>
            <a:off x="762000" y="1203325"/>
            <a:ext cx="1371600" cy="496888"/>
          </a:xfrm>
          <a:prstGeom prst="rect">
            <a:avLst/>
          </a:prstGeom>
          <a:noFill/>
          <a:ln w="9525">
            <a:noFill/>
            <a:miter lim="800000"/>
            <a:headEnd/>
            <a:tailEnd/>
          </a:ln>
        </p:spPr>
        <p:txBody>
          <a:bodyPr anchor="ctr">
            <a:prstTxWarp prst="textNoShape">
              <a:avLst/>
            </a:prstTxWarp>
          </a:bodyPr>
          <a:lstStyle/>
          <a:p>
            <a:pPr>
              <a:spcBef>
                <a:spcPct val="0"/>
              </a:spcBef>
              <a:buSzTx/>
            </a:pPr>
            <a:r>
              <a:rPr lang="en-US" sz="2000" b="1" i="0" dirty="0">
                <a:solidFill>
                  <a:schemeClr val="tx2"/>
                </a:solidFill>
              </a:rPr>
              <a:t>Faculty</a:t>
            </a:r>
          </a:p>
        </p:txBody>
      </p:sp>
      <p:sp>
        <p:nvSpPr>
          <p:cNvPr id="17415" name="Text Box 6"/>
          <p:cNvSpPr txBox="1">
            <a:spLocks noChangeArrowheads="1"/>
          </p:cNvSpPr>
          <p:nvPr/>
        </p:nvSpPr>
        <p:spPr bwMode="auto">
          <a:xfrm>
            <a:off x="1066800" y="1660525"/>
            <a:ext cx="2743200" cy="1311275"/>
          </a:xfrm>
          <a:prstGeom prst="rect">
            <a:avLst/>
          </a:prstGeom>
          <a:noFill/>
          <a:ln w="9525">
            <a:noFill/>
            <a:miter lim="800000"/>
            <a:headEnd/>
            <a:tailEnd/>
          </a:ln>
        </p:spPr>
        <p:txBody>
          <a:bodyPr>
            <a:prstTxWarp prst="textNoShape">
              <a:avLst/>
            </a:prstTxWarp>
            <a:spAutoFit/>
          </a:bodyPr>
          <a:lstStyle/>
          <a:p>
            <a:pPr>
              <a:spcBef>
                <a:spcPct val="0"/>
              </a:spcBef>
              <a:buSzTx/>
            </a:pPr>
            <a:r>
              <a:rPr lang="en-US" sz="2000" i="0" dirty="0"/>
              <a:t>Lillian C. McDermott</a:t>
            </a:r>
          </a:p>
          <a:p>
            <a:pPr>
              <a:spcBef>
                <a:spcPct val="0"/>
              </a:spcBef>
              <a:buSzTx/>
            </a:pPr>
            <a:r>
              <a:rPr lang="en-US" sz="2000" i="0" dirty="0"/>
              <a:t>Paula Heron	</a:t>
            </a:r>
          </a:p>
          <a:p>
            <a:pPr>
              <a:spcBef>
                <a:spcPct val="0"/>
              </a:spcBef>
              <a:buSzTx/>
            </a:pPr>
            <a:r>
              <a:rPr lang="en-US" sz="2000" i="0" dirty="0"/>
              <a:t>Peter Shaffer</a:t>
            </a:r>
          </a:p>
          <a:p>
            <a:pPr>
              <a:spcBef>
                <a:spcPct val="0"/>
              </a:spcBef>
              <a:buSzTx/>
            </a:pPr>
            <a:r>
              <a:rPr lang="en-US" sz="2000" i="0" dirty="0"/>
              <a:t>MacKenzie Stetzer</a:t>
            </a:r>
          </a:p>
        </p:txBody>
      </p:sp>
      <p:sp>
        <p:nvSpPr>
          <p:cNvPr id="17416" name="Rectangle 7"/>
          <p:cNvSpPr>
            <a:spLocks noChangeArrowheads="1"/>
          </p:cNvSpPr>
          <p:nvPr/>
        </p:nvSpPr>
        <p:spPr bwMode="auto">
          <a:xfrm>
            <a:off x="762000" y="2895600"/>
            <a:ext cx="3719513" cy="625475"/>
          </a:xfrm>
          <a:prstGeom prst="rect">
            <a:avLst/>
          </a:prstGeom>
          <a:noFill/>
          <a:ln w="9525">
            <a:noFill/>
            <a:miter lim="800000"/>
            <a:headEnd/>
            <a:tailEnd/>
          </a:ln>
        </p:spPr>
        <p:txBody>
          <a:bodyPr anchor="ctr">
            <a:prstTxWarp prst="textNoShape">
              <a:avLst/>
            </a:prstTxWarp>
          </a:bodyPr>
          <a:lstStyle/>
          <a:p>
            <a:pPr>
              <a:spcBef>
                <a:spcPct val="0"/>
              </a:spcBef>
              <a:buSzTx/>
            </a:pPr>
            <a:r>
              <a:rPr lang="en-US" sz="2000" b="1" i="0" dirty="0">
                <a:solidFill>
                  <a:schemeClr val="tx2"/>
                </a:solidFill>
              </a:rPr>
              <a:t>Post-docs</a:t>
            </a:r>
          </a:p>
        </p:txBody>
      </p:sp>
      <p:sp>
        <p:nvSpPr>
          <p:cNvPr id="17417" name="Text Box 8"/>
          <p:cNvSpPr txBox="1">
            <a:spLocks noChangeArrowheads="1"/>
          </p:cNvSpPr>
          <p:nvPr/>
        </p:nvSpPr>
        <p:spPr bwMode="auto">
          <a:xfrm>
            <a:off x="1066800" y="3352800"/>
            <a:ext cx="2514600" cy="400110"/>
          </a:xfrm>
          <a:prstGeom prst="rect">
            <a:avLst/>
          </a:prstGeom>
          <a:noFill/>
          <a:ln w="9525">
            <a:noFill/>
            <a:miter lim="800000"/>
            <a:headEnd/>
            <a:tailEnd/>
          </a:ln>
        </p:spPr>
        <p:txBody>
          <a:bodyPr>
            <a:prstTxWarp prst="textNoShape">
              <a:avLst/>
            </a:prstTxWarp>
            <a:spAutoFit/>
          </a:bodyPr>
          <a:lstStyle/>
          <a:p>
            <a:pPr>
              <a:spcBef>
                <a:spcPct val="0"/>
              </a:spcBef>
              <a:buSzTx/>
            </a:pPr>
            <a:r>
              <a:rPr lang="en-US" sz="2000" i="0" dirty="0"/>
              <a:t> David </a:t>
            </a:r>
            <a:r>
              <a:rPr lang="en-US" sz="2000" i="0" dirty="0" smtClean="0"/>
              <a:t>Smith</a:t>
            </a:r>
          </a:p>
        </p:txBody>
      </p:sp>
      <p:sp>
        <p:nvSpPr>
          <p:cNvPr id="17418" name="Text Box 9"/>
          <p:cNvSpPr txBox="1">
            <a:spLocks noChangeArrowheads="1"/>
          </p:cNvSpPr>
          <p:nvPr/>
        </p:nvSpPr>
        <p:spPr bwMode="auto">
          <a:xfrm>
            <a:off x="1066800" y="5314890"/>
            <a:ext cx="2014538" cy="400110"/>
          </a:xfrm>
          <a:prstGeom prst="rect">
            <a:avLst/>
          </a:prstGeom>
          <a:noFill/>
          <a:ln w="9525">
            <a:noFill/>
            <a:miter lim="800000"/>
            <a:headEnd/>
            <a:tailEnd/>
          </a:ln>
        </p:spPr>
        <p:txBody>
          <a:bodyPr>
            <a:prstTxWarp prst="textNoShape">
              <a:avLst/>
            </a:prstTxWarp>
            <a:spAutoFit/>
          </a:bodyPr>
          <a:lstStyle/>
          <a:p>
            <a:pPr>
              <a:spcBef>
                <a:spcPct val="0"/>
              </a:spcBef>
              <a:buSzTx/>
            </a:pPr>
            <a:r>
              <a:rPr lang="en-US" sz="2000" i="0" dirty="0" smtClean="0"/>
              <a:t>Donna Messina</a:t>
            </a:r>
            <a:endParaRPr lang="en-US" sz="2000" i="0" dirty="0"/>
          </a:p>
        </p:txBody>
      </p:sp>
      <p:sp>
        <p:nvSpPr>
          <p:cNvPr id="17419" name="Rectangle 10"/>
          <p:cNvSpPr>
            <a:spLocks noChangeArrowheads="1"/>
          </p:cNvSpPr>
          <p:nvPr/>
        </p:nvSpPr>
        <p:spPr bwMode="auto">
          <a:xfrm>
            <a:off x="762000" y="4876800"/>
            <a:ext cx="3200400" cy="609600"/>
          </a:xfrm>
          <a:prstGeom prst="rect">
            <a:avLst/>
          </a:prstGeom>
          <a:noFill/>
          <a:ln w="9525">
            <a:noFill/>
            <a:miter lim="800000"/>
            <a:headEnd/>
            <a:tailEnd/>
          </a:ln>
        </p:spPr>
        <p:txBody>
          <a:bodyPr anchor="ctr">
            <a:prstTxWarp prst="textNoShape">
              <a:avLst/>
            </a:prstTxWarp>
          </a:bodyPr>
          <a:lstStyle/>
          <a:p>
            <a:pPr>
              <a:spcBef>
                <a:spcPct val="0"/>
              </a:spcBef>
              <a:buSzTx/>
            </a:pPr>
            <a:r>
              <a:rPr lang="en-US" sz="2000" b="1" i="0" dirty="0" smtClean="0">
                <a:solidFill>
                  <a:schemeClr val="tx2"/>
                </a:solidFill>
              </a:rPr>
              <a:t>Teachers </a:t>
            </a:r>
            <a:r>
              <a:rPr lang="en-US" sz="2000" i="0" dirty="0" smtClean="0">
                <a:solidFill>
                  <a:schemeClr val="tx2"/>
                </a:solidFill>
              </a:rPr>
              <a:t>(K-12)</a:t>
            </a:r>
            <a:endParaRPr lang="en-US" sz="2000" b="1" i="0" dirty="0">
              <a:solidFill>
                <a:schemeClr val="tx2"/>
              </a:solidFill>
            </a:endParaRPr>
          </a:p>
        </p:txBody>
      </p:sp>
      <p:sp>
        <p:nvSpPr>
          <p:cNvPr id="17420" name="Text Box 11"/>
          <p:cNvSpPr txBox="1">
            <a:spLocks noChangeArrowheads="1"/>
          </p:cNvSpPr>
          <p:nvPr/>
        </p:nvSpPr>
        <p:spPr bwMode="auto">
          <a:xfrm>
            <a:off x="1143000" y="6172200"/>
            <a:ext cx="6400800" cy="517525"/>
          </a:xfrm>
          <a:prstGeom prst="rect">
            <a:avLst/>
          </a:prstGeom>
          <a:noFill/>
          <a:ln w="12700">
            <a:noFill/>
            <a:miter lim="800000"/>
            <a:headEnd/>
            <a:tailEnd/>
          </a:ln>
        </p:spPr>
        <p:txBody>
          <a:bodyPr>
            <a:prstTxWarp prst="textNoShape">
              <a:avLst/>
            </a:prstTxWarp>
            <a:spAutoFit/>
          </a:bodyPr>
          <a:lstStyle/>
          <a:p>
            <a:pPr algn="ctr">
              <a:spcBef>
                <a:spcPct val="50000"/>
              </a:spcBef>
              <a:buSzTx/>
            </a:pPr>
            <a:r>
              <a:rPr lang="en-US" sz="1400" i="0"/>
              <a:t>Our coordinated program of research, curriculum development, and instruction is supported in part by grants from the National Science Foundation.</a:t>
            </a:r>
          </a:p>
        </p:txBody>
      </p:sp>
      <p:sp>
        <p:nvSpPr>
          <p:cNvPr id="17421" name="TextBox 14"/>
          <p:cNvSpPr txBox="1">
            <a:spLocks noChangeArrowheads="1"/>
          </p:cNvSpPr>
          <p:nvPr/>
        </p:nvSpPr>
        <p:spPr bwMode="auto">
          <a:xfrm>
            <a:off x="5029200" y="3733800"/>
            <a:ext cx="3005951" cy="400110"/>
          </a:xfrm>
          <a:prstGeom prst="rect">
            <a:avLst/>
          </a:prstGeom>
          <a:noFill/>
          <a:ln w="9525">
            <a:noFill/>
            <a:miter lim="800000"/>
            <a:headEnd/>
            <a:tailEnd/>
          </a:ln>
        </p:spPr>
        <p:txBody>
          <a:bodyPr wrap="none">
            <a:prstTxWarp prst="textNoShape">
              <a:avLst/>
            </a:prstTxWarp>
            <a:spAutoFit/>
          </a:bodyPr>
          <a:lstStyle/>
          <a:p>
            <a:r>
              <a:rPr lang="en-US" sz="2000" b="1" i="0" dirty="0">
                <a:solidFill>
                  <a:schemeClr val="tx2"/>
                </a:solidFill>
              </a:rPr>
              <a:t>Visiting Ph.D. </a:t>
            </a:r>
            <a:r>
              <a:rPr lang="en-US" sz="2000" b="1" i="0" dirty="0" smtClean="0">
                <a:solidFill>
                  <a:schemeClr val="tx2"/>
                </a:solidFill>
              </a:rPr>
              <a:t>Students</a:t>
            </a:r>
            <a:endParaRPr lang="en-US" sz="2000" b="1" i="0" dirty="0">
              <a:solidFill>
                <a:schemeClr val="tx2"/>
              </a:solidFill>
            </a:endParaRPr>
          </a:p>
        </p:txBody>
      </p:sp>
      <p:sp>
        <p:nvSpPr>
          <p:cNvPr id="14" name="Rectangle 10"/>
          <p:cNvSpPr>
            <a:spLocks noChangeArrowheads="1"/>
          </p:cNvSpPr>
          <p:nvPr/>
        </p:nvSpPr>
        <p:spPr bwMode="auto">
          <a:xfrm>
            <a:off x="762000" y="3886200"/>
            <a:ext cx="3200400" cy="609600"/>
          </a:xfrm>
          <a:prstGeom prst="rect">
            <a:avLst/>
          </a:prstGeom>
          <a:noFill/>
          <a:ln w="9525">
            <a:noFill/>
            <a:miter lim="800000"/>
            <a:headEnd/>
            <a:tailEnd/>
          </a:ln>
        </p:spPr>
        <p:txBody>
          <a:bodyPr anchor="ctr">
            <a:prstTxWarp prst="textNoShape">
              <a:avLst/>
            </a:prstTxWarp>
          </a:bodyPr>
          <a:lstStyle/>
          <a:p>
            <a:pPr>
              <a:spcBef>
                <a:spcPct val="0"/>
              </a:spcBef>
              <a:buSzTx/>
            </a:pPr>
            <a:r>
              <a:rPr lang="en-US" sz="2000" b="1" i="0" dirty="0" smtClean="0"/>
              <a:t>Visiting Faculty</a:t>
            </a:r>
          </a:p>
        </p:txBody>
      </p:sp>
      <p:sp>
        <p:nvSpPr>
          <p:cNvPr id="15" name="Text Box 8"/>
          <p:cNvSpPr txBox="1">
            <a:spLocks noChangeArrowheads="1"/>
          </p:cNvSpPr>
          <p:nvPr/>
        </p:nvSpPr>
        <p:spPr bwMode="auto">
          <a:xfrm>
            <a:off x="1066800" y="4343400"/>
            <a:ext cx="2514600" cy="400110"/>
          </a:xfrm>
          <a:prstGeom prst="rect">
            <a:avLst/>
          </a:prstGeom>
          <a:noFill/>
          <a:ln w="9525">
            <a:noFill/>
            <a:miter lim="800000"/>
            <a:headEnd/>
            <a:tailEnd/>
          </a:ln>
        </p:spPr>
        <p:txBody>
          <a:bodyPr>
            <a:prstTxWarp prst="textNoShape">
              <a:avLst/>
            </a:prstTxWarp>
            <a:spAutoFit/>
          </a:bodyPr>
          <a:lstStyle/>
          <a:p>
            <a:pPr>
              <a:spcBef>
                <a:spcPct val="0"/>
              </a:spcBef>
              <a:buSzTx/>
            </a:pPr>
            <a:r>
              <a:rPr lang="en-US" sz="2000" i="0" dirty="0" smtClean="0"/>
              <a:t>George Tombras</a:t>
            </a:r>
            <a:endParaRPr lang="en-US" sz="2000" i="0" dirty="0"/>
          </a:p>
        </p:txBody>
      </p:sp>
      <p:sp>
        <p:nvSpPr>
          <p:cNvPr id="16" name="Text Box 4"/>
          <p:cNvSpPr txBox="1">
            <a:spLocks noChangeArrowheads="1"/>
          </p:cNvSpPr>
          <p:nvPr/>
        </p:nvSpPr>
        <p:spPr bwMode="auto">
          <a:xfrm>
            <a:off x="5326227" y="4107359"/>
            <a:ext cx="2750973" cy="769441"/>
          </a:xfrm>
          <a:prstGeom prst="rect">
            <a:avLst/>
          </a:prstGeom>
          <a:noFill/>
          <a:ln w="9525">
            <a:noFill/>
            <a:miter lim="800000"/>
            <a:headEnd/>
            <a:tailEnd/>
          </a:ln>
        </p:spPr>
        <p:txBody>
          <a:bodyPr wrap="none">
            <a:prstTxWarp prst="textNoShape">
              <a:avLst/>
            </a:prstTxWarp>
            <a:spAutoFit/>
          </a:bodyPr>
          <a:lstStyle/>
          <a:p>
            <a:r>
              <a:rPr lang="en-US" sz="2000" i="0" dirty="0" smtClean="0"/>
              <a:t>Lana Ivanjek</a:t>
            </a:r>
          </a:p>
          <a:p>
            <a:r>
              <a:rPr lang="en-US" sz="2000" i="0" dirty="0" smtClean="0"/>
              <a:t>Christos Papanikolaou</a:t>
            </a:r>
            <a:endParaRPr lang="en-US" sz="2000" i="0" dirty="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62" name="Title 1"/>
          <p:cNvSpPr>
            <a:spLocks noGrp="1"/>
          </p:cNvSpPr>
          <p:nvPr>
            <p:ph type="title"/>
          </p:nvPr>
        </p:nvSpPr>
        <p:spPr>
          <a:xfrm>
            <a:off x="687388" y="381000"/>
            <a:ext cx="7769225" cy="520700"/>
          </a:xfrm>
        </p:spPr>
        <p:txBody>
          <a:bodyPr/>
          <a:lstStyle/>
          <a:p>
            <a:r>
              <a:rPr lang="en-US" sz="2800" b="1" dirty="0" smtClean="0">
                <a:ea typeface="ＭＳ Ｐゴシック" pitchFamily="-80" charset="-128"/>
                <a:cs typeface="ＭＳ Ｐゴシック" pitchFamily="-80" charset="-128"/>
              </a:rPr>
              <a:t>Solution in terms of ratio reasoning</a:t>
            </a:r>
          </a:p>
        </p:txBody>
      </p:sp>
      <p:sp>
        <p:nvSpPr>
          <p:cNvPr id="40964" name="Slide Number Placeholder 3"/>
          <p:cNvSpPr>
            <a:spLocks noGrp="1"/>
          </p:cNvSpPr>
          <p:nvPr>
            <p:ph type="sldNum" sz="quarter" idx="10"/>
          </p:nvPr>
        </p:nvSpPr>
        <p:spPr>
          <a:xfrm>
            <a:off x="8813800" y="6553200"/>
            <a:ext cx="325438" cy="244475"/>
          </a:xfrm>
          <a:noFill/>
        </p:spPr>
        <p:txBody>
          <a:bodyPr/>
          <a:lstStyle/>
          <a:p>
            <a:fld id="{6C379676-5C37-D14C-8DB6-0C47C8B69248}" type="slidenum">
              <a:rPr lang="en-US" smtClean="0">
                <a:latin typeface="Helvetica" charset="0"/>
              </a:rPr>
              <a:pPr/>
              <a:t>20</a:t>
            </a:fld>
            <a:endParaRPr lang="en-US" smtClean="0">
              <a:latin typeface="Helvetica" charset="0"/>
            </a:endParaRPr>
          </a:p>
        </p:txBody>
      </p:sp>
      <p:sp>
        <p:nvSpPr>
          <p:cNvPr id="40965" name="TextBox 4"/>
          <p:cNvSpPr txBox="1">
            <a:spLocks noChangeArrowheads="1"/>
          </p:cNvSpPr>
          <p:nvPr/>
        </p:nvSpPr>
        <p:spPr bwMode="auto">
          <a:xfrm>
            <a:off x="304800" y="2209800"/>
            <a:ext cx="8458200" cy="954107"/>
          </a:xfrm>
          <a:prstGeom prst="rect">
            <a:avLst/>
          </a:prstGeom>
          <a:noFill/>
          <a:ln w="9525">
            <a:noFill/>
            <a:miter lim="800000"/>
            <a:headEnd/>
            <a:tailEnd/>
          </a:ln>
        </p:spPr>
        <p:txBody>
          <a:bodyPr>
            <a:prstTxWarp prst="textNoShape">
              <a:avLst/>
            </a:prstTxWarp>
            <a:spAutoFit/>
          </a:bodyPr>
          <a:lstStyle/>
          <a:p>
            <a:pPr algn="ctr"/>
            <a:r>
              <a:rPr lang="en-US" sz="2400" dirty="0" smtClean="0"/>
              <a:t>Interpretation of </a:t>
            </a:r>
            <a:r>
              <a:rPr lang="en-US" sz="3200" dirty="0" err="1" smtClean="0">
                <a:latin typeface="Symbol" charset="2"/>
                <a:cs typeface="Symbol" charset="2"/>
              </a:rPr>
              <a:t>p</a:t>
            </a:r>
            <a:r>
              <a:rPr lang="en-US" sz="2400" dirty="0" smtClean="0">
                <a:latin typeface="Symbol" charset="2"/>
                <a:cs typeface="Symbol" charset="2"/>
              </a:rPr>
              <a:t>:  </a:t>
            </a:r>
            <a:r>
              <a:rPr lang="en-US" sz="2400" dirty="0" smtClean="0"/>
              <a:t>For every 1 foot increase in diameter </a:t>
            </a:r>
            <a:r>
              <a:rPr lang="en-US" sz="2400" dirty="0"/>
              <a:t>the circumference increases by</a:t>
            </a:r>
            <a:r>
              <a:rPr lang="en-US" sz="2400" dirty="0" smtClean="0"/>
              <a:t> 3.14 </a:t>
            </a:r>
            <a:r>
              <a:rPr lang="en-US" sz="2400" dirty="0"/>
              <a:t>feet.</a:t>
            </a:r>
          </a:p>
        </p:txBody>
      </p:sp>
      <p:graphicFrame>
        <p:nvGraphicFramePr>
          <p:cNvPr id="39941" name="Object 5"/>
          <p:cNvGraphicFramePr>
            <a:graphicFrameLocks noChangeAspect="1"/>
          </p:cNvGraphicFramePr>
          <p:nvPr/>
        </p:nvGraphicFramePr>
        <p:xfrm>
          <a:off x="850900" y="1356519"/>
          <a:ext cx="1206500" cy="390525"/>
        </p:xfrm>
        <a:graphic>
          <a:graphicData uri="http://schemas.openxmlformats.org/presentationml/2006/ole">
            <p:oleObj spid="_x0000_s39941" name="Equation" r:id="rId3" imgW="431800" imgH="139700" progId="Equation.3">
              <p:embed/>
            </p:oleObj>
          </a:graphicData>
        </a:graphic>
      </p:graphicFrame>
      <p:graphicFrame>
        <p:nvGraphicFramePr>
          <p:cNvPr id="39944" name="Object 8"/>
          <p:cNvGraphicFramePr>
            <a:graphicFrameLocks noChangeAspect="1"/>
          </p:cNvGraphicFramePr>
          <p:nvPr/>
        </p:nvGraphicFramePr>
        <p:xfrm>
          <a:off x="6934200" y="1066800"/>
          <a:ext cx="1316038" cy="969963"/>
        </p:xfrm>
        <a:graphic>
          <a:graphicData uri="http://schemas.openxmlformats.org/presentationml/2006/ole">
            <p:oleObj spid="_x0000_s39944" name="Equation" r:id="rId4" imgW="482600" imgH="355600" progId="Equation.3">
              <p:embed/>
            </p:oleObj>
          </a:graphicData>
        </a:graphic>
      </p:graphicFrame>
      <p:sp>
        <p:nvSpPr>
          <p:cNvPr id="10" name="Right Arrow 9"/>
          <p:cNvSpPr/>
          <p:nvPr/>
        </p:nvSpPr>
        <p:spPr bwMode="auto">
          <a:xfrm>
            <a:off x="5872595" y="1361281"/>
            <a:ext cx="533400" cy="381000"/>
          </a:xfrm>
          <a:prstGeom prst="rightArrow">
            <a:avLst/>
          </a:prstGeom>
          <a:solidFill>
            <a:schemeClr val="accent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233363" marR="0" indent="-233363" algn="l" defTabSz="914400" rtl="0" eaLnBrk="0" fontAlgn="base" latinLnBrk="0" hangingPunct="0">
              <a:lnSpc>
                <a:spcPct val="100000"/>
              </a:lnSpc>
              <a:spcBef>
                <a:spcPct val="20000"/>
              </a:spcBef>
              <a:spcAft>
                <a:spcPct val="0"/>
              </a:spcAft>
              <a:buClrTx/>
              <a:buSzPct val="100000"/>
              <a:buFontTx/>
              <a:buNone/>
              <a:tabLst/>
            </a:pPr>
            <a:endParaRPr kumimoji="0" lang="en-US" sz="1800" b="0" i="1" u="none" strike="noStrike" cap="none" normalizeH="0" baseline="0">
              <a:ln>
                <a:noFill/>
              </a:ln>
              <a:solidFill>
                <a:schemeClr val="tx1"/>
              </a:solidFill>
              <a:effectLst/>
              <a:latin typeface="Helvetica" pitchFamily="-110" charset="0"/>
            </a:endParaRPr>
          </a:p>
        </p:txBody>
      </p:sp>
      <p:graphicFrame>
        <p:nvGraphicFramePr>
          <p:cNvPr id="39938" name="Object 2"/>
          <p:cNvGraphicFramePr>
            <a:graphicFrameLocks noChangeAspect="1"/>
          </p:cNvGraphicFramePr>
          <p:nvPr/>
        </p:nvGraphicFramePr>
        <p:xfrm>
          <a:off x="3647209" y="1361281"/>
          <a:ext cx="1697182" cy="381000"/>
        </p:xfrm>
        <a:graphic>
          <a:graphicData uri="http://schemas.openxmlformats.org/presentationml/2006/ole">
            <p:oleObj spid="_x0000_s39938" name="Equation" r:id="rId5" imgW="622300" imgH="139700" progId="Equation.3">
              <p:embed/>
            </p:oleObj>
          </a:graphicData>
        </a:graphic>
      </p:graphicFrame>
      <p:sp>
        <p:nvSpPr>
          <p:cNvPr id="12" name="Right Arrow 11"/>
          <p:cNvSpPr/>
          <p:nvPr/>
        </p:nvSpPr>
        <p:spPr bwMode="auto">
          <a:xfrm>
            <a:off x="2585605" y="1361281"/>
            <a:ext cx="533400" cy="381000"/>
          </a:xfrm>
          <a:prstGeom prst="rightArrow">
            <a:avLst/>
          </a:prstGeom>
          <a:solidFill>
            <a:schemeClr val="accent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233363" marR="0" indent="-233363" algn="l" defTabSz="914400" rtl="0" eaLnBrk="0" fontAlgn="base" latinLnBrk="0" hangingPunct="0">
              <a:lnSpc>
                <a:spcPct val="100000"/>
              </a:lnSpc>
              <a:spcBef>
                <a:spcPct val="20000"/>
              </a:spcBef>
              <a:spcAft>
                <a:spcPct val="0"/>
              </a:spcAft>
              <a:buClrTx/>
              <a:buSzPct val="100000"/>
              <a:buFontTx/>
              <a:buNone/>
              <a:tabLst/>
            </a:pPr>
            <a:endParaRPr kumimoji="0" lang="en-US" sz="1800" b="0" i="1" u="none" strike="noStrike" cap="none" normalizeH="0" baseline="0">
              <a:ln>
                <a:noFill/>
              </a:ln>
              <a:solidFill>
                <a:schemeClr val="tx1"/>
              </a:solidFill>
              <a:effectLst/>
              <a:latin typeface="Helvetica" pitchFamily="-110" charset="0"/>
            </a:endParaRPr>
          </a:p>
        </p:txBody>
      </p:sp>
      <p:grpSp>
        <p:nvGrpSpPr>
          <p:cNvPr id="20" name="Group 19"/>
          <p:cNvGrpSpPr/>
          <p:nvPr/>
        </p:nvGrpSpPr>
        <p:grpSpPr>
          <a:xfrm>
            <a:off x="990600" y="3200400"/>
            <a:ext cx="7162800" cy="2159000"/>
            <a:chOff x="990600" y="3200400"/>
            <a:chExt cx="7162800" cy="2159000"/>
          </a:xfrm>
        </p:grpSpPr>
        <p:grpSp>
          <p:nvGrpSpPr>
            <p:cNvPr id="15" name="Group 14"/>
            <p:cNvGrpSpPr/>
            <p:nvPr/>
          </p:nvGrpSpPr>
          <p:grpSpPr>
            <a:xfrm>
              <a:off x="990600" y="3733800"/>
              <a:ext cx="7162800" cy="1625600"/>
              <a:chOff x="990600" y="3124200"/>
              <a:chExt cx="7162800" cy="1625600"/>
            </a:xfrm>
          </p:grpSpPr>
          <p:sp>
            <p:nvSpPr>
              <p:cNvPr id="40966" name="TextBox 6"/>
              <p:cNvSpPr txBox="1">
                <a:spLocks noChangeArrowheads="1"/>
              </p:cNvSpPr>
              <p:nvPr/>
            </p:nvSpPr>
            <p:spPr bwMode="auto">
              <a:xfrm>
                <a:off x="990600" y="3124200"/>
                <a:ext cx="7162800" cy="830997"/>
              </a:xfrm>
              <a:prstGeom prst="rect">
                <a:avLst/>
              </a:prstGeom>
              <a:noFill/>
              <a:ln w="9525">
                <a:noFill/>
                <a:miter lim="800000"/>
                <a:headEnd/>
                <a:tailEnd/>
              </a:ln>
            </p:spPr>
            <p:txBody>
              <a:bodyPr>
                <a:prstTxWarp prst="textNoShape">
                  <a:avLst/>
                </a:prstTxWarp>
                <a:spAutoFit/>
              </a:bodyPr>
              <a:lstStyle/>
              <a:p>
                <a:pPr algn="ctr"/>
                <a:r>
                  <a:rPr lang="en-US" sz="2400" i="0" dirty="0"/>
                  <a:t>Therefore,</a:t>
                </a:r>
                <a:r>
                  <a:rPr lang="en-US" sz="2400" i="0" dirty="0" smtClean="0"/>
                  <a:t> a 6 foot increase in circumference results in a 2 foot increase </a:t>
                </a:r>
                <a:r>
                  <a:rPr lang="en-US" sz="2400" i="0" dirty="0"/>
                  <a:t>in</a:t>
                </a:r>
                <a:r>
                  <a:rPr lang="en-US" sz="2400" i="0" dirty="0" smtClean="0"/>
                  <a:t> diameter.</a:t>
                </a:r>
                <a:endParaRPr lang="en-US" sz="2400" i="0" dirty="0"/>
              </a:p>
            </p:txBody>
          </p:sp>
          <p:graphicFrame>
            <p:nvGraphicFramePr>
              <p:cNvPr id="39947" name="Object 11"/>
              <p:cNvGraphicFramePr>
                <a:graphicFrameLocks noChangeAspect="1"/>
              </p:cNvGraphicFramePr>
              <p:nvPr/>
            </p:nvGraphicFramePr>
            <p:xfrm>
              <a:off x="2970212" y="4038600"/>
              <a:ext cx="3125788" cy="711200"/>
            </p:xfrm>
            <a:graphic>
              <a:graphicData uri="http://schemas.openxmlformats.org/presentationml/2006/ole">
                <p:oleObj spid="_x0000_s39947" name="Equation" r:id="rId6" imgW="1562100" imgH="355600" progId="Equation.3">
                  <p:embed/>
                </p:oleObj>
              </a:graphicData>
            </a:graphic>
          </p:graphicFrame>
        </p:grpSp>
        <p:sp>
          <p:nvSpPr>
            <p:cNvPr id="17" name="Down Arrow 16"/>
            <p:cNvSpPr/>
            <p:nvPr/>
          </p:nvSpPr>
          <p:spPr bwMode="auto">
            <a:xfrm>
              <a:off x="4343400" y="3200400"/>
              <a:ext cx="381000" cy="533400"/>
            </a:xfrm>
            <a:prstGeom prst="downArrow">
              <a:avLst/>
            </a:prstGeom>
            <a:solidFill>
              <a:schemeClr val="accent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233363" marR="0" indent="-233363" algn="l" defTabSz="914400" rtl="0" eaLnBrk="0" fontAlgn="base" latinLnBrk="0" hangingPunct="0">
                <a:lnSpc>
                  <a:spcPct val="100000"/>
                </a:lnSpc>
                <a:spcBef>
                  <a:spcPct val="20000"/>
                </a:spcBef>
                <a:spcAft>
                  <a:spcPct val="0"/>
                </a:spcAft>
                <a:buClrTx/>
                <a:buSzPct val="100000"/>
                <a:buFontTx/>
                <a:buNone/>
                <a:tabLst/>
              </a:pPr>
              <a:endParaRPr kumimoji="0" lang="en-US" sz="1800" b="0" i="1" u="none" strike="noStrike" cap="none" normalizeH="0" baseline="0">
                <a:ln>
                  <a:noFill/>
                </a:ln>
                <a:solidFill>
                  <a:schemeClr val="tx1"/>
                </a:solidFill>
                <a:effectLst/>
                <a:latin typeface="Helvetica" pitchFamily="-110" charset="0"/>
              </a:endParaRPr>
            </a:p>
          </p:txBody>
        </p:sp>
      </p:grpSp>
      <p:grpSp>
        <p:nvGrpSpPr>
          <p:cNvPr id="21" name="Group 20"/>
          <p:cNvGrpSpPr/>
          <p:nvPr/>
        </p:nvGrpSpPr>
        <p:grpSpPr>
          <a:xfrm>
            <a:off x="280871" y="5410200"/>
            <a:ext cx="8736961" cy="1116687"/>
            <a:chOff x="280871" y="5410200"/>
            <a:chExt cx="8736961" cy="1116687"/>
          </a:xfrm>
        </p:grpSpPr>
        <p:sp>
          <p:nvSpPr>
            <p:cNvPr id="7" name="TextBox 6"/>
            <p:cNvSpPr txBox="1"/>
            <p:nvPr/>
          </p:nvSpPr>
          <p:spPr>
            <a:xfrm>
              <a:off x="280871" y="6096000"/>
              <a:ext cx="8736961" cy="430887"/>
            </a:xfrm>
            <a:prstGeom prst="rect">
              <a:avLst/>
            </a:prstGeom>
            <a:noFill/>
            <a:ln>
              <a:solidFill>
                <a:schemeClr val="tx1"/>
              </a:solidFill>
            </a:ln>
          </p:spPr>
          <p:txBody>
            <a:bodyPr wrap="none" rtlCol="0">
              <a:spAutoFit/>
            </a:bodyPr>
            <a:lstStyle/>
            <a:p>
              <a:pPr algn="ctr"/>
              <a:r>
                <a:rPr lang="en-US" sz="2200" dirty="0" smtClean="0"/>
                <a:t>Thus, the radius increases by 1 foot </a:t>
              </a:r>
              <a:r>
                <a:rPr lang="en-US" sz="2200" dirty="0" err="1" smtClean="0">
                  <a:sym typeface="Wingdings"/>
                </a:rPr>
                <a:t></a:t>
              </a:r>
              <a:r>
                <a:rPr lang="en-US" sz="2200" dirty="0" smtClean="0"/>
                <a:t> a cat can fit under the rope.</a:t>
              </a:r>
              <a:endParaRPr lang="en-US" sz="2200" dirty="0"/>
            </a:p>
          </p:txBody>
        </p:sp>
        <p:sp>
          <p:nvSpPr>
            <p:cNvPr id="18" name="Down Arrow 17"/>
            <p:cNvSpPr/>
            <p:nvPr/>
          </p:nvSpPr>
          <p:spPr bwMode="auto">
            <a:xfrm>
              <a:off x="4343400" y="5410200"/>
              <a:ext cx="381000" cy="533400"/>
            </a:xfrm>
            <a:prstGeom prst="downArrow">
              <a:avLst/>
            </a:prstGeom>
            <a:solidFill>
              <a:schemeClr val="accent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233363" marR="0" indent="-233363" algn="l" defTabSz="914400" rtl="0" eaLnBrk="0" fontAlgn="base" latinLnBrk="0" hangingPunct="0">
                <a:lnSpc>
                  <a:spcPct val="100000"/>
                </a:lnSpc>
                <a:spcBef>
                  <a:spcPct val="20000"/>
                </a:spcBef>
                <a:spcAft>
                  <a:spcPct val="0"/>
                </a:spcAft>
                <a:buClrTx/>
                <a:buSzPct val="100000"/>
                <a:buFontTx/>
                <a:buNone/>
                <a:tabLst/>
              </a:pPr>
              <a:endParaRPr kumimoji="0" lang="en-US" sz="1800" b="0" i="1" u="none" strike="noStrike" cap="none" normalizeH="0" baseline="0">
                <a:ln>
                  <a:noFill/>
                </a:ln>
                <a:solidFill>
                  <a:schemeClr val="tx1"/>
                </a:solidFill>
                <a:effectLst/>
                <a:latin typeface="Helvetica" pitchFamily="-110" charset="0"/>
              </a:endParaRPr>
            </a:p>
          </p:txBody>
        </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dissolv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dissolve">
                                      <p:cBhvr>
                                        <p:cTn id="12"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1986" name="Title 1"/>
          <p:cNvSpPr>
            <a:spLocks noGrp="1"/>
          </p:cNvSpPr>
          <p:nvPr>
            <p:ph type="title"/>
          </p:nvPr>
        </p:nvSpPr>
        <p:spPr>
          <a:xfrm>
            <a:off x="381000" y="469945"/>
            <a:ext cx="8458200" cy="520655"/>
          </a:xfrm>
        </p:spPr>
        <p:txBody>
          <a:bodyPr/>
          <a:lstStyle/>
          <a:p>
            <a:pPr algn="l"/>
            <a:r>
              <a:rPr lang="en-US" sz="2800" b="1" dirty="0" smtClean="0">
                <a:ea typeface="ＭＳ Ｐゴシック" pitchFamily="-80" charset="-128"/>
                <a:cs typeface="ＭＳ Ｐゴシック" pitchFamily="-80" charset="-128"/>
              </a:rPr>
              <a:t>Task</a:t>
            </a:r>
            <a:r>
              <a:rPr lang="en-US" sz="2800" b="1" dirty="0" smtClean="0">
                <a:ea typeface="ＭＳ Ｐゴシック" pitchFamily="-80" charset="-128"/>
                <a:cs typeface="ＭＳ Ｐゴシック" pitchFamily="-80" charset="-128"/>
              </a:rPr>
              <a:t> to </a:t>
            </a:r>
            <a:r>
              <a:rPr lang="en-US" sz="2800" b="1" dirty="0" smtClean="0">
                <a:ea typeface="ＭＳ Ｐゴシック" pitchFamily="-80" charset="-128"/>
                <a:cs typeface="ＭＳ Ｐゴシック" pitchFamily="-80" charset="-128"/>
              </a:rPr>
              <a:t>motivate interpretation of </a:t>
            </a:r>
            <a:r>
              <a:rPr lang="en-US" sz="2800" b="1" dirty="0" err="1" smtClean="0">
                <a:latin typeface="Symbol" charset="2"/>
                <a:ea typeface="Symbol" charset="2"/>
                <a:cs typeface="Symbol" charset="2"/>
              </a:rPr>
              <a:t>p</a:t>
            </a:r>
            <a:r>
              <a:rPr lang="en-US" sz="2800" b="1" dirty="0" smtClean="0">
                <a:ea typeface="ＭＳ Ｐゴシック" pitchFamily="-80" charset="-128"/>
                <a:cs typeface="ＭＳ Ｐゴシック" pitchFamily="-80" charset="-128"/>
              </a:rPr>
              <a:t>*:</a:t>
            </a:r>
            <a:endParaRPr lang="en-US" sz="2800" dirty="0" smtClean="0">
              <a:ea typeface="ＭＳ Ｐゴシック" pitchFamily="-80" charset="-128"/>
              <a:cs typeface="ＭＳ Ｐゴシック" pitchFamily="-80" charset="-128"/>
            </a:endParaRPr>
          </a:p>
        </p:txBody>
      </p:sp>
      <p:sp>
        <p:nvSpPr>
          <p:cNvPr id="41988" name="Slide Number Placeholder 3"/>
          <p:cNvSpPr>
            <a:spLocks noGrp="1"/>
          </p:cNvSpPr>
          <p:nvPr>
            <p:ph type="sldNum" sz="quarter" idx="10"/>
          </p:nvPr>
        </p:nvSpPr>
        <p:spPr>
          <a:xfrm>
            <a:off x="8815388" y="6553200"/>
            <a:ext cx="325437" cy="244475"/>
          </a:xfrm>
          <a:noFill/>
        </p:spPr>
        <p:txBody>
          <a:bodyPr/>
          <a:lstStyle/>
          <a:p>
            <a:fld id="{49DF8224-EB04-AB4C-805D-306946383BE9}" type="slidenum">
              <a:rPr lang="en-US" smtClean="0">
                <a:latin typeface="Helvetica" charset="0"/>
              </a:rPr>
              <a:pPr/>
              <a:t>21</a:t>
            </a:fld>
            <a:endParaRPr lang="en-US" smtClean="0">
              <a:latin typeface="Helvetica" charset="0"/>
            </a:endParaRPr>
          </a:p>
        </p:txBody>
      </p:sp>
      <p:sp>
        <p:nvSpPr>
          <p:cNvPr id="41989" name="TextBox 4"/>
          <p:cNvSpPr txBox="1">
            <a:spLocks noChangeArrowheads="1"/>
          </p:cNvSpPr>
          <p:nvPr/>
        </p:nvSpPr>
        <p:spPr bwMode="auto">
          <a:xfrm>
            <a:off x="533400" y="4572000"/>
            <a:ext cx="6781800" cy="1495794"/>
          </a:xfrm>
          <a:prstGeom prst="rect">
            <a:avLst/>
          </a:prstGeom>
          <a:noFill/>
          <a:ln w="9525">
            <a:noFill/>
            <a:miter lim="800000"/>
            <a:headEnd/>
            <a:tailEnd/>
          </a:ln>
        </p:spPr>
        <p:txBody>
          <a:bodyPr wrap="square">
            <a:prstTxWarp prst="textNoShape">
              <a:avLst/>
            </a:prstTxWarp>
            <a:spAutoFit/>
          </a:bodyPr>
          <a:lstStyle/>
          <a:p>
            <a:r>
              <a:rPr lang="en-US" sz="2400" i="0" dirty="0"/>
              <a:t>They then interpret their results, noting:</a:t>
            </a:r>
          </a:p>
          <a:p>
            <a:endParaRPr lang="en-US" sz="1200" i="0" dirty="0"/>
          </a:p>
          <a:p>
            <a:pPr lvl="1"/>
            <a:r>
              <a:rPr lang="en-US" sz="2400" dirty="0"/>
              <a:t>The circumference changes by about 3 units for every unit change in diameter.</a:t>
            </a:r>
          </a:p>
        </p:txBody>
      </p:sp>
      <p:pic>
        <p:nvPicPr>
          <p:cNvPr id="9" name="Picture 8" descr="LCM Graph.eps"/>
          <p:cNvPicPr>
            <a:picLocks noChangeAspect="1"/>
          </p:cNvPicPr>
          <p:nvPr/>
        </p:nvPicPr>
        <mc:AlternateContent>
          <mc:Choice xmlns:ma="http://schemas.microsoft.com/office/mac/drawingml/2008/main" Requires="ma">
            <p:blipFill>
              <a:blip r:embed="rId4"/>
              <a:stretch>
                <a:fillRect/>
              </a:stretch>
            </p:blipFill>
          </mc:Choice>
          <mc:Fallback>
            <p:blipFill>
              <a:blip r:embed="rId5"/>
              <a:stretch>
                <a:fillRect/>
              </a:stretch>
            </p:blipFill>
          </mc:Fallback>
        </mc:AlternateContent>
        <p:spPr>
          <a:xfrm>
            <a:off x="4572000" y="1371600"/>
            <a:ext cx="3646449" cy="2743200"/>
          </a:xfrm>
          <a:prstGeom prst="rect">
            <a:avLst/>
          </a:prstGeom>
        </p:spPr>
      </p:pic>
      <p:sp>
        <p:nvSpPr>
          <p:cNvPr id="6" name="Title 1"/>
          <p:cNvSpPr txBox="1">
            <a:spLocks/>
          </p:cNvSpPr>
          <p:nvPr/>
        </p:nvSpPr>
        <p:spPr bwMode="auto">
          <a:xfrm>
            <a:off x="381000" y="1969531"/>
            <a:ext cx="3962400" cy="1567096"/>
          </a:xfrm>
          <a:prstGeom prst="rect">
            <a:avLst/>
          </a:prstGeom>
          <a:noFill/>
          <a:ln w="12700">
            <a:noFill/>
            <a:miter lim="800000"/>
            <a:headEnd/>
            <a:tailEnd/>
          </a:ln>
        </p:spPr>
        <p:txBody>
          <a:bodyPr vert="horz" wrap="square" lIns="90487" tIns="44450" rIns="90487" bIns="4445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0" i="0" u="none" strike="noStrike" kern="0" cap="none" spc="0" normalizeH="0" baseline="0" noProof="0" dirty="0" smtClean="0">
                <a:ln>
                  <a:noFill/>
                </a:ln>
                <a:solidFill>
                  <a:schemeClr val="tx2"/>
                </a:solidFill>
                <a:effectLst/>
                <a:uLnTx/>
                <a:uFillTx/>
                <a:latin typeface="+mj-lt"/>
                <a:ea typeface="ＭＳ Ｐゴシック" pitchFamily="-80" charset="-128"/>
                <a:cs typeface="ＭＳ Ｐゴシック" pitchFamily="-80" charset="-128"/>
              </a:rPr>
              <a:t>Students measure circumference and diameter for many circles and plot the results.</a:t>
            </a:r>
          </a:p>
        </p:txBody>
      </p:sp>
      <p:sp>
        <p:nvSpPr>
          <p:cNvPr id="7" name="TextBox 6"/>
          <p:cNvSpPr txBox="1"/>
          <p:nvPr/>
        </p:nvSpPr>
        <p:spPr>
          <a:xfrm>
            <a:off x="152400" y="6412468"/>
            <a:ext cx="5134827" cy="369332"/>
          </a:xfrm>
          <a:prstGeom prst="rect">
            <a:avLst/>
          </a:prstGeom>
          <a:noFill/>
        </p:spPr>
        <p:txBody>
          <a:bodyPr wrap="none" rtlCol="0">
            <a:spAutoFit/>
          </a:bodyPr>
          <a:lstStyle/>
          <a:p>
            <a:r>
              <a:rPr lang="en-US" dirty="0" smtClean="0"/>
              <a:t>* </a:t>
            </a:r>
            <a:r>
              <a:rPr lang="en-US" i="0" dirty="0" smtClean="0"/>
              <a:t>Inductive approach in </a:t>
            </a:r>
            <a:r>
              <a:rPr lang="en-US" dirty="0" smtClean="0"/>
              <a:t>Physics by Inquiry (PbI).</a:t>
            </a:r>
            <a:endParaRPr lang="en-US" dirty="0"/>
          </a:p>
        </p:txBody>
      </p:sp>
      <p:graphicFrame>
        <p:nvGraphicFramePr>
          <p:cNvPr id="43010" name="Object 2"/>
          <p:cNvGraphicFramePr>
            <a:graphicFrameLocks noChangeAspect="1"/>
          </p:cNvGraphicFramePr>
          <p:nvPr/>
        </p:nvGraphicFramePr>
        <p:xfrm>
          <a:off x="7646375" y="5160962"/>
          <a:ext cx="958488" cy="706438"/>
        </p:xfrm>
        <a:graphic>
          <a:graphicData uri="http://schemas.openxmlformats.org/presentationml/2006/ole">
            <p:oleObj spid="_x0000_s43010" name="Equation" r:id="rId6" imgW="482600" imgH="355600" progId="Equation.3">
              <p:embed/>
            </p:oleObj>
          </a:graphicData>
        </a:graphic>
      </p:graphicFrame>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687388" y="948573"/>
            <a:ext cx="7769225" cy="1074653"/>
          </a:xfrm>
        </p:spPr>
        <p:txBody>
          <a:bodyPr/>
          <a:lstStyle/>
          <a:p>
            <a:r>
              <a:rPr lang="en-US" sz="3200" dirty="0" smtClean="0"/>
              <a:t>Strong focus in </a:t>
            </a:r>
            <a:r>
              <a:rPr lang="en-US" sz="3200" i="1" dirty="0" smtClean="0"/>
              <a:t>PbI</a:t>
            </a:r>
            <a:r>
              <a:rPr lang="en-US" sz="3200" dirty="0" smtClean="0"/>
              <a:t> on a particular interpretation of division</a:t>
            </a:r>
            <a:endParaRPr lang="en-US" sz="3200" dirty="0"/>
          </a:p>
        </p:txBody>
      </p:sp>
      <p:sp>
        <p:nvSpPr>
          <p:cNvPr id="4" name="Slide Number Placeholder 3"/>
          <p:cNvSpPr>
            <a:spLocks noGrp="1"/>
          </p:cNvSpPr>
          <p:nvPr>
            <p:ph type="sldNum" sz="quarter" idx="10"/>
          </p:nvPr>
        </p:nvSpPr>
        <p:spPr/>
        <p:txBody>
          <a:bodyPr/>
          <a:lstStyle/>
          <a:p>
            <a:pPr>
              <a:defRPr/>
            </a:pPr>
            <a:fld id="{C9BDF43A-4C69-3948-8794-CB572EBC907C}" type="slidenum">
              <a:rPr lang="en-US" smtClean="0"/>
              <a:pPr>
                <a:defRPr/>
              </a:pPr>
              <a:t>22</a:t>
            </a:fld>
            <a:endParaRPr lang="en-US"/>
          </a:p>
        </p:txBody>
      </p:sp>
      <p:sp>
        <p:nvSpPr>
          <p:cNvPr id="6" name="TextBox 4"/>
          <p:cNvSpPr txBox="1">
            <a:spLocks noChangeArrowheads="1"/>
          </p:cNvSpPr>
          <p:nvPr/>
        </p:nvSpPr>
        <p:spPr bwMode="auto">
          <a:xfrm>
            <a:off x="1905000" y="2219337"/>
            <a:ext cx="5181600" cy="904863"/>
          </a:xfrm>
          <a:prstGeom prst="rect">
            <a:avLst/>
          </a:prstGeom>
          <a:noFill/>
          <a:ln w="9525">
            <a:noFill/>
            <a:miter lim="800000"/>
            <a:headEnd/>
            <a:tailEnd/>
          </a:ln>
        </p:spPr>
        <p:txBody>
          <a:bodyPr wrap="square">
            <a:prstTxWarp prst="textNoShape">
              <a:avLst/>
            </a:prstTxWarp>
            <a:spAutoFit/>
          </a:bodyPr>
          <a:lstStyle/>
          <a:p>
            <a:pPr algn="ctr"/>
            <a:r>
              <a:rPr lang="en-US" sz="2400" dirty="0" smtClean="0"/>
              <a:t>Number </a:t>
            </a:r>
            <a:r>
              <a:rPr lang="en-US" sz="2400" dirty="0"/>
              <a:t>of units in numerator </a:t>
            </a:r>
          </a:p>
          <a:p>
            <a:pPr algn="ctr"/>
            <a:r>
              <a:rPr lang="en-US" sz="2400" dirty="0"/>
              <a:t>for every unit </a:t>
            </a:r>
            <a:r>
              <a:rPr lang="en-US" sz="2400" dirty="0" smtClean="0"/>
              <a:t>in </a:t>
            </a:r>
            <a:r>
              <a:rPr lang="en-US" sz="2400" dirty="0"/>
              <a:t>denominator</a:t>
            </a:r>
            <a:r>
              <a:rPr lang="en-US" sz="2400" dirty="0" smtClean="0"/>
              <a:t>.</a:t>
            </a:r>
          </a:p>
        </p:txBody>
      </p:sp>
      <p:sp>
        <p:nvSpPr>
          <p:cNvPr id="7" name="Title 1"/>
          <p:cNvSpPr txBox="1">
            <a:spLocks/>
          </p:cNvSpPr>
          <p:nvPr/>
        </p:nvSpPr>
        <p:spPr bwMode="auto">
          <a:xfrm>
            <a:off x="152400" y="3826133"/>
            <a:ext cx="8839202" cy="828432"/>
          </a:xfrm>
          <a:prstGeom prst="rect">
            <a:avLst/>
          </a:prstGeom>
          <a:noFill/>
          <a:ln w="12700">
            <a:noFill/>
            <a:miter lim="800000"/>
            <a:headEnd/>
            <a:tailEnd/>
          </a:ln>
        </p:spPr>
        <p:txBody>
          <a:bodyPr vert="horz" wrap="square" lIns="90487" tIns="44450" rIns="90487" bIns="4445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0" u="none" strike="noStrike" kern="0" cap="none" spc="0" normalizeH="0" baseline="0" noProof="0" dirty="0" smtClean="0">
                <a:ln>
                  <a:noFill/>
                </a:ln>
                <a:solidFill>
                  <a:schemeClr val="tx2"/>
                </a:solidFill>
                <a:effectLst/>
                <a:uLnTx/>
                <a:uFillTx/>
                <a:latin typeface="+mj-lt"/>
                <a:ea typeface="ＭＳ Ｐゴシック" pitchFamily="-110" charset="-128"/>
                <a:cs typeface="ＭＳ Ｐゴシック" pitchFamily="-110" charset="-128"/>
              </a:rPr>
              <a:t>However, a functional understanding of this ratio </a:t>
            </a:r>
            <a:r>
              <a:rPr kumimoji="0" lang="en-US" sz="2400" b="0" u="none" strike="noStrike" kern="0" cap="none" spc="0" normalizeH="0" noProof="0" dirty="0" smtClean="0">
                <a:ln>
                  <a:noFill/>
                </a:ln>
                <a:solidFill>
                  <a:schemeClr val="tx2"/>
                </a:solidFill>
                <a:effectLst/>
                <a:uLnTx/>
                <a:uFillTx/>
                <a:latin typeface="+mj-lt"/>
                <a:ea typeface="ＭＳ Ｐゴシック" pitchFamily="-110" charset="-128"/>
                <a:cs typeface="ＭＳ Ｐゴシック" pitchFamily="-110" charset="-128"/>
              </a:rPr>
              <a:t>requires understanding the concepts in the numerator and denominator.</a:t>
            </a:r>
            <a:endParaRPr kumimoji="0" lang="en-US" sz="2400" b="0" u="none" strike="noStrike" kern="0" cap="none" spc="0" normalizeH="0" baseline="0" noProof="0" dirty="0">
              <a:ln>
                <a:noFill/>
              </a:ln>
              <a:solidFill>
                <a:schemeClr val="tx2"/>
              </a:solidFill>
              <a:effectLst/>
              <a:uLnTx/>
              <a:uFillTx/>
              <a:latin typeface="+mj-lt"/>
              <a:ea typeface="ＭＳ Ｐゴシック" pitchFamily="-110" charset="-128"/>
              <a:cs typeface="ＭＳ Ｐゴシック" pitchFamily="-110" charset="-128"/>
            </a:endParaRPr>
          </a:p>
        </p:txBody>
      </p:sp>
      <p:sp>
        <p:nvSpPr>
          <p:cNvPr id="8" name="TextBox 7"/>
          <p:cNvSpPr txBox="1"/>
          <p:nvPr/>
        </p:nvSpPr>
        <p:spPr>
          <a:xfrm>
            <a:off x="1600200" y="4800600"/>
            <a:ext cx="5791200" cy="904863"/>
          </a:xfrm>
          <a:prstGeom prst="rect">
            <a:avLst/>
          </a:prstGeom>
          <a:noFill/>
        </p:spPr>
        <p:txBody>
          <a:bodyPr wrap="square" rtlCol="0">
            <a:spAutoFit/>
          </a:bodyPr>
          <a:lstStyle/>
          <a:p>
            <a:pPr algn="ctr"/>
            <a:r>
              <a:rPr lang="en-US" sz="2400" b="1" dirty="0" smtClean="0"/>
              <a:t>Another example of </a:t>
            </a:r>
            <a:r>
              <a:rPr lang="en-US" sz="2400" b="1" dirty="0" smtClean="0"/>
              <a:t>ratio reasoning:</a:t>
            </a:r>
          </a:p>
          <a:p>
            <a:pPr algn="ctr"/>
            <a:r>
              <a:rPr lang="en-US" sz="2400" b="1" dirty="0" smtClean="0"/>
              <a:t>mass</a:t>
            </a:r>
            <a:r>
              <a:rPr lang="en-US" sz="2400" b="1" dirty="0" smtClean="0"/>
              <a:t>, volume, and density</a:t>
            </a:r>
            <a:endParaRPr lang="en-US" sz="2400" b="1" dirty="0"/>
          </a:p>
        </p:txBody>
      </p:sp>
      <p:graphicFrame>
        <p:nvGraphicFramePr>
          <p:cNvPr id="45058" name="Object 2"/>
          <p:cNvGraphicFramePr>
            <a:graphicFrameLocks noChangeAspect="1"/>
          </p:cNvGraphicFramePr>
          <p:nvPr/>
        </p:nvGraphicFramePr>
        <p:xfrm>
          <a:off x="3797300" y="5765800"/>
          <a:ext cx="1079500" cy="863600"/>
        </p:xfrm>
        <a:graphic>
          <a:graphicData uri="http://schemas.openxmlformats.org/presentationml/2006/ole">
            <p:oleObj spid="_x0000_s45058" name="Equation" r:id="rId3" imgW="444500" imgH="355600" progId="Equation.3">
              <p:embed/>
            </p:oleObj>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 name="Slide Number Placeholder 3"/>
          <p:cNvSpPr>
            <a:spLocks noGrp="1"/>
          </p:cNvSpPr>
          <p:nvPr>
            <p:ph type="sldNum" sz="quarter" idx="10"/>
          </p:nvPr>
        </p:nvSpPr>
        <p:spPr/>
        <p:txBody>
          <a:bodyPr/>
          <a:lstStyle/>
          <a:p>
            <a:fld id="{8BF79C0E-942D-8D41-BF30-8C418DC90DD7}" type="slidenum">
              <a:rPr lang="en-US"/>
              <a:pPr/>
              <a:t>23</a:t>
            </a:fld>
            <a:endParaRPr lang="en-US"/>
          </a:p>
        </p:txBody>
      </p:sp>
      <p:sp>
        <p:nvSpPr>
          <p:cNvPr id="1104915" name="Rectangle 19"/>
          <p:cNvSpPr>
            <a:spLocks noChangeArrowheads="1"/>
          </p:cNvSpPr>
          <p:nvPr/>
        </p:nvSpPr>
        <p:spPr bwMode="auto">
          <a:xfrm>
            <a:off x="3810000" y="1173162"/>
            <a:ext cx="5113338" cy="2027238"/>
          </a:xfrm>
          <a:prstGeom prst="rect">
            <a:avLst/>
          </a:prstGeom>
          <a:solidFill>
            <a:srgbClr val="FFFFFF"/>
          </a:solidFill>
          <a:ln w="12700">
            <a:noFill/>
            <a:miter lim="800000"/>
            <a:headEnd/>
            <a:tailEnd/>
          </a:ln>
          <a:effectLst/>
        </p:spPr>
        <p:txBody>
          <a:bodyPr wrap="none" anchor="ctr">
            <a:prstTxWarp prst="textNoShape">
              <a:avLst/>
            </a:prstTxWarp>
          </a:bodyPr>
          <a:lstStyle/>
          <a:p>
            <a:endParaRPr lang="en-US">
              <a:solidFill>
                <a:srgbClr val="F7F7F7"/>
              </a:solidFill>
            </a:endParaRPr>
          </a:p>
        </p:txBody>
      </p:sp>
      <p:sp>
        <p:nvSpPr>
          <p:cNvPr id="1104899" name="Rectangle 3"/>
          <p:cNvSpPr>
            <a:spLocks noGrp="1" noChangeArrowheads="1"/>
          </p:cNvSpPr>
          <p:nvPr>
            <p:ph type="title"/>
          </p:nvPr>
        </p:nvSpPr>
        <p:spPr>
          <a:xfrm>
            <a:off x="687388" y="152400"/>
            <a:ext cx="7769225" cy="515938"/>
          </a:xfrm>
          <a:noFill/>
          <a:ln/>
        </p:spPr>
        <p:txBody>
          <a:bodyPr lIns="90488" rIns="90488"/>
          <a:lstStyle/>
          <a:p>
            <a:r>
              <a:rPr lang="en-US" sz="2800" b="1" dirty="0"/>
              <a:t>Research </a:t>
            </a:r>
            <a:r>
              <a:rPr lang="en-US" sz="2800" b="1" dirty="0" smtClean="0"/>
              <a:t>task*</a:t>
            </a:r>
            <a:endParaRPr lang="en-US" sz="2800" b="1" dirty="0"/>
          </a:p>
        </p:txBody>
      </p:sp>
      <p:sp>
        <p:nvSpPr>
          <p:cNvPr id="1104900" name="Rectangle 4"/>
          <p:cNvSpPr>
            <a:spLocks noGrp="1" noChangeArrowheads="1"/>
          </p:cNvSpPr>
          <p:nvPr>
            <p:ph type="body" idx="1"/>
          </p:nvPr>
        </p:nvSpPr>
        <p:spPr>
          <a:xfrm>
            <a:off x="228600" y="5715000"/>
            <a:ext cx="8685213" cy="363538"/>
          </a:xfrm>
          <a:noFill/>
          <a:ln/>
        </p:spPr>
        <p:txBody>
          <a:bodyPr lIns="0" rIns="90488"/>
          <a:lstStyle/>
          <a:p>
            <a:pPr marL="169863" indent="-169863">
              <a:buFontTx/>
              <a:buNone/>
            </a:pPr>
            <a:r>
              <a:rPr lang="en-US" sz="1800" b="1" dirty="0"/>
              <a:t>Difficulty:</a:t>
            </a:r>
            <a:r>
              <a:rPr lang="en-US" sz="1800" dirty="0"/>
              <a:t>  Confusion between related concepts (mass and volume)</a:t>
            </a:r>
          </a:p>
        </p:txBody>
      </p:sp>
      <p:sp>
        <p:nvSpPr>
          <p:cNvPr id="1104901" name="Rectangle 5"/>
          <p:cNvSpPr>
            <a:spLocks noChangeArrowheads="1"/>
          </p:cNvSpPr>
          <p:nvPr/>
        </p:nvSpPr>
        <p:spPr bwMode="auto">
          <a:xfrm>
            <a:off x="228600" y="1185236"/>
            <a:ext cx="3745579" cy="1253164"/>
          </a:xfrm>
          <a:prstGeom prst="rect">
            <a:avLst/>
          </a:prstGeom>
          <a:noFill/>
          <a:ln w="12700">
            <a:noFill/>
            <a:miter lim="800000"/>
            <a:headEnd/>
            <a:tailEnd/>
          </a:ln>
          <a:effectLst/>
        </p:spPr>
        <p:txBody>
          <a:bodyPr wrap="square" lIns="0" tIns="44450" rIns="90488" bIns="44450">
            <a:prstTxWarp prst="textNoShape">
              <a:avLst/>
            </a:prstTxWarp>
            <a:spAutoFit/>
          </a:bodyPr>
          <a:lstStyle/>
          <a:p>
            <a:pPr marL="228600" indent="-228600" algn="l">
              <a:buSzTx/>
              <a:tabLst>
                <a:tab pos="228600" algn="l"/>
              </a:tabLst>
            </a:pPr>
            <a:r>
              <a:rPr lang="en-US" sz="1800" b="1" i="0" dirty="0"/>
              <a:t>Task:  </a:t>
            </a:r>
            <a:endParaRPr lang="en-US" sz="1800" i="0" dirty="0"/>
          </a:p>
          <a:p>
            <a:pPr marL="234950" lvl="1" algn="l">
              <a:buSzTx/>
              <a:tabLst>
                <a:tab pos="228600" algn="l"/>
              </a:tabLst>
            </a:pPr>
            <a:r>
              <a:rPr lang="en-US" sz="1800" i="0" dirty="0"/>
              <a:t>Students</a:t>
            </a:r>
            <a:r>
              <a:rPr lang="en-US" sz="1800" i="0" dirty="0" smtClean="0"/>
              <a:t> shown </a:t>
            </a:r>
            <a:r>
              <a:rPr lang="en-US" sz="1800" i="0" dirty="0"/>
              <a:t>two balls of identical size and </a:t>
            </a:r>
            <a:r>
              <a:rPr lang="en-US" sz="1800" i="0" dirty="0" smtClean="0"/>
              <a:t>shape. </a:t>
            </a:r>
            <a:br>
              <a:rPr lang="en-US" sz="1800" i="0" dirty="0" smtClean="0"/>
            </a:br>
            <a:r>
              <a:rPr lang="en-US" sz="1800" i="0" dirty="0" smtClean="0"/>
              <a:t>One is</a:t>
            </a:r>
            <a:r>
              <a:rPr lang="en-US" sz="1800" dirty="0" smtClean="0"/>
              <a:t> aluminum; the other, iron</a:t>
            </a:r>
            <a:r>
              <a:rPr lang="en-US" sz="1800" dirty="0"/>
              <a:t>.</a:t>
            </a:r>
          </a:p>
        </p:txBody>
      </p:sp>
      <p:sp>
        <p:nvSpPr>
          <p:cNvPr id="1104905" name="Rectangle 9"/>
          <p:cNvSpPr>
            <a:spLocks noChangeArrowheads="1"/>
          </p:cNvSpPr>
          <p:nvPr/>
        </p:nvSpPr>
        <p:spPr bwMode="auto">
          <a:xfrm>
            <a:off x="228600" y="4443413"/>
            <a:ext cx="3694312" cy="978730"/>
          </a:xfrm>
          <a:prstGeom prst="rect">
            <a:avLst/>
          </a:prstGeom>
          <a:noFill/>
          <a:ln w="12700">
            <a:noFill/>
            <a:miter lim="800000"/>
            <a:headEnd/>
            <a:tailEnd/>
          </a:ln>
          <a:effectLst/>
        </p:spPr>
        <p:txBody>
          <a:bodyPr wrap="square" lIns="0">
            <a:prstTxWarp prst="textNoShape">
              <a:avLst/>
            </a:prstTxWarp>
            <a:spAutoFit/>
          </a:bodyPr>
          <a:lstStyle/>
          <a:p>
            <a:pPr algn="l"/>
            <a:r>
              <a:rPr lang="en-US" sz="1800" b="1" i="0" dirty="0"/>
              <a:t>Results:</a:t>
            </a:r>
            <a:r>
              <a:rPr lang="en-US" sz="1800" i="0" dirty="0"/>
              <a:t> </a:t>
            </a:r>
          </a:p>
          <a:p>
            <a:pPr marL="227013" lvl="1" algn="l"/>
            <a:r>
              <a:rPr lang="en-US" sz="1800" i="0" dirty="0"/>
              <a:t>~ 50% predict a </a:t>
            </a:r>
            <a:r>
              <a:rPr lang="en-US" sz="1800" i="0" dirty="0" smtClean="0"/>
              <a:t>greater increase </a:t>
            </a:r>
            <a:r>
              <a:rPr lang="en-US" sz="1800" i="0" dirty="0"/>
              <a:t>in water level for the iron ball.</a:t>
            </a:r>
          </a:p>
        </p:txBody>
      </p:sp>
      <p:sp>
        <p:nvSpPr>
          <p:cNvPr id="1104907" name="Rectangle 11"/>
          <p:cNvSpPr>
            <a:spLocks noChangeArrowheads="1"/>
          </p:cNvSpPr>
          <p:nvPr/>
        </p:nvSpPr>
        <p:spPr bwMode="auto">
          <a:xfrm>
            <a:off x="257175" y="623888"/>
            <a:ext cx="8658225" cy="366712"/>
          </a:xfrm>
          <a:prstGeom prst="rect">
            <a:avLst/>
          </a:prstGeom>
          <a:noFill/>
          <a:ln w="12700">
            <a:noFill/>
            <a:miter lim="800000"/>
            <a:headEnd/>
            <a:tailEnd/>
          </a:ln>
          <a:effectLst/>
        </p:spPr>
        <p:txBody>
          <a:bodyPr wrap="none">
            <a:prstTxWarp prst="textNoShape">
              <a:avLst/>
            </a:prstTxWarp>
            <a:spAutoFit/>
          </a:bodyPr>
          <a:lstStyle/>
          <a:p>
            <a:r>
              <a:rPr lang="en-US" sz="1800" i="0" dirty="0"/>
              <a:t>Administered to (1) primary teachers and (2) undergraduates in introductory physics</a:t>
            </a:r>
          </a:p>
        </p:txBody>
      </p:sp>
      <p:pic>
        <p:nvPicPr>
          <p:cNvPr id="1104917" name="Picture 21" descr="Al&amp;FE_Balls1"/>
          <p:cNvPicPr>
            <a:picLocks noChangeAspect="1" noChangeArrowheads="1"/>
          </p:cNvPicPr>
          <p:nvPr/>
        </p:nvPicPr>
        <p:blipFill>
          <a:blip r:embed="rId3"/>
          <a:srcRect/>
          <a:stretch>
            <a:fillRect/>
          </a:stretch>
        </p:blipFill>
        <p:spPr bwMode="auto">
          <a:xfrm>
            <a:off x="3962400" y="1173162"/>
            <a:ext cx="4943475" cy="2024063"/>
          </a:xfrm>
          <a:prstGeom prst="rect">
            <a:avLst/>
          </a:prstGeom>
          <a:noFill/>
        </p:spPr>
      </p:pic>
      <p:sp>
        <p:nvSpPr>
          <p:cNvPr id="14" name="Rectangle 13"/>
          <p:cNvSpPr/>
          <p:nvPr/>
        </p:nvSpPr>
        <p:spPr bwMode="auto">
          <a:xfrm>
            <a:off x="3891936" y="1143000"/>
            <a:ext cx="5099664" cy="2100242"/>
          </a:xfrm>
          <a:prstGeom prst="rect">
            <a:avLst/>
          </a:prstGeom>
          <a:no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233363" marR="0" indent="-233363" algn="l" defTabSz="914400" rtl="0" eaLnBrk="0" fontAlgn="base" latinLnBrk="0" hangingPunct="0">
              <a:lnSpc>
                <a:spcPct val="100000"/>
              </a:lnSpc>
              <a:spcBef>
                <a:spcPct val="20000"/>
              </a:spcBef>
              <a:spcAft>
                <a:spcPct val="0"/>
              </a:spcAft>
              <a:buClrTx/>
              <a:buSzPct val="100000"/>
              <a:buFontTx/>
              <a:buNone/>
              <a:tabLst/>
            </a:pPr>
            <a:endParaRPr kumimoji="0" lang="en-US" sz="1800" b="0" i="1" u="none" strike="noStrike" cap="none" normalizeH="0" baseline="0">
              <a:ln>
                <a:noFill/>
              </a:ln>
              <a:solidFill>
                <a:schemeClr val="tx1"/>
              </a:solidFill>
              <a:effectLst/>
              <a:latin typeface="Helvetica" pitchFamily="-110" charset="0"/>
            </a:endParaRPr>
          </a:p>
        </p:txBody>
      </p:sp>
      <p:grpSp>
        <p:nvGrpSpPr>
          <p:cNvPr id="17" name="Group 16"/>
          <p:cNvGrpSpPr/>
          <p:nvPr/>
        </p:nvGrpSpPr>
        <p:grpSpPr>
          <a:xfrm>
            <a:off x="228600" y="2514600"/>
            <a:ext cx="8847138" cy="3048000"/>
            <a:chOff x="228600" y="2514600"/>
            <a:chExt cx="8847138" cy="3048000"/>
          </a:xfrm>
        </p:grpSpPr>
        <p:grpSp>
          <p:nvGrpSpPr>
            <p:cNvPr id="2" name="Group 23"/>
            <p:cNvGrpSpPr>
              <a:grpSpLocks/>
            </p:cNvGrpSpPr>
            <p:nvPr/>
          </p:nvGrpSpPr>
          <p:grpSpPr bwMode="auto">
            <a:xfrm>
              <a:off x="3962400" y="3309937"/>
              <a:ext cx="5113338" cy="2252663"/>
              <a:chOff x="2400" y="1826"/>
              <a:chExt cx="3221" cy="1419"/>
            </a:xfrm>
          </p:grpSpPr>
          <p:sp>
            <p:nvSpPr>
              <p:cNvPr id="1104916" name="Rectangle 20"/>
              <p:cNvSpPr>
                <a:spLocks noChangeArrowheads="1"/>
              </p:cNvSpPr>
              <p:nvPr/>
            </p:nvSpPr>
            <p:spPr bwMode="auto">
              <a:xfrm>
                <a:off x="2400" y="1968"/>
                <a:ext cx="3221" cy="1277"/>
              </a:xfrm>
              <a:prstGeom prst="rect">
                <a:avLst/>
              </a:prstGeom>
              <a:solidFill>
                <a:srgbClr val="FFFFFF"/>
              </a:solidFill>
              <a:ln w="12700">
                <a:noFill/>
                <a:miter lim="800000"/>
                <a:headEnd/>
                <a:tailEnd/>
              </a:ln>
              <a:effectLst/>
            </p:spPr>
            <p:txBody>
              <a:bodyPr wrap="none" anchor="ctr">
                <a:prstTxWarp prst="textNoShape">
                  <a:avLst/>
                </a:prstTxWarp>
              </a:bodyPr>
              <a:lstStyle/>
              <a:p>
                <a:endParaRPr lang="en-US">
                  <a:solidFill>
                    <a:srgbClr val="F7F7F7"/>
                  </a:solidFill>
                </a:endParaRPr>
              </a:p>
            </p:txBody>
          </p:sp>
          <p:pic>
            <p:nvPicPr>
              <p:cNvPr id="1104918" name="Picture 22" descr="Al&amp;FE_Balls2"/>
              <p:cNvPicPr>
                <a:picLocks noChangeAspect="1" noChangeArrowheads="1"/>
              </p:cNvPicPr>
              <p:nvPr/>
            </p:nvPicPr>
            <p:blipFill>
              <a:blip r:embed="rId4"/>
              <a:srcRect/>
              <a:stretch>
                <a:fillRect/>
              </a:stretch>
            </p:blipFill>
            <p:spPr bwMode="auto">
              <a:xfrm>
                <a:off x="3072" y="1826"/>
                <a:ext cx="2231" cy="1275"/>
              </a:xfrm>
              <a:prstGeom prst="rect">
                <a:avLst/>
              </a:prstGeom>
              <a:noFill/>
            </p:spPr>
          </p:pic>
        </p:grpSp>
        <p:grpSp>
          <p:nvGrpSpPr>
            <p:cNvPr id="16" name="Group 15"/>
            <p:cNvGrpSpPr/>
            <p:nvPr/>
          </p:nvGrpSpPr>
          <p:grpSpPr>
            <a:xfrm>
              <a:off x="228600" y="2514600"/>
              <a:ext cx="8763000" cy="2910348"/>
              <a:chOff x="228600" y="2514600"/>
              <a:chExt cx="8763000" cy="2910348"/>
            </a:xfrm>
          </p:grpSpPr>
          <p:sp>
            <p:nvSpPr>
              <p:cNvPr id="1104909" name="Rectangle 13"/>
              <p:cNvSpPr>
                <a:spLocks noChangeArrowheads="1"/>
              </p:cNvSpPr>
              <p:nvPr/>
            </p:nvSpPr>
            <p:spPr bwMode="auto">
              <a:xfrm>
                <a:off x="228600" y="2514600"/>
                <a:ext cx="3579813" cy="1700213"/>
              </a:xfrm>
              <a:prstGeom prst="rect">
                <a:avLst/>
              </a:prstGeom>
              <a:noFill/>
              <a:ln w="12700">
                <a:noFill/>
                <a:miter lim="800000"/>
                <a:headEnd/>
                <a:tailEnd/>
              </a:ln>
              <a:effectLst/>
            </p:spPr>
            <p:txBody>
              <a:bodyPr lIns="0" tIns="44450" rIns="90488" bIns="44450">
                <a:prstTxWarp prst="textNoShape">
                  <a:avLst/>
                </a:prstTxWarp>
                <a:spAutoFit/>
              </a:bodyPr>
              <a:lstStyle/>
              <a:p>
                <a:pPr marL="280988" lvl="1" algn="l">
                  <a:buSzTx/>
                  <a:tabLst>
                    <a:tab pos="228600" algn="l"/>
                  </a:tabLst>
                </a:pPr>
                <a:r>
                  <a:rPr lang="en-US" sz="1800" i="0" dirty="0" smtClean="0"/>
                  <a:t>Students </a:t>
                </a:r>
                <a:r>
                  <a:rPr lang="en-US" sz="1800" b="1" i="0" dirty="0"/>
                  <a:t>observe </a:t>
                </a:r>
                <a:r>
                  <a:rPr lang="en-US" sz="1800" i="0" dirty="0"/>
                  <a:t>the water rise when the aluminum ball is placed in</a:t>
                </a:r>
                <a:r>
                  <a:rPr lang="en-US" sz="1800" i="0" dirty="0" smtClean="0"/>
                  <a:t> cylinder </a:t>
                </a:r>
                <a:r>
                  <a:rPr lang="en-US" sz="1800" i="0" dirty="0"/>
                  <a:t>1.</a:t>
                </a:r>
              </a:p>
              <a:p>
                <a:pPr marL="280988" lvl="1" algn="l">
                  <a:buSzTx/>
                  <a:tabLst>
                    <a:tab pos="228600" algn="l"/>
                  </a:tabLst>
                </a:pPr>
                <a:endParaRPr lang="en-US" sz="1000" i="0" dirty="0" smtClean="0"/>
              </a:p>
              <a:p>
                <a:pPr marL="280988" lvl="1" algn="l">
                  <a:buSzTx/>
                  <a:tabLst>
                    <a:tab pos="228600" algn="l"/>
                  </a:tabLst>
                </a:pPr>
                <a:r>
                  <a:rPr lang="en-US" sz="1800" i="0" dirty="0" smtClean="0"/>
                  <a:t>They are asked </a:t>
                </a:r>
                <a:r>
                  <a:rPr lang="en-US" sz="1800" i="0" dirty="0"/>
                  <a:t>to </a:t>
                </a:r>
                <a:r>
                  <a:rPr lang="en-US" sz="1800" b="1" i="0" dirty="0"/>
                  <a:t>predict </a:t>
                </a:r>
                <a:r>
                  <a:rPr lang="en-US" sz="1800" i="0" dirty="0"/>
                  <a:t>the rise in cylinder 2.</a:t>
                </a:r>
              </a:p>
            </p:txBody>
          </p:sp>
          <p:sp>
            <p:nvSpPr>
              <p:cNvPr id="15" name="Rectangle 14"/>
              <p:cNvSpPr/>
              <p:nvPr/>
            </p:nvSpPr>
            <p:spPr bwMode="auto">
              <a:xfrm>
                <a:off x="3886200" y="3276600"/>
                <a:ext cx="5105400" cy="2148348"/>
              </a:xfrm>
              <a:prstGeom prst="rect">
                <a:avLst/>
              </a:prstGeom>
              <a:no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233363" marR="0" indent="-233363" algn="l" defTabSz="914400" rtl="0" eaLnBrk="0" fontAlgn="base" latinLnBrk="0" hangingPunct="0">
                  <a:lnSpc>
                    <a:spcPct val="100000"/>
                  </a:lnSpc>
                  <a:spcBef>
                    <a:spcPct val="20000"/>
                  </a:spcBef>
                  <a:spcAft>
                    <a:spcPct val="0"/>
                  </a:spcAft>
                  <a:buClrTx/>
                  <a:buSzPct val="100000"/>
                  <a:buFontTx/>
                  <a:buNone/>
                  <a:tabLst/>
                </a:pPr>
                <a:endParaRPr kumimoji="0" lang="en-US" sz="1800" b="0" i="1" u="none" strike="noStrike" cap="none" normalizeH="0" baseline="0">
                  <a:ln>
                    <a:noFill/>
                  </a:ln>
                  <a:solidFill>
                    <a:schemeClr val="tx1"/>
                  </a:solidFill>
                  <a:effectLst/>
                  <a:latin typeface="Helvetica" pitchFamily="-110" charset="0"/>
                </a:endParaRPr>
              </a:p>
            </p:txBody>
          </p:sp>
        </p:grpSp>
      </p:grpSp>
      <p:sp>
        <p:nvSpPr>
          <p:cNvPr id="18" name="TextBox 17"/>
          <p:cNvSpPr txBox="1"/>
          <p:nvPr/>
        </p:nvSpPr>
        <p:spPr>
          <a:xfrm>
            <a:off x="7294973" y="6519446"/>
            <a:ext cx="1391827" cy="338554"/>
          </a:xfrm>
          <a:prstGeom prst="rect">
            <a:avLst/>
          </a:prstGeom>
          <a:noFill/>
        </p:spPr>
        <p:txBody>
          <a:bodyPr wrap="none" rtlCol="0">
            <a:spAutoFit/>
          </a:bodyPr>
          <a:lstStyle/>
          <a:p>
            <a:pPr algn="r"/>
            <a:r>
              <a:rPr lang="en-US" sz="1600" dirty="0" smtClean="0"/>
              <a:t>*Jean Piaget</a:t>
            </a:r>
            <a:endParaRPr lang="en-US" sz="16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dissolve">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104905"/>
                                        </p:tgtEl>
                                        <p:attrNameLst>
                                          <p:attrName>style.visibility</p:attrName>
                                        </p:attrNameLst>
                                      </p:cBhvr>
                                      <p:to>
                                        <p:strVal val="visible"/>
                                      </p:to>
                                    </p:set>
                                    <p:animEffect transition="in" filter="dissolve">
                                      <p:cBhvr>
                                        <p:cTn id="12" dur="500"/>
                                        <p:tgtEl>
                                          <p:spTgt spid="1104905"/>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104900">
                                            <p:txEl>
                                              <p:pRg st="0" end="0"/>
                                            </p:txEl>
                                          </p:spTgt>
                                        </p:tgtEl>
                                        <p:attrNameLst>
                                          <p:attrName>style.visibility</p:attrName>
                                        </p:attrNameLst>
                                      </p:cBhvr>
                                      <p:to>
                                        <p:strVal val="visible"/>
                                      </p:to>
                                    </p:set>
                                    <p:animEffect transition="in" filter="dissolve">
                                      <p:cBhvr>
                                        <p:cTn id="17" dur="500"/>
                                        <p:tgtEl>
                                          <p:spTgt spid="110490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4900" grpId="0" build="p"/>
      <p:bldP spid="1104905" grpId="0"/>
    </p:bld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8130" name="Title 1"/>
          <p:cNvSpPr>
            <a:spLocks noGrp="1" noChangeAspect="1"/>
          </p:cNvSpPr>
          <p:nvPr>
            <p:ph type="title"/>
          </p:nvPr>
        </p:nvSpPr>
        <p:spPr>
          <a:xfrm>
            <a:off x="228600" y="304800"/>
            <a:ext cx="8686800" cy="1197764"/>
          </a:xfrm>
        </p:spPr>
        <p:txBody>
          <a:bodyPr/>
          <a:lstStyle/>
          <a:p>
            <a:pPr algn="l"/>
            <a:r>
              <a:rPr lang="en-US" sz="3200" i="1" dirty="0" smtClean="0">
                <a:ea typeface="ＭＳ Ｐゴシック" pitchFamily="-80" charset="-128"/>
                <a:cs typeface="ＭＳ Ｐゴシック" pitchFamily="-80" charset="-128"/>
              </a:rPr>
              <a:t>Instructional strategy:</a:t>
            </a:r>
            <a:br>
              <a:rPr lang="en-US" sz="3200" i="1" dirty="0" smtClean="0">
                <a:ea typeface="ＭＳ Ｐゴシック" pitchFamily="-80" charset="-128"/>
                <a:cs typeface="ＭＳ Ｐゴシック" pitchFamily="-80" charset="-128"/>
              </a:rPr>
            </a:br>
            <a:r>
              <a:rPr lang="en-US" sz="1100" b="1" dirty="0" smtClean="0">
                <a:ea typeface="ＭＳ Ｐゴシック" pitchFamily="-80" charset="-128"/>
                <a:cs typeface="ＭＳ Ｐゴシック" pitchFamily="-80" charset="-128"/>
              </a:rPr>
              <a:t/>
            </a:r>
            <a:br>
              <a:rPr lang="en-US" sz="1100" b="1" dirty="0" smtClean="0">
                <a:ea typeface="ＭＳ Ｐゴシック" pitchFamily="-80" charset="-128"/>
                <a:cs typeface="ＭＳ Ｐゴシック" pitchFamily="-80" charset="-128"/>
              </a:rPr>
            </a:br>
            <a:r>
              <a:rPr lang="en-US" sz="2800" b="1" dirty="0" smtClean="0">
                <a:ea typeface="ＭＳ Ｐゴシック" pitchFamily="-80" charset="-128"/>
                <a:cs typeface="ＭＳ Ｐゴシック" pitchFamily="-80" charset="-128"/>
              </a:rPr>
              <a:t>Students </a:t>
            </a:r>
            <a:r>
              <a:rPr lang="en-US" sz="2800" b="1" dirty="0" smtClean="0">
                <a:ea typeface="ＭＳ Ｐゴシック" pitchFamily="-80" charset="-128"/>
                <a:cs typeface="ＭＳ Ｐゴシック" pitchFamily="-80" charset="-128"/>
              </a:rPr>
              <a:t>formulate </a:t>
            </a:r>
            <a:r>
              <a:rPr lang="en-US" sz="2800" b="1" u="sng" dirty="0" smtClean="0">
                <a:ea typeface="ＭＳ Ｐゴシック" pitchFamily="-80" charset="-128"/>
                <a:cs typeface="ＭＳ Ｐゴシック" pitchFamily="-80" charset="-128"/>
              </a:rPr>
              <a:t>operational definitions</a:t>
            </a:r>
            <a:endParaRPr lang="en-US" sz="3200" b="1" dirty="0" smtClean="0">
              <a:ea typeface="ＭＳ Ｐゴシック" pitchFamily="-80" charset="-128"/>
              <a:cs typeface="ＭＳ Ｐゴシック" pitchFamily="-80" charset="-128"/>
            </a:endParaRPr>
          </a:p>
        </p:txBody>
      </p:sp>
      <p:sp>
        <p:nvSpPr>
          <p:cNvPr id="48131" name="Content Placeholder 2"/>
          <p:cNvSpPr>
            <a:spLocks noGrp="1"/>
          </p:cNvSpPr>
          <p:nvPr>
            <p:ph idx="1"/>
          </p:nvPr>
        </p:nvSpPr>
        <p:spPr>
          <a:xfrm>
            <a:off x="304801" y="1828800"/>
            <a:ext cx="5486400" cy="3450688"/>
          </a:xfrm>
        </p:spPr>
        <p:txBody>
          <a:bodyPr/>
          <a:lstStyle/>
          <a:p>
            <a:pPr marL="63500" indent="-63500">
              <a:buFontTx/>
              <a:buNone/>
              <a:defRPr/>
            </a:pPr>
            <a:r>
              <a:rPr lang="en-US" sz="2800" b="1" i="1" dirty="0" smtClean="0">
                <a:ea typeface="ＭＳ Ｐゴシック" pitchFamily="-80" charset="-128"/>
                <a:cs typeface="ＭＳ Ｐゴシック" pitchFamily="-80" charset="-128"/>
              </a:rPr>
              <a:t>Mass:</a:t>
            </a:r>
            <a:r>
              <a:rPr lang="en-US" sz="2800" b="1" dirty="0" smtClean="0">
                <a:ea typeface="ＭＳ Ｐゴシック" pitchFamily="-80" charset="-128"/>
                <a:cs typeface="ＭＳ Ｐゴシック" pitchFamily="-80" charset="-128"/>
              </a:rPr>
              <a:t> </a:t>
            </a:r>
          </a:p>
          <a:p>
            <a:pPr marL="463550" lvl="1" indent="-63500">
              <a:buFontTx/>
              <a:buNone/>
              <a:defRPr/>
            </a:pPr>
            <a:r>
              <a:rPr lang="en-US" sz="2000" dirty="0" smtClean="0">
                <a:ea typeface="ＭＳ Ｐゴシック" pitchFamily="-80" charset="-128"/>
                <a:cs typeface="ＭＳ Ｐゴシック" pitchFamily="-80" charset="-128"/>
              </a:rPr>
              <a:t>Mass of an object is the number of standard mass units that balance the object on an equal arm balance.</a:t>
            </a:r>
          </a:p>
          <a:p>
            <a:pPr marL="463550" lvl="1" indent="-63500">
              <a:buFontTx/>
              <a:buNone/>
              <a:defRPr/>
            </a:pPr>
            <a:endParaRPr lang="en-US" sz="2400" dirty="0" smtClean="0">
              <a:ea typeface="ＭＳ Ｐゴシック" pitchFamily="-80" charset="-128"/>
              <a:cs typeface="ＭＳ Ｐゴシック" pitchFamily="-80" charset="-128"/>
            </a:endParaRPr>
          </a:p>
          <a:p>
            <a:pPr>
              <a:buFontTx/>
              <a:buNone/>
              <a:defRPr/>
            </a:pPr>
            <a:r>
              <a:rPr lang="en-US" sz="2800" b="1" i="1" dirty="0" smtClean="0"/>
              <a:t>Volume:</a:t>
            </a:r>
            <a:r>
              <a:rPr lang="en-US" sz="2800" b="1" dirty="0" smtClean="0"/>
              <a:t> </a:t>
            </a:r>
          </a:p>
          <a:p>
            <a:pPr marL="457200" lvl="1" indent="0">
              <a:buFontTx/>
              <a:buNone/>
              <a:defRPr/>
            </a:pPr>
            <a:r>
              <a:rPr lang="en-US" sz="2000" dirty="0" smtClean="0"/>
              <a:t>Volume of an object is the number of standard units that fit inside the object (or # of standard units of water displaced). </a:t>
            </a:r>
          </a:p>
        </p:txBody>
      </p:sp>
      <p:sp>
        <p:nvSpPr>
          <p:cNvPr id="48132" name="Slide Number Placeholder 3"/>
          <p:cNvSpPr>
            <a:spLocks noGrp="1"/>
          </p:cNvSpPr>
          <p:nvPr>
            <p:ph type="sldNum" sz="quarter" idx="10"/>
          </p:nvPr>
        </p:nvSpPr>
        <p:spPr>
          <a:xfrm>
            <a:off x="8813800" y="6553200"/>
            <a:ext cx="325438" cy="244475"/>
          </a:xfrm>
          <a:noFill/>
        </p:spPr>
        <p:txBody>
          <a:bodyPr/>
          <a:lstStyle/>
          <a:p>
            <a:fld id="{DEA35636-B352-AB47-9507-B5D88CE2754D}" type="slidenum">
              <a:rPr lang="en-US" smtClean="0">
                <a:latin typeface="Helvetica" charset="0"/>
              </a:rPr>
              <a:pPr/>
              <a:t>24</a:t>
            </a:fld>
            <a:endParaRPr lang="en-US" smtClean="0">
              <a:latin typeface="Helvetica" charset="0"/>
            </a:endParaRPr>
          </a:p>
        </p:txBody>
      </p:sp>
      <p:pic>
        <p:nvPicPr>
          <p:cNvPr id="7" name="Picture 6" descr="Volume.eps"/>
          <p:cNvPicPr>
            <a:picLocks noChangeAspect="1"/>
          </p:cNvPicPr>
          <p:nvPr/>
        </p:nvPicPr>
        <mc:AlternateContent>
          <mc:Choice xmlns:ma="http://schemas.microsoft.com/office/mac/drawingml/2008/main" Requires="ma">
            <p:blipFill>
              <a:blip r:embed="rId2"/>
              <a:stretch>
                <a:fillRect/>
              </a:stretch>
            </p:blipFill>
          </mc:Choice>
          <mc:Fallback>
            <p:blipFill>
              <a:blip r:embed="rId3"/>
              <a:stretch>
                <a:fillRect/>
              </a:stretch>
            </p:blipFill>
          </mc:Fallback>
        </mc:AlternateContent>
        <p:spPr>
          <a:xfrm>
            <a:off x="6096000" y="3962400"/>
            <a:ext cx="2792413" cy="1263030"/>
          </a:xfrm>
          <a:prstGeom prst="rect">
            <a:avLst/>
          </a:prstGeom>
        </p:spPr>
      </p:pic>
      <p:sp>
        <p:nvSpPr>
          <p:cNvPr id="8" name="Rectangle 7"/>
          <p:cNvSpPr/>
          <p:nvPr/>
        </p:nvSpPr>
        <p:spPr>
          <a:xfrm>
            <a:off x="76200" y="5867400"/>
            <a:ext cx="8936912" cy="461665"/>
          </a:xfrm>
          <a:prstGeom prst="rect">
            <a:avLst/>
          </a:prstGeom>
        </p:spPr>
        <p:txBody>
          <a:bodyPr wrap="none">
            <a:spAutoFit/>
          </a:bodyPr>
          <a:lstStyle/>
          <a:p>
            <a:pPr algn="ctr"/>
            <a:r>
              <a:rPr lang="en-US" sz="2400" b="1" dirty="0" smtClean="0">
                <a:ea typeface="ＭＳ Ｐゴシック" pitchFamily="-80" charset="-128"/>
                <a:cs typeface="ＭＳ Ｐゴシック" pitchFamily="-80" charset="-128"/>
              </a:rPr>
              <a:t>Operational definitions help students distinguish concepts.</a:t>
            </a:r>
            <a:endParaRPr lang="en-US" sz="2400" dirty="0"/>
          </a:p>
        </p:txBody>
      </p:sp>
      <p:grpSp>
        <p:nvGrpSpPr>
          <p:cNvPr id="12" name="Group 11"/>
          <p:cNvGrpSpPr/>
          <p:nvPr/>
        </p:nvGrpSpPr>
        <p:grpSpPr>
          <a:xfrm>
            <a:off x="5964237" y="2133600"/>
            <a:ext cx="3027363" cy="1066800"/>
            <a:chOff x="5964237" y="2286000"/>
            <a:chExt cx="3027363" cy="1066800"/>
          </a:xfrm>
        </p:grpSpPr>
        <p:pic>
          <p:nvPicPr>
            <p:cNvPr id="5" name="Picture 3"/>
            <p:cNvPicPr>
              <a:picLocks noChangeArrowheads="1"/>
            </p:cNvPicPr>
            <p:nvPr/>
          </p:nvPicPr>
          <mc:AlternateContent>
            <mc:Choice xmlns:ma="http://schemas.microsoft.com/office/mac/drawingml/2008/main" Requires="ma">
              <p:blipFill>
                <a:blip r:embed="rId4"/>
                <a:srcRect l="32352" b="71812"/>
                <a:stretch>
                  <a:fillRect/>
                </a:stretch>
              </p:blipFill>
            </mc:Choice>
            <mc:Fallback>
              <p:blipFill>
                <a:blip r:embed="rId5"/>
                <a:srcRect l="32352" b="71812"/>
                <a:stretch>
                  <a:fillRect/>
                </a:stretch>
              </p:blipFill>
            </mc:Fallback>
          </mc:AlternateContent>
          <p:spPr bwMode="auto">
            <a:xfrm>
              <a:off x="5964237" y="2286000"/>
              <a:ext cx="3027363" cy="1066800"/>
            </a:xfrm>
            <a:prstGeom prst="rect">
              <a:avLst/>
            </a:prstGeom>
            <a:noFill/>
            <a:ln w="12700">
              <a:noFill/>
              <a:miter lim="800000"/>
              <a:headEnd/>
              <a:tailEnd/>
            </a:ln>
            <a:effectLst/>
          </p:spPr>
        </p:pic>
        <p:cxnSp>
          <p:nvCxnSpPr>
            <p:cNvPr id="10" name="Straight Connector 9"/>
            <p:cNvCxnSpPr/>
            <p:nvPr/>
          </p:nvCxnSpPr>
          <p:spPr bwMode="auto">
            <a:xfrm rot="5400000">
              <a:off x="5880435" y="2705100"/>
              <a:ext cx="685800" cy="1588"/>
            </a:xfrm>
            <a:prstGeom prst="line">
              <a:avLst/>
            </a:prstGeom>
            <a:solidFill>
              <a:schemeClr val="accent1"/>
            </a:solidFill>
            <a:ln w="12700" cap="flat" cmpd="sng" algn="ctr">
              <a:solidFill>
                <a:schemeClr val="tx1"/>
              </a:solidFill>
              <a:prstDash val="solid"/>
              <a:round/>
              <a:headEnd type="none" w="med" len="med"/>
              <a:tailEnd type="none" w="med" len="med"/>
            </a:ln>
            <a:effectLst/>
          </p:spPr>
        </p:cxnSp>
        <p:cxnSp>
          <p:nvCxnSpPr>
            <p:cNvPr id="11" name="Straight Connector 10"/>
            <p:cNvCxnSpPr/>
            <p:nvPr/>
          </p:nvCxnSpPr>
          <p:spPr bwMode="auto">
            <a:xfrm rot="5400000">
              <a:off x="8369176" y="2705100"/>
              <a:ext cx="685800" cy="1588"/>
            </a:xfrm>
            <a:prstGeom prst="line">
              <a:avLst/>
            </a:prstGeom>
            <a:solidFill>
              <a:schemeClr val="accent1"/>
            </a:solidFill>
            <a:ln w="12700" cap="flat" cmpd="sng" algn="ctr">
              <a:solidFill>
                <a:schemeClr val="tx1"/>
              </a:solidFill>
              <a:prstDash val="solid"/>
              <a:round/>
              <a:headEnd type="none" w="med" len="med"/>
              <a:tailEnd type="none" w="med" len="med"/>
            </a:ln>
            <a:effectLst/>
          </p:spPr>
        </p:cxnSp>
      </p:grp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9154" name="Title 1"/>
          <p:cNvSpPr>
            <a:spLocks noGrp="1"/>
          </p:cNvSpPr>
          <p:nvPr>
            <p:ph type="title"/>
          </p:nvPr>
        </p:nvSpPr>
        <p:spPr>
          <a:xfrm>
            <a:off x="152400" y="286327"/>
            <a:ext cx="8839200" cy="1259319"/>
          </a:xfrm>
        </p:spPr>
        <p:txBody>
          <a:bodyPr/>
          <a:lstStyle/>
          <a:p>
            <a:pPr algn="l"/>
            <a:r>
              <a:rPr lang="en-US" sz="3200" i="1" dirty="0" smtClean="0">
                <a:ea typeface="ＭＳ Ｐゴシック" pitchFamily="-80" charset="-128"/>
                <a:cs typeface="ＭＳ Ｐゴシック" pitchFamily="-80" charset="-128"/>
              </a:rPr>
              <a:t>Instructional</a:t>
            </a:r>
            <a:r>
              <a:rPr lang="en-US" sz="3200" i="1" dirty="0" smtClean="0">
                <a:ea typeface="ＭＳ Ｐゴシック" pitchFamily="-80" charset="-128"/>
                <a:cs typeface="ＭＳ Ｐゴシック" pitchFamily="-80" charset="-128"/>
              </a:rPr>
              <a:t> strategy:</a:t>
            </a:r>
            <a:br>
              <a:rPr lang="en-US" sz="3200" i="1" dirty="0" smtClean="0">
                <a:ea typeface="ＭＳ Ｐゴシック" pitchFamily="-80" charset="-128"/>
                <a:cs typeface="ＭＳ Ｐゴシック" pitchFamily="-80" charset="-128"/>
              </a:rPr>
            </a:br>
            <a:r>
              <a:rPr lang="en-US" sz="1400" b="1" i="1" dirty="0" smtClean="0">
                <a:ea typeface="ＭＳ Ｐゴシック" pitchFamily="-80" charset="-128"/>
                <a:cs typeface="ＭＳ Ｐゴシック" pitchFamily="-80" charset="-128"/>
              </a:rPr>
              <a:t/>
            </a:r>
            <a:br>
              <a:rPr lang="en-US" sz="1400" b="1" i="1" dirty="0" smtClean="0">
                <a:ea typeface="ＭＳ Ｐゴシック" pitchFamily="-80" charset="-128"/>
                <a:cs typeface="ＭＳ Ｐゴシック" pitchFamily="-80" charset="-128"/>
              </a:rPr>
            </a:br>
            <a:r>
              <a:rPr lang="en-US" sz="2800" b="1" dirty="0" smtClean="0">
                <a:ea typeface="ＭＳ Ｐゴシック" pitchFamily="-80" charset="-128"/>
                <a:cs typeface="ＭＳ Ｐゴシック" pitchFamily="-80" charset="-128"/>
              </a:rPr>
              <a:t>Develop </a:t>
            </a:r>
            <a:r>
              <a:rPr lang="en-US" sz="2800" b="1" dirty="0" smtClean="0">
                <a:ea typeface="ＭＳ Ｐゴシック" pitchFamily="-80" charset="-128"/>
                <a:cs typeface="ＭＳ Ｐゴシック" pitchFamily="-80" charset="-128"/>
              </a:rPr>
              <a:t>concept of density</a:t>
            </a:r>
            <a:endParaRPr lang="en-US" sz="2800" b="1" i="1" dirty="0" smtClean="0">
              <a:ea typeface="ＭＳ Ｐゴシック" pitchFamily="-80" charset="-128"/>
              <a:cs typeface="ＭＳ Ｐゴシック" pitchFamily="-80" charset="-128"/>
            </a:endParaRPr>
          </a:p>
        </p:txBody>
      </p:sp>
      <p:sp>
        <p:nvSpPr>
          <p:cNvPr id="49155" name="Content Placeholder 2"/>
          <p:cNvSpPr>
            <a:spLocks noGrp="1"/>
          </p:cNvSpPr>
          <p:nvPr>
            <p:ph idx="1"/>
          </p:nvPr>
        </p:nvSpPr>
        <p:spPr>
          <a:xfrm>
            <a:off x="307975" y="1896266"/>
            <a:ext cx="8455025" cy="3056734"/>
          </a:xfrm>
        </p:spPr>
        <p:txBody>
          <a:bodyPr/>
          <a:lstStyle/>
          <a:p>
            <a:pPr marL="1543050" indent="-1543050">
              <a:buNone/>
            </a:pPr>
            <a:r>
              <a:rPr lang="en-US" sz="2800" b="1" dirty="0" smtClean="0">
                <a:ea typeface="ＭＳ Ｐゴシック" pitchFamily="-80" charset="-128"/>
                <a:cs typeface="ＭＳ Ｐゴシック" pitchFamily="-80" charset="-128"/>
              </a:rPr>
              <a:t>Task:	</a:t>
            </a:r>
            <a:r>
              <a:rPr lang="en-US" sz="2800" dirty="0" smtClean="0">
                <a:ea typeface="ＭＳ Ｐゴシック" pitchFamily="-80" charset="-128"/>
                <a:cs typeface="ＭＳ Ｐゴシック" pitchFamily="-80" charset="-128"/>
              </a:rPr>
              <a:t>Measure mass and volume for several objects of different shapes made of various substances.</a:t>
            </a:r>
          </a:p>
          <a:p>
            <a:pPr marL="1543050" indent="-1543050"/>
            <a:endParaRPr lang="en-US" sz="1600" dirty="0" smtClean="0">
              <a:ea typeface="ＭＳ Ｐゴシック" pitchFamily="-80" charset="-128"/>
              <a:cs typeface="ＭＳ Ｐゴシック" pitchFamily="-80" charset="-128"/>
            </a:endParaRPr>
          </a:p>
          <a:p>
            <a:pPr marL="1543050" indent="-1543050">
              <a:buNone/>
            </a:pPr>
            <a:r>
              <a:rPr lang="en-US" sz="2800" b="1" dirty="0" smtClean="0">
                <a:ea typeface="ＭＳ Ｐゴシック" pitchFamily="-80" charset="-128"/>
                <a:cs typeface="ＭＳ Ｐゴシック" pitchFamily="-80" charset="-128"/>
              </a:rPr>
              <a:t>Result:	</a:t>
            </a:r>
            <a:r>
              <a:rPr lang="en-US" sz="2800" i="1" dirty="0" smtClean="0">
                <a:ea typeface="ＭＳ Ｐゴシック" pitchFamily="-80" charset="-128"/>
                <a:cs typeface="ＭＳ Ｐゴシック" pitchFamily="-80" charset="-128"/>
              </a:rPr>
              <a:t>M/V</a:t>
            </a:r>
            <a:r>
              <a:rPr lang="en-US" sz="2800" dirty="0" smtClean="0">
                <a:ea typeface="ＭＳ Ｐゴシック" pitchFamily="-80" charset="-128"/>
                <a:cs typeface="ＭＳ Ｐゴシック" pitchFamily="-80" charset="-128"/>
              </a:rPr>
              <a:t> = constant for same </a:t>
            </a:r>
            <a:r>
              <a:rPr lang="en-US" sz="2800" dirty="0" smtClean="0">
                <a:solidFill>
                  <a:srgbClr val="000000"/>
                </a:solidFill>
                <a:ea typeface="ＭＳ Ｐゴシック" pitchFamily="-80" charset="-128"/>
                <a:cs typeface="ＭＳ Ｐゴシック" pitchFamily="-80" charset="-128"/>
              </a:rPr>
              <a:t>homogeneous </a:t>
            </a:r>
            <a:r>
              <a:rPr lang="en-US" sz="2800" dirty="0" smtClean="0">
                <a:ea typeface="ＭＳ Ｐゴシック" pitchFamily="-80" charset="-128"/>
                <a:cs typeface="ＭＳ Ｐゴシック" pitchFamily="-80" charset="-128"/>
              </a:rPr>
              <a:t>substance.  (Thus, every unit of volume has the same number of units of mass.)</a:t>
            </a:r>
          </a:p>
        </p:txBody>
      </p:sp>
      <p:sp>
        <p:nvSpPr>
          <p:cNvPr id="49156" name="Slide Number Placeholder 3"/>
          <p:cNvSpPr>
            <a:spLocks noGrp="1"/>
          </p:cNvSpPr>
          <p:nvPr>
            <p:ph type="sldNum" sz="quarter" idx="10"/>
          </p:nvPr>
        </p:nvSpPr>
        <p:spPr>
          <a:xfrm>
            <a:off x="8813800" y="6553200"/>
            <a:ext cx="325438" cy="244475"/>
          </a:xfrm>
          <a:noFill/>
        </p:spPr>
        <p:txBody>
          <a:bodyPr/>
          <a:lstStyle/>
          <a:p>
            <a:fld id="{470345FB-A833-024B-A5AC-103B0088B70C}" type="slidenum">
              <a:rPr lang="en-US" smtClean="0">
                <a:latin typeface="Helvetica" charset="0"/>
              </a:rPr>
              <a:pPr/>
              <a:t>25</a:t>
            </a:fld>
            <a:endParaRPr lang="en-US" smtClean="0">
              <a:latin typeface="Helvetica" charset="0"/>
            </a:endParaRPr>
          </a:p>
        </p:txBody>
      </p:sp>
      <p:sp>
        <p:nvSpPr>
          <p:cNvPr id="49157" name="TextBox 5"/>
          <p:cNvSpPr txBox="1">
            <a:spLocks noChangeArrowheads="1"/>
          </p:cNvSpPr>
          <p:nvPr/>
        </p:nvSpPr>
        <p:spPr bwMode="auto">
          <a:xfrm>
            <a:off x="685800" y="4800600"/>
            <a:ext cx="8001000" cy="400110"/>
          </a:xfrm>
          <a:prstGeom prst="rect">
            <a:avLst/>
          </a:prstGeom>
          <a:noFill/>
          <a:ln w="9525">
            <a:noFill/>
            <a:miter lim="800000"/>
            <a:headEnd/>
            <a:tailEnd/>
          </a:ln>
        </p:spPr>
        <p:txBody>
          <a:bodyPr wrap="square">
            <a:prstTxWarp prst="textNoShape">
              <a:avLst/>
            </a:prstTxWarp>
            <a:spAutoFit/>
          </a:bodyPr>
          <a:lstStyle/>
          <a:p>
            <a:pPr algn="r"/>
            <a:r>
              <a:rPr lang="en-US" sz="2000" b="1" dirty="0" smtClean="0"/>
              <a:t>Avoid </a:t>
            </a:r>
            <a:r>
              <a:rPr lang="en-US" sz="2000" b="1" dirty="0"/>
              <a:t>“per.”</a:t>
            </a:r>
          </a:p>
        </p:txBody>
      </p: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0178" name="Title 1"/>
          <p:cNvSpPr>
            <a:spLocks noGrp="1"/>
          </p:cNvSpPr>
          <p:nvPr>
            <p:ph type="title"/>
          </p:nvPr>
        </p:nvSpPr>
        <p:spPr>
          <a:xfrm>
            <a:off x="687388" y="609600"/>
            <a:ext cx="7769225" cy="520655"/>
          </a:xfrm>
        </p:spPr>
        <p:txBody>
          <a:bodyPr/>
          <a:lstStyle/>
          <a:p>
            <a:r>
              <a:rPr lang="en-US" sz="2800" b="1" dirty="0" smtClean="0"/>
              <a:t>Reflection on instructional strategy</a:t>
            </a:r>
            <a:endParaRPr lang="en-US" sz="2800" dirty="0" smtClean="0"/>
          </a:p>
        </p:txBody>
      </p:sp>
      <p:sp>
        <p:nvSpPr>
          <p:cNvPr id="17" name="Content Placeholder 16"/>
          <p:cNvSpPr>
            <a:spLocks noGrp="1"/>
          </p:cNvSpPr>
          <p:nvPr>
            <p:ph idx="1"/>
          </p:nvPr>
        </p:nvSpPr>
        <p:spPr>
          <a:xfrm>
            <a:off x="304801" y="1371600"/>
            <a:ext cx="8534400" cy="4660251"/>
          </a:xfrm>
        </p:spPr>
        <p:txBody>
          <a:bodyPr/>
          <a:lstStyle/>
          <a:p>
            <a:r>
              <a:rPr lang="en-US" sz="2600" dirty="0" smtClean="0"/>
              <a:t>Construct new concept using clearly differentiated concepts.</a:t>
            </a:r>
          </a:p>
          <a:p>
            <a:pPr>
              <a:spcBef>
                <a:spcPts val="2200"/>
              </a:spcBef>
            </a:pPr>
            <a:r>
              <a:rPr lang="en-US" sz="2600" dirty="0" smtClean="0"/>
              <a:t>Emphasize connections to the real world.</a:t>
            </a:r>
          </a:p>
          <a:p>
            <a:pPr lvl="1">
              <a:buNone/>
            </a:pPr>
            <a:r>
              <a:rPr lang="en-US" sz="2000" dirty="0" smtClean="0"/>
              <a:t>	Students find that </a:t>
            </a:r>
            <a:r>
              <a:rPr lang="en-US" sz="2000" i="1" dirty="0" smtClean="0"/>
              <a:t>M</a:t>
            </a:r>
            <a:r>
              <a:rPr lang="en-US" sz="2000" dirty="0" smtClean="0"/>
              <a:t>/</a:t>
            </a:r>
            <a:r>
              <a:rPr lang="en-US" sz="2000" i="1" dirty="0" smtClean="0"/>
              <a:t>V</a:t>
            </a:r>
            <a:r>
              <a:rPr lang="en-US" sz="2000" dirty="0" smtClean="0"/>
              <a:t> is always the same number for a given substance.</a:t>
            </a:r>
          </a:p>
          <a:p>
            <a:pPr>
              <a:spcBef>
                <a:spcPts val="2200"/>
              </a:spcBef>
            </a:pPr>
            <a:r>
              <a:rPr lang="en-US" sz="2600" i="1" dirty="0" smtClean="0"/>
              <a:t>Idea first, name afterward</a:t>
            </a:r>
          </a:p>
          <a:p>
            <a:pPr lvl="1">
              <a:buNone/>
            </a:pPr>
            <a:r>
              <a:rPr lang="en-US" sz="2000" dirty="0" smtClean="0"/>
              <a:t>	The ratio is defined as the density:</a:t>
            </a:r>
          </a:p>
          <a:p>
            <a:pPr>
              <a:spcBef>
                <a:spcPts val="2200"/>
              </a:spcBef>
            </a:pPr>
            <a:r>
              <a:rPr lang="en-US" sz="2600" dirty="0" smtClean="0"/>
              <a:t>Interpret quantity</a:t>
            </a:r>
          </a:p>
          <a:p>
            <a:pPr lvl="1">
              <a:buNone/>
            </a:pPr>
            <a:r>
              <a:rPr lang="en-US" sz="2000" dirty="0" smtClean="0"/>
              <a:t>	Students</a:t>
            </a:r>
            <a:r>
              <a:rPr lang="en-US" sz="2000" dirty="0" smtClean="0"/>
              <a:t> recognize </a:t>
            </a:r>
            <a:r>
              <a:rPr lang="en-US" sz="2000" dirty="0" smtClean="0"/>
              <a:t>that the mass of 1 cm</a:t>
            </a:r>
            <a:r>
              <a:rPr lang="en-US" sz="2000" baseline="30000" dirty="0" smtClean="0"/>
              <a:t>3</a:t>
            </a:r>
            <a:r>
              <a:rPr lang="en-US" sz="2000" dirty="0" smtClean="0"/>
              <a:t> of a substance </a:t>
            </a:r>
            <a:br>
              <a:rPr lang="en-US" sz="2000" dirty="0" smtClean="0"/>
            </a:br>
            <a:r>
              <a:rPr lang="en-US" sz="2000" dirty="0" smtClean="0"/>
              <a:t>is numerically equal to the density.</a:t>
            </a:r>
            <a:endParaRPr lang="en-US" sz="2000" dirty="0"/>
          </a:p>
        </p:txBody>
      </p:sp>
      <p:sp>
        <p:nvSpPr>
          <p:cNvPr id="50180" name="Slide Number Placeholder 3"/>
          <p:cNvSpPr>
            <a:spLocks noGrp="1"/>
          </p:cNvSpPr>
          <p:nvPr>
            <p:ph type="sldNum" sz="quarter" idx="10"/>
          </p:nvPr>
        </p:nvSpPr>
        <p:spPr/>
        <p:txBody>
          <a:bodyPr/>
          <a:lstStyle/>
          <a:p>
            <a:fld id="{B466CEB2-F4E5-0041-8C3E-5B6453A20140}" type="slidenum">
              <a:rPr lang="en-US" smtClean="0"/>
              <a:pPr/>
              <a:t>26</a:t>
            </a:fld>
            <a:endParaRPr lang="en-US" smtClean="0"/>
          </a:p>
        </p:txBody>
      </p:sp>
      <p:graphicFrame>
        <p:nvGraphicFramePr>
          <p:cNvPr id="51202" name="Object 2"/>
          <p:cNvGraphicFramePr>
            <a:graphicFrameLocks noChangeAspect="1"/>
          </p:cNvGraphicFramePr>
          <p:nvPr/>
        </p:nvGraphicFramePr>
        <p:xfrm>
          <a:off x="5241970" y="4114154"/>
          <a:ext cx="931863" cy="704850"/>
        </p:xfrm>
        <a:graphic>
          <a:graphicData uri="http://schemas.openxmlformats.org/presentationml/2006/ole">
            <p:oleObj spid="_x0000_s51202" name="Equation" r:id="rId3" imgW="469900" imgH="355600" progId="Equation.3">
              <p:embed/>
            </p:oleObj>
          </a:graphicData>
        </a:graphic>
      </p:graphicFrame>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2226" name="Title 1"/>
          <p:cNvSpPr>
            <a:spLocks noGrp="1"/>
          </p:cNvSpPr>
          <p:nvPr>
            <p:ph type="title"/>
          </p:nvPr>
        </p:nvSpPr>
        <p:spPr>
          <a:xfrm>
            <a:off x="149226" y="121664"/>
            <a:ext cx="8842374" cy="1136208"/>
          </a:xfrm>
        </p:spPr>
        <p:txBody>
          <a:bodyPr/>
          <a:lstStyle/>
          <a:p>
            <a:pPr algn="l"/>
            <a:r>
              <a:rPr lang="en-US" sz="2800" i="1" dirty="0" smtClean="0">
                <a:ea typeface="ＭＳ Ｐゴシック" pitchFamily="-80" charset="-128"/>
                <a:cs typeface="ＭＳ Ｐゴシック" pitchFamily="-80" charset="-128"/>
              </a:rPr>
              <a:t>Instructional strategy:</a:t>
            </a:r>
            <a:r>
              <a:rPr lang="en-US" sz="2800" dirty="0" smtClean="0">
                <a:ea typeface="ＭＳ Ｐゴシック" pitchFamily="-80" charset="-128"/>
                <a:cs typeface="ＭＳ Ｐゴシック" pitchFamily="-80" charset="-128"/>
              </a:rPr>
              <a:t/>
            </a:r>
            <a:br>
              <a:rPr lang="en-US" sz="2800" dirty="0" smtClean="0">
                <a:ea typeface="ＭＳ Ｐゴシック" pitchFamily="-80" charset="-128"/>
                <a:cs typeface="ＭＳ Ｐゴシック" pitchFamily="-80" charset="-128"/>
              </a:rPr>
            </a:br>
            <a:r>
              <a:rPr lang="en-US" sz="1000" b="1" dirty="0" smtClean="0">
                <a:ea typeface="ＭＳ Ｐゴシック" pitchFamily="-80" charset="-128"/>
                <a:cs typeface="ＭＳ Ｐゴシック" pitchFamily="-80" charset="-128"/>
              </a:rPr>
              <a:t/>
            </a:r>
            <a:br>
              <a:rPr lang="en-US" sz="1000" b="1" dirty="0" smtClean="0">
                <a:ea typeface="ＭＳ Ｐゴシック" pitchFamily="-80" charset="-128"/>
                <a:cs typeface="ＭＳ Ｐゴシック" pitchFamily="-80" charset="-128"/>
              </a:rPr>
            </a:br>
            <a:r>
              <a:rPr lang="en-US" sz="2800" b="1" dirty="0" smtClean="0">
                <a:ea typeface="ＭＳ Ｐゴシック" pitchFamily="-80" charset="-128"/>
                <a:cs typeface="ＭＳ Ｐゴシック" pitchFamily="-80" charset="-128"/>
              </a:rPr>
              <a:t>Teach </a:t>
            </a:r>
            <a:r>
              <a:rPr lang="en-US" sz="2800" b="1" dirty="0" smtClean="0">
                <a:ea typeface="ＭＳ Ｐゴシック" pitchFamily="-80" charset="-128"/>
                <a:cs typeface="ＭＳ Ｐゴシック" pitchFamily="-80" charset="-128"/>
              </a:rPr>
              <a:t>proportional reasoning</a:t>
            </a:r>
            <a:r>
              <a:rPr lang="en-US" sz="2800" b="1" dirty="0" smtClean="0">
                <a:ea typeface="ＭＳ Ｐゴシック" pitchFamily="-80" charset="-128"/>
                <a:cs typeface="ＭＳ Ｐゴシック" pitchFamily="-80" charset="-128"/>
              </a:rPr>
              <a:t> in </a:t>
            </a:r>
            <a:r>
              <a:rPr lang="en-US" sz="2800" b="1" dirty="0" smtClean="0">
                <a:ea typeface="ＭＳ Ｐゴシック" pitchFamily="-80" charset="-128"/>
                <a:cs typeface="ＭＳ Ｐゴシック" pitchFamily="-80" charset="-128"/>
              </a:rPr>
              <a:t>different contexts</a:t>
            </a:r>
          </a:p>
        </p:txBody>
      </p:sp>
      <p:sp>
        <p:nvSpPr>
          <p:cNvPr id="52227" name="Content Placeholder 2"/>
          <p:cNvSpPr>
            <a:spLocks noGrp="1"/>
          </p:cNvSpPr>
          <p:nvPr>
            <p:ph idx="1"/>
          </p:nvPr>
        </p:nvSpPr>
        <p:spPr>
          <a:xfrm>
            <a:off x="304800" y="1438275"/>
            <a:ext cx="8610600" cy="5642057"/>
          </a:xfrm>
        </p:spPr>
        <p:txBody>
          <a:bodyPr/>
          <a:lstStyle/>
          <a:p>
            <a:pPr marL="3086100" indent="-3086100">
              <a:spcAft>
                <a:spcPts val="400"/>
              </a:spcAft>
              <a:buFontTx/>
              <a:buNone/>
              <a:tabLst>
                <a:tab pos="3378200" algn="l"/>
              </a:tabLst>
            </a:pPr>
            <a:r>
              <a:rPr lang="en-US" sz="2400" dirty="0" smtClean="0">
                <a:ea typeface="ＭＳ Ｐゴシック" pitchFamily="-80" charset="-128"/>
                <a:cs typeface="ＭＳ Ｐゴシック" pitchFamily="-80" charset="-128"/>
              </a:rPr>
              <a:t>Density:     	#  of grams for each cm</a:t>
            </a:r>
            <a:r>
              <a:rPr lang="en-US" sz="2400" baseline="30000" dirty="0" smtClean="0">
                <a:ea typeface="ＭＳ Ｐゴシック" pitchFamily="-80" charset="-128"/>
                <a:cs typeface="ＭＳ Ｐゴシック" pitchFamily="-80" charset="-128"/>
              </a:rPr>
              <a:t>3</a:t>
            </a:r>
          </a:p>
          <a:p>
            <a:pPr marL="3086100" indent="-3086100">
              <a:spcAft>
                <a:spcPts val="400"/>
              </a:spcAft>
              <a:buFontTx/>
              <a:buNone/>
              <a:tabLst>
                <a:tab pos="3378200" algn="l"/>
              </a:tabLst>
            </a:pPr>
            <a:r>
              <a:rPr lang="el-GR" sz="2400" dirty="0" smtClean="0">
                <a:latin typeface="Symbol" charset="2"/>
                <a:ea typeface="Symbol" charset="2"/>
                <a:cs typeface="Symbol" charset="2"/>
              </a:rPr>
              <a:t>π</a:t>
            </a:r>
            <a:r>
              <a:rPr lang="en-US" sz="2400" dirty="0" smtClean="0">
                <a:ea typeface="ＭＳ Ｐゴシック" pitchFamily="-80" charset="-128"/>
                <a:cs typeface="ＭＳ Ｐゴシック" pitchFamily="-80" charset="-128"/>
              </a:rPr>
              <a:t>:       	# of units of circumference for each unit of diameter</a:t>
            </a:r>
          </a:p>
          <a:p>
            <a:pPr marL="3086100" indent="-3086100">
              <a:spcAft>
                <a:spcPts val="400"/>
              </a:spcAft>
              <a:buFontTx/>
              <a:buNone/>
              <a:tabLst>
                <a:tab pos="3378200" algn="l"/>
              </a:tabLst>
            </a:pPr>
            <a:r>
              <a:rPr lang="en-US" sz="2400" dirty="0" smtClean="0">
                <a:ea typeface="ＭＳ Ｐゴシック" pitchFamily="-80" charset="-128"/>
                <a:cs typeface="ＭＳ Ｐゴシック" pitchFamily="-80" charset="-128"/>
              </a:rPr>
              <a:t>Concentration: 	# of grams of solute for each 100 cm</a:t>
            </a:r>
            <a:r>
              <a:rPr lang="en-US" sz="2400" baseline="30000" dirty="0" smtClean="0">
                <a:ea typeface="ＭＳ Ｐゴシック" pitchFamily="-80" charset="-128"/>
                <a:cs typeface="ＭＳ Ｐゴシック" pitchFamily="-80" charset="-128"/>
              </a:rPr>
              <a:t>3</a:t>
            </a:r>
            <a:r>
              <a:rPr lang="en-US" sz="2400" dirty="0" smtClean="0">
                <a:ea typeface="ＭＳ Ｐゴシック" pitchFamily="-80" charset="-128"/>
                <a:cs typeface="ＭＳ Ｐゴシック" pitchFamily="-80" charset="-128"/>
              </a:rPr>
              <a:t> of solvent</a:t>
            </a:r>
          </a:p>
          <a:p>
            <a:pPr marL="3086100" indent="-3086100">
              <a:spcAft>
                <a:spcPts val="400"/>
              </a:spcAft>
              <a:buFontTx/>
              <a:buNone/>
              <a:tabLst>
                <a:tab pos="3378200" algn="l"/>
              </a:tabLst>
            </a:pPr>
            <a:r>
              <a:rPr lang="en-US" sz="2400" dirty="0" smtClean="0">
                <a:ea typeface="ＭＳ Ｐゴシック" pitchFamily="-80" charset="-128"/>
                <a:cs typeface="ＭＳ Ｐゴシック" pitchFamily="-80" charset="-128"/>
              </a:rPr>
              <a:t>Heat capacity: 	# of calories to raise temperature of object by 1 degree</a:t>
            </a:r>
          </a:p>
          <a:p>
            <a:pPr marL="3086100" indent="-3086100">
              <a:spcAft>
                <a:spcPts val="400"/>
              </a:spcAft>
              <a:buFontTx/>
              <a:buNone/>
              <a:tabLst>
                <a:tab pos="3378200" algn="l"/>
              </a:tabLst>
            </a:pPr>
            <a:r>
              <a:rPr lang="en-US" sz="2400" dirty="0" smtClean="0">
                <a:ea typeface="ＭＳ Ｐゴシック" pitchFamily="-80" charset="-128"/>
                <a:cs typeface="ＭＳ Ｐゴシック" pitchFamily="-80" charset="-128"/>
              </a:rPr>
              <a:t>Specific heat: 	# of calories to raise temperature </a:t>
            </a:r>
            <a:br>
              <a:rPr lang="en-US" sz="2400" dirty="0" smtClean="0">
                <a:ea typeface="ＭＳ Ｐゴシック" pitchFamily="-80" charset="-128"/>
                <a:cs typeface="ＭＳ Ｐゴシック" pitchFamily="-80" charset="-128"/>
              </a:rPr>
            </a:br>
            <a:r>
              <a:rPr lang="en-US" sz="2400" dirty="0" smtClean="0">
                <a:ea typeface="ＭＳ Ｐゴシック" pitchFamily="-80" charset="-128"/>
                <a:cs typeface="ＭＳ Ｐゴシック" pitchFamily="-80" charset="-128"/>
              </a:rPr>
              <a:t>1 degree for each 1 gram of substance </a:t>
            </a:r>
          </a:p>
          <a:p>
            <a:pPr marL="3086100" indent="-3086100">
              <a:spcAft>
                <a:spcPts val="400"/>
              </a:spcAft>
              <a:buFontTx/>
              <a:buNone/>
              <a:tabLst>
                <a:tab pos="3378200" algn="l"/>
              </a:tabLst>
            </a:pPr>
            <a:r>
              <a:rPr lang="en-US" sz="2400" dirty="0" smtClean="0">
                <a:ea typeface="ＭＳ Ｐゴシック" pitchFamily="-80" charset="-128"/>
                <a:cs typeface="ＭＳ Ｐゴシック" pitchFamily="-80" charset="-128"/>
              </a:rPr>
              <a:t>Uniform velocity: 	# of cm traversed each second</a:t>
            </a:r>
          </a:p>
          <a:p>
            <a:pPr marL="3086100" indent="-3086100">
              <a:spcAft>
                <a:spcPts val="400"/>
              </a:spcAft>
              <a:buFontTx/>
              <a:buNone/>
              <a:tabLst>
                <a:tab pos="3378200" algn="l"/>
              </a:tabLst>
            </a:pPr>
            <a:r>
              <a:rPr lang="en-US" sz="2400" dirty="0" smtClean="0">
                <a:ea typeface="ＭＳ Ｐゴシック" pitchFamily="-80" charset="-128"/>
                <a:cs typeface="ＭＳ Ｐゴシック" pitchFamily="-80" charset="-128"/>
              </a:rPr>
              <a:t>Uniform acceleration:	# of cm/</a:t>
            </a:r>
            <a:r>
              <a:rPr lang="en-US" sz="2400" dirty="0" err="1" smtClean="0">
                <a:ea typeface="ＭＳ Ｐゴシック" pitchFamily="-80" charset="-128"/>
                <a:cs typeface="ＭＳ Ｐゴシック" pitchFamily="-80" charset="-128"/>
              </a:rPr>
              <a:t>s</a:t>
            </a:r>
            <a:r>
              <a:rPr lang="en-US" sz="2400" dirty="0" smtClean="0">
                <a:ea typeface="ＭＳ Ｐゴシック" pitchFamily="-80" charset="-128"/>
                <a:cs typeface="ＭＳ Ｐゴシック" pitchFamily="-80" charset="-128"/>
              </a:rPr>
              <a:t> by which velocity changes in each second</a:t>
            </a:r>
          </a:p>
        </p:txBody>
      </p:sp>
      <p:sp>
        <p:nvSpPr>
          <p:cNvPr id="52228" name="Slide Number Placeholder 3"/>
          <p:cNvSpPr>
            <a:spLocks noGrp="1"/>
          </p:cNvSpPr>
          <p:nvPr>
            <p:ph type="sldNum" sz="quarter" idx="10"/>
          </p:nvPr>
        </p:nvSpPr>
        <p:spPr>
          <a:xfrm>
            <a:off x="8796338" y="6553200"/>
            <a:ext cx="325437" cy="244475"/>
          </a:xfrm>
          <a:noFill/>
        </p:spPr>
        <p:txBody>
          <a:bodyPr/>
          <a:lstStyle/>
          <a:p>
            <a:fld id="{0FDD0842-0A4F-2846-A84F-3311D43F8CE8}" type="slidenum">
              <a:rPr lang="en-US" smtClean="0">
                <a:latin typeface="Helvetica" charset="0"/>
              </a:rPr>
              <a:pPr/>
              <a:t>27</a:t>
            </a:fld>
            <a:endParaRPr lang="en-US" smtClean="0">
              <a:latin typeface="Helvetica" charset="0"/>
            </a:endParaRPr>
          </a:p>
        </p:txBody>
      </p:sp>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687388" y="457200"/>
            <a:ext cx="7769225" cy="951542"/>
          </a:xfrm>
        </p:spPr>
        <p:txBody>
          <a:bodyPr/>
          <a:lstStyle/>
          <a:p>
            <a:r>
              <a:rPr lang="en-US" sz="2800" b="1" dirty="0" smtClean="0"/>
              <a:t>Proportion of students in course for </a:t>
            </a:r>
            <a:r>
              <a:rPr lang="en-US" sz="2800" b="1" u="sng" dirty="0" smtClean="0"/>
              <a:t>underprepared</a:t>
            </a:r>
            <a:r>
              <a:rPr lang="en-US" sz="2800" b="1" dirty="0" smtClean="0"/>
              <a:t> students*</a:t>
            </a:r>
            <a:endParaRPr lang="en-US" sz="2800" b="1" dirty="0"/>
          </a:p>
        </p:txBody>
      </p:sp>
      <p:graphicFrame>
        <p:nvGraphicFramePr>
          <p:cNvPr id="5" name="Content Placeholder 4"/>
          <p:cNvGraphicFramePr>
            <a:graphicFrameLocks noGrp="1"/>
          </p:cNvGraphicFramePr>
          <p:nvPr>
            <p:ph idx="1"/>
          </p:nvPr>
        </p:nvGraphicFramePr>
        <p:xfrm>
          <a:off x="457200" y="1524000"/>
          <a:ext cx="7769225" cy="4114800"/>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0"/>
          </p:nvPr>
        </p:nvSpPr>
        <p:spPr/>
        <p:txBody>
          <a:bodyPr/>
          <a:lstStyle/>
          <a:p>
            <a:pPr>
              <a:defRPr/>
            </a:pPr>
            <a:fld id="{C9BDF43A-4C69-3948-8794-CB572EBC907C}" type="slidenum">
              <a:rPr lang="en-US" smtClean="0"/>
              <a:pPr>
                <a:defRPr/>
              </a:pPr>
              <a:t>28</a:t>
            </a:fld>
            <a:endParaRPr lang="en-US"/>
          </a:p>
        </p:txBody>
      </p:sp>
      <p:sp>
        <p:nvSpPr>
          <p:cNvPr id="6" name="TextBox 5"/>
          <p:cNvSpPr txBox="1"/>
          <p:nvPr/>
        </p:nvSpPr>
        <p:spPr>
          <a:xfrm>
            <a:off x="3810000" y="5562600"/>
            <a:ext cx="1710725" cy="369332"/>
          </a:xfrm>
          <a:prstGeom prst="rect">
            <a:avLst/>
          </a:prstGeom>
          <a:noFill/>
        </p:spPr>
        <p:txBody>
          <a:bodyPr wrap="none" rtlCol="0">
            <a:spAutoFit/>
          </a:bodyPr>
          <a:lstStyle/>
          <a:p>
            <a:r>
              <a:rPr lang="en-US" b="1" i="0" dirty="0" smtClean="0"/>
              <a:t>Week of class</a:t>
            </a:r>
            <a:endParaRPr lang="en-US" b="1" i="0" dirty="0"/>
          </a:p>
        </p:txBody>
      </p:sp>
      <p:sp>
        <p:nvSpPr>
          <p:cNvPr id="8" name="Rectangle 7"/>
          <p:cNvSpPr/>
          <p:nvPr/>
        </p:nvSpPr>
        <p:spPr>
          <a:xfrm>
            <a:off x="3733800" y="6400800"/>
            <a:ext cx="4953000" cy="369332"/>
          </a:xfrm>
          <a:prstGeom prst="rect">
            <a:avLst/>
          </a:prstGeom>
        </p:spPr>
        <p:txBody>
          <a:bodyPr wrap="square">
            <a:spAutoFit/>
          </a:bodyPr>
          <a:lstStyle/>
          <a:p>
            <a:pPr algn="r"/>
            <a:r>
              <a:rPr lang="en-US" dirty="0" smtClean="0"/>
              <a:t>*Mark Rosenquist, Ph.D. dissertation (1982).</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687388" y="1394844"/>
            <a:ext cx="7769225" cy="766877"/>
          </a:xfrm>
        </p:spPr>
        <p:txBody>
          <a:bodyPr/>
          <a:lstStyle/>
          <a:p>
            <a:r>
              <a:rPr lang="en-US" dirty="0" smtClean="0"/>
              <a:t>Ratio reasoning</a:t>
            </a:r>
            <a:endParaRPr lang="en-US" dirty="0"/>
          </a:p>
        </p:txBody>
      </p:sp>
      <p:sp>
        <p:nvSpPr>
          <p:cNvPr id="4" name="Slide Number Placeholder 3"/>
          <p:cNvSpPr>
            <a:spLocks noGrp="1"/>
          </p:cNvSpPr>
          <p:nvPr>
            <p:ph type="sldNum" sz="quarter" idx="10"/>
          </p:nvPr>
        </p:nvSpPr>
        <p:spPr/>
        <p:txBody>
          <a:bodyPr/>
          <a:lstStyle/>
          <a:p>
            <a:pPr>
              <a:defRPr/>
            </a:pPr>
            <a:fld id="{C9BDF43A-4C69-3948-8794-CB572EBC907C}" type="slidenum">
              <a:rPr lang="en-US" smtClean="0"/>
              <a:pPr>
                <a:defRPr/>
              </a:pPr>
              <a:t>29</a:t>
            </a:fld>
            <a:endParaRPr lang="en-US"/>
          </a:p>
        </p:txBody>
      </p:sp>
      <p:sp>
        <p:nvSpPr>
          <p:cNvPr id="6" name="Content Placeholder 5"/>
          <p:cNvSpPr>
            <a:spLocks noGrp="1"/>
          </p:cNvSpPr>
          <p:nvPr>
            <p:ph idx="1"/>
          </p:nvPr>
        </p:nvSpPr>
        <p:spPr>
          <a:xfrm>
            <a:off x="687388" y="2579970"/>
            <a:ext cx="7769225" cy="2065694"/>
          </a:xfrm>
        </p:spPr>
        <p:txBody>
          <a:bodyPr/>
          <a:lstStyle/>
          <a:p>
            <a:pPr lvl="0">
              <a:buNone/>
            </a:pPr>
            <a:r>
              <a:rPr lang="en-US" sz="2800" b="1" i="1" dirty="0" smtClean="0"/>
              <a:t>Question for research:</a:t>
            </a:r>
          </a:p>
          <a:p>
            <a:pPr lvl="0">
              <a:buNone/>
            </a:pPr>
            <a:endParaRPr lang="en-US" sz="800" i="1" dirty="0" smtClean="0"/>
          </a:p>
          <a:p>
            <a:pPr lvl="0">
              <a:buNone/>
            </a:pPr>
            <a:r>
              <a:rPr lang="en-US" sz="2800" i="1" dirty="0" smtClean="0"/>
              <a:t>	Can students in </a:t>
            </a:r>
            <a:r>
              <a:rPr lang="en-US" sz="2800" i="1" dirty="0" smtClean="0"/>
              <a:t>introductory physics courses </a:t>
            </a:r>
            <a:r>
              <a:rPr lang="en-US" sz="2800" i="1" dirty="0" smtClean="0"/>
              <a:t>reason in terms of ratios and transfer to</a:t>
            </a:r>
            <a:r>
              <a:rPr lang="en-US" sz="2800" i="1" dirty="0" smtClean="0"/>
              <a:t> various contexts</a:t>
            </a:r>
            <a:r>
              <a:rPr lang="en-US" sz="2800" i="1" dirty="0" smtClean="0"/>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458" name="Slide Number Placeholder 3"/>
          <p:cNvSpPr>
            <a:spLocks noGrp="1"/>
          </p:cNvSpPr>
          <p:nvPr>
            <p:ph type="sldNum" sz="quarter" idx="10"/>
          </p:nvPr>
        </p:nvSpPr>
        <p:spPr>
          <a:xfrm>
            <a:off x="8842375" y="6553200"/>
            <a:ext cx="254000" cy="244475"/>
          </a:xfrm>
          <a:noFill/>
        </p:spPr>
        <p:txBody>
          <a:bodyPr/>
          <a:lstStyle/>
          <a:p>
            <a:fld id="{8EEF116D-E326-5646-B02F-5D56CC3C1453}" type="slidenum">
              <a:rPr lang="en-US" smtClean="0">
                <a:latin typeface="Helvetica" charset="0"/>
              </a:rPr>
              <a:pPr/>
              <a:t>3</a:t>
            </a:fld>
            <a:endParaRPr lang="en-US" smtClean="0">
              <a:latin typeface="Helvetica" charset="0"/>
            </a:endParaRPr>
          </a:p>
        </p:txBody>
      </p:sp>
      <p:sp>
        <p:nvSpPr>
          <p:cNvPr id="19459" name="Rectangle 2"/>
          <p:cNvSpPr>
            <a:spLocks noGrp="1" noChangeArrowheads="1"/>
          </p:cNvSpPr>
          <p:nvPr>
            <p:ph type="title"/>
          </p:nvPr>
        </p:nvSpPr>
        <p:spPr>
          <a:xfrm>
            <a:off x="381000" y="370853"/>
            <a:ext cx="8324850" cy="982320"/>
          </a:xfrm>
        </p:spPr>
        <p:txBody>
          <a:bodyPr/>
          <a:lstStyle/>
          <a:p>
            <a:pPr algn="l">
              <a:tabLst>
                <a:tab pos="569913" algn="l"/>
              </a:tabLst>
            </a:pPr>
            <a:r>
              <a:rPr lang="en-US" sz="2400" b="1" dirty="0">
                <a:ea typeface="ＭＳ Ｐゴシック" pitchFamily="-80" charset="-128"/>
                <a:cs typeface="ＭＳ Ｐゴシック" pitchFamily="-80" charset="-128"/>
              </a:rPr>
              <a:t> Perspective of the Physics Education Group: </a:t>
            </a:r>
            <a:r>
              <a:rPr lang="en-US" sz="2800" b="1" dirty="0">
                <a:ea typeface="ＭＳ Ｐゴシック" pitchFamily="-80" charset="-128"/>
                <a:cs typeface="ＭＳ Ｐゴシック" pitchFamily="-80" charset="-128"/>
              </a:rPr>
              <a:t/>
            </a:r>
            <a:br>
              <a:rPr lang="en-US" sz="2800" b="1" dirty="0">
                <a:ea typeface="ＭＳ Ｐゴシック" pitchFamily="-80" charset="-128"/>
                <a:cs typeface="ＭＳ Ｐゴシック" pitchFamily="-80" charset="-128"/>
              </a:rPr>
            </a:br>
            <a:r>
              <a:rPr lang="en-US" sz="1200" b="1" dirty="0">
                <a:ea typeface="ＭＳ Ｐゴシック" pitchFamily="-80" charset="-128"/>
                <a:cs typeface="ＭＳ Ｐゴシック" pitchFamily="-80" charset="-128"/>
              </a:rPr>
              <a:t/>
            </a:r>
            <a:br>
              <a:rPr lang="en-US" sz="1200" b="1" dirty="0">
                <a:ea typeface="ＭＳ Ｐゴシック" pitchFamily="-80" charset="-128"/>
                <a:cs typeface="ＭＳ Ｐゴシック" pitchFamily="-80" charset="-128"/>
              </a:rPr>
            </a:br>
            <a:r>
              <a:rPr lang="en-US" sz="1600" b="1" dirty="0">
                <a:ea typeface="ＭＳ Ｐゴシック" pitchFamily="-80" charset="-128"/>
                <a:cs typeface="ＭＳ Ｐゴシック" pitchFamily="-80" charset="-128"/>
              </a:rPr>
              <a:t>	</a:t>
            </a:r>
            <a:r>
              <a:rPr lang="en-US" sz="2200" b="1" i="1" dirty="0">
                <a:ea typeface="ＭＳ Ｐゴシック" pitchFamily="-80" charset="-128"/>
                <a:cs typeface="ＭＳ Ｐゴシック" pitchFamily="-80" charset="-128"/>
              </a:rPr>
              <a:t>Research in physics education is a science. </a:t>
            </a:r>
            <a:endParaRPr lang="en-US" sz="2800" b="1" i="1" dirty="0">
              <a:solidFill>
                <a:schemeClr val="tx1"/>
              </a:solidFill>
              <a:ea typeface="ＭＳ Ｐゴシック" pitchFamily="-80" charset="-128"/>
              <a:cs typeface="ＭＳ Ｐゴシック" pitchFamily="-80" charset="-128"/>
            </a:endParaRPr>
          </a:p>
        </p:txBody>
      </p:sp>
      <p:sp>
        <p:nvSpPr>
          <p:cNvPr id="1175555" name="Rectangle 3"/>
          <p:cNvSpPr>
            <a:spLocks noChangeArrowheads="1"/>
          </p:cNvSpPr>
          <p:nvPr/>
        </p:nvSpPr>
        <p:spPr bwMode="auto">
          <a:xfrm>
            <a:off x="876300" y="5562600"/>
            <a:ext cx="7391400" cy="822325"/>
          </a:xfrm>
          <a:prstGeom prst="rect">
            <a:avLst/>
          </a:prstGeom>
          <a:noFill/>
          <a:ln w="12700">
            <a:noFill/>
            <a:miter lim="800000"/>
            <a:headEnd/>
            <a:tailEnd/>
          </a:ln>
        </p:spPr>
        <p:txBody>
          <a:bodyPr anchor="ctr">
            <a:prstTxWarp prst="textNoShape">
              <a:avLst/>
            </a:prstTxWarp>
            <a:spAutoFit/>
          </a:bodyPr>
          <a:lstStyle/>
          <a:p>
            <a:pPr algn="ctr">
              <a:spcBef>
                <a:spcPct val="0"/>
              </a:spcBef>
              <a:buSzTx/>
            </a:pPr>
            <a:r>
              <a:rPr lang="en-US" sz="2400" b="1" dirty="0"/>
              <a:t>These procedures are characteristic of an </a:t>
            </a:r>
            <a:br>
              <a:rPr lang="en-US" sz="2400" b="1" dirty="0"/>
            </a:br>
            <a:r>
              <a:rPr lang="en-US" sz="2400" b="1" dirty="0"/>
              <a:t>empirical applied science.</a:t>
            </a:r>
          </a:p>
        </p:txBody>
      </p:sp>
      <p:sp>
        <p:nvSpPr>
          <p:cNvPr id="19462" name="Rectangle 5"/>
          <p:cNvSpPr>
            <a:spLocks noChangeArrowheads="1"/>
          </p:cNvSpPr>
          <p:nvPr/>
        </p:nvSpPr>
        <p:spPr bwMode="auto">
          <a:xfrm>
            <a:off x="685800" y="2409825"/>
            <a:ext cx="8153400" cy="2705869"/>
          </a:xfrm>
          <a:prstGeom prst="rect">
            <a:avLst/>
          </a:prstGeom>
          <a:noFill/>
          <a:ln w="12700">
            <a:noFill/>
            <a:miter lim="800000"/>
            <a:headEnd/>
            <a:tailEnd/>
          </a:ln>
        </p:spPr>
        <p:txBody>
          <a:bodyPr wrap="square" lIns="90487" tIns="44450" rIns="90487" bIns="44450">
            <a:prstTxWarp prst="textNoShape">
              <a:avLst/>
            </a:prstTxWarp>
            <a:spAutoFit/>
          </a:bodyPr>
          <a:lstStyle/>
          <a:p>
            <a:pPr marL="231775" indent="-231775">
              <a:spcBef>
                <a:spcPts val="1800"/>
              </a:spcBef>
              <a:buSzTx/>
              <a:buFontTx/>
              <a:buChar char="•"/>
            </a:pPr>
            <a:r>
              <a:rPr lang="en-US" sz="2200" i="0" dirty="0"/>
              <a:t>conduct systematic investigations</a:t>
            </a:r>
          </a:p>
          <a:p>
            <a:pPr marL="231775" indent="-231775">
              <a:spcBef>
                <a:spcPts val="1800"/>
              </a:spcBef>
              <a:buSzTx/>
              <a:buFontTx/>
              <a:buChar char="•"/>
            </a:pPr>
            <a:r>
              <a:rPr lang="en-US" sz="2200" i="0" dirty="0"/>
              <a:t>apply results (</a:t>
            </a:r>
            <a:r>
              <a:rPr lang="en-US" sz="2200" dirty="0"/>
              <a:t>e.g.,</a:t>
            </a:r>
            <a:r>
              <a:rPr lang="en-US" sz="2200" i="0" dirty="0"/>
              <a:t> develop instructional strategies)</a:t>
            </a:r>
          </a:p>
          <a:p>
            <a:pPr marL="231775" indent="-231775">
              <a:spcBef>
                <a:spcPts val="1800"/>
              </a:spcBef>
              <a:buSzTx/>
              <a:buFontTx/>
              <a:buChar char="•"/>
            </a:pPr>
            <a:r>
              <a:rPr lang="en-US" sz="2200" i="0" dirty="0"/>
              <a:t>assess effectiveness</a:t>
            </a:r>
            <a:r>
              <a:rPr lang="en-US" sz="2200" i="0" dirty="0" smtClean="0"/>
              <a:t> </a:t>
            </a:r>
          </a:p>
          <a:p>
            <a:pPr marL="231775" indent="-231775">
              <a:spcBef>
                <a:spcPts val="1800"/>
              </a:spcBef>
              <a:buSzTx/>
              <a:buFontTx/>
              <a:buChar char="•"/>
            </a:pPr>
            <a:r>
              <a:rPr lang="en-US" sz="2200" i="0" dirty="0"/>
              <a:t>document methods and results so</a:t>
            </a:r>
            <a:r>
              <a:rPr lang="en-US" sz="2200" i="0" dirty="0" smtClean="0"/>
              <a:t> they </a:t>
            </a:r>
            <a:r>
              <a:rPr lang="en-US" sz="2200" i="0" dirty="0"/>
              <a:t>can be replicated</a:t>
            </a:r>
          </a:p>
          <a:p>
            <a:pPr marL="231775" indent="-231775">
              <a:spcBef>
                <a:spcPts val="1800"/>
              </a:spcBef>
              <a:buSzTx/>
              <a:buFontTx/>
              <a:buChar char="•"/>
            </a:pPr>
            <a:r>
              <a:rPr lang="en-US" sz="2200" i="0" dirty="0"/>
              <a:t>report results at meetings and in papers</a:t>
            </a:r>
          </a:p>
        </p:txBody>
      </p:sp>
      <p:sp>
        <p:nvSpPr>
          <p:cNvPr id="19463" name="Text Box 6"/>
          <p:cNvSpPr txBox="1">
            <a:spLocks noChangeArrowheads="1"/>
          </p:cNvSpPr>
          <p:nvPr/>
        </p:nvSpPr>
        <p:spPr bwMode="auto">
          <a:xfrm>
            <a:off x="381000" y="1858963"/>
            <a:ext cx="2571750" cy="457200"/>
          </a:xfrm>
          <a:prstGeom prst="rect">
            <a:avLst/>
          </a:prstGeom>
          <a:noFill/>
          <a:ln w="12700">
            <a:noFill/>
            <a:miter lim="800000"/>
            <a:headEnd/>
            <a:tailEnd/>
          </a:ln>
        </p:spPr>
        <p:txBody>
          <a:bodyPr wrap="none" anchor="ctr">
            <a:prstTxWarp prst="textNoShape">
              <a:avLst/>
            </a:prstTxWarp>
            <a:spAutoFit/>
          </a:bodyPr>
          <a:lstStyle/>
          <a:p>
            <a:pPr>
              <a:spcBef>
                <a:spcPct val="0"/>
              </a:spcBef>
              <a:buSzTx/>
            </a:pPr>
            <a:r>
              <a:rPr lang="en-US" sz="2400" b="1" i="0"/>
              <a:t>Our procedures: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75555"/>
                                        </p:tgtEl>
                                        <p:attrNameLst>
                                          <p:attrName>style.visibility</p:attrName>
                                        </p:attrNameLst>
                                      </p:cBhvr>
                                      <p:to>
                                        <p:strVal val="visible"/>
                                      </p:to>
                                    </p:set>
                                    <p:animEffect transition="in" filter="dissolve">
                                      <p:cBhvr>
                                        <p:cTn id="7" dur="500"/>
                                        <p:tgtEl>
                                          <p:spTgt spid="11755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5555" grpId="0" autoUpdateAnimBg="0"/>
    </p:bld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3250" name="Title 1"/>
          <p:cNvSpPr>
            <a:spLocks noGrp="1"/>
          </p:cNvSpPr>
          <p:nvPr>
            <p:ph type="title"/>
          </p:nvPr>
        </p:nvSpPr>
        <p:spPr>
          <a:xfrm>
            <a:off x="228600" y="381000"/>
            <a:ext cx="5562600" cy="736099"/>
          </a:xfrm>
        </p:spPr>
        <p:txBody>
          <a:bodyPr/>
          <a:lstStyle/>
          <a:p>
            <a:pPr algn="l"/>
            <a:r>
              <a:rPr lang="en-US" sz="2400" b="1" dirty="0" smtClean="0">
                <a:ea typeface="ＭＳ Ｐゴシック" pitchFamily="-80" charset="-128"/>
                <a:cs typeface="ＭＳ Ｐゴシック" pitchFamily="-80" charset="-128"/>
              </a:rPr>
              <a:t>Question on </a:t>
            </a:r>
            <a:r>
              <a:rPr lang="en-US" sz="2400" b="1" u="sng" dirty="0" smtClean="0">
                <a:ea typeface="ＭＳ Ｐゴシック" pitchFamily="-80" charset="-128"/>
                <a:cs typeface="ＭＳ Ｐゴシック" pitchFamily="-80" charset="-128"/>
              </a:rPr>
              <a:t>Charge Density*</a:t>
            </a:r>
            <a:r>
              <a:rPr lang="en-US" sz="2400" b="1" dirty="0" smtClean="0">
                <a:ea typeface="ＭＳ Ｐゴシック" pitchFamily="-80" charset="-128"/>
                <a:cs typeface="ＭＳ Ｐゴシック" pitchFamily="-80" charset="-128"/>
              </a:rPr>
              <a:t/>
            </a:r>
            <a:br>
              <a:rPr lang="en-US" sz="2400" b="1" dirty="0" smtClean="0">
                <a:ea typeface="ＭＳ Ｐゴシック" pitchFamily="-80" charset="-128"/>
                <a:cs typeface="ＭＳ Ｐゴシック" pitchFamily="-80" charset="-128"/>
              </a:rPr>
            </a:br>
            <a:r>
              <a:rPr lang="en-US" sz="1800" dirty="0" smtClean="0">
                <a:ea typeface="ＭＳ Ｐゴシック" pitchFamily="-80" charset="-128"/>
                <a:cs typeface="ＭＳ Ｐゴシック" pitchFamily="-80" charset="-128"/>
              </a:rPr>
              <a:t>Administered in introductory calculus-based course</a:t>
            </a:r>
            <a:endParaRPr lang="en-US" sz="2400" dirty="0" smtClean="0">
              <a:ea typeface="ＭＳ Ｐゴシック" pitchFamily="-80" charset="-128"/>
              <a:cs typeface="ＭＳ Ｐゴシック" pitchFamily="-80" charset="-128"/>
            </a:endParaRPr>
          </a:p>
        </p:txBody>
      </p:sp>
      <p:sp>
        <p:nvSpPr>
          <p:cNvPr id="53251" name="Slide Number Placeholder 3"/>
          <p:cNvSpPr>
            <a:spLocks noGrp="1"/>
          </p:cNvSpPr>
          <p:nvPr>
            <p:ph type="sldNum" sz="quarter" idx="10"/>
          </p:nvPr>
        </p:nvSpPr>
        <p:spPr>
          <a:xfrm>
            <a:off x="8796338" y="6553200"/>
            <a:ext cx="325437" cy="244475"/>
          </a:xfrm>
          <a:noFill/>
        </p:spPr>
        <p:txBody>
          <a:bodyPr/>
          <a:lstStyle/>
          <a:p>
            <a:fld id="{F4DBAADB-B7FB-1A4E-A89E-E70E5D6BC744}" type="slidenum">
              <a:rPr lang="en-US" smtClean="0">
                <a:latin typeface="Helvetica" charset="0"/>
              </a:rPr>
              <a:pPr/>
              <a:t>30</a:t>
            </a:fld>
            <a:endParaRPr lang="en-US" smtClean="0">
              <a:latin typeface="Helvetica" charset="0"/>
            </a:endParaRPr>
          </a:p>
        </p:txBody>
      </p:sp>
      <p:sp>
        <p:nvSpPr>
          <p:cNvPr id="5" name="TextBox 4"/>
          <p:cNvSpPr txBox="1"/>
          <p:nvPr/>
        </p:nvSpPr>
        <p:spPr>
          <a:xfrm>
            <a:off x="381000" y="1295400"/>
            <a:ext cx="7696200" cy="3671774"/>
          </a:xfrm>
          <a:prstGeom prst="rect">
            <a:avLst/>
          </a:prstGeom>
          <a:noFill/>
        </p:spPr>
        <p:txBody>
          <a:bodyPr wrap="square">
            <a:spAutoFit/>
          </a:bodyPr>
          <a:lstStyle/>
          <a:p>
            <a:pPr>
              <a:defRPr/>
            </a:pPr>
            <a:r>
              <a:rPr lang="en-US" sz="2200" dirty="0">
                <a:latin typeface="Helvetica" pitchFamily="-110" charset="0"/>
              </a:rPr>
              <a:t>A plastic block of length </a:t>
            </a:r>
            <a:r>
              <a:rPr lang="en-US" sz="2200" dirty="0" err="1">
                <a:latin typeface="Helvetica" pitchFamily="-110" charset="0"/>
              </a:rPr>
              <a:t>w</a:t>
            </a:r>
            <a:r>
              <a:rPr lang="en-US" sz="2200" dirty="0">
                <a:latin typeface="Helvetica" pitchFamily="-110" charset="0"/>
              </a:rPr>
              <a:t>, height </a:t>
            </a:r>
            <a:r>
              <a:rPr lang="en-US" sz="2200" dirty="0" err="1">
                <a:latin typeface="Helvetica" pitchFamily="-110" charset="0"/>
              </a:rPr>
              <a:t>h</a:t>
            </a:r>
            <a:r>
              <a:rPr lang="en-US" sz="2200" dirty="0">
                <a:latin typeface="Helvetica" pitchFamily="-110" charset="0"/>
              </a:rPr>
              <a:t>, and</a:t>
            </a:r>
            <a:r>
              <a:rPr lang="en-US" sz="2200" dirty="0" smtClean="0">
                <a:latin typeface="Helvetica" pitchFamily="-110" charset="0"/>
              </a:rPr>
              <a:t> </a:t>
            </a:r>
            <a:br>
              <a:rPr lang="en-US" sz="2200" dirty="0" smtClean="0">
                <a:latin typeface="Helvetica" pitchFamily="-110" charset="0"/>
              </a:rPr>
            </a:br>
            <a:r>
              <a:rPr lang="en-US" sz="2200" dirty="0" smtClean="0">
                <a:latin typeface="Helvetica" pitchFamily="-110" charset="0"/>
              </a:rPr>
              <a:t>thickness </a:t>
            </a:r>
            <a:r>
              <a:rPr lang="en-US" sz="2200" dirty="0" err="1">
                <a:latin typeface="Helvetica" pitchFamily="-110" charset="0"/>
              </a:rPr>
              <a:t>t</a:t>
            </a:r>
            <a:r>
              <a:rPr lang="en-US" sz="2200" dirty="0" smtClean="0">
                <a:latin typeface="Helvetica" pitchFamily="-110" charset="0"/>
              </a:rPr>
              <a:t> contains </a:t>
            </a:r>
            <a:r>
              <a:rPr lang="en-US" sz="2200" dirty="0">
                <a:latin typeface="Helvetica" pitchFamily="-110" charset="0"/>
              </a:rPr>
              <a:t>net positive charge </a:t>
            </a:r>
            <a:r>
              <a:rPr lang="en-US" sz="2200" dirty="0" err="1">
                <a:latin typeface="Helvetica" pitchFamily="-110" charset="0"/>
              </a:rPr>
              <a:t>Q</a:t>
            </a:r>
            <a:r>
              <a:rPr lang="en-US" sz="2200" baseline="-25000" dirty="0" err="1">
                <a:latin typeface="Helvetica" pitchFamily="-110" charset="0"/>
              </a:rPr>
              <a:t>o</a:t>
            </a:r>
            <a:r>
              <a:rPr lang="en-US" sz="2200" dirty="0" smtClean="0">
                <a:latin typeface="Helvetica" pitchFamily="-110" charset="0"/>
              </a:rPr>
              <a:t> </a:t>
            </a:r>
            <a:br>
              <a:rPr lang="en-US" sz="2200" dirty="0" smtClean="0">
                <a:latin typeface="Helvetica" pitchFamily="-110" charset="0"/>
              </a:rPr>
            </a:br>
            <a:r>
              <a:rPr lang="en-US" sz="2200" dirty="0" smtClean="0">
                <a:latin typeface="Helvetica" pitchFamily="-110" charset="0"/>
              </a:rPr>
              <a:t>distributed </a:t>
            </a:r>
            <a:r>
              <a:rPr lang="en-US" sz="2200" dirty="0">
                <a:latin typeface="Helvetica" pitchFamily="-110" charset="0"/>
              </a:rPr>
              <a:t>uniformly</a:t>
            </a:r>
            <a:r>
              <a:rPr lang="en-US" sz="2200" dirty="0" smtClean="0">
                <a:latin typeface="Helvetica" pitchFamily="-110" charset="0"/>
              </a:rPr>
              <a:t> throughout </a:t>
            </a:r>
            <a:r>
              <a:rPr lang="en-US" sz="2200" dirty="0">
                <a:latin typeface="Helvetica" pitchFamily="-110" charset="0"/>
              </a:rPr>
              <a:t>its volume.</a:t>
            </a:r>
            <a:r>
              <a:rPr lang="en-US" sz="2200" baseline="-25000" dirty="0">
                <a:latin typeface="Helvetica" pitchFamily="-110" charset="0"/>
              </a:rPr>
              <a:t> </a:t>
            </a:r>
          </a:p>
          <a:p>
            <a:pPr>
              <a:defRPr/>
            </a:pPr>
            <a:endParaRPr lang="en-US" sz="2200" baseline="-25000" dirty="0">
              <a:latin typeface="Helvetica" pitchFamily="-110" charset="0"/>
            </a:endParaRPr>
          </a:p>
          <a:p>
            <a:pPr marL="915988" lvl="1" indent="-458788">
              <a:buFontTx/>
              <a:buAutoNum type="alphaUcPeriod"/>
              <a:defRPr/>
            </a:pPr>
            <a:r>
              <a:rPr lang="en-US" sz="2200" b="1" dirty="0">
                <a:latin typeface="Helvetica" pitchFamily="-110" charset="0"/>
              </a:rPr>
              <a:t>What is the volume charge density of the block?</a:t>
            </a:r>
            <a:endParaRPr lang="en-US" sz="1600" b="1" dirty="0">
              <a:latin typeface="Helvetica" pitchFamily="-110" charset="0"/>
            </a:endParaRPr>
          </a:p>
          <a:p>
            <a:pPr marL="342900" indent="-342900">
              <a:buFontTx/>
              <a:buAutoNum type="alphaUcPeriod"/>
              <a:defRPr/>
            </a:pPr>
            <a:endParaRPr lang="en-US" sz="1100" dirty="0">
              <a:latin typeface="Helvetica" pitchFamily="-110" charset="0"/>
            </a:endParaRPr>
          </a:p>
          <a:p>
            <a:pPr marL="342900" indent="-342900">
              <a:defRPr/>
            </a:pPr>
            <a:r>
              <a:rPr lang="en-US" sz="2200" dirty="0">
                <a:latin typeface="Helvetica" pitchFamily="-110" charset="0"/>
              </a:rPr>
              <a:t>The block is now broken into two pieces, A and B.</a:t>
            </a:r>
          </a:p>
          <a:p>
            <a:pPr marL="342900" indent="-342900">
              <a:defRPr/>
            </a:pPr>
            <a:endParaRPr lang="en-US" sz="1050" dirty="0">
              <a:latin typeface="Helvetica" pitchFamily="-110" charset="0"/>
            </a:endParaRPr>
          </a:p>
          <a:p>
            <a:pPr marL="914400" lvl="1" indent="-457200">
              <a:buFontTx/>
              <a:buAutoNum type="alphaUcPeriod" startAt="2"/>
              <a:defRPr/>
            </a:pPr>
            <a:r>
              <a:rPr lang="en-US" sz="2200" b="1" dirty="0">
                <a:latin typeface="Helvetica" pitchFamily="-110" charset="0"/>
              </a:rPr>
              <a:t>Rank the volume charge densities of the original block </a:t>
            </a:r>
            <a:r>
              <a:rPr lang="el-GR" sz="2200" b="1" dirty="0">
                <a:latin typeface="Helvetica" pitchFamily="-110" charset="0"/>
              </a:rPr>
              <a:t>(ρ</a:t>
            </a:r>
            <a:r>
              <a:rPr lang="en-US" sz="2200" b="1" baseline="-25000" dirty="0" err="1">
                <a:latin typeface="Helvetica" pitchFamily="-110" charset="0"/>
              </a:rPr>
              <a:t>o</a:t>
            </a:r>
            <a:r>
              <a:rPr lang="el-GR" sz="2200" b="1" dirty="0">
                <a:latin typeface="Helvetica" pitchFamily="-110" charset="0"/>
              </a:rPr>
              <a:t>)</a:t>
            </a:r>
            <a:r>
              <a:rPr lang="en-US" sz="2200" b="1" dirty="0">
                <a:latin typeface="Helvetica" pitchFamily="-110" charset="0"/>
              </a:rPr>
              <a:t>, piece A</a:t>
            </a:r>
            <a:r>
              <a:rPr lang="el-GR" sz="2200" b="1" dirty="0">
                <a:latin typeface="Helvetica" pitchFamily="-110" charset="0"/>
              </a:rPr>
              <a:t>(ρ</a:t>
            </a:r>
            <a:r>
              <a:rPr lang="en-US" sz="2200" b="1" baseline="-25000" dirty="0">
                <a:latin typeface="Helvetica" pitchFamily="-110" charset="0"/>
              </a:rPr>
              <a:t>A </a:t>
            </a:r>
            <a:r>
              <a:rPr lang="el-GR" sz="2200" b="1" dirty="0">
                <a:latin typeface="Helvetica" pitchFamily="-110" charset="0"/>
              </a:rPr>
              <a:t>)</a:t>
            </a:r>
            <a:r>
              <a:rPr lang="en-US" sz="2200" b="1" dirty="0">
                <a:latin typeface="Helvetica" pitchFamily="-110" charset="0"/>
              </a:rPr>
              <a:t>, and piece B</a:t>
            </a:r>
            <a:r>
              <a:rPr lang="el-GR" sz="2200" b="1" dirty="0">
                <a:latin typeface="Helvetica" pitchFamily="-110" charset="0"/>
              </a:rPr>
              <a:t>(ρ</a:t>
            </a:r>
            <a:r>
              <a:rPr lang="en-US" sz="2200" b="1" baseline="-25000" dirty="0">
                <a:latin typeface="Helvetica" pitchFamily="-110" charset="0"/>
              </a:rPr>
              <a:t>B </a:t>
            </a:r>
            <a:r>
              <a:rPr lang="en-US" sz="2200" b="1" dirty="0">
                <a:latin typeface="Helvetica" pitchFamily="-110" charset="0"/>
              </a:rPr>
              <a:t>).  </a:t>
            </a:r>
            <a:r>
              <a:rPr lang="en-US" sz="2200" b="1" dirty="0" smtClean="0">
                <a:latin typeface="Helvetica" pitchFamily="-110" charset="0"/>
              </a:rPr>
              <a:t>Explain.</a:t>
            </a:r>
            <a:endParaRPr lang="en-US" sz="2200" b="1" cap="small" baseline="-25000" dirty="0">
              <a:latin typeface="Helvetica" pitchFamily="-110" charset="0"/>
            </a:endParaRPr>
          </a:p>
          <a:p>
            <a:pPr marL="342900" indent="-342900">
              <a:defRPr/>
            </a:pPr>
            <a:r>
              <a:rPr lang="en-US" sz="2200" cap="small" baseline="-25000" dirty="0">
                <a:latin typeface="Helvetica" pitchFamily="-110" charset="0"/>
              </a:rPr>
              <a:t>.</a:t>
            </a:r>
          </a:p>
        </p:txBody>
      </p:sp>
      <p:pic>
        <p:nvPicPr>
          <p:cNvPr id="53253" name="Picture 7" descr="091-AAPT-kanimDensity(v,n).eps"/>
          <p:cNvPicPr>
            <a:picLocks noChangeAspect="1"/>
          </p:cNvPicPr>
          <p:nvPr/>
        </p:nvPicPr>
        <p:blipFill>
          <a:blip r:embed="rId2"/>
          <a:srcRect t="49002"/>
          <a:stretch>
            <a:fillRect/>
          </a:stretch>
        </p:blipFill>
        <p:spPr bwMode="auto">
          <a:xfrm>
            <a:off x="7848600" y="304800"/>
            <a:ext cx="957263" cy="1165815"/>
          </a:xfrm>
          <a:prstGeom prst="rect">
            <a:avLst/>
          </a:prstGeom>
          <a:noFill/>
          <a:ln w="9525">
            <a:noFill/>
            <a:miter lim="800000"/>
            <a:headEnd/>
            <a:tailEnd/>
          </a:ln>
        </p:spPr>
      </p:pic>
      <p:sp>
        <p:nvSpPr>
          <p:cNvPr id="7" name="Right Arrow 6"/>
          <p:cNvSpPr/>
          <p:nvPr/>
        </p:nvSpPr>
        <p:spPr bwMode="auto">
          <a:xfrm>
            <a:off x="7391400" y="838200"/>
            <a:ext cx="228600" cy="152400"/>
          </a:xfrm>
          <a:prstGeom prst="rightArrow">
            <a:avLst/>
          </a:prstGeom>
          <a:solidFill>
            <a:schemeClr val="accent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233363" marR="0" indent="-233363" algn="l" defTabSz="914400" rtl="0" eaLnBrk="0" fontAlgn="base" latinLnBrk="0" hangingPunct="0">
              <a:lnSpc>
                <a:spcPct val="100000"/>
              </a:lnSpc>
              <a:spcBef>
                <a:spcPct val="20000"/>
              </a:spcBef>
              <a:spcAft>
                <a:spcPct val="0"/>
              </a:spcAft>
              <a:buClrTx/>
              <a:buSzPct val="100000"/>
              <a:buFontTx/>
              <a:buNone/>
              <a:tabLst/>
            </a:pPr>
            <a:endParaRPr kumimoji="0" lang="en-US" sz="1800" b="0" i="1" u="none" strike="noStrike" cap="none" normalizeH="0" baseline="0">
              <a:ln>
                <a:noFill/>
              </a:ln>
              <a:solidFill>
                <a:schemeClr val="tx1"/>
              </a:solidFill>
              <a:effectLst/>
              <a:latin typeface="Helvetica" pitchFamily="-110" charset="0"/>
            </a:endParaRPr>
          </a:p>
        </p:txBody>
      </p:sp>
      <p:pic>
        <p:nvPicPr>
          <p:cNvPr id="9" name="Picture 8" descr="091-AAPT-kanimDensity(v,n).eps"/>
          <p:cNvPicPr>
            <a:picLocks noChangeAspect="1"/>
          </p:cNvPicPr>
          <p:nvPr/>
        </p:nvPicPr>
        <p:blipFill>
          <a:blip r:embed="rId2"/>
          <a:srcRect b="51349"/>
          <a:stretch>
            <a:fillRect/>
          </a:stretch>
        </p:blipFill>
        <p:spPr bwMode="auto">
          <a:xfrm>
            <a:off x="6400800" y="304800"/>
            <a:ext cx="957263" cy="1112160"/>
          </a:xfrm>
          <a:prstGeom prst="rect">
            <a:avLst/>
          </a:prstGeom>
          <a:noFill/>
          <a:ln w="9525">
            <a:noFill/>
            <a:miter lim="800000"/>
            <a:headEnd/>
            <a:tailEnd/>
          </a:ln>
        </p:spPr>
      </p:pic>
      <p:sp>
        <p:nvSpPr>
          <p:cNvPr id="8" name="TextBox 7"/>
          <p:cNvSpPr txBox="1"/>
          <p:nvPr/>
        </p:nvSpPr>
        <p:spPr>
          <a:xfrm>
            <a:off x="4419600" y="6400800"/>
            <a:ext cx="4364897" cy="369332"/>
          </a:xfrm>
          <a:prstGeom prst="rect">
            <a:avLst/>
          </a:prstGeom>
          <a:noFill/>
        </p:spPr>
        <p:txBody>
          <a:bodyPr wrap="none" rtlCol="0">
            <a:spAutoFit/>
          </a:bodyPr>
          <a:lstStyle/>
          <a:p>
            <a:r>
              <a:rPr lang="en-US" dirty="0" smtClean="0"/>
              <a:t>*Steve </a:t>
            </a:r>
            <a:r>
              <a:rPr lang="en-US" dirty="0" err="1" smtClean="0"/>
              <a:t>Kanim</a:t>
            </a:r>
            <a:r>
              <a:rPr lang="en-US" dirty="0" smtClean="0"/>
              <a:t>, Ph.D. dissertation (1999).</a:t>
            </a:r>
            <a:endParaRPr lang="en-US" dirty="0"/>
          </a:p>
        </p:txBody>
      </p:sp>
      <p:sp>
        <p:nvSpPr>
          <p:cNvPr id="10" name="TextBox 9"/>
          <p:cNvSpPr txBox="1"/>
          <p:nvPr/>
        </p:nvSpPr>
        <p:spPr>
          <a:xfrm>
            <a:off x="94120" y="4953000"/>
            <a:ext cx="8745080" cy="904863"/>
          </a:xfrm>
          <a:prstGeom prst="rect">
            <a:avLst/>
          </a:prstGeom>
          <a:noFill/>
        </p:spPr>
        <p:txBody>
          <a:bodyPr wrap="square" rtlCol="0">
            <a:spAutoFit/>
          </a:bodyPr>
          <a:lstStyle/>
          <a:p>
            <a:pPr algn="ctr"/>
            <a:r>
              <a:rPr lang="en-US" sz="2400" b="1" dirty="0" smtClean="0"/>
              <a:t>Poor student performance prompted asking</a:t>
            </a:r>
            <a:endParaRPr lang="en-US" sz="2400" b="1" dirty="0" smtClean="0"/>
          </a:p>
          <a:p>
            <a:pPr algn="ctr"/>
            <a:r>
              <a:rPr lang="en-US" sz="2400" b="1" dirty="0" smtClean="0"/>
              <a:t>same question in </a:t>
            </a:r>
            <a:r>
              <a:rPr lang="en-US" sz="2400" b="1" dirty="0" smtClean="0"/>
              <a:t>context </a:t>
            </a:r>
            <a:r>
              <a:rPr lang="en-US" sz="2400" b="1" dirty="0" smtClean="0"/>
              <a:t>of </a:t>
            </a:r>
            <a:r>
              <a:rPr lang="en-US" sz="2400" b="1" u="sng" dirty="0" smtClean="0"/>
              <a:t>mass </a:t>
            </a:r>
            <a:r>
              <a:rPr lang="en-US" sz="2400" b="1" u="sng" dirty="0" smtClean="0"/>
              <a:t>density</a:t>
            </a:r>
            <a:r>
              <a:rPr lang="en-US" sz="2400" b="1" dirty="0" smtClean="0"/>
              <a:t>.</a:t>
            </a:r>
            <a:endParaRPr lang="en-US" sz="2400" b="1"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dissolv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5299" name="Content Placeholder 2"/>
          <p:cNvSpPr>
            <a:spLocks noGrp="1"/>
          </p:cNvSpPr>
          <p:nvPr>
            <p:ph idx="1"/>
          </p:nvPr>
        </p:nvSpPr>
        <p:spPr>
          <a:xfrm>
            <a:off x="685800" y="4036700"/>
            <a:ext cx="7772400" cy="459100"/>
          </a:xfrm>
        </p:spPr>
        <p:txBody>
          <a:bodyPr/>
          <a:lstStyle/>
          <a:p>
            <a:pPr marL="0" indent="0" algn="ctr">
              <a:buNone/>
            </a:pPr>
            <a:r>
              <a:rPr lang="en-US" sz="2400" dirty="0" smtClean="0">
                <a:ea typeface="ＭＳ Ｐゴシック" pitchFamily="-80" charset="-128"/>
                <a:cs typeface="ＭＳ Ｐゴシック" pitchFamily="-80" charset="-128"/>
              </a:rPr>
              <a:t>Performance better in more familiar context (mass).</a:t>
            </a:r>
          </a:p>
        </p:txBody>
      </p:sp>
      <p:graphicFrame>
        <p:nvGraphicFramePr>
          <p:cNvPr id="5" name="Table 4"/>
          <p:cNvGraphicFramePr>
            <a:graphicFrameLocks noGrp="1"/>
          </p:cNvGraphicFramePr>
          <p:nvPr/>
        </p:nvGraphicFramePr>
        <p:xfrm>
          <a:off x="1143000" y="2362200"/>
          <a:ext cx="7696200" cy="1402080"/>
        </p:xfrm>
        <a:graphic>
          <a:graphicData uri="http://schemas.openxmlformats.org/drawingml/2006/table">
            <a:tbl>
              <a:tblPr firstRow="1" bandRow="1">
                <a:effectLst/>
                <a:tableStyleId>{5C22544A-7EE6-4342-B048-85BDC9FD1C3A}</a:tableStyleId>
              </a:tblPr>
              <a:tblGrid>
                <a:gridCol w="2497405"/>
                <a:gridCol w="321995"/>
                <a:gridCol w="1828800"/>
                <a:gridCol w="304800"/>
                <a:gridCol w="2743200"/>
              </a:tblGrid>
              <a:tr h="370840">
                <a:tc>
                  <a:txBody>
                    <a:bodyPr/>
                    <a:lstStyle/>
                    <a:p>
                      <a:r>
                        <a:rPr lang="en-US" sz="2000" b="1" dirty="0" smtClean="0">
                          <a:solidFill>
                            <a:schemeClr val="tx1"/>
                          </a:solidFill>
                        </a:rPr>
                        <a:t>Context</a:t>
                      </a:r>
                      <a:endParaRPr lang="en-US" sz="2000" b="1"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400" b="1" i="1" dirty="0">
                        <a:solidFill>
                          <a:srgbClr val="FF0000"/>
                        </a:solidFill>
                        <a:latin typeface="+mn-lt"/>
                        <a:cs typeface="Times New Roman"/>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b="1" dirty="0" smtClean="0">
                          <a:solidFill>
                            <a:srgbClr val="000000"/>
                          </a:solidFill>
                        </a:rPr>
                        <a:t>(Q</a:t>
                      </a:r>
                      <a:r>
                        <a:rPr lang="en-US" sz="2000" b="1" baseline="0" dirty="0" smtClean="0">
                          <a:solidFill>
                            <a:srgbClr val="000000"/>
                          </a:solidFill>
                        </a:rPr>
                        <a:t> or M)</a:t>
                      </a:r>
                      <a:r>
                        <a:rPr lang="en-US" sz="2000" b="1" dirty="0" smtClean="0">
                          <a:solidFill>
                            <a:srgbClr val="000000"/>
                          </a:solidFill>
                        </a:rPr>
                        <a:t> </a:t>
                      </a:r>
                      <a:r>
                        <a:rPr lang="en-US" sz="2000" b="1" dirty="0" smtClean="0">
                          <a:solidFill>
                            <a:srgbClr val="000000"/>
                          </a:solidFill>
                        </a:rPr>
                        <a:t>/ V</a:t>
                      </a:r>
                    </a:p>
                    <a:p>
                      <a:pPr algn="ctr"/>
                      <a:r>
                        <a:rPr lang="en-US" sz="1400" b="1" i="1" dirty="0" smtClean="0">
                          <a:solidFill>
                            <a:srgbClr val="000000"/>
                          </a:solidFill>
                          <a:latin typeface="+mn-lt"/>
                          <a:cs typeface="Times New Roman"/>
                        </a:rPr>
                        <a:t>(correct)</a:t>
                      </a:r>
                      <a:endParaRPr lang="en-US" sz="1400" b="1" i="1" dirty="0">
                        <a:solidFill>
                          <a:srgbClr val="000000"/>
                        </a:solidFill>
                        <a:latin typeface="+mn-lt"/>
                        <a:cs typeface="Times New Roman"/>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400" b="1" i="1" dirty="0">
                        <a:solidFill>
                          <a:srgbClr val="000000"/>
                        </a:solidFill>
                        <a:latin typeface="+mn-lt"/>
                        <a:cs typeface="Times New Roman"/>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b="1" dirty="0" smtClean="0">
                          <a:solidFill>
                            <a:srgbClr val="000000"/>
                          </a:solidFill>
                        </a:rPr>
                        <a:t>density A </a:t>
                      </a:r>
                      <a:r>
                        <a:rPr lang="en-US" sz="2000" b="1" dirty="0" smtClean="0">
                          <a:solidFill>
                            <a:srgbClr val="000000"/>
                          </a:solidFill>
                        </a:rPr>
                        <a:t>=</a:t>
                      </a:r>
                      <a:r>
                        <a:rPr lang="en-US" sz="2000" b="1" dirty="0" smtClean="0">
                          <a:solidFill>
                            <a:srgbClr val="000000"/>
                          </a:solidFill>
                        </a:rPr>
                        <a:t> density B</a:t>
                      </a:r>
                      <a:endParaRPr lang="en-US" sz="2000" b="1" dirty="0" smtClean="0">
                        <a:solidFill>
                          <a:srgbClr val="000000"/>
                        </a:solidFill>
                      </a:endParaRPr>
                    </a:p>
                    <a:p>
                      <a:pPr marL="0" marR="0" indent="0" algn="ctr" defTabSz="457200" rtl="0" eaLnBrk="1" fontAlgn="auto" latinLnBrk="0" hangingPunct="1">
                        <a:lnSpc>
                          <a:spcPct val="100000"/>
                        </a:lnSpc>
                        <a:spcBef>
                          <a:spcPts val="0"/>
                        </a:spcBef>
                        <a:spcAft>
                          <a:spcPts val="0"/>
                        </a:spcAft>
                        <a:buClrTx/>
                        <a:buSzTx/>
                        <a:buFontTx/>
                        <a:buNone/>
                        <a:tabLst/>
                        <a:defRPr/>
                      </a:pPr>
                      <a:r>
                        <a:rPr lang="en-US" sz="1400" b="1" i="1" dirty="0" smtClean="0">
                          <a:solidFill>
                            <a:srgbClr val="000000"/>
                          </a:solidFill>
                          <a:latin typeface="+mn-lt"/>
                          <a:cs typeface="Times New Roman"/>
                        </a:rPr>
                        <a:t>(correct)</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r>
                        <a:rPr lang="en-US" sz="2000" dirty="0" smtClean="0">
                          <a:solidFill>
                            <a:schemeClr val="tx1"/>
                          </a:solidFill>
                        </a:rPr>
                        <a:t>Mass (N ≈ 100)</a:t>
                      </a:r>
                      <a:endParaRPr lang="en-US" sz="20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2000" b="0" dirty="0">
                        <a:solidFill>
                          <a:srgbClr val="FF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b="0" dirty="0" smtClean="0">
                          <a:solidFill>
                            <a:srgbClr val="000000"/>
                          </a:solidFill>
                        </a:rPr>
                        <a:t>85%</a:t>
                      </a:r>
                      <a:endParaRPr lang="en-US" sz="2000" b="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2000" b="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b="0" dirty="0" smtClean="0">
                          <a:solidFill>
                            <a:srgbClr val="000000"/>
                          </a:solidFill>
                        </a:rPr>
                        <a:t>85%</a:t>
                      </a:r>
                      <a:endParaRPr lang="en-US" sz="2000" b="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r>
                        <a:rPr lang="en-US" sz="2000" dirty="0" smtClean="0">
                          <a:solidFill>
                            <a:schemeClr val="tx1"/>
                          </a:solidFill>
                        </a:rPr>
                        <a:t>Charge (N ≈ 100)</a:t>
                      </a:r>
                      <a:endParaRPr lang="en-US" sz="20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2000" b="0" dirty="0">
                        <a:solidFill>
                          <a:srgbClr val="FF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b="0" dirty="0" smtClean="0">
                          <a:solidFill>
                            <a:srgbClr val="000000"/>
                          </a:solidFill>
                        </a:rPr>
                        <a:t>65%</a:t>
                      </a:r>
                      <a:endParaRPr lang="en-US" sz="2000" b="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2000" b="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b="0" dirty="0" smtClean="0">
                          <a:solidFill>
                            <a:srgbClr val="000000"/>
                          </a:solidFill>
                        </a:rPr>
                        <a:t>55%</a:t>
                      </a:r>
                      <a:endParaRPr lang="en-US" sz="2000" b="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55330" name="Slide Number Placeholder 10"/>
          <p:cNvSpPr>
            <a:spLocks noGrp="1"/>
          </p:cNvSpPr>
          <p:nvPr>
            <p:ph type="sldNum" sz="quarter" idx="10"/>
          </p:nvPr>
        </p:nvSpPr>
        <p:spPr>
          <a:xfrm>
            <a:off x="8539163" y="6369050"/>
            <a:ext cx="325437" cy="244475"/>
          </a:xfrm>
          <a:noFill/>
        </p:spPr>
        <p:txBody>
          <a:bodyPr/>
          <a:lstStyle/>
          <a:p>
            <a:fld id="{5A31E3F2-EDCB-A345-8EE7-50CA1B0E8806}" type="slidenum">
              <a:rPr lang="en-US" smtClean="0">
                <a:latin typeface="Helvetica" charset="0"/>
              </a:rPr>
              <a:pPr/>
              <a:t>31</a:t>
            </a:fld>
            <a:endParaRPr lang="en-US" smtClean="0">
              <a:latin typeface="Helvetica" charset="0"/>
            </a:endParaRPr>
          </a:p>
        </p:txBody>
      </p:sp>
      <p:sp>
        <p:nvSpPr>
          <p:cNvPr id="55331" name="TextBox 13"/>
          <p:cNvSpPr txBox="1">
            <a:spLocks noChangeArrowheads="1"/>
          </p:cNvSpPr>
          <p:nvPr/>
        </p:nvSpPr>
        <p:spPr bwMode="auto">
          <a:xfrm>
            <a:off x="4114800" y="1569720"/>
            <a:ext cx="1676400" cy="707886"/>
          </a:xfrm>
          <a:prstGeom prst="rect">
            <a:avLst/>
          </a:prstGeom>
          <a:noFill/>
          <a:ln w="9525">
            <a:noFill/>
            <a:miter lim="800000"/>
            <a:headEnd/>
            <a:tailEnd/>
          </a:ln>
        </p:spPr>
        <p:txBody>
          <a:bodyPr>
            <a:prstTxWarp prst="textNoShape">
              <a:avLst/>
            </a:prstTxWarp>
            <a:spAutoFit/>
          </a:bodyPr>
          <a:lstStyle/>
          <a:p>
            <a:pPr algn="ctr"/>
            <a:r>
              <a:rPr lang="en-US" sz="2000" b="1" dirty="0" smtClean="0"/>
              <a:t>Expression for density</a:t>
            </a:r>
            <a:endParaRPr lang="en-US" sz="2000" b="1" dirty="0"/>
          </a:p>
        </p:txBody>
      </p:sp>
      <p:sp>
        <p:nvSpPr>
          <p:cNvPr id="55332" name="TextBox 14"/>
          <p:cNvSpPr txBox="1">
            <a:spLocks noChangeArrowheads="1"/>
          </p:cNvSpPr>
          <p:nvPr/>
        </p:nvSpPr>
        <p:spPr bwMode="auto">
          <a:xfrm>
            <a:off x="6553200" y="1569720"/>
            <a:ext cx="1600200" cy="707886"/>
          </a:xfrm>
          <a:prstGeom prst="rect">
            <a:avLst/>
          </a:prstGeom>
          <a:noFill/>
          <a:ln w="9525">
            <a:noFill/>
            <a:miter lim="800000"/>
            <a:headEnd/>
            <a:tailEnd/>
          </a:ln>
        </p:spPr>
        <p:txBody>
          <a:bodyPr wrap="square">
            <a:prstTxWarp prst="textNoShape">
              <a:avLst/>
            </a:prstTxWarp>
            <a:spAutoFit/>
          </a:bodyPr>
          <a:lstStyle/>
          <a:p>
            <a:pPr algn="ctr"/>
            <a:r>
              <a:rPr lang="en-US" sz="2000" b="1" dirty="0" smtClean="0"/>
              <a:t>Ranking of densities</a:t>
            </a:r>
            <a:endParaRPr lang="en-US" sz="2000" b="1" dirty="0"/>
          </a:p>
        </p:txBody>
      </p:sp>
      <p:sp>
        <p:nvSpPr>
          <p:cNvPr id="11" name="Content Placeholder 2"/>
          <p:cNvSpPr txBox="1">
            <a:spLocks/>
          </p:cNvSpPr>
          <p:nvPr/>
        </p:nvSpPr>
        <p:spPr bwMode="auto">
          <a:xfrm>
            <a:off x="1447800" y="4724400"/>
            <a:ext cx="6781800" cy="1136208"/>
          </a:xfrm>
          <a:prstGeom prst="rect">
            <a:avLst/>
          </a:prstGeom>
          <a:noFill/>
          <a:ln w="12700">
            <a:noFill/>
            <a:miter lim="800000"/>
            <a:headEnd/>
            <a:tailEnd/>
          </a:ln>
        </p:spPr>
        <p:txBody>
          <a:bodyPr wrap="square" lIns="90487" tIns="44450" rIns="90487" bIns="44450">
            <a:prstTxWarp prst="textNoShape">
              <a:avLst/>
            </a:prstTxWarp>
            <a:spAutoFit/>
          </a:bodyPr>
          <a:lstStyle/>
          <a:p>
            <a:pPr>
              <a:defRPr/>
            </a:pPr>
            <a:r>
              <a:rPr lang="en-US" sz="2000" b="1" kern="0" dirty="0" smtClean="0">
                <a:latin typeface="+mn-lt"/>
                <a:ea typeface="ＭＳ Ｐゴシック" pitchFamily="-80" charset="-128"/>
                <a:cs typeface="ＭＳ Ｐゴシック" pitchFamily="-80" charset="-128"/>
              </a:rPr>
              <a:t>Results suggest that many students</a:t>
            </a:r>
          </a:p>
          <a:p>
            <a:pPr marL="747713" lvl="1" indent="-290513">
              <a:tabLst>
                <a:tab pos="511175" algn="l"/>
              </a:tabLst>
              <a:defRPr/>
            </a:pPr>
            <a:r>
              <a:rPr lang="en-US" sz="2000" b="1" kern="0" dirty="0" smtClean="0">
                <a:latin typeface="+mn-lt"/>
                <a:ea typeface="ＭＳ Ｐゴシック" pitchFamily="-80" charset="-128"/>
                <a:cs typeface="ＭＳ Ｐゴシック" pitchFamily="-80" charset="-128"/>
              </a:rPr>
              <a:t>•</a:t>
            </a:r>
            <a:r>
              <a:rPr lang="en-US" sz="2000" b="1" kern="0" dirty="0" smtClean="0">
                <a:latin typeface="+mn-lt"/>
                <a:ea typeface="ＭＳ Ｐゴシック" pitchFamily="-80" charset="-128"/>
                <a:cs typeface="ＭＳ Ｐゴシック" pitchFamily="-80" charset="-128"/>
              </a:rPr>
              <a:t>	lack a proper </a:t>
            </a:r>
            <a:r>
              <a:rPr lang="en-US" sz="2000" b="1" kern="0" dirty="0" smtClean="0">
                <a:latin typeface="+mn-lt"/>
                <a:ea typeface="ＭＳ Ｐゴシック" pitchFamily="-80" charset="-128"/>
                <a:cs typeface="ＭＳ Ｐゴシック" pitchFamily="-80" charset="-128"/>
              </a:rPr>
              <a:t>interpretation for density </a:t>
            </a:r>
            <a:endParaRPr lang="en-US" sz="2000" b="1" kern="0" dirty="0" smtClean="0">
              <a:solidFill>
                <a:srgbClr val="000000"/>
              </a:solidFill>
              <a:latin typeface="+mn-lt"/>
              <a:ea typeface="ＭＳ Ｐゴシック" pitchFamily="-80" charset="-128"/>
              <a:cs typeface="ＭＳ Ｐゴシック" pitchFamily="-80" charset="-128"/>
            </a:endParaRPr>
          </a:p>
          <a:p>
            <a:pPr marL="747713" lvl="1" indent="-290513">
              <a:tabLst>
                <a:tab pos="511175" algn="l"/>
              </a:tabLst>
              <a:defRPr/>
            </a:pPr>
            <a:r>
              <a:rPr lang="en-US" sz="2000" b="1" kern="0" dirty="0" smtClean="0">
                <a:solidFill>
                  <a:srgbClr val="000000"/>
                </a:solidFill>
                <a:latin typeface="+mn-lt"/>
                <a:ea typeface="ＭＳ Ｐゴシック" pitchFamily="-80" charset="-128"/>
                <a:cs typeface="ＭＳ Ｐゴシック" pitchFamily="-80" charset="-128"/>
              </a:rPr>
              <a:t>•</a:t>
            </a:r>
            <a:r>
              <a:rPr lang="en-US" sz="2000" b="1" kern="0" dirty="0" smtClean="0">
                <a:solidFill>
                  <a:srgbClr val="000000"/>
                </a:solidFill>
                <a:latin typeface="+mn-lt"/>
                <a:ea typeface="ＭＳ Ｐゴシック" pitchFamily="-80" charset="-128"/>
                <a:cs typeface="ＭＳ Ｐゴシック" pitchFamily="-80" charset="-128"/>
              </a:rPr>
              <a:t>	do not </a:t>
            </a:r>
            <a:r>
              <a:rPr lang="en-US" sz="2000" b="1" kern="0" dirty="0" smtClean="0">
                <a:solidFill>
                  <a:srgbClr val="000000"/>
                </a:solidFill>
                <a:latin typeface="+mn-lt"/>
                <a:ea typeface="ＭＳ Ｐゴシック" pitchFamily="-80" charset="-128"/>
                <a:cs typeface="ＭＳ Ｐゴシック" pitchFamily="-80" charset="-128"/>
              </a:rPr>
              <a:t>transfer </a:t>
            </a:r>
            <a:r>
              <a:rPr lang="en-US" sz="2000" b="1" kern="0" dirty="0">
                <a:solidFill>
                  <a:srgbClr val="000000"/>
                </a:solidFill>
                <a:latin typeface="+mn-lt"/>
                <a:ea typeface="ＭＳ Ｐゴシック" pitchFamily="-80" charset="-128"/>
                <a:cs typeface="ＭＳ Ｐゴシック" pitchFamily="-80" charset="-128"/>
              </a:rPr>
              <a:t>from one context to </a:t>
            </a:r>
            <a:r>
              <a:rPr lang="en-US" sz="2000" b="1" kern="0" dirty="0" smtClean="0">
                <a:solidFill>
                  <a:srgbClr val="000000"/>
                </a:solidFill>
                <a:latin typeface="+mn-lt"/>
                <a:ea typeface="ＭＳ Ｐゴシック" pitchFamily="-80" charset="-128"/>
                <a:cs typeface="ＭＳ Ｐゴシック" pitchFamily="-80" charset="-128"/>
              </a:rPr>
              <a:t>another</a:t>
            </a:r>
            <a:endParaRPr lang="en-US" sz="2000" b="1" strike="sngStrike" kern="0" dirty="0">
              <a:solidFill>
                <a:srgbClr val="000000"/>
              </a:solidFill>
              <a:latin typeface="+mn-lt"/>
              <a:ea typeface="ＭＳ Ｐゴシック" pitchFamily="-80" charset="-128"/>
              <a:cs typeface="ＭＳ Ｐゴシック" pitchFamily="-80" charset="-128"/>
            </a:endParaRPr>
          </a:p>
        </p:txBody>
      </p:sp>
      <p:sp>
        <p:nvSpPr>
          <p:cNvPr id="12" name="Title 1"/>
          <p:cNvSpPr>
            <a:spLocks noGrp="1"/>
          </p:cNvSpPr>
          <p:nvPr>
            <p:ph type="title"/>
          </p:nvPr>
        </p:nvSpPr>
        <p:spPr>
          <a:xfrm>
            <a:off x="152400" y="228600"/>
            <a:ext cx="7848600" cy="828432"/>
          </a:xfrm>
        </p:spPr>
        <p:txBody>
          <a:bodyPr/>
          <a:lstStyle/>
          <a:p>
            <a:pPr algn="l"/>
            <a:r>
              <a:rPr lang="en-US" sz="2400" b="1" dirty="0" smtClean="0">
                <a:ea typeface="ＭＳ Ｐゴシック" pitchFamily="-80" charset="-128"/>
                <a:cs typeface="ＭＳ Ｐゴシック" pitchFamily="-80" charset="-128"/>
              </a:rPr>
              <a:t>Questions on Density:  </a:t>
            </a:r>
            <a:br>
              <a:rPr lang="en-US" sz="2400" b="1" dirty="0" smtClean="0">
                <a:ea typeface="ＭＳ Ｐゴシック" pitchFamily="-80" charset="-128"/>
                <a:cs typeface="ＭＳ Ｐゴシック" pitchFamily="-80" charset="-128"/>
              </a:rPr>
            </a:br>
            <a:r>
              <a:rPr lang="en-US" sz="2400" b="1" i="1" dirty="0" smtClean="0">
                <a:ea typeface="ＭＳ Ｐゴシック" pitchFamily="-80" charset="-128"/>
                <a:cs typeface="ＭＳ Ｐゴシック" pitchFamily="-80" charset="-128"/>
              </a:rPr>
              <a:t>Comparison of results</a:t>
            </a:r>
            <a:endParaRPr lang="en-US" sz="2400" i="1" dirty="0" smtClean="0">
              <a:ea typeface="ＭＳ Ｐゴシック" pitchFamily="-80" charset="-128"/>
              <a:cs typeface="ＭＳ Ｐゴシック" pitchFamily="-80" charset="-128"/>
            </a:endParaRPr>
          </a:p>
        </p:txBody>
      </p:sp>
      <p:pic>
        <p:nvPicPr>
          <p:cNvPr id="15" name="Picture 7" descr="091-AAPT-kanimDensity(v,n).eps"/>
          <p:cNvPicPr>
            <a:picLocks noChangeAspect="1"/>
          </p:cNvPicPr>
          <p:nvPr/>
        </p:nvPicPr>
        <p:blipFill>
          <a:blip r:embed="rId3"/>
          <a:srcRect t="49002"/>
          <a:stretch>
            <a:fillRect/>
          </a:stretch>
        </p:blipFill>
        <p:spPr bwMode="auto">
          <a:xfrm>
            <a:off x="7848600" y="304800"/>
            <a:ext cx="957263" cy="1165815"/>
          </a:xfrm>
          <a:prstGeom prst="rect">
            <a:avLst/>
          </a:prstGeom>
          <a:noFill/>
          <a:ln w="9525">
            <a:noFill/>
            <a:miter lim="800000"/>
            <a:headEnd/>
            <a:tailEnd/>
          </a:ln>
        </p:spPr>
      </p:pic>
      <p:sp>
        <p:nvSpPr>
          <p:cNvPr id="17" name="Right Arrow 16"/>
          <p:cNvSpPr/>
          <p:nvPr/>
        </p:nvSpPr>
        <p:spPr bwMode="auto">
          <a:xfrm>
            <a:off x="7391400" y="838200"/>
            <a:ext cx="228600" cy="152400"/>
          </a:xfrm>
          <a:prstGeom prst="rightArrow">
            <a:avLst/>
          </a:prstGeom>
          <a:solidFill>
            <a:schemeClr val="accent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233363" marR="0" indent="-233363" algn="l" defTabSz="914400" rtl="0" eaLnBrk="0" fontAlgn="base" latinLnBrk="0" hangingPunct="0">
              <a:lnSpc>
                <a:spcPct val="100000"/>
              </a:lnSpc>
              <a:spcBef>
                <a:spcPct val="20000"/>
              </a:spcBef>
              <a:spcAft>
                <a:spcPct val="0"/>
              </a:spcAft>
              <a:buClrTx/>
              <a:buSzPct val="100000"/>
              <a:buFontTx/>
              <a:buNone/>
              <a:tabLst/>
            </a:pPr>
            <a:endParaRPr kumimoji="0" lang="en-US" sz="1800" b="0" i="1" u="none" strike="noStrike" cap="none" normalizeH="0" baseline="0">
              <a:ln>
                <a:noFill/>
              </a:ln>
              <a:solidFill>
                <a:schemeClr val="tx1"/>
              </a:solidFill>
              <a:effectLst/>
              <a:latin typeface="Helvetica" pitchFamily="-110" charset="0"/>
            </a:endParaRPr>
          </a:p>
        </p:txBody>
      </p:sp>
      <p:pic>
        <p:nvPicPr>
          <p:cNvPr id="18" name="Picture 17" descr="091-AAPT-kanimDensity(v,n).eps"/>
          <p:cNvPicPr>
            <a:picLocks noChangeAspect="1"/>
          </p:cNvPicPr>
          <p:nvPr/>
        </p:nvPicPr>
        <p:blipFill>
          <a:blip r:embed="rId3"/>
          <a:srcRect b="51349"/>
          <a:stretch>
            <a:fillRect/>
          </a:stretch>
        </p:blipFill>
        <p:spPr bwMode="auto">
          <a:xfrm>
            <a:off x="6400800" y="304800"/>
            <a:ext cx="957263" cy="1112160"/>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8778875" y="6400800"/>
            <a:ext cx="339725" cy="244475"/>
          </a:xfrm>
        </p:spPr>
        <p:txBody>
          <a:bodyPr/>
          <a:lstStyle/>
          <a:p>
            <a:pPr>
              <a:defRPr/>
            </a:pPr>
            <a:fld id="{C9BDF43A-4C69-3948-8794-CB572EBC907C}" type="slidenum">
              <a:rPr lang="en-US" smtClean="0"/>
              <a:pPr>
                <a:defRPr/>
              </a:pPr>
              <a:t>32</a:t>
            </a:fld>
            <a:endParaRPr lang="en-US"/>
          </a:p>
        </p:txBody>
      </p:sp>
      <p:grpSp>
        <p:nvGrpSpPr>
          <p:cNvPr id="13" name="Group 12"/>
          <p:cNvGrpSpPr/>
          <p:nvPr/>
        </p:nvGrpSpPr>
        <p:grpSpPr>
          <a:xfrm>
            <a:off x="533400" y="3352800"/>
            <a:ext cx="8153400" cy="3125927"/>
            <a:chOff x="533400" y="3352800"/>
            <a:chExt cx="8153400" cy="3125927"/>
          </a:xfrm>
        </p:grpSpPr>
        <p:sp>
          <p:nvSpPr>
            <p:cNvPr id="5" name="Rectangle 4"/>
            <p:cNvSpPr/>
            <p:nvPr/>
          </p:nvSpPr>
          <p:spPr>
            <a:xfrm>
              <a:off x="838200" y="4724400"/>
              <a:ext cx="7848600" cy="1754327"/>
            </a:xfrm>
            <a:prstGeom prst="rect">
              <a:avLst/>
            </a:prstGeom>
          </p:spPr>
          <p:txBody>
            <a:bodyPr wrap="square">
              <a:spAutoFit/>
            </a:bodyPr>
            <a:lstStyle/>
            <a:p>
              <a:pPr marL="230188" indent="-230188"/>
              <a:r>
                <a:rPr lang="en-US" sz="2400" b="1" i="0" dirty="0" smtClean="0">
                  <a:solidFill>
                    <a:srgbClr val="060A9E"/>
                  </a:solidFill>
                </a:rPr>
                <a:t>◊</a:t>
              </a:r>
              <a:r>
                <a:rPr lang="en-US" sz="2400" b="1" i="0" dirty="0" smtClean="0"/>
                <a:t> </a:t>
              </a:r>
              <a:r>
                <a:rPr lang="en-US" sz="2000" b="1" i="0" dirty="0" smtClean="0">
                  <a:solidFill>
                    <a:srgbClr val="060A9E"/>
                  </a:solidFill>
                </a:rPr>
                <a:t>Connections among concepts, formal representations </a:t>
              </a:r>
              <a:r>
                <a:rPr lang="en-US" sz="2000" i="0" dirty="0" smtClean="0">
                  <a:solidFill>
                    <a:srgbClr val="060A9E"/>
                  </a:solidFill>
                </a:rPr>
                <a:t>(diagrammatic, graphical, etc.)</a:t>
              </a:r>
              <a:r>
                <a:rPr lang="en-US" sz="2000" b="1" i="0" dirty="0" smtClean="0">
                  <a:solidFill>
                    <a:srgbClr val="060A9E"/>
                  </a:solidFill>
                </a:rPr>
                <a:t> and the real world are often lacking after traditional instruction.</a:t>
              </a:r>
              <a:endParaRPr lang="en-US" sz="2000" b="1" dirty="0" smtClean="0">
                <a:solidFill>
                  <a:srgbClr val="610048"/>
                </a:solidFill>
              </a:endParaRPr>
            </a:p>
            <a:p>
              <a:pPr marL="171450"/>
              <a:r>
                <a:rPr lang="en-US" sz="2000" b="1" dirty="0" smtClean="0">
                  <a:solidFill>
                    <a:srgbClr val="FF00FF"/>
                  </a:solidFill>
                </a:rPr>
                <a:t>Students need repeated practice in interpreting physics formalism and relating it to the real world.</a:t>
              </a:r>
              <a:endParaRPr lang="en-US" sz="2000" b="1" dirty="0">
                <a:solidFill>
                  <a:srgbClr val="FF00FF"/>
                </a:solidFill>
              </a:endParaRPr>
            </a:p>
          </p:txBody>
        </p:sp>
        <p:sp>
          <p:nvSpPr>
            <p:cNvPr id="6" name="AutoShape 7"/>
            <p:cNvSpPr>
              <a:spLocks noChangeArrowheads="1"/>
            </p:cNvSpPr>
            <p:nvPr/>
          </p:nvSpPr>
          <p:spPr bwMode="auto">
            <a:xfrm>
              <a:off x="4191000" y="3352800"/>
              <a:ext cx="568325" cy="838200"/>
            </a:xfrm>
            <a:prstGeom prst="downArrow">
              <a:avLst>
                <a:gd name="adj1" fmla="val 50000"/>
                <a:gd name="adj2" fmla="val 50279"/>
              </a:avLst>
            </a:prstGeom>
            <a:solidFill>
              <a:schemeClr val="accent1"/>
            </a:solidFill>
            <a:ln w="12700">
              <a:solidFill>
                <a:schemeClr val="tx1"/>
              </a:solidFill>
              <a:miter lim="800000"/>
              <a:headEnd/>
              <a:tailEnd/>
            </a:ln>
            <a:effectLst/>
          </p:spPr>
          <p:txBody>
            <a:bodyPr wrap="none" anchor="ctr">
              <a:prstTxWarp prst="textNoShape">
                <a:avLst/>
              </a:prstTxWarp>
            </a:bodyPr>
            <a:lstStyle/>
            <a:p>
              <a:endParaRPr lang="en-US" sz="1600"/>
            </a:p>
          </p:txBody>
        </p:sp>
        <p:sp>
          <p:nvSpPr>
            <p:cNvPr id="7" name="Rectangle 5"/>
            <p:cNvSpPr>
              <a:spLocks noChangeArrowheads="1"/>
            </p:cNvSpPr>
            <p:nvPr/>
          </p:nvSpPr>
          <p:spPr bwMode="auto">
            <a:xfrm>
              <a:off x="533400" y="4191000"/>
              <a:ext cx="7213600" cy="458788"/>
            </a:xfrm>
            <a:prstGeom prst="rect">
              <a:avLst/>
            </a:prstGeom>
            <a:noFill/>
            <a:ln w="12700">
              <a:noFill/>
              <a:miter lim="800000"/>
              <a:headEnd/>
              <a:tailEnd/>
            </a:ln>
            <a:effectLst/>
          </p:spPr>
          <p:txBody>
            <a:bodyPr lIns="90487" tIns="44450" rIns="90487" bIns="44450">
              <a:prstTxWarp prst="textNoShape">
                <a:avLst/>
              </a:prstTxWarp>
              <a:spAutoFit/>
            </a:bodyPr>
            <a:lstStyle/>
            <a:p>
              <a:pPr algn="l">
                <a:spcBef>
                  <a:spcPct val="50000"/>
                </a:spcBef>
              </a:pPr>
              <a:r>
                <a:rPr lang="en-US" sz="2400" b="1" dirty="0" smtClean="0"/>
                <a:t>Generalization about</a:t>
              </a:r>
              <a:r>
                <a:rPr lang="en-US" sz="2400" b="1" dirty="0" smtClean="0"/>
                <a:t> </a:t>
              </a:r>
              <a:r>
                <a:rPr lang="en-US" sz="2400" b="1" dirty="0" smtClean="0">
                  <a:solidFill>
                    <a:srgbClr val="0000FF"/>
                  </a:solidFill>
                </a:rPr>
                <a:t>learning </a:t>
              </a:r>
              <a:r>
                <a:rPr lang="en-US" sz="2400" b="1" dirty="0" smtClean="0"/>
                <a:t>and </a:t>
              </a:r>
              <a:r>
                <a:rPr lang="en-US" sz="2400" b="1" dirty="0" smtClean="0">
                  <a:solidFill>
                    <a:srgbClr val="FF00FF"/>
                  </a:solidFill>
                </a:rPr>
                <a:t>teaching</a:t>
              </a:r>
              <a:endParaRPr lang="en-US" sz="2400" b="1" dirty="0">
                <a:solidFill>
                  <a:srgbClr val="FF00FF"/>
                </a:solidFill>
              </a:endParaRPr>
            </a:p>
          </p:txBody>
        </p:sp>
      </p:grpSp>
      <p:sp>
        <p:nvSpPr>
          <p:cNvPr id="8" name="Rectangle 2"/>
          <p:cNvSpPr>
            <a:spLocks noChangeArrowheads="1"/>
          </p:cNvSpPr>
          <p:nvPr/>
        </p:nvSpPr>
        <p:spPr bwMode="auto">
          <a:xfrm>
            <a:off x="533400" y="381000"/>
            <a:ext cx="8305800" cy="459100"/>
          </a:xfrm>
          <a:prstGeom prst="rect">
            <a:avLst/>
          </a:prstGeom>
          <a:noFill/>
          <a:ln w="12700">
            <a:noFill/>
            <a:miter lim="800000"/>
            <a:headEnd/>
            <a:tailEnd/>
          </a:ln>
          <a:effectLst/>
        </p:spPr>
        <p:txBody>
          <a:bodyPr lIns="90487" tIns="44450" rIns="90487" bIns="44450">
            <a:prstTxWarp prst="textNoShape">
              <a:avLst/>
            </a:prstTxWarp>
            <a:spAutoFit/>
          </a:bodyPr>
          <a:lstStyle/>
          <a:p>
            <a:pPr algn="l">
              <a:spcBef>
                <a:spcPct val="50000"/>
              </a:spcBef>
            </a:pPr>
            <a:r>
              <a:rPr lang="en-US" sz="2400" b="1" dirty="0" smtClean="0"/>
              <a:t>Specific difficulties</a:t>
            </a:r>
            <a:endParaRPr lang="en-US" sz="2400" b="1" dirty="0"/>
          </a:p>
        </p:txBody>
      </p:sp>
      <p:sp>
        <p:nvSpPr>
          <p:cNvPr id="9" name="Rectangle 5"/>
          <p:cNvSpPr>
            <a:spLocks noChangeArrowheads="1"/>
          </p:cNvSpPr>
          <p:nvPr/>
        </p:nvSpPr>
        <p:spPr bwMode="auto">
          <a:xfrm>
            <a:off x="533400" y="2133600"/>
            <a:ext cx="7213600" cy="458788"/>
          </a:xfrm>
          <a:prstGeom prst="rect">
            <a:avLst/>
          </a:prstGeom>
          <a:noFill/>
          <a:ln w="12700">
            <a:noFill/>
            <a:miter lim="800000"/>
            <a:headEnd/>
            <a:tailEnd/>
          </a:ln>
          <a:effectLst/>
        </p:spPr>
        <p:txBody>
          <a:bodyPr lIns="90487" tIns="44450" rIns="90487" bIns="44450">
            <a:prstTxWarp prst="textNoShape">
              <a:avLst/>
            </a:prstTxWarp>
            <a:spAutoFit/>
          </a:bodyPr>
          <a:lstStyle/>
          <a:p>
            <a:pPr algn="l">
              <a:spcBef>
                <a:spcPct val="50000"/>
              </a:spcBef>
            </a:pPr>
            <a:r>
              <a:rPr lang="en-US" sz="2400" b="1" dirty="0"/>
              <a:t>Basic underlying difficulty</a:t>
            </a:r>
          </a:p>
        </p:txBody>
      </p:sp>
      <p:sp>
        <p:nvSpPr>
          <p:cNvPr id="10" name="AutoShape 7"/>
          <p:cNvSpPr>
            <a:spLocks noChangeArrowheads="1"/>
          </p:cNvSpPr>
          <p:nvPr/>
        </p:nvSpPr>
        <p:spPr bwMode="auto">
          <a:xfrm>
            <a:off x="4191000" y="1295400"/>
            <a:ext cx="568325" cy="838200"/>
          </a:xfrm>
          <a:prstGeom prst="downArrow">
            <a:avLst>
              <a:gd name="adj1" fmla="val 50000"/>
              <a:gd name="adj2" fmla="val 50279"/>
            </a:avLst>
          </a:prstGeom>
          <a:solidFill>
            <a:schemeClr val="accent1"/>
          </a:solidFill>
          <a:ln w="12700">
            <a:solidFill>
              <a:schemeClr val="tx1"/>
            </a:solidFill>
            <a:miter lim="800000"/>
            <a:headEnd/>
            <a:tailEnd/>
          </a:ln>
          <a:effectLst/>
        </p:spPr>
        <p:txBody>
          <a:bodyPr wrap="none" anchor="ctr">
            <a:prstTxWarp prst="textNoShape">
              <a:avLst/>
            </a:prstTxWarp>
          </a:bodyPr>
          <a:lstStyle/>
          <a:p>
            <a:endParaRPr lang="en-US" sz="1600"/>
          </a:p>
        </p:txBody>
      </p:sp>
      <p:sp>
        <p:nvSpPr>
          <p:cNvPr id="11" name="TextBox 10"/>
          <p:cNvSpPr txBox="1"/>
          <p:nvPr/>
        </p:nvSpPr>
        <p:spPr>
          <a:xfrm>
            <a:off x="838200" y="2514600"/>
            <a:ext cx="8001000" cy="830997"/>
          </a:xfrm>
          <a:prstGeom prst="rect">
            <a:avLst/>
          </a:prstGeom>
          <a:noFill/>
        </p:spPr>
        <p:txBody>
          <a:bodyPr wrap="square" rtlCol="0">
            <a:spAutoFit/>
          </a:bodyPr>
          <a:lstStyle/>
          <a:p>
            <a:r>
              <a:rPr lang="en-US" sz="2400" dirty="0" smtClean="0"/>
              <a:t>Failure to interpret ratios of quantities in terms of number of units of numerator for each unit of denominator</a:t>
            </a:r>
            <a:endParaRPr lang="en-US" sz="2400" dirty="0"/>
          </a:p>
        </p:txBody>
      </p:sp>
      <p:sp>
        <p:nvSpPr>
          <p:cNvPr id="12" name="TextBox 11"/>
          <p:cNvSpPr txBox="1"/>
          <p:nvPr/>
        </p:nvSpPr>
        <p:spPr>
          <a:xfrm>
            <a:off x="838200" y="833735"/>
            <a:ext cx="8077200" cy="461665"/>
          </a:xfrm>
          <a:prstGeom prst="rect">
            <a:avLst/>
          </a:prstGeom>
          <a:noFill/>
        </p:spPr>
        <p:txBody>
          <a:bodyPr wrap="square" rtlCol="0">
            <a:spAutoFit/>
          </a:bodyPr>
          <a:lstStyle/>
          <a:p>
            <a:r>
              <a:rPr lang="en-US" sz="2400" dirty="0" smtClean="0"/>
              <a:t>Many errors reflected indiscriminate </a:t>
            </a:r>
            <a:r>
              <a:rPr lang="en-US" sz="2400" dirty="0" smtClean="0"/>
              <a:t>use </a:t>
            </a:r>
            <a:r>
              <a:rPr lang="en-US" sz="2400" dirty="0" smtClean="0"/>
              <a:t>of </a:t>
            </a:r>
            <a:r>
              <a:rPr lang="en-US" sz="2400" dirty="0" smtClean="0"/>
              <a:t>formulas.</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dissolve">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4818" name="Title 1"/>
          <p:cNvSpPr>
            <a:spLocks noGrp="1"/>
          </p:cNvSpPr>
          <p:nvPr>
            <p:ph type="title"/>
          </p:nvPr>
        </p:nvSpPr>
        <p:spPr>
          <a:xfrm>
            <a:off x="152401" y="275116"/>
            <a:ext cx="8839200" cy="951542"/>
          </a:xfrm>
        </p:spPr>
        <p:txBody>
          <a:bodyPr/>
          <a:lstStyle/>
          <a:p>
            <a:r>
              <a:rPr lang="en-US" sz="2800" b="1" dirty="0" smtClean="0">
                <a:ea typeface="ＭＳ Ｐゴシック" pitchFamily="-80" charset="-128"/>
                <a:cs typeface="ＭＳ Ｐゴシック" pitchFamily="-80" charset="-128"/>
              </a:rPr>
              <a:t>Research and curriculum development:</a:t>
            </a:r>
            <a:br>
              <a:rPr lang="en-US" sz="2800" b="1" dirty="0" smtClean="0">
                <a:ea typeface="ＭＳ Ｐゴシック" pitchFamily="-80" charset="-128"/>
                <a:cs typeface="ＭＳ Ｐゴシック" pitchFamily="-80" charset="-128"/>
              </a:rPr>
            </a:br>
            <a:r>
              <a:rPr lang="en-US" sz="2800" b="1" dirty="0" smtClean="0">
                <a:ea typeface="ＭＳ Ｐゴシック" pitchFamily="-80" charset="-128"/>
                <a:cs typeface="ＭＳ Ｐゴシック" pitchFamily="-80" charset="-128"/>
              </a:rPr>
              <a:t>important reasoning skills in physics </a:t>
            </a:r>
            <a:r>
              <a:rPr lang="en-US" sz="2400" b="1" dirty="0" smtClean="0">
                <a:solidFill>
                  <a:schemeClr val="tx1"/>
                </a:solidFill>
                <a:ea typeface="ＭＳ Ｐゴシック" pitchFamily="-80" charset="-128"/>
                <a:cs typeface="ＭＳ Ｐゴシック" pitchFamily="-80" charset="-128"/>
              </a:rPr>
              <a:t>(and beyond)</a:t>
            </a:r>
            <a:endParaRPr lang="en-US" sz="2800" b="1" dirty="0" smtClean="0">
              <a:solidFill>
                <a:schemeClr val="tx1"/>
              </a:solidFill>
              <a:ea typeface="ＭＳ Ｐゴシック" pitchFamily="-80" charset="-128"/>
              <a:cs typeface="ＭＳ Ｐゴシック" pitchFamily="-80" charset="-128"/>
            </a:endParaRPr>
          </a:p>
        </p:txBody>
      </p:sp>
      <p:sp>
        <p:nvSpPr>
          <p:cNvPr id="34819" name="Content Placeholder 2"/>
          <p:cNvSpPr>
            <a:spLocks noGrp="1"/>
          </p:cNvSpPr>
          <p:nvPr>
            <p:ph idx="1"/>
          </p:nvPr>
        </p:nvSpPr>
        <p:spPr>
          <a:xfrm>
            <a:off x="457201" y="1524000"/>
            <a:ext cx="6781800" cy="4796697"/>
          </a:xfrm>
        </p:spPr>
        <p:txBody>
          <a:bodyPr vert="horz" wrap="square" anchor="t"/>
          <a:lstStyle/>
          <a:p>
            <a:pPr lvl="2" indent="-1201738">
              <a:buNone/>
            </a:pPr>
            <a:r>
              <a:rPr lang="en-US" b="1" dirty="0" smtClean="0">
                <a:ea typeface="ＭＳ Ｐゴシック" pitchFamily="-80" charset="-128"/>
                <a:cs typeface="ＭＳ Ｐゴシック" pitchFamily="-80" charset="-128"/>
              </a:rPr>
              <a:t>Four examples</a:t>
            </a:r>
            <a:r>
              <a:rPr lang="en-US" dirty="0" smtClean="0">
                <a:ea typeface="ＭＳ Ｐゴシック" pitchFamily="-80" charset="-128"/>
                <a:cs typeface="ＭＳ Ｐゴシック" pitchFamily="-80" charset="-128"/>
              </a:rPr>
              <a:t>	</a:t>
            </a:r>
          </a:p>
          <a:p>
            <a:pPr marL="914400" lvl="1" indent="-457200">
              <a:spcBef>
                <a:spcPts val="1200"/>
              </a:spcBef>
              <a:buFont typeface="+mj-lt"/>
              <a:buAutoNum type="arabicPeriod"/>
            </a:pPr>
            <a:r>
              <a:rPr lang="en-US" sz="2400" dirty="0" smtClean="0">
                <a:ea typeface="ＭＳ Ｐゴシック" pitchFamily="-80" charset="-128"/>
                <a:cs typeface="ＭＳ Ｐゴシック" pitchFamily="-80" charset="-128"/>
              </a:rPr>
              <a:t>Ratio (proportional) reasoning</a:t>
            </a:r>
          </a:p>
          <a:p>
            <a:pPr marL="914400" lvl="1" indent="-457200">
              <a:spcBef>
                <a:spcPts val="2400"/>
              </a:spcBef>
              <a:buFont typeface="+mj-lt"/>
              <a:buAutoNum type="arabicPeriod"/>
            </a:pPr>
            <a:r>
              <a:rPr lang="en-US" sz="2400" dirty="0" smtClean="0">
                <a:ea typeface="ＭＳ Ｐゴシック" pitchFamily="-80" charset="-128"/>
                <a:cs typeface="ＭＳ Ｐゴシック" pitchFamily="-80" charset="-128"/>
              </a:rPr>
              <a:t>Construction and application of </a:t>
            </a:r>
            <a:br>
              <a:rPr lang="en-US" sz="2400" dirty="0" smtClean="0">
                <a:ea typeface="ＭＳ Ｐゴシック" pitchFamily="-80" charset="-128"/>
                <a:cs typeface="ＭＳ Ｐゴシック" pitchFamily="-80" charset="-128"/>
              </a:rPr>
            </a:br>
            <a:r>
              <a:rPr lang="en-US" sz="2400" dirty="0" smtClean="0">
                <a:ea typeface="ＭＳ Ｐゴシック" pitchFamily="-80" charset="-128"/>
                <a:cs typeface="ＭＳ Ｐゴシック" pitchFamily="-80" charset="-128"/>
              </a:rPr>
              <a:t>a qualitative scientific model</a:t>
            </a:r>
            <a:endParaRPr lang="en-US" sz="1600" dirty="0" smtClean="0">
              <a:ea typeface="ＭＳ Ｐゴシック" pitchFamily="-80" charset="-128"/>
              <a:cs typeface="ＭＳ Ｐゴシック" pitchFamily="-80" charset="-128"/>
            </a:endParaRPr>
          </a:p>
          <a:p>
            <a:pPr lvl="1">
              <a:buNone/>
            </a:pPr>
            <a:r>
              <a:rPr lang="en-US" sz="1800" dirty="0" smtClean="0">
                <a:ea typeface="ＭＳ Ｐゴシック" pitchFamily="-80" charset="-128"/>
                <a:cs typeface="ＭＳ Ｐゴシック" pitchFamily="-80" charset="-128"/>
              </a:rPr>
              <a:t>		inductive-deductive reasoning</a:t>
            </a:r>
            <a:br>
              <a:rPr lang="en-US" sz="1800" dirty="0" smtClean="0">
                <a:ea typeface="ＭＳ Ｐゴシック" pitchFamily="-80" charset="-128"/>
                <a:cs typeface="ＭＳ Ｐゴシック" pitchFamily="-80" charset="-128"/>
              </a:rPr>
            </a:br>
            <a:r>
              <a:rPr lang="en-US" sz="1800" dirty="0" smtClean="0">
                <a:ea typeface="ＭＳ Ｐゴシック" pitchFamily="-80" charset="-128"/>
                <a:cs typeface="ＭＳ Ｐゴシック" pitchFamily="-80" charset="-128"/>
              </a:rPr>
              <a:t>		(</a:t>
            </a:r>
            <a:r>
              <a:rPr lang="en-US" sz="1800" i="1" dirty="0" smtClean="0">
                <a:ea typeface="ＭＳ Ｐゴシック" pitchFamily="-80" charset="-128"/>
                <a:cs typeface="ＭＳ Ｐゴシック" pitchFamily="-80" charset="-128"/>
              </a:rPr>
              <a:t>If … then … therefore</a:t>
            </a:r>
            <a:r>
              <a:rPr lang="en-US" sz="1800" dirty="0" smtClean="0">
                <a:ea typeface="ＭＳ Ｐゴシック" pitchFamily="-80" charset="-128"/>
                <a:cs typeface="ＭＳ Ｐゴシック" pitchFamily="-80" charset="-128"/>
              </a:rPr>
              <a:t>),</a:t>
            </a:r>
          </a:p>
          <a:p>
            <a:pPr lvl="1">
              <a:buNone/>
            </a:pPr>
            <a:r>
              <a:rPr lang="en-US" sz="1800" dirty="0" smtClean="0">
                <a:ea typeface="ＭＳ Ｐゴシック" pitchFamily="-80" charset="-128"/>
                <a:cs typeface="ＭＳ Ｐゴシック" pitchFamily="-80" charset="-128"/>
              </a:rPr>
              <a:t>		analogical reasoning, limiting cases, </a:t>
            </a:r>
            <a:r>
              <a:rPr lang="en-US" sz="1800" i="1" dirty="0" smtClean="0">
                <a:ea typeface="ＭＳ Ｐゴシック" pitchFamily="-80" charset="-128"/>
                <a:cs typeface="ＭＳ Ｐゴシック" pitchFamily="-80" charset="-128"/>
              </a:rPr>
              <a:t>etc.</a:t>
            </a:r>
          </a:p>
          <a:p>
            <a:pPr marL="914400" lvl="1" indent="-457200">
              <a:spcBef>
                <a:spcPts val="2400"/>
              </a:spcBef>
              <a:buFont typeface="+mj-lt"/>
              <a:buAutoNum type="arabicPeriod" startAt="3"/>
            </a:pPr>
            <a:r>
              <a:rPr lang="en-US" sz="2400" dirty="0" smtClean="0">
                <a:ea typeface="ＭＳ Ｐゴシック" pitchFamily="-80" charset="-128"/>
                <a:cs typeface="ＭＳ Ｐゴシック" pitchFamily="-80" charset="-128"/>
              </a:rPr>
              <a:t>Control of variables</a:t>
            </a:r>
          </a:p>
          <a:p>
            <a:pPr marL="914400" lvl="1" indent="-457200">
              <a:spcBef>
                <a:spcPts val="3200"/>
              </a:spcBef>
              <a:buFont typeface="+mj-lt"/>
              <a:buAutoNum type="arabicPeriod" startAt="3"/>
            </a:pPr>
            <a:r>
              <a:rPr lang="en-US" sz="2400" dirty="0" smtClean="0">
                <a:ea typeface="ＭＳ Ｐゴシック" pitchFamily="-80" charset="-128"/>
                <a:cs typeface="ＭＳ Ｐゴシック" pitchFamily="-80" charset="-128"/>
              </a:rPr>
              <a:t>Application of a quantitative </a:t>
            </a:r>
            <a:br>
              <a:rPr lang="en-US" sz="2400" dirty="0" smtClean="0">
                <a:ea typeface="ＭＳ Ｐゴシック" pitchFamily="-80" charset="-128"/>
                <a:cs typeface="ＭＳ Ｐゴシック" pitchFamily="-80" charset="-128"/>
              </a:rPr>
            </a:br>
            <a:r>
              <a:rPr lang="en-US" sz="2400" dirty="0" smtClean="0">
                <a:ea typeface="ＭＳ Ｐゴシック" pitchFamily="-80" charset="-128"/>
                <a:cs typeface="ＭＳ Ｐゴシック" pitchFamily="-80" charset="-128"/>
              </a:rPr>
              <a:t>sci</a:t>
            </a:r>
            <a:r>
              <a:rPr lang="en-US" sz="2000" dirty="0" smtClean="0">
                <a:ea typeface="ＭＳ Ｐゴシック" pitchFamily="-80" charset="-128"/>
                <a:cs typeface="ＭＳ Ｐゴシック" pitchFamily="-80" charset="-128"/>
              </a:rPr>
              <a:t>entific model</a:t>
            </a:r>
          </a:p>
        </p:txBody>
      </p:sp>
      <p:sp>
        <p:nvSpPr>
          <p:cNvPr id="34820" name="Slide Number Placeholder 3"/>
          <p:cNvSpPr>
            <a:spLocks noGrp="1"/>
          </p:cNvSpPr>
          <p:nvPr>
            <p:ph type="sldNum" sz="quarter" idx="10"/>
          </p:nvPr>
        </p:nvSpPr>
        <p:spPr>
          <a:noFill/>
        </p:spPr>
        <p:txBody>
          <a:bodyPr/>
          <a:lstStyle/>
          <a:p>
            <a:fld id="{CA2A22D0-AF09-A143-A9D0-6F3572E00FDE}" type="slidenum">
              <a:rPr lang="en-US" smtClean="0">
                <a:latin typeface="Helvetica" charset="0"/>
              </a:rPr>
              <a:pPr/>
              <a:t>33</a:t>
            </a:fld>
            <a:endParaRPr lang="en-US" smtClean="0">
              <a:latin typeface="Helvetica" charset="0"/>
            </a:endParaRPr>
          </a:p>
        </p:txBody>
      </p:sp>
      <p:sp>
        <p:nvSpPr>
          <p:cNvPr id="11" name="Right Arrow 10"/>
          <p:cNvSpPr/>
          <p:nvPr/>
        </p:nvSpPr>
        <p:spPr bwMode="auto">
          <a:xfrm>
            <a:off x="456381" y="2819400"/>
            <a:ext cx="381000" cy="304800"/>
          </a:xfrm>
          <a:prstGeom prst="rightArrow">
            <a:avLst/>
          </a:prstGeom>
          <a:solidFill>
            <a:schemeClr val="accent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233363" marR="0" indent="-233363" algn="l" defTabSz="914400" rtl="0" eaLnBrk="0" fontAlgn="base" latinLnBrk="0" hangingPunct="0">
              <a:lnSpc>
                <a:spcPct val="100000"/>
              </a:lnSpc>
              <a:spcBef>
                <a:spcPct val="20000"/>
              </a:spcBef>
              <a:spcAft>
                <a:spcPct val="0"/>
              </a:spcAft>
              <a:buClrTx/>
              <a:buSzPct val="100000"/>
              <a:buFontTx/>
              <a:buNone/>
              <a:tabLst/>
            </a:pPr>
            <a:endParaRPr kumimoji="0" lang="en-US" sz="1800" b="0" i="1" u="none" strike="noStrike" cap="none" normalizeH="0" baseline="0">
              <a:ln>
                <a:noFill/>
              </a:ln>
              <a:solidFill>
                <a:schemeClr val="tx1"/>
              </a:solidFill>
              <a:effectLst/>
              <a:latin typeface="Helvetica" pitchFamily="-110"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 name="Slide Number Placeholder 3"/>
          <p:cNvSpPr>
            <a:spLocks noGrp="1"/>
          </p:cNvSpPr>
          <p:nvPr>
            <p:ph type="sldNum" sz="quarter" idx="10"/>
          </p:nvPr>
        </p:nvSpPr>
        <p:spPr/>
        <p:txBody>
          <a:bodyPr/>
          <a:lstStyle/>
          <a:p>
            <a:fld id="{959C2E99-F382-0E43-B387-88AAB2F1F038}" type="slidenum">
              <a:rPr lang="en-US"/>
              <a:pPr/>
              <a:t>34</a:t>
            </a:fld>
            <a:endParaRPr lang="en-US"/>
          </a:p>
        </p:txBody>
      </p:sp>
      <p:sp>
        <p:nvSpPr>
          <p:cNvPr id="331778" name="Rectangle 2"/>
          <p:cNvSpPr>
            <a:spLocks noGrp="1" noChangeArrowheads="1"/>
          </p:cNvSpPr>
          <p:nvPr>
            <p:ph type="ctrTitle"/>
          </p:nvPr>
        </p:nvSpPr>
        <p:spPr>
          <a:xfrm>
            <a:off x="373063" y="304800"/>
            <a:ext cx="8466137" cy="951542"/>
          </a:xfrm>
          <a:noFill/>
          <a:ln/>
        </p:spPr>
        <p:txBody>
          <a:bodyPr/>
          <a:lstStyle/>
          <a:p>
            <a:pPr algn="l"/>
            <a:r>
              <a:rPr lang="en-US" sz="2800" b="1" dirty="0" smtClean="0">
                <a:ea typeface="ＭＳ Ｐゴシック" pitchFamily="-80" charset="-128"/>
                <a:cs typeface="ＭＳ Ｐゴシック" pitchFamily="-80" charset="-128"/>
              </a:rPr>
              <a:t>Research on student reasoning skills:</a:t>
            </a:r>
            <a:br>
              <a:rPr lang="en-US" sz="2800" b="1" dirty="0" smtClean="0">
                <a:ea typeface="ＭＳ Ｐゴシック" pitchFamily="-80" charset="-128"/>
                <a:cs typeface="ＭＳ Ｐゴシック" pitchFamily="-80" charset="-128"/>
              </a:rPr>
            </a:br>
            <a:r>
              <a:rPr lang="en-US" sz="2800" i="1" dirty="0" smtClean="0"/>
              <a:t>Example from electric circuits</a:t>
            </a:r>
            <a:endParaRPr lang="en-US" sz="2800" i="1" dirty="0"/>
          </a:p>
        </p:txBody>
      </p:sp>
      <p:sp>
        <p:nvSpPr>
          <p:cNvPr id="331779" name="Rectangle 3"/>
          <p:cNvSpPr>
            <a:spLocks noGrp="1" noChangeArrowheads="1"/>
          </p:cNvSpPr>
          <p:nvPr>
            <p:ph type="subTitle" idx="1"/>
          </p:nvPr>
        </p:nvSpPr>
        <p:spPr>
          <a:xfrm>
            <a:off x="457200" y="2438400"/>
            <a:ext cx="4668838" cy="698500"/>
          </a:xfrm>
          <a:noFill/>
          <a:ln/>
        </p:spPr>
        <p:txBody>
          <a:bodyPr/>
          <a:lstStyle/>
          <a:p>
            <a:pPr algn="l"/>
            <a:r>
              <a:rPr lang="en-US" sz="2000" b="1">
                <a:solidFill>
                  <a:schemeClr val="tx2"/>
                </a:solidFill>
              </a:rPr>
              <a:t>Rank the five bulbs from brightest to dimmest.  Explain.</a:t>
            </a:r>
          </a:p>
        </p:txBody>
      </p:sp>
      <p:sp>
        <p:nvSpPr>
          <p:cNvPr id="331780" name="Rectangle 4"/>
          <p:cNvSpPr>
            <a:spLocks noChangeArrowheads="1"/>
          </p:cNvSpPr>
          <p:nvPr/>
        </p:nvSpPr>
        <p:spPr bwMode="auto">
          <a:xfrm>
            <a:off x="381000" y="1482725"/>
            <a:ext cx="4572000" cy="698500"/>
          </a:xfrm>
          <a:prstGeom prst="rect">
            <a:avLst/>
          </a:prstGeom>
          <a:noFill/>
          <a:ln w="12700">
            <a:noFill/>
            <a:miter lim="800000"/>
            <a:headEnd/>
            <a:tailEnd/>
          </a:ln>
          <a:effectLst/>
        </p:spPr>
        <p:txBody>
          <a:bodyPr lIns="90487" tIns="44450" rIns="90487" bIns="44450">
            <a:prstTxWarp prst="textNoShape">
              <a:avLst/>
            </a:prstTxWarp>
            <a:spAutoFit/>
          </a:bodyPr>
          <a:lstStyle/>
          <a:p>
            <a:pPr algn="l"/>
            <a:r>
              <a:rPr lang="en-US" sz="2000" b="1">
                <a:solidFill>
                  <a:schemeClr val="tx2"/>
                </a:solidFill>
              </a:rPr>
              <a:t>The bulbs below are identical.  </a:t>
            </a:r>
            <a:br>
              <a:rPr lang="en-US" sz="2000" b="1">
                <a:solidFill>
                  <a:schemeClr val="tx2"/>
                </a:solidFill>
              </a:rPr>
            </a:br>
            <a:r>
              <a:rPr lang="en-US" sz="2000" b="1">
                <a:solidFill>
                  <a:schemeClr val="tx2"/>
                </a:solidFill>
              </a:rPr>
              <a:t>The batteries are identical and ideal.</a:t>
            </a:r>
          </a:p>
        </p:txBody>
      </p:sp>
      <p:graphicFrame>
        <p:nvGraphicFramePr>
          <p:cNvPr id="331781" name="Object 5"/>
          <p:cNvGraphicFramePr>
            <a:graphicFrameLocks/>
          </p:cNvGraphicFramePr>
          <p:nvPr/>
        </p:nvGraphicFramePr>
        <p:xfrm>
          <a:off x="304800" y="3505200"/>
          <a:ext cx="4460875" cy="1120775"/>
        </p:xfrm>
        <a:graphic>
          <a:graphicData uri="http://schemas.openxmlformats.org/presentationml/2006/ole">
            <p:oleObj spid="_x0000_s162818" name="Document" r:id="rId3" imgW="5753100" imgH="1447800" progId="Word.Document.8">
              <p:embed/>
            </p:oleObj>
          </a:graphicData>
        </a:graphic>
      </p:graphicFrame>
      <p:sp>
        <p:nvSpPr>
          <p:cNvPr id="331782" name="Rectangle 6"/>
          <p:cNvSpPr>
            <a:spLocks noChangeArrowheads="1"/>
          </p:cNvSpPr>
          <p:nvPr/>
        </p:nvSpPr>
        <p:spPr bwMode="auto">
          <a:xfrm>
            <a:off x="1371600" y="5867400"/>
            <a:ext cx="6665913" cy="758825"/>
          </a:xfrm>
          <a:prstGeom prst="rect">
            <a:avLst/>
          </a:prstGeom>
          <a:noFill/>
          <a:ln w="12700">
            <a:noFill/>
            <a:miter lim="800000"/>
            <a:headEnd/>
            <a:tailEnd/>
          </a:ln>
          <a:effectLst/>
        </p:spPr>
        <p:txBody>
          <a:bodyPr wrap="none" lIns="90487" tIns="44450" rIns="90487" bIns="44450">
            <a:prstTxWarp prst="textNoShape">
              <a:avLst/>
            </a:prstTxWarp>
            <a:spAutoFit/>
          </a:bodyPr>
          <a:lstStyle/>
          <a:p>
            <a:pPr>
              <a:spcBef>
                <a:spcPct val="20000"/>
              </a:spcBef>
            </a:pPr>
            <a:r>
              <a:rPr lang="en-US" sz="2000" b="1" i="1"/>
              <a:t>Results independent of whether administered </a:t>
            </a:r>
          </a:p>
          <a:p>
            <a:pPr>
              <a:spcBef>
                <a:spcPct val="20000"/>
              </a:spcBef>
            </a:pPr>
            <a:r>
              <a:rPr lang="en-US" sz="2000" b="1" i="1"/>
              <a:t>before or after instruction in standard lecture courses</a:t>
            </a:r>
          </a:p>
        </p:txBody>
      </p:sp>
      <p:sp>
        <p:nvSpPr>
          <p:cNvPr id="331784" name="Rectangle 8"/>
          <p:cNvSpPr>
            <a:spLocks noChangeArrowheads="1"/>
          </p:cNvSpPr>
          <p:nvPr/>
        </p:nvSpPr>
        <p:spPr bwMode="auto">
          <a:xfrm>
            <a:off x="5334000" y="1219200"/>
            <a:ext cx="3810000" cy="1492250"/>
          </a:xfrm>
          <a:prstGeom prst="rect">
            <a:avLst/>
          </a:prstGeom>
          <a:noFill/>
          <a:ln w="12700">
            <a:noFill/>
            <a:miter lim="800000"/>
            <a:headEnd/>
            <a:tailEnd/>
          </a:ln>
          <a:effectLst/>
        </p:spPr>
        <p:txBody>
          <a:bodyPr lIns="90487" tIns="44450" rIns="90487" bIns="44450">
            <a:prstTxWarp prst="textNoShape">
              <a:avLst/>
            </a:prstTxWarp>
            <a:spAutoFit/>
          </a:bodyPr>
          <a:lstStyle/>
          <a:p>
            <a:pPr algn="l">
              <a:spcBef>
                <a:spcPct val="20000"/>
              </a:spcBef>
              <a:buSzPct val="100000"/>
            </a:pPr>
            <a:r>
              <a:rPr lang="en-US" sz="2000" b="1"/>
              <a:t>Correct response:</a:t>
            </a:r>
            <a:r>
              <a:rPr lang="en-US" sz="2400" u="sng"/>
              <a:t> </a:t>
            </a:r>
          </a:p>
          <a:p>
            <a:pPr algn="l">
              <a:spcBef>
                <a:spcPct val="20000"/>
              </a:spcBef>
              <a:buSzPct val="100000"/>
            </a:pPr>
            <a:r>
              <a:rPr lang="en-US" sz="2400" u="sng"/>
              <a:t>given by ~ 15%</a:t>
            </a:r>
            <a:endParaRPr lang="en-US" sz="2400"/>
          </a:p>
          <a:p>
            <a:pPr algn="l">
              <a:spcBef>
                <a:spcPct val="20000"/>
              </a:spcBef>
              <a:buSzPct val="100000"/>
            </a:pPr>
            <a:endParaRPr lang="en-US" sz="300"/>
          </a:p>
          <a:p>
            <a:pPr marL="400050" lvl="1" indent="-285750" algn="l">
              <a:spcBef>
                <a:spcPct val="20000"/>
              </a:spcBef>
              <a:buSzPct val="100000"/>
              <a:buFontTx/>
              <a:buChar char="–"/>
            </a:pPr>
            <a:r>
              <a:rPr lang="en-US" sz="1800">
                <a:ea typeface="ヒラギノ角ゴ Pro W3" charset="-128"/>
              </a:rPr>
              <a:t>students in calculus-based  physics  (N &gt; 1000)</a:t>
            </a:r>
          </a:p>
        </p:txBody>
      </p:sp>
      <p:sp>
        <p:nvSpPr>
          <p:cNvPr id="331786" name="Rectangle 10"/>
          <p:cNvSpPr>
            <a:spLocks noChangeArrowheads="1"/>
          </p:cNvSpPr>
          <p:nvPr/>
        </p:nvSpPr>
        <p:spPr bwMode="auto">
          <a:xfrm>
            <a:off x="771525" y="4953000"/>
            <a:ext cx="3311525" cy="396875"/>
          </a:xfrm>
          <a:prstGeom prst="rect">
            <a:avLst/>
          </a:prstGeom>
          <a:noFill/>
          <a:ln w="12700">
            <a:noFill/>
            <a:miter lim="800000"/>
            <a:headEnd/>
            <a:tailEnd/>
          </a:ln>
          <a:effectLst/>
        </p:spPr>
        <p:txBody>
          <a:bodyPr wrap="none" anchor="ctr">
            <a:prstTxWarp prst="textNoShape">
              <a:avLst/>
            </a:prstTxWarp>
            <a:spAutoFit/>
          </a:bodyPr>
          <a:lstStyle/>
          <a:p>
            <a:r>
              <a:rPr lang="en-US" sz="2000" b="1"/>
              <a:t>Answer: A = D = E &gt; B = C</a:t>
            </a:r>
          </a:p>
        </p:txBody>
      </p:sp>
      <p:sp>
        <p:nvSpPr>
          <p:cNvPr id="331787" name="Text Box 11"/>
          <p:cNvSpPr txBox="1">
            <a:spLocks noChangeArrowheads="1"/>
          </p:cNvSpPr>
          <p:nvPr/>
        </p:nvSpPr>
        <p:spPr bwMode="auto">
          <a:xfrm>
            <a:off x="914400" y="3657600"/>
            <a:ext cx="319088" cy="336550"/>
          </a:xfrm>
          <a:prstGeom prst="rect">
            <a:avLst/>
          </a:prstGeom>
          <a:solidFill>
            <a:srgbClr val="FDFBFF"/>
          </a:solidFill>
          <a:ln w="12700">
            <a:noFill/>
            <a:miter lim="800000"/>
            <a:headEnd/>
            <a:tailEnd/>
          </a:ln>
          <a:effectLst/>
        </p:spPr>
        <p:txBody>
          <a:bodyPr wrap="none" anchor="ctr">
            <a:prstTxWarp prst="textNoShape">
              <a:avLst/>
            </a:prstTxWarp>
            <a:spAutoFit/>
          </a:bodyPr>
          <a:lstStyle/>
          <a:p>
            <a:r>
              <a:rPr lang="en-US" dirty="0"/>
              <a:t>A</a:t>
            </a:r>
          </a:p>
        </p:txBody>
      </p:sp>
      <p:sp>
        <p:nvSpPr>
          <p:cNvPr id="331788" name="Text Box 12"/>
          <p:cNvSpPr txBox="1">
            <a:spLocks noChangeArrowheads="1"/>
          </p:cNvSpPr>
          <p:nvPr/>
        </p:nvSpPr>
        <p:spPr bwMode="auto">
          <a:xfrm>
            <a:off x="2316163" y="3581400"/>
            <a:ext cx="319087" cy="336550"/>
          </a:xfrm>
          <a:prstGeom prst="rect">
            <a:avLst/>
          </a:prstGeom>
          <a:solidFill>
            <a:srgbClr val="FDFBFF"/>
          </a:solidFill>
          <a:ln w="12700">
            <a:noFill/>
            <a:miter lim="800000"/>
            <a:headEnd/>
            <a:tailEnd/>
          </a:ln>
          <a:effectLst/>
        </p:spPr>
        <p:txBody>
          <a:bodyPr wrap="none" anchor="ctr">
            <a:prstTxWarp prst="textNoShape">
              <a:avLst/>
            </a:prstTxWarp>
            <a:spAutoFit/>
          </a:bodyPr>
          <a:lstStyle/>
          <a:p>
            <a:r>
              <a:rPr lang="en-US"/>
              <a:t>B</a:t>
            </a:r>
          </a:p>
        </p:txBody>
      </p:sp>
      <p:sp>
        <p:nvSpPr>
          <p:cNvPr id="331789" name="Text Box 13"/>
          <p:cNvSpPr txBox="1">
            <a:spLocks noChangeArrowheads="1"/>
          </p:cNvSpPr>
          <p:nvPr/>
        </p:nvSpPr>
        <p:spPr bwMode="auto">
          <a:xfrm>
            <a:off x="2324100" y="4006850"/>
            <a:ext cx="330200" cy="336550"/>
          </a:xfrm>
          <a:prstGeom prst="rect">
            <a:avLst/>
          </a:prstGeom>
          <a:solidFill>
            <a:srgbClr val="FDFBFF"/>
          </a:solidFill>
          <a:ln w="12700">
            <a:noFill/>
            <a:miter lim="800000"/>
            <a:headEnd/>
            <a:tailEnd/>
          </a:ln>
          <a:effectLst/>
        </p:spPr>
        <p:txBody>
          <a:bodyPr wrap="none" anchor="ctr">
            <a:prstTxWarp prst="textNoShape">
              <a:avLst/>
            </a:prstTxWarp>
            <a:spAutoFit/>
          </a:bodyPr>
          <a:lstStyle/>
          <a:p>
            <a:r>
              <a:rPr lang="en-US"/>
              <a:t>C</a:t>
            </a:r>
          </a:p>
        </p:txBody>
      </p:sp>
      <p:sp>
        <p:nvSpPr>
          <p:cNvPr id="331790" name="Text Box 14"/>
          <p:cNvSpPr txBox="1">
            <a:spLocks noChangeArrowheads="1"/>
          </p:cNvSpPr>
          <p:nvPr/>
        </p:nvSpPr>
        <p:spPr bwMode="auto">
          <a:xfrm>
            <a:off x="3719513" y="3581400"/>
            <a:ext cx="330200" cy="336550"/>
          </a:xfrm>
          <a:prstGeom prst="rect">
            <a:avLst/>
          </a:prstGeom>
          <a:solidFill>
            <a:srgbClr val="FDFBFF"/>
          </a:solidFill>
          <a:ln w="12700">
            <a:noFill/>
            <a:miter lim="800000"/>
            <a:headEnd/>
            <a:tailEnd/>
          </a:ln>
          <a:effectLst/>
        </p:spPr>
        <p:txBody>
          <a:bodyPr wrap="none" anchor="ctr">
            <a:prstTxWarp prst="textNoShape">
              <a:avLst/>
            </a:prstTxWarp>
            <a:spAutoFit/>
          </a:bodyPr>
          <a:lstStyle/>
          <a:p>
            <a:r>
              <a:rPr lang="en-US"/>
              <a:t>D</a:t>
            </a:r>
          </a:p>
        </p:txBody>
      </p:sp>
      <p:sp>
        <p:nvSpPr>
          <p:cNvPr id="331792" name="Text Box 16"/>
          <p:cNvSpPr txBox="1">
            <a:spLocks noChangeArrowheads="1"/>
          </p:cNvSpPr>
          <p:nvPr/>
        </p:nvSpPr>
        <p:spPr bwMode="auto">
          <a:xfrm>
            <a:off x="4252913" y="3581400"/>
            <a:ext cx="319087" cy="336550"/>
          </a:xfrm>
          <a:prstGeom prst="rect">
            <a:avLst/>
          </a:prstGeom>
          <a:solidFill>
            <a:srgbClr val="FDFBFF"/>
          </a:solidFill>
          <a:ln w="12700">
            <a:noFill/>
            <a:miter lim="800000"/>
            <a:headEnd/>
            <a:tailEnd/>
          </a:ln>
          <a:effectLst/>
        </p:spPr>
        <p:txBody>
          <a:bodyPr wrap="none" anchor="ctr">
            <a:prstTxWarp prst="textNoShape">
              <a:avLst/>
            </a:prstTxWarp>
            <a:spAutoFit/>
          </a:bodyPr>
          <a:lstStyle/>
          <a:p>
            <a:r>
              <a:rPr lang="en-US"/>
              <a:t>E</a:t>
            </a:r>
          </a:p>
        </p:txBody>
      </p:sp>
      <p:sp>
        <p:nvSpPr>
          <p:cNvPr id="331795" name="Rectangle 19"/>
          <p:cNvSpPr>
            <a:spLocks noChangeArrowheads="1"/>
          </p:cNvSpPr>
          <p:nvPr/>
        </p:nvSpPr>
        <p:spPr bwMode="auto">
          <a:xfrm>
            <a:off x="5334000" y="2817813"/>
            <a:ext cx="3810000" cy="1104900"/>
          </a:xfrm>
          <a:prstGeom prst="rect">
            <a:avLst/>
          </a:prstGeom>
          <a:noFill/>
          <a:ln w="12700">
            <a:noFill/>
            <a:miter lim="800000"/>
            <a:headEnd/>
            <a:tailEnd/>
          </a:ln>
          <a:effectLst/>
        </p:spPr>
        <p:txBody>
          <a:bodyPr lIns="90487" tIns="44450" rIns="90487" bIns="44450">
            <a:prstTxWarp prst="textNoShape">
              <a:avLst/>
            </a:prstTxWarp>
            <a:spAutoFit/>
          </a:bodyPr>
          <a:lstStyle/>
          <a:p>
            <a:pPr marL="400050" lvl="1" indent="-285750" algn="l">
              <a:spcBef>
                <a:spcPct val="70000"/>
              </a:spcBef>
              <a:buSzPct val="100000"/>
              <a:buFontTx/>
              <a:buChar char="–"/>
            </a:pPr>
            <a:r>
              <a:rPr lang="en-US" sz="1800">
                <a:ea typeface="ヒラギノ角ゴ Pro W3" charset="-128"/>
              </a:rPr>
              <a:t>high school physics teachers</a:t>
            </a:r>
          </a:p>
          <a:p>
            <a:pPr marL="400050" lvl="1" indent="-285750" algn="l">
              <a:spcBef>
                <a:spcPct val="70000"/>
              </a:spcBef>
              <a:buSzPct val="100000"/>
              <a:buFontTx/>
              <a:buChar char="–"/>
            </a:pPr>
            <a:r>
              <a:rPr lang="en-US" sz="1800">
                <a:ea typeface="ヒラギノ角ゴ Pro W3" charset="-128"/>
              </a:rPr>
              <a:t>university faculty in other sciences and mathematics</a:t>
            </a:r>
          </a:p>
        </p:txBody>
      </p:sp>
      <p:sp>
        <p:nvSpPr>
          <p:cNvPr id="331796" name="Rectangle 20"/>
          <p:cNvSpPr>
            <a:spLocks noChangeArrowheads="1"/>
          </p:cNvSpPr>
          <p:nvPr/>
        </p:nvSpPr>
        <p:spPr bwMode="auto">
          <a:xfrm>
            <a:off x="5334000" y="4165600"/>
            <a:ext cx="3810000" cy="1168400"/>
          </a:xfrm>
          <a:prstGeom prst="rect">
            <a:avLst/>
          </a:prstGeom>
          <a:noFill/>
          <a:ln w="12700">
            <a:noFill/>
            <a:miter lim="800000"/>
            <a:headEnd/>
            <a:tailEnd/>
          </a:ln>
          <a:effectLst/>
        </p:spPr>
        <p:txBody>
          <a:bodyPr lIns="90487" tIns="44450" rIns="90487" bIns="44450">
            <a:prstTxWarp prst="textNoShape">
              <a:avLst/>
            </a:prstTxWarp>
            <a:spAutoFit/>
          </a:bodyPr>
          <a:lstStyle/>
          <a:p>
            <a:pPr algn="l">
              <a:spcBef>
                <a:spcPct val="20000"/>
              </a:spcBef>
              <a:buSzPct val="100000"/>
            </a:pPr>
            <a:r>
              <a:rPr lang="en-US" sz="2400" u="sng"/>
              <a:t>given by ~ 70%</a:t>
            </a:r>
          </a:p>
          <a:p>
            <a:pPr marL="400050" lvl="1" indent="-285750" algn="l">
              <a:spcBef>
                <a:spcPct val="60000"/>
              </a:spcBef>
              <a:buSzPct val="100000"/>
              <a:buFontTx/>
              <a:buChar char="–"/>
            </a:pPr>
            <a:r>
              <a:rPr lang="en-US" sz="1800">
                <a:ea typeface="ヒラギノ角ゴ Pro W3" charset="-128"/>
              </a:rPr>
              <a:t>graduate TA’s and postdocs </a:t>
            </a:r>
            <a:br>
              <a:rPr lang="en-US" sz="1800">
                <a:ea typeface="ヒラギノ角ゴ Pro W3" charset="-128"/>
              </a:rPr>
            </a:br>
            <a:r>
              <a:rPr lang="en-US" sz="1800">
                <a:ea typeface="ヒラギノ角ゴ Pro W3" charset="-128"/>
              </a:rPr>
              <a:t>in physics (N ~ 55)</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31786"/>
                                        </p:tgtEl>
                                        <p:attrNameLst>
                                          <p:attrName>style.visibility</p:attrName>
                                        </p:attrNameLst>
                                      </p:cBhvr>
                                      <p:to>
                                        <p:strVal val="visible"/>
                                      </p:to>
                                    </p:set>
                                    <p:animEffect transition="in" filter="wipe(up)">
                                      <p:cBhvr>
                                        <p:cTn id="7" dur="500"/>
                                        <p:tgtEl>
                                          <p:spTgt spid="33178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31784"/>
                                        </p:tgtEl>
                                        <p:attrNameLst>
                                          <p:attrName>style.visibility</p:attrName>
                                        </p:attrNameLst>
                                      </p:cBhvr>
                                      <p:to>
                                        <p:strVal val="visible"/>
                                      </p:to>
                                    </p:set>
                                    <p:animEffect transition="in" filter="wipe(up)">
                                      <p:cBhvr>
                                        <p:cTn id="12" dur="500"/>
                                        <p:tgtEl>
                                          <p:spTgt spid="33178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31795">
                                            <p:txEl>
                                              <p:pRg st="0" end="0"/>
                                            </p:txEl>
                                          </p:spTgt>
                                        </p:tgtEl>
                                        <p:attrNameLst>
                                          <p:attrName>style.visibility</p:attrName>
                                        </p:attrNameLst>
                                      </p:cBhvr>
                                      <p:to>
                                        <p:strVal val="visible"/>
                                      </p:to>
                                    </p:set>
                                    <p:animEffect transition="in" filter="wipe(up)">
                                      <p:cBhvr>
                                        <p:cTn id="17" dur="500"/>
                                        <p:tgtEl>
                                          <p:spTgt spid="33179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331795">
                                            <p:txEl>
                                              <p:pRg st="1" end="1"/>
                                            </p:txEl>
                                          </p:spTgt>
                                        </p:tgtEl>
                                        <p:attrNameLst>
                                          <p:attrName>style.visibility</p:attrName>
                                        </p:attrNameLst>
                                      </p:cBhvr>
                                      <p:to>
                                        <p:strVal val="visible"/>
                                      </p:to>
                                    </p:set>
                                    <p:animEffect transition="in" filter="wipe(up)">
                                      <p:cBhvr>
                                        <p:cTn id="22" dur="500"/>
                                        <p:tgtEl>
                                          <p:spTgt spid="331795">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331796"/>
                                        </p:tgtEl>
                                        <p:attrNameLst>
                                          <p:attrName>style.visibility</p:attrName>
                                        </p:attrNameLst>
                                      </p:cBhvr>
                                      <p:to>
                                        <p:strVal val="visible"/>
                                      </p:to>
                                    </p:set>
                                    <p:animEffect transition="in" filter="wipe(up)">
                                      <p:cBhvr>
                                        <p:cTn id="27" dur="500"/>
                                        <p:tgtEl>
                                          <p:spTgt spid="331796"/>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331782"/>
                                        </p:tgtEl>
                                        <p:attrNameLst>
                                          <p:attrName>style.visibility</p:attrName>
                                        </p:attrNameLst>
                                      </p:cBhvr>
                                      <p:to>
                                        <p:strVal val="visible"/>
                                      </p:to>
                                    </p:set>
                                    <p:animEffect transition="in" filter="wipe(up)">
                                      <p:cBhvr>
                                        <p:cTn id="32" dur="500"/>
                                        <p:tgtEl>
                                          <p:spTgt spid="3317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1782" grpId="0" autoUpdateAnimBg="0"/>
      <p:bldP spid="331784" grpId="0" autoUpdateAnimBg="0"/>
      <p:bldP spid="331786" grpId="0" autoUpdateAnimBg="0"/>
      <p:bldP spid="331795" grpId="0" build="p" bldLvl="2" autoUpdateAnimBg="0"/>
      <p:bldP spid="331796" grpId="0" autoUpdateAnimBg="0"/>
    </p:bld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Slide Number Placeholder 3"/>
          <p:cNvSpPr>
            <a:spLocks noGrp="1"/>
          </p:cNvSpPr>
          <p:nvPr>
            <p:ph type="sldNum" sz="quarter" idx="10"/>
          </p:nvPr>
        </p:nvSpPr>
        <p:spPr/>
        <p:txBody>
          <a:bodyPr/>
          <a:lstStyle/>
          <a:p>
            <a:fld id="{2F458487-75A9-DC4A-8795-508A00EE4952}" type="slidenum">
              <a:rPr lang="en-US"/>
              <a:pPr/>
              <a:t>35</a:t>
            </a:fld>
            <a:endParaRPr lang="en-US"/>
          </a:p>
        </p:txBody>
      </p:sp>
      <p:sp>
        <p:nvSpPr>
          <p:cNvPr id="546818" name="Rectangle 2"/>
          <p:cNvSpPr>
            <a:spLocks noChangeArrowheads="1"/>
          </p:cNvSpPr>
          <p:nvPr/>
        </p:nvSpPr>
        <p:spPr bwMode="auto">
          <a:xfrm>
            <a:off x="533400" y="304800"/>
            <a:ext cx="8305800" cy="828432"/>
          </a:xfrm>
          <a:prstGeom prst="rect">
            <a:avLst/>
          </a:prstGeom>
          <a:noFill/>
          <a:ln w="12700">
            <a:noFill/>
            <a:miter lim="800000"/>
            <a:headEnd/>
            <a:tailEnd/>
          </a:ln>
          <a:effectLst/>
        </p:spPr>
        <p:txBody>
          <a:bodyPr lIns="90487" tIns="44450" rIns="90487" bIns="44450">
            <a:prstTxWarp prst="textNoShape">
              <a:avLst/>
            </a:prstTxWarp>
            <a:spAutoFit/>
          </a:bodyPr>
          <a:lstStyle/>
          <a:p>
            <a:pPr algn="l">
              <a:spcBef>
                <a:spcPct val="50000"/>
              </a:spcBef>
            </a:pPr>
            <a:r>
              <a:rPr lang="en-US" sz="2400" b="1" dirty="0"/>
              <a:t>Examples of persistent conceptual difficulties with electric circuits</a:t>
            </a:r>
          </a:p>
        </p:txBody>
      </p:sp>
      <p:sp>
        <p:nvSpPr>
          <p:cNvPr id="546819" name="Rectangle 3"/>
          <p:cNvSpPr>
            <a:spLocks noChangeArrowheads="1"/>
          </p:cNvSpPr>
          <p:nvPr/>
        </p:nvSpPr>
        <p:spPr bwMode="auto">
          <a:xfrm>
            <a:off x="771525" y="1075824"/>
            <a:ext cx="7934325" cy="905376"/>
          </a:xfrm>
          <a:prstGeom prst="rect">
            <a:avLst/>
          </a:prstGeom>
          <a:noFill/>
          <a:ln w="12700">
            <a:noFill/>
            <a:miter lim="800000"/>
            <a:headEnd/>
            <a:tailEnd/>
          </a:ln>
          <a:effectLst/>
        </p:spPr>
        <p:txBody>
          <a:bodyPr lIns="90487" tIns="44450" rIns="90487" bIns="44450">
            <a:prstTxWarp prst="textNoShape">
              <a:avLst/>
            </a:prstTxWarp>
            <a:spAutoFit/>
          </a:bodyPr>
          <a:lstStyle/>
          <a:p>
            <a:pPr marL="231775" indent="-231775" algn="l">
              <a:spcBef>
                <a:spcPct val="50000"/>
              </a:spcBef>
              <a:buFontTx/>
              <a:buChar char="•"/>
            </a:pPr>
            <a:r>
              <a:rPr lang="en-US" sz="2400" i="1" dirty="0"/>
              <a:t>belief that the battery is a constant current source</a:t>
            </a:r>
            <a:r>
              <a:rPr lang="en-US" sz="2400" i="1" dirty="0" smtClean="0"/>
              <a:t> </a:t>
            </a:r>
            <a:endParaRPr lang="en-US" sz="2400" dirty="0" smtClean="0"/>
          </a:p>
          <a:p>
            <a:pPr marL="231775" indent="-231775" algn="l">
              <a:spcBef>
                <a:spcPts val="600"/>
              </a:spcBef>
              <a:buFontTx/>
              <a:buChar char="•"/>
            </a:pPr>
            <a:r>
              <a:rPr lang="en-US" sz="2400" i="1" dirty="0" smtClean="0"/>
              <a:t>belief </a:t>
            </a:r>
            <a:r>
              <a:rPr lang="en-US" sz="2400" i="1" dirty="0"/>
              <a:t>that current is “used up” in a circuit</a:t>
            </a:r>
          </a:p>
        </p:txBody>
      </p:sp>
      <p:sp>
        <p:nvSpPr>
          <p:cNvPr id="546821" name="Rectangle 5"/>
          <p:cNvSpPr>
            <a:spLocks noChangeArrowheads="1"/>
          </p:cNvSpPr>
          <p:nvPr/>
        </p:nvSpPr>
        <p:spPr bwMode="auto">
          <a:xfrm>
            <a:off x="533400" y="2819400"/>
            <a:ext cx="7213600" cy="458788"/>
          </a:xfrm>
          <a:prstGeom prst="rect">
            <a:avLst/>
          </a:prstGeom>
          <a:noFill/>
          <a:ln w="12700">
            <a:noFill/>
            <a:miter lim="800000"/>
            <a:headEnd/>
            <a:tailEnd/>
          </a:ln>
          <a:effectLst/>
        </p:spPr>
        <p:txBody>
          <a:bodyPr lIns="90487" tIns="44450" rIns="90487" bIns="44450">
            <a:prstTxWarp prst="textNoShape">
              <a:avLst/>
            </a:prstTxWarp>
            <a:spAutoFit/>
          </a:bodyPr>
          <a:lstStyle/>
          <a:p>
            <a:pPr algn="l">
              <a:spcBef>
                <a:spcPct val="50000"/>
              </a:spcBef>
            </a:pPr>
            <a:r>
              <a:rPr lang="en-US" sz="2400" b="1" dirty="0"/>
              <a:t>Basic underlying difficulty</a:t>
            </a:r>
          </a:p>
        </p:txBody>
      </p:sp>
      <p:sp>
        <p:nvSpPr>
          <p:cNvPr id="546822" name="Rectangle 6"/>
          <p:cNvSpPr>
            <a:spLocks noChangeArrowheads="1"/>
          </p:cNvSpPr>
          <p:nvPr/>
        </p:nvSpPr>
        <p:spPr bwMode="auto">
          <a:xfrm>
            <a:off x="771525" y="3200400"/>
            <a:ext cx="7082066" cy="459100"/>
          </a:xfrm>
          <a:prstGeom prst="rect">
            <a:avLst/>
          </a:prstGeom>
          <a:noFill/>
          <a:ln w="12700">
            <a:noFill/>
            <a:miter lim="800000"/>
            <a:headEnd/>
            <a:tailEnd/>
          </a:ln>
          <a:effectLst/>
        </p:spPr>
        <p:txBody>
          <a:bodyPr wrap="none" lIns="90487" tIns="44450" rIns="90487" bIns="44450" anchor="ctr">
            <a:prstTxWarp prst="textNoShape">
              <a:avLst/>
            </a:prstTxWarp>
            <a:spAutoFit/>
          </a:bodyPr>
          <a:lstStyle/>
          <a:p>
            <a:pPr marL="231775" indent="-231775">
              <a:spcBef>
                <a:spcPct val="50000"/>
              </a:spcBef>
              <a:buFontTx/>
              <a:buChar char="•"/>
            </a:pPr>
            <a:r>
              <a:rPr lang="en-US" sz="2400" i="1" dirty="0"/>
              <a:t>lack of a conceptual model for an electric </a:t>
            </a:r>
            <a:r>
              <a:rPr lang="en-US" sz="2400" i="1" dirty="0" smtClean="0"/>
              <a:t>circuit</a:t>
            </a:r>
            <a:endParaRPr lang="en-US" sz="2400" i="1" dirty="0"/>
          </a:p>
        </p:txBody>
      </p:sp>
      <p:sp>
        <p:nvSpPr>
          <p:cNvPr id="546823" name="AutoShape 7"/>
          <p:cNvSpPr>
            <a:spLocks noChangeArrowheads="1"/>
          </p:cNvSpPr>
          <p:nvPr/>
        </p:nvSpPr>
        <p:spPr bwMode="auto">
          <a:xfrm>
            <a:off x="4191000" y="2057400"/>
            <a:ext cx="568325" cy="838200"/>
          </a:xfrm>
          <a:prstGeom prst="downArrow">
            <a:avLst>
              <a:gd name="adj1" fmla="val 50000"/>
              <a:gd name="adj2" fmla="val 50279"/>
            </a:avLst>
          </a:prstGeom>
          <a:solidFill>
            <a:schemeClr val="accent1"/>
          </a:solidFill>
          <a:ln w="12700">
            <a:solidFill>
              <a:schemeClr val="tx1"/>
            </a:solidFill>
            <a:miter lim="800000"/>
            <a:headEnd/>
            <a:tailEnd/>
          </a:ln>
          <a:effectLst/>
        </p:spPr>
        <p:txBody>
          <a:bodyPr wrap="none" anchor="ctr">
            <a:prstTxWarp prst="textNoShape">
              <a:avLst/>
            </a:prstTxWarp>
          </a:bodyPr>
          <a:lstStyle/>
          <a:p>
            <a:endParaRPr lang="en-US" sz="1600"/>
          </a:p>
        </p:txBody>
      </p:sp>
      <p:grpSp>
        <p:nvGrpSpPr>
          <p:cNvPr id="12" name="Group 11"/>
          <p:cNvGrpSpPr/>
          <p:nvPr/>
        </p:nvGrpSpPr>
        <p:grpSpPr>
          <a:xfrm>
            <a:off x="533400" y="3733800"/>
            <a:ext cx="8448044" cy="3055853"/>
            <a:chOff x="533400" y="3733800"/>
            <a:chExt cx="8448044" cy="3055853"/>
          </a:xfrm>
        </p:grpSpPr>
        <p:sp>
          <p:nvSpPr>
            <p:cNvPr id="9" name="AutoShape 7"/>
            <p:cNvSpPr>
              <a:spLocks noChangeArrowheads="1"/>
            </p:cNvSpPr>
            <p:nvPr/>
          </p:nvSpPr>
          <p:spPr bwMode="auto">
            <a:xfrm>
              <a:off x="4191000" y="3733800"/>
              <a:ext cx="568325" cy="838200"/>
            </a:xfrm>
            <a:prstGeom prst="downArrow">
              <a:avLst>
                <a:gd name="adj1" fmla="val 50000"/>
                <a:gd name="adj2" fmla="val 50279"/>
              </a:avLst>
            </a:prstGeom>
            <a:solidFill>
              <a:schemeClr val="accent1"/>
            </a:solidFill>
            <a:ln w="12700">
              <a:solidFill>
                <a:schemeClr val="tx1"/>
              </a:solidFill>
              <a:miter lim="800000"/>
              <a:headEnd/>
              <a:tailEnd/>
            </a:ln>
            <a:effectLst/>
          </p:spPr>
          <p:txBody>
            <a:bodyPr wrap="none" anchor="ctr">
              <a:prstTxWarp prst="textNoShape">
                <a:avLst/>
              </a:prstTxWarp>
            </a:bodyPr>
            <a:lstStyle/>
            <a:p>
              <a:endParaRPr lang="en-US" sz="1600"/>
            </a:p>
          </p:txBody>
        </p:sp>
        <p:sp>
          <p:nvSpPr>
            <p:cNvPr id="10" name="Rectangle 5"/>
            <p:cNvSpPr>
              <a:spLocks noChangeArrowheads="1"/>
            </p:cNvSpPr>
            <p:nvPr/>
          </p:nvSpPr>
          <p:spPr bwMode="auto">
            <a:xfrm>
              <a:off x="533400" y="4646612"/>
              <a:ext cx="7213600" cy="458788"/>
            </a:xfrm>
            <a:prstGeom prst="rect">
              <a:avLst/>
            </a:prstGeom>
            <a:noFill/>
            <a:ln w="12700">
              <a:noFill/>
              <a:miter lim="800000"/>
              <a:headEnd/>
              <a:tailEnd/>
            </a:ln>
            <a:effectLst/>
          </p:spPr>
          <p:txBody>
            <a:bodyPr lIns="90487" tIns="44450" rIns="90487" bIns="44450">
              <a:prstTxWarp prst="textNoShape">
                <a:avLst/>
              </a:prstTxWarp>
              <a:spAutoFit/>
            </a:bodyPr>
            <a:lstStyle/>
            <a:p>
              <a:pPr algn="l">
                <a:spcBef>
                  <a:spcPct val="50000"/>
                </a:spcBef>
              </a:pPr>
              <a:r>
                <a:rPr lang="en-US" sz="2400" b="1" dirty="0" smtClean="0"/>
                <a:t>Generalization about</a:t>
              </a:r>
              <a:r>
                <a:rPr lang="en-US" sz="2400" b="1" dirty="0" smtClean="0"/>
                <a:t> </a:t>
              </a:r>
              <a:r>
                <a:rPr lang="en-US" sz="2400" b="1" dirty="0" smtClean="0">
                  <a:solidFill>
                    <a:srgbClr val="0000FF"/>
                  </a:solidFill>
                </a:rPr>
                <a:t>learning </a:t>
              </a:r>
              <a:r>
                <a:rPr lang="en-US" sz="2400" b="1" dirty="0" smtClean="0"/>
                <a:t>and </a:t>
              </a:r>
              <a:r>
                <a:rPr lang="en-US" sz="2400" b="1" dirty="0" smtClean="0">
                  <a:solidFill>
                    <a:srgbClr val="FF00FF"/>
                  </a:solidFill>
                </a:rPr>
                <a:t>teaching</a:t>
              </a:r>
              <a:endParaRPr lang="en-US" sz="2400" b="1" dirty="0">
                <a:solidFill>
                  <a:srgbClr val="FF00FF"/>
                </a:solidFill>
              </a:endParaRPr>
            </a:p>
          </p:txBody>
        </p:sp>
        <p:sp>
          <p:nvSpPr>
            <p:cNvPr id="11" name="Rectangle 6"/>
            <p:cNvSpPr>
              <a:spLocks noChangeArrowheads="1"/>
            </p:cNvSpPr>
            <p:nvPr/>
          </p:nvSpPr>
          <p:spPr bwMode="auto">
            <a:xfrm>
              <a:off x="771525" y="5099447"/>
              <a:ext cx="8209919" cy="1690206"/>
            </a:xfrm>
            <a:prstGeom prst="rect">
              <a:avLst/>
            </a:prstGeom>
            <a:noFill/>
            <a:ln w="12700">
              <a:noFill/>
              <a:miter lim="800000"/>
              <a:headEnd/>
              <a:tailEnd/>
            </a:ln>
            <a:effectLst/>
          </p:spPr>
          <p:txBody>
            <a:bodyPr wrap="square" lIns="90487" tIns="44450" rIns="90487" bIns="44450" anchor="ctr">
              <a:prstTxWarp prst="textNoShape">
                <a:avLst/>
              </a:prstTxWarp>
              <a:spAutoFit/>
            </a:bodyPr>
            <a:lstStyle/>
            <a:p>
              <a:pPr marL="231775" indent="-231775"/>
              <a:r>
                <a:rPr lang="en-US" sz="2000" b="1" i="0" dirty="0" smtClean="0">
                  <a:solidFill>
                    <a:srgbClr val="060A9E"/>
                  </a:solidFill>
                </a:rPr>
                <a:t>◊</a:t>
              </a:r>
              <a:r>
                <a:rPr lang="en-US" sz="2000" b="1" i="0" dirty="0" smtClean="0"/>
                <a:t> 	</a:t>
              </a:r>
              <a:r>
                <a:rPr lang="en-US" sz="2000" b="1" i="0" dirty="0" smtClean="0">
                  <a:solidFill>
                    <a:srgbClr val="060A9E"/>
                  </a:solidFill>
                </a:rPr>
                <a:t>A coherent conceptual framework is not typically an outcome of traditional instruction</a:t>
              </a:r>
              <a:r>
                <a:rPr lang="en-US" sz="2000" b="1" i="0" dirty="0" smtClean="0">
                  <a:solidFill>
                    <a:srgbClr val="000080"/>
                  </a:solidFill>
                </a:rPr>
                <a:t>.</a:t>
              </a:r>
              <a:endParaRPr lang="en-US" sz="2000" b="1" dirty="0" smtClean="0">
                <a:solidFill>
                  <a:srgbClr val="610048"/>
                </a:solidFill>
              </a:endParaRPr>
            </a:p>
            <a:p>
              <a:pPr marL="231775" indent="-231775"/>
              <a:r>
                <a:rPr lang="en-US" sz="2000" b="1" dirty="0" smtClean="0">
                  <a:solidFill>
                    <a:srgbClr val="FF00FF"/>
                  </a:solidFill>
                </a:rPr>
                <a:t>	Students need to go through the process of constructing a</a:t>
              </a:r>
              <a:r>
                <a:rPr lang="en-US" sz="2000" b="1" dirty="0" smtClean="0">
                  <a:solidFill>
                    <a:srgbClr val="FF00FF"/>
                  </a:solidFill>
                </a:rPr>
                <a:t> scientific model that </a:t>
              </a:r>
              <a:r>
                <a:rPr lang="en-US" sz="2000" b="1" dirty="0" smtClean="0">
                  <a:solidFill>
                    <a:srgbClr val="FF00FF"/>
                  </a:solidFill>
                </a:rPr>
                <a:t>they can apply to predict and explain real-world phenomena.</a:t>
              </a:r>
              <a:endParaRPr lang="en-US" sz="2000" b="1" dirty="0">
                <a:solidFill>
                  <a:srgbClr val="FF00FF"/>
                </a:solidFill>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dissolve">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826" name="Slide Number Placeholder 3"/>
          <p:cNvSpPr>
            <a:spLocks noGrp="1"/>
          </p:cNvSpPr>
          <p:nvPr>
            <p:ph type="sldNum" sz="quarter" idx="10"/>
          </p:nvPr>
        </p:nvSpPr>
        <p:spPr>
          <a:xfrm>
            <a:off x="8796338" y="6553200"/>
            <a:ext cx="325437" cy="244475"/>
          </a:xfrm>
          <a:noFill/>
        </p:spPr>
        <p:txBody>
          <a:bodyPr/>
          <a:lstStyle/>
          <a:p>
            <a:fld id="{5343F47F-5696-124C-A935-EDA6505BE5FF}" type="slidenum">
              <a:rPr lang="en-US" smtClean="0">
                <a:latin typeface="Helvetica" charset="0"/>
              </a:rPr>
              <a:pPr/>
              <a:t>36</a:t>
            </a:fld>
            <a:endParaRPr lang="en-US" smtClean="0">
              <a:latin typeface="Helvetica" charset="0"/>
            </a:endParaRPr>
          </a:p>
        </p:txBody>
      </p:sp>
      <p:sp>
        <p:nvSpPr>
          <p:cNvPr id="77827" name="Rectangle 2"/>
          <p:cNvSpPr>
            <a:spLocks noGrp="1" noChangeArrowheads="1"/>
          </p:cNvSpPr>
          <p:nvPr>
            <p:ph type="title"/>
          </p:nvPr>
        </p:nvSpPr>
        <p:spPr>
          <a:xfrm>
            <a:off x="152400" y="228600"/>
            <a:ext cx="7769225" cy="828432"/>
          </a:xfrm>
        </p:spPr>
        <p:txBody>
          <a:bodyPr/>
          <a:lstStyle/>
          <a:p>
            <a:pPr algn="l"/>
            <a:r>
              <a:rPr lang="en-US" sz="2400" b="1" dirty="0" smtClean="0">
                <a:ea typeface="ＭＳ Ｐゴシック" pitchFamily="-80" charset="-128"/>
                <a:cs typeface="ＭＳ Ｐゴシック" pitchFamily="-80" charset="-128"/>
              </a:rPr>
              <a:t>Example of constructing a Scientific Model:  </a:t>
            </a:r>
            <a:r>
              <a:rPr lang="en-US" sz="2400" b="1" i="1" dirty="0" smtClean="0">
                <a:ea typeface="ＭＳ Ｐゴシック" pitchFamily="-80" charset="-128"/>
                <a:cs typeface="ＭＳ Ｐゴシック" pitchFamily="-80" charset="-128"/>
              </a:rPr>
              <a:t>Physics by Inquiry</a:t>
            </a:r>
            <a:r>
              <a:rPr lang="en-US" sz="2400" b="1" dirty="0" smtClean="0">
                <a:ea typeface="ＭＳ Ｐゴシック" pitchFamily="-80" charset="-128"/>
                <a:cs typeface="ＭＳ Ｐゴシック" pitchFamily="-80" charset="-128"/>
              </a:rPr>
              <a:t> Module on </a:t>
            </a:r>
            <a:r>
              <a:rPr lang="en-US" sz="2400" b="1" i="1" dirty="0" smtClean="0">
                <a:ea typeface="ＭＳ Ｐゴシック" pitchFamily="-80" charset="-128"/>
                <a:cs typeface="ＭＳ Ｐゴシック" pitchFamily="-80" charset="-128"/>
              </a:rPr>
              <a:t>Electric Circuits</a:t>
            </a:r>
            <a:endParaRPr lang="en-US" sz="2800" b="1" i="1" dirty="0" smtClean="0">
              <a:ea typeface="ＭＳ Ｐゴシック" pitchFamily="-80" charset="-128"/>
              <a:cs typeface="ＭＳ Ｐゴシック" pitchFamily="-80" charset="-128"/>
            </a:endParaRPr>
          </a:p>
        </p:txBody>
      </p:sp>
      <p:sp>
        <p:nvSpPr>
          <p:cNvPr id="77828" name="Rectangle 3"/>
          <p:cNvSpPr>
            <a:spLocks noGrp="1" noChangeArrowheads="1"/>
          </p:cNvSpPr>
          <p:nvPr>
            <p:ph type="body" idx="1"/>
          </p:nvPr>
        </p:nvSpPr>
        <p:spPr>
          <a:xfrm>
            <a:off x="381000" y="1447800"/>
            <a:ext cx="8153400" cy="4439677"/>
          </a:xfrm>
        </p:spPr>
        <p:txBody>
          <a:bodyPr/>
          <a:lstStyle/>
          <a:p>
            <a:r>
              <a:rPr lang="en-US" sz="2400" dirty="0">
                <a:ea typeface="ＭＳ Ｐゴシック" pitchFamily="-80" charset="-128"/>
                <a:cs typeface="ＭＳ Ｐゴシック" pitchFamily="-80" charset="-128"/>
              </a:rPr>
              <a:t>Students are guided to construct a conceptual</a:t>
            </a:r>
            <a:r>
              <a:rPr lang="en-US" sz="2400" dirty="0" smtClean="0">
                <a:ea typeface="ＭＳ Ｐゴシック" pitchFamily="-80" charset="-128"/>
                <a:cs typeface="ＭＳ Ｐゴシック" pitchFamily="-80" charset="-128"/>
              </a:rPr>
              <a:t> </a:t>
            </a:r>
            <a:br>
              <a:rPr lang="en-US" sz="2400" dirty="0" smtClean="0">
                <a:ea typeface="ＭＳ Ｐゴシック" pitchFamily="-80" charset="-128"/>
                <a:cs typeface="ＭＳ Ｐゴシック" pitchFamily="-80" charset="-128"/>
              </a:rPr>
            </a:br>
            <a:r>
              <a:rPr lang="en-US" sz="2400" dirty="0" smtClean="0">
                <a:ea typeface="ＭＳ Ｐゴシック" pitchFamily="-80" charset="-128"/>
                <a:cs typeface="ＭＳ Ｐゴシック" pitchFamily="-80" charset="-128"/>
              </a:rPr>
              <a:t>model </a:t>
            </a:r>
            <a:r>
              <a:rPr lang="en-US" sz="2400" dirty="0">
                <a:ea typeface="ＭＳ Ｐゴシック" pitchFamily="-80" charset="-128"/>
                <a:cs typeface="ＭＳ Ｐゴシック" pitchFamily="-80" charset="-128"/>
              </a:rPr>
              <a:t>for an electric circuit through experience</a:t>
            </a:r>
            <a:r>
              <a:rPr lang="en-US" sz="2400" dirty="0" smtClean="0">
                <a:ea typeface="ＭＳ Ｐゴシック" pitchFamily="-80" charset="-128"/>
                <a:cs typeface="ＭＳ Ｐゴシック" pitchFamily="-80" charset="-128"/>
              </a:rPr>
              <a:t> </a:t>
            </a:r>
            <a:br>
              <a:rPr lang="en-US" sz="2400" dirty="0" smtClean="0">
                <a:ea typeface="ＭＳ Ｐゴシック" pitchFamily="-80" charset="-128"/>
                <a:cs typeface="ＭＳ Ｐゴシック" pitchFamily="-80" charset="-128"/>
              </a:rPr>
            </a:br>
            <a:r>
              <a:rPr lang="en-US" sz="2400" dirty="0" smtClean="0">
                <a:ea typeface="ＭＳ Ｐゴシック" pitchFamily="-80" charset="-128"/>
                <a:cs typeface="ＭＳ Ｐゴシック" pitchFamily="-80" charset="-128"/>
              </a:rPr>
              <a:t>with </a:t>
            </a:r>
            <a:r>
              <a:rPr lang="en-US" sz="2400" dirty="0">
                <a:ea typeface="ＭＳ Ｐゴシック" pitchFamily="-80" charset="-128"/>
                <a:cs typeface="ＭＳ Ｐゴシック" pitchFamily="-80" charset="-128"/>
              </a:rPr>
              <a:t>batteries and bulbs.  </a:t>
            </a:r>
          </a:p>
          <a:p>
            <a:pPr lvl="1">
              <a:buFontTx/>
              <a:buNone/>
            </a:pPr>
            <a:r>
              <a:rPr lang="en-US" sz="2000" i="1" dirty="0"/>
              <a:t>	(i.e., develop a mental picture and set of rules to predict and explain the behavior of simple electric circuits)</a:t>
            </a:r>
            <a:endParaRPr lang="en-US" sz="2000" i="1" dirty="0" smtClean="0"/>
          </a:p>
          <a:p>
            <a:pPr>
              <a:spcBef>
                <a:spcPts val="2800"/>
              </a:spcBef>
            </a:pPr>
            <a:r>
              <a:rPr lang="en-US" sz="2400" dirty="0" smtClean="0">
                <a:ea typeface="ＭＳ Ｐゴシック" pitchFamily="-80" charset="-128"/>
                <a:cs typeface="ＭＳ Ｐゴシック" pitchFamily="-80" charset="-128"/>
              </a:rPr>
              <a:t>Questions </a:t>
            </a:r>
            <a:r>
              <a:rPr lang="en-US" sz="2400" dirty="0">
                <a:ea typeface="ＭＳ Ｐゴシック" pitchFamily="-80" charset="-128"/>
                <a:cs typeface="ＭＳ Ｐゴシック" pitchFamily="-80" charset="-128"/>
              </a:rPr>
              <a:t>that require qualitative reasoning and verbal explanations help students develop a functional</a:t>
            </a:r>
            <a:r>
              <a:rPr lang="en-US" sz="2400" dirty="0" smtClean="0">
                <a:ea typeface="ＭＳ Ｐゴシック" pitchFamily="-80" charset="-128"/>
                <a:cs typeface="ＭＳ Ｐゴシック" pitchFamily="-80" charset="-128"/>
              </a:rPr>
              <a:t> understanding </a:t>
            </a:r>
            <a:r>
              <a:rPr lang="en-US" sz="2400" dirty="0">
                <a:ea typeface="ＭＳ Ｐゴシック" pitchFamily="-80" charset="-128"/>
                <a:cs typeface="ＭＳ Ｐゴシック" pitchFamily="-80" charset="-128"/>
              </a:rPr>
              <a:t>through their own intellectual effort.</a:t>
            </a:r>
            <a:endParaRPr lang="en-US" sz="2400" i="1" dirty="0" smtClean="0">
              <a:ea typeface="ＭＳ Ｐゴシック" pitchFamily="-80" charset="-128"/>
              <a:cs typeface="ＭＳ Ｐゴシック" pitchFamily="-80" charset="-128"/>
            </a:endParaRPr>
          </a:p>
          <a:p>
            <a:pPr>
              <a:spcBef>
                <a:spcPts val="2800"/>
              </a:spcBef>
            </a:pPr>
            <a:r>
              <a:rPr lang="en-US" sz="2400" dirty="0" smtClean="0">
                <a:ea typeface="ＭＳ Ｐゴシック" pitchFamily="-80" charset="-128"/>
                <a:cs typeface="ＭＳ Ｐゴシック" pitchFamily="-80" charset="-128"/>
              </a:rPr>
              <a:t>Curriculum </a:t>
            </a:r>
            <a:r>
              <a:rPr lang="en-US" sz="2400" dirty="0">
                <a:ea typeface="ＭＳ Ｐゴシック" pitchFamily="-80" charset="-128"/>
                <a:cs typeface="ＭＳ Ｐゴシック" pitchFamily="-80" charset="-128"/>
              </a:rPr>
              <a:t>explicitly addresses conceptual and reasoning difficulties identified through research.</a:t>
            </a:r>
          </a:p>
        </p:txBody>
      </p:sp>
      <p:pic>
        <p:nvPicPr>
          <p:cNvPr id="77829" name="Picture 4"/>
          <p:cNvPicPr>
            <a:picLocks noChangeArrowheads="1"/>
          </p:cNvPicPr>
          <p:nvPr/>
        </p:nvPicPr>
        <p:blipFill>
          <a:blip r:embed="rId3"/>
          <a:srcRect/>
          <a:stretch>
            <a:fillRect/>
          </a:stretch>
        </p:blipFill>
        <p:spPr bwMode="auto">
          <a:xfrm>
            <a:off x="7543800" y="152400"/>
            <a:ext cx="1398588" cy="1828800"/>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9874" name="Rectangle 8"/>
          <p:cNvSpPr>
            <a:spLocks noGrp="1" noChangeArrowheads="1"/>
          </p:cNvSpPr>
          <p:nvPr>
            <p:ph type="sldNum" sz="quarter" idx="10"/>
          </p:nvPr>
        </p:nvSpPr>
        <p:spPr>
          <a:xfrm>
            <a:off x="8796338" y="6553200"/>
            <a:ext cx="325437" cy="244475"/>
          </a:xfrm>
          <a:noFill/>
        </p:spPr>
        <p:txBody>
          <a:bodyPr/>
          <a:lstStyle/>
          <a:p>
            <a:fld id="{A4536576-CFB2-224A-82DD-F2A594009B3C}" type="slidenum">
              <a:rPr lang="en-US" smtClean="0">
                <a:latin typeface="Helvetica" charset="0"/>
              </a:rPr>
              <a:pPr/>
              <a:t>37</a:t>
            </a:fld>
            <a:endParaRPr lang="en-US" smtClean="0">
              <a:latin typeface="Helvetica" charset="0"/>
            </a:endParaRPr>
          </a:p>
        </p:txBody>
      </p:sp>
      <p:sp>
        <p:nvSpPr>
          <p:cNvPr id="79875" name="Rectangle 2"/>
          <p:cNvSpPr>
            <a:spLocks noGrp="1" noChangeArrowheads="1"/>
          </p:cNvSpPr>
          <p:nvPr>
            <p:ph type="title"/>
          </p:nvPr>
        </p:nvSpPr>
        <p:spPr>
          <a:xfrm>
            <a:off x="687388" y="1143000"/>
            <a:ext cx="7769225" cy="942975"/>
          </a:xfrm>
          <a:noFill/>
        </p:spPr>
        <p:txBody>
          <a:bodyPr/>
          <a:lstStyle/>
          <a:p>
            <a:r>
              <a:rPr lang="en-US" sz="2800" b="1" dirty="0" smtClean="0">
                <a:ea typeface="ＭＳ Ｐゴシック" pitchFamily="-80" charset="-128"/>
                <a:cs typeface="ＭＳ Ｐゴシック" pitchFamily="-80" charset="-128"/>
              </a:rPr>
              <a:t>Overview of model construction in the </a:t>
            </a:r>
            <a:r>
              <a:rPr lang="en-US" sz="2800" b="1" i="1" dirty="0" smtClean="0">
                <a:ea typeface="ＭＳ Ｐゴシック" pitchFamily="-80" charset="-128"/>
                <a:cs typeface="ＭＳ Ｐゴシック" pitchFamily="-80" charset="-128"/>
              </a:rPr>
              <a:t>Electric Circuits</a:t>
            </a:r>
            <a:r>
              <a:rPr lang="en-US" sz="2800" b="1" dirty="0" smtClean="0">
                <a:ea typeface="ＭＳ Ｐゴシック" pitchFamily="-80" charset="-128"/>
                <a:cs typeface="ＭＳ Ｐゴシック" pitchFamily="-80" charset="-128"/>
              </a:rPr>
              <a:t> module*</a:t>
            </a:r>
            <a:endParaRPr lang="en-US" sz="2800" b="1" i="1" dirty="0" smtClean="0">
              <a:ea typeface="ＭＳ Ｐゴシック" pitchFamily="-80" charset="-128"/>
              <a:cs typeface="ＭＳ Ｐゴシック" pitchFamily="-80" charset="-128"/>
            </a:endParaRPr>
          </a:p>
        </p:txBody>
      </p:sp>
      <p:sp>
        <p:nvSpPr>
          <p:cNvPr id="79876" name="Rectangle 3"/>
          <p:cNvSpPr>
            <a:spLocks noGrp="1" noChangeArrowheads="1"/>
          </p:cNvSpPr>
          <p:nvPr>
            <p:ph type="body" idx="1"/>
          </p:nvPr>
        </p:nvSpPr>
        <p:spPr>
          <a:xfrm>
            <a:off x="304800" y="2438400"/>
            <a:ext cx="8686800" cy="2176493"/>
          </a:xfrm>
          <a:noFill/>
        </p:spPr>
        <p:txBody>
          <a:bodyPr wrap="square"/>
          <a:lstStyle/>
          <a:p>
            <a:pPr marL="0" indent="0">
              <a:buNone/>
            </a:pPr>
            <a:r>
              <a:rPr lang="en-US" sz="2400" dirty="0" smtClean="0">
                <a:ea typeface="ＭＳ Ｐゴシック" pitchFamily="-80" charset="-128"/>
                <a:cs typeface="ＭＳ Ｐゴシック" pitchFamily="-80" charset="-128"/>
              </a:rPr>
              <a:t>From observations and “hands-on” experience, students develop a mental picture and a set of rules that they can use to predict and explain the behavior of simple dc circuits.</a:t>
            </a:r>
          </a:p>
          <a:p>
            <a:pPr marL="0" indent="0">
              <a:buNone/>
            </a:pPr>
            <a:endParaRPr lang="en-US" sz="900" dirty="0" smtClean="0">
              <a:ea typeface="ＭＳ Ｐゴシック" pitchFamily="-80" charset="-128"/>
              <a:cs typeface="ＭＳ Ｐゴシック" pitchFamily="-80" charset="-128"/>
            </a:endParaRPr>
          </a:p>
          <a:p>
            <a:pPr>
              <a:buNone/>
            </a:pPr>
            <a:r>
              <a:rPr lang="en-US" sz="2400" dirty="0" smtClean="0">
                <a:ea typeface="ＭＳ Ｐゴシック" pitchFamily="-80" charset="-128"/>
                <a:cs typeface="ＭＳ Ｐゴシック" pitchFamily="-80" charset="-128"/>
              </a:rPr>
              <a:t>Concepts are introduced as students recognize the need</a:t>
            </a:r>
            <a:br>
              <a:rPr lang="en-US" sz="2400" dirty="0" smtClean="0">
                <a:ea typeface="ＭＳ Ｐゴシック" pitchFamily="-80" charset="-128"/>
                <a:cs typeface="ＭＳ Ｐゴシック" pitchFamily="-80" charset="-128"/>
              </a:rPr>
            </a:br>
            <a:r>
              <a:rPr lang="en-US" sz="2400" dirty="0" smtClean="0">
                <a:ea typeface="ＭＳ Ｐゴシック" pitchFamily="-80" charset="-128"/>
                <a:cs typeface="ＭＳ Ｐゴシック" pitchFamily="-80" charset="-128"/>
              </a:rPr>
              <a:t>(e.g., current, resistance, voltage, power, energy).</a:t>
            </a:r>
          </a:p>
        </p:txBody>
      </p:sp>
      <p:sp>
        <p:nvSpPr>
          <p:cNvPr id="5" name="TextBox 4"/>
          <p:cNvSpPr txBox="1"/>
          <p:nvPr/>
        </p:nvSpPr>
        <p:spPr>
          <a:xfrm>
            <a:off x="152400" y="6172200"/>
            <a:ext cx="8908492" cy="461665"/>
          </a:xfrm>
          <a:prstGeom prst="rect">
            <a:avLst/>
          </a:prstGeom>
          <a:noFill/>
        </p:spPr>
        <p:txBody>
          <a:bodyPr wrap="square" rtlCol="0">
            <a:spAutoFit/>
          </a:bodyPr>
          <a:lstStyle/>
          <a:p>
            <a:r>
              <a:rPr lang="en-US" sz="1200" dirty="0" smtClean="0"/>
              <a:t>L.C. McDermott and P.S. Shaffer, “Research as a guide for curriculum development: an example from introductory electricity, </a:t>
            </a:r>
            <a:br>
              <a:rPr lang="en-US" sz="1200" dirty="0" smtClean="0"/>
            </a:br>
            <a:r>
              <a:rPr lang="en-US" sz="1200" dirty="0" smtClean="0"/>
              <a:t>I: Investigation of student understanding,” Am. J. Phys. </a:t>
            </a:r>
            <a:r>
              <a:rPr lang="en-US" sz="1200" b="1" dirty="0" smtClean="0"/>
              <a:t>60</a:t>
            </a:r>
            <a:r>
              <a:rPr lang="en-US" sz="1200" dirty="0" smtClean="0"/>
              <a:t>, (1992); II: Design of instructional strategies,” Am. J. Phys. </a:t>
            </a:r>
            <a:r>
              <a:rPr lang="en-US" sz="1200" b="1" dirty="0" smtClean="0"/>
              <a:t>60</a:t>
            </a:r>
            <a:r>
              <a:rPr lang="en-US" sz="1200" dirty="0" smtClean="0"/>
              <a:t>, (1992).</a:t>
            </a:r>
            <a:endParaRPr lang="en-US" sz="1200" dirty="0"/>
          </a:p>
        </p:txBody>
      </p:sp>
    </p:spTree>
  </p:cSld>
  <p:clrMapOvr>
    <a:masterClrMapping/>
  </p:clrMapOvr>
  <p:transition>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fld id="{A2C9C104-E054-B14F-8BFC-1A8ADF554885}" type="slidenum">
              <a:rPr lang="en-US"/>
              <a:pPr/>
              <a:t>38</a:t>
            </a:fld>
            <a:endParaRPr lang="en-US"/>
          </a:p>
        </p:txBody>
      </p:sp>
      <p:sp>
        <p:nvSpPr>
          <p:cNvPr id="370690" name="Rectangle 2"/>
          <p:cNvSpPr>
            <a:spLocks noGrp="1" noChangeArrowheads="1"/>
          </p:cNvSpPr>
          <p:nvPr>
            <p:ph type="title"/>
          </p:nvPr>
        </p:nvSpPr>
        <p:spPr>
          <a:xfrm>
            <a:off x="687388" y="465138"/>
            <a:ext cx="7769225" cy="515937"/>
          </a:xfrm>
        </p:spPr>
        <p:txBody>
          <a:bodyPr/>
          <a:lstStyle/>
          <a:p>
            <a:r>
              <a:rPr lang="en-US" sz="2800" b="1"/>
              <a:t>Assessment of student learning</a:t>
            </a:r>
          </a:p>
        </p:txBody>
      </p:sp>
      <p:sp>
        <p:nvSpPr>
          <p:cNvPr id="370691" name="Rectangle 3"/>
          <p:cNvSpPr>
            <a:spLocks noGrp="1" noChangeArrowheads="1"/>
          </p:cNvSpPr>
          <p:nvPr>
            <p:ph type="body" idx="1"/>
          </p:nvPr>
        </p:nvSpPr>
        <p:spPr>
          <a:xfrm>
            <a:off x="687388" y="5257800"/>
            <a:ext cx="7769225" cy="819150"/>
          </a:xfrm>
        </p:spPr>
        <p:txBody>
          <a:bodyPr/>
          <a:lstStyle/>
          <a:p>
            <a:pPr marL="0" indent="0" algn="ctr">
              <a:buFontTx/>
              <a:buNone/>
            </a:pPr>
            <a:r>
              <a:rPr lang="en-US" sz="2400" dirty="0"/>
              <a:t>Virtually all teachers (K-12) develop a model that they can apply to relatively complicated dc circuits.</a:t>
            </a:r>
          </a:p>
        </p:txBody>
      </p:sp>
      <p:graphicFrame>
        <p:nvGraphicFramePr>
          <p:cNvPr id="370692" name="Object 4"/>
          <p:cNvGraphicFramePr>
            <a:graphicFrameLocks/>
          </p:cNvGraphicFramePr>
          <p:nvPr/>
        </p:nvGraphicFramePr>
        <p:xfrm>
          <a:off x="2819400" y="1524000"/>
          <a:ext cx="3108325" cy="2657475"/>
        </p:xfrm>
        <a:graphic>
          <a:graphicData uri="http://schemas.openxmlformats.org/presentationml/2006/ole">
            <p:oleObj spid="_x0000_s163842" name="Document" r:id="rId3" imgW="3695700" imgH="3162300" progId="Word.Document.8">
              <p:embed/>
            </p:oleObj>
          </a:graphicData>
        </a:graphic>
      </p:graphicFrame>
      <p:sp>
        <p:nvSpPr>
          <p:cNvPr id="370693" name="Text Box 5"/>
          <p:cNvSpPr txBox="1">
            <a:spLocks noChangeArrowheads="1"/>
          </p:cNvSpPr>
          <p:nvPr/>
        </p:nvSpPr>
        <p:spPr bwMode="auto">
          <a:xfrm>
            <a:off x="3232150" y="4267200"/>
            <a:ext cx="2211388" cy="396875"/>
          </a:xfrm>
          <a:prstGeom prst="rect">
            <a:avLst/>
          </a:prstGeom>
          <a:noFill/>
          <a:ln w="12700">
            <a:noFill/>
            <a:miter lim="800000"/>
            <a:headEnd/>
            <a:tailEnd/>
          </a:ln>
          <a:effectLst/>
        </p:spPr>
        <p:txBody>
          <a:bodyPr wrap="none" anchor="ctr">
            <a:prstTxWarp prst="textNoShape">
              <a:avLst/>
            </a:prstTxWarp>
            <a:spAutoFit/>
          </a:bodyPr>
          <a:lstStyle/>
          <a:p>
            <a:r>
              <a:rPr lang="en-US" sz="2000" dirty="0"/>
              <a:t>E &gt; A = B &gt; C = 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069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ntr" presetSubtype="0" fill="hold" grpId="0" nodeType="clickEffect">
                                  <p:stCondLst>
                                    <p:cond delay="0"/>
                                  </p:stCondLst>
                                  <p:childTnLst>
                                    <p:set>
                                      <p:cBhvr>
                                        <p:cTn id="10" dur="1" fill="hold">
                                          <p:stCondLst>
                                            <p:cond delay="0"/>
                                          </p:stCondLst>
                                        </p:cTn>
                                        <p:tgtEl>
                                          <p:spTgt spid="370691">
                                            <p:txEl>
                                              <p:pRg st="0" end="0"/>
                                            </p:txEl>
                                          </p:spTgt>
                                        </p:tgtEl>
                                        <p:attrNameLst>
                                          <p:attrName>style.visibility</p:attrName>
                                        </p:attrNameLst>
                                      </p:cBhvr>
                                      <p:to>
                                        <p:strVal val="visible"/>
                                      </p:to>
                                    </p:set>
                                    <p:animEffect transition="in" filter="dissolve">
                                      <p:cBhvr>
                                        <p:cTn id="11" dur="500"/>
                                        <p:tgtEl>
                                          <p:spTgt spid="37069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0691" grpId="0" build="p"/>
      <p:bldP spid="370693" grpId="0"/>
    </p:bld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922" name="Title 1"/>
          <p:cNvSpPr>
            <a:spLocks noGrp="1"/>
          </p:cNvSpPr>
          <p:nvPr>
            <p:ph type="title"/>
          </p:nvPr>
        </p:nvSpPr>
        <p:spPr>
          <a:xfrm>
            <a:off x="228600" y="343858"/>
            <a:ext cx="7769225" cy="951542"/>
          </a:xfrm>
        </p:spPr>
        <p:txBody>
          <a:bodyPr/>
          <a:lstStyle/>
          <a:p>
            <a:pPr algn="l"/>
            <a:r>
              <a:rPr lang="en-US" sz="2800" b="1" dirty="0" smtClean="0">
                <a:ea typeface="ＭＳ Ｐゴシック" pitchFamily="-80" charset="-128"/>
                <a:cs typeface="ＭＳ Ｐゴシック" pitchFamily="-80" charset="-128"/>
              </a:rPr>
              <a:t>Process of building a </a:t>
            </a:r>
            <a:r>
              <a:rPr lang="en-US" sz="2800" b="1" dirty="0" smtClean="0">
                <a:solidFill>
                  <a:srgbClr val="0000FF"/>
                </a:solidFill>
                <a:ea typeface="ＭＳ Ｐゴシック" pitchFamily="-80" charset="-128"/>
                <a:cs typeface="ＭＳ Ｐゴシック" pitchFamily="-80" charset="-128"/>
              </a:rPr>
              <a:t>conceptual</a:t>
            </a:r>
            <a:r>
              <a:rPr lang="en-US" sz="2800" b="1" dirty="0" smtClean="0">
                <a:ea typeface="ＭＳ Ｐゴシック" pitchFamily="-80" charset="-128"/>
                <a:cs typeface="ＭＳ Ｐゴシック" pitchFamily="-80" charset="-128"/>
              </a:rPr>
              <a:t> model </a:t>
            </a:r>
            <a:br>
              <a:rPr lang="en-US" sz="2800" b="1" dirty="0" smtClean="0">
                <a:ea typeface="ＭＳ Ｐゴシック" pitchFamily="-80" charset="-128"/>
                <a:cs typeface="ＭＳ Ｐゴシック" pitchFamily="-80" charset="-128"/>
              </a:rPr>
            </a:br>
            <a:r>
              <a:rPr lang="en-US" sz="2800" b="1" dirty="0" smtClean="0">
                <a:ea typeface="ＭＳ Ｐゴシック" pitchFamily="-80" charset="-128"/>
                <a:cs typeface="ＭＳ Ｐゴシック" pitchFamily="-80" charset="-128"/>
              </a:rPr>
              <a:t>for current is</a:t>
            </a:r>
          </a:p>
        </p:txBody>
      </p:sp>
      <p:sp>
        <p:nvSpPr>
          <p:cNvPr id="81923" name="Content Placeholder 2"/>
          <p:cNvSpPr>
            <a:spLocks noGrp="1"/>
          </p:cNvSpPr>
          <p:nvPr>
            <p:ph idx="1"/>
          </p:nvPr>
        </p:nvSpPr>
        <p:spPr>
          <a:xfrm>
            <a:off x="152401" y="1371600"/>
            <a:ext cx="8839200" cy="4361707"/>
          </a:xfrm>
        </p:spPr>
        <p:txBody>
          <a:bodyPr wrap="square"/>
          <a:lstStyle/>
          <a:p>
            <a:r>
              <a:rPr lang="en-US" sz="2800" dirty="0" smtClean="0">
                <a:ea typeface="ＭＳ Ｐゴシック" pitchFamily="-80" charset="-128"/>
                <a:cs typeface="ＭＳ Ｐゴシック" pitchFamily="-80" charset="-128"/>
              </a:rPr>
              <a:t>useful for predicting behavior of electric circuits</a:t>
            </a:r>
          </a:p>
          <a:p>
            <a:pPr>
              <a:spcBef>
                <a:spcPts val="1200"/>
              </a:spcBef>
            </a:pPr>
            <a:r>
              <a:rPr lang="en-US" sz="2800" dirty="0" smtClean="0">
                <a:ea typeface="ＭＳ Ｐゴシック" pitchFamily="-80" charset="-128"/>
                <a:cs typeface="ＭＳ Ｐゴシック" pitchFamily="-80" charset="-128"/>
              </a:rPr>
              <a:t>provides direct experience with the nature of science</a:t>
            </a:r>
          </a:p>
          <a:p>
            <a:pPr marL="631825" lvl="1" indent="-231775">
              <a:buFontTx/>
              <a:buChar char="-"/>
            </a:pPr>
            <a:r>
              <a:rPr lang="en-US" sz="2400" dirty="0" smtClean="0">
                <a:ea typeface="ＭＳ Ｐゴシック" pitchFamily="-80" charset="-128"/>
                <a:cs typeface="ＭＳ Ｐゴシック" pitchFamily="-80" charset="-128"/>
              </a:rPr>
              <a:t>understanding the role of models in science</a:t>
            </a:r>
          </a:p>
          <a:p>
            <a:pPr marL="631825" lvl="1" indent="-231775">
              <a:buFontTx/>
              <a:buChar char="-"/>
            </a:pPr>
            <a:r>
              <a:rPr lang="en-US" sz="2400" dirty="0" smtClean="0">
                <a:ea typeface="ＭＳ Ｐゴシック" pitchFamily="-80" charset="-128"/>
                <a:cs typeface="ＭＳ Ｐゴシック" pitchFamily="-80" charset="-128"/>
              </a:rPr>
              <a:t>recognizing assumptions, limitations of models</a:t>
            </a:r>
            <a:endParaRPr lang="en-US" dirty="0" smtClean="0">
              <a:solidFill>
                <a:srgbClr val="FF0000"/>
              </a:solidFill>
              <a:ea typeface="ＭＳ Ｐゴシック" pitchFamily="-80" charset="-128"/>
              <a:cs typeface="ＭＳ Ｐゴシック" pitchFamily="-80" charset="-128"/>
            </a:endParaRPr>
          </a:p>
          <a:p>
            <a:pPr marL="631825" lvl="1" indent="-231775">
              <a:buFontTx/>
              <a:buChar char="-"/>
            </a:pPr>
            <a:r>
              <a:rPr lang="en-US" sz="2400" dirty="0" smtClean="0">
                <a:solidFill>
                  <a:srgbClr val="000000"/>
                </a:solidFill>
                <a:ea typeface="ＭＳ Ｐゴシック" pitchFamily="-80" charset="-128"/>
                <a:cs typeface="ＭＳ Ｐゴシック" pitchFamily="-80" charset="-128"/>
              </a:rPr>
              <a:t>developing scientific reasoning skills</a:t>
            </a:r>
          </a:p>
          <a:p>
            <a:pPr lvl="1">
              <a:buFontTx/>
              <a:buNone/>
            </a:pPr>
            <a:r>
              <a:rPr lang="en-US" i="1" dirty="0" smtClean="0">
                <a:ea typeface="ＭＳ Ｐゴシック" pitchFamily="-80" charset="-128"/>
                <a:cs typeface="ＭＳ Ｐゴシック" pitchFamily="-80" charset="-128"/>
              </a:rPr>
              <a:t>	</a:t>
            </a:r>
            <a:r>
              <a:rPr lang="en-US" sz="2400" i="1" dirty="0" err="1" smtClean="0">
                <a:ea typeface="ＭＳ Ｐゴシック" pitchFamily="-80" charset="-128"/>
                <a:cs typeface="ＭＳ Ｐゴシック" pitchFamily="-80" charset="-128"/>
              </a:rPr>
              <a:t>e.g</a:t>
            </a:r>
            <a:r>
              <a:rPr lang="en-US" sz="2400" i="1" dirty="0" smtClean="0">
                <a:ea typeface="ＭＳ Ｐゴシック" pitchFamily="-80" charset="-128"/>
                <a:cs typeface="ＭＳ Ｐゴシック" pitchFamily="-80" charset="-128"/>
              </a:rPr>
              <a:t>,</a:t>
            </a:r>
            <a:endParaRPr lang="en-US" sz="2400" i="1" dirty="0" smtClean="0">
              <a:ea typeface="ＭＳ Ｐゴシック" pitchFamily="-80" charset="-128"/>
              <a:cs typeface="ＭＳ Ｐゴシック" pitchFamily="-80" charset="-128"/>
            </a:endParaRPr>
          </a:p>
          <a:p>
            <a:pPr marL="1031875" lvl="2" indent="-231775">
              <a:buFontTx/>
              <a:buChar char="-"/>
            </a:pPr>
            <a:r>
              <a:rPr lang="en-US" dirty="0" smtClean="0">
                <a:ea typeface="ＭＳ Ｐゴシック" pitchFamily="-80" charset="-128"/>
                <a:cs typeface="ＭＳ Ｐゴシック" pitchFamily="-80" charset="-128"/>
              </a:rPr>
              <a:t>analogical </a:t>
            </a:r>
            <a:r>
              <a:rPr lang="en-US" dirty="0" smtClean="0">
                <a:ea typeface="ＭＳ Ｐゴシック" pitchFamily="-80" charset="-128"/>
                <a:cs typeface="ＭＳ Ｐゴシック" pitchFamily="-80" charset="-128"/>
              </a:rPr>
              <a:t>reasoning</a:t>
            </a:r>
            <a:br>
              <a:rPr lang="en-US" dirty="0" smtClean="0">
                <a:ea typeface="ＭＳ Ｐゴシック" pitchFamily="-80" charset="-128"/>
                <a:cs typeface="ＭＳ Ｐゴシック" pitchFamily="-80" charset="-128"/>
              </a:rPr>
            </a:br>
            <a:r>
              <a:rPr lang="en-US" sz="1800" dirty="0" smtClean="0">
                <a:solidFill>
                  <a:srgbClr val="000000"/>
                </a:solidFill>
                <a:ea typeface="ＭＳ Ｐゴシック" pitchFamily="-80" charset="-128"/>
                <a:cs typeface="ＭＳ Ｐゴシック" pitchFamily="-80" charset="-128"/>
              </a:rPr>
              <a:t>(awareness that analogies may be useful, but may fail)</a:t>
            </a:r>
          </a:p>
          <a:p>
            <a:pPr marL="1031875" lvl="2" indent="-231775">
              <a:buFontTx/>
              <a:buChar char="-"/>
            </a:pPr>
            <a:r>
              <a:rPr lang="en-US" dirty="0" smtClean="0">
                <a:ea typeface="ＭＳ Ｐゴシック" pitchFamily="-80" charset="-128"/>
                <a:cs typeface="ＭＳ Ｐゴシック" pitchFamily="-80" charset="-128"/>
              </a:rPr>
              <a:t>reasoning by use of limiting arguments</a:t>
            </a:r>
          </a:p>
          <a:p>
            <a:pPr marL="1031875" lvl="2" indent="-231775">
              <a:spcBef>
                <a:spcPct val="0"/>
              </a:spcBef>
              <a:buFontTx/>
              <a:buNone/>
            </a:pPr>
            <a:r>
              <a:rPr lang="en-US" sz="1600" dirty="0" smtClean="0">
                <a:ea typeface="ＭＳ Ｐゴシック" pitchFamily="-80" charset="-128"/>
                <a:cs typeface="ＭＳ Ｐゴシック" pitchFamily="-80" charset="-128"/>
              </a:rPr>
              <a:t>	(</a:t>
            </a:r>
            <a:r>
              <a:rPr lang="en-US" sz="1600" i="1" dirty="0" smtClean="0">
                <a:ea typeface="ＭＳ Ｐゴシック" pitchFamily="-80" charset="-128"/>
                <a:cs typeface="ＭＳ Ｐゴシック" pitchFamily="-80" charset="-128"/>
              </a:rPr>
              <a:t>e.g.</a:t>
            </a:r>
            <a:r>
              <a:rPr lang="en-US" sz="1600" dirty="0" smtClean="0">
                <a:ea typeface="ＭＳ Ｐゴシック" pitchFamily="-80" charset="-128"/>
                <a:cs typeface="ＭＳ Ｐゴシック" pitchFamily="-80" charset="-128"/>
              </a:rPr>
              <a:t>, adding resistances in parallel eventually decreases resistance to zero)</a:t>
            </a:r>
            <a:endParaRPr lang="en-US" dirty="0" smtClean="0">
              <a:ea typeface="ＭＳ Ｐゴシック" pitchFamily="-80" charset="-128"/>
              <a:cs typeface="ＭＳ Ｐゴシック" pitchFamily="-80" charset="-128"/>
            </a:endParaRPr>
          </a:p>
        </p:txBody>
      </p:sp>
      <p:sp>
        <p:nvSpPr>
          <p:cNvPr id="81924" name="Slide Number Placeholder 3"/>
          <p:cNvSpPr>
            <a:spLocks noGrp="1"/>
          </p:cNvSpPr>
          <p:nvPr>
            <p:ph type="sldNum" sz="quarter" idx="10"/>
          </p:nvPr>
        </p:nvSpPr>
        <p:spPr>
          <a:xfrm>
            <a:off x="8796338" y="6553200"/>
            <a:ext cx="325437" cy="244475"/>
          </a:xfrm>
          <a:noFill/>
        </p:spPr>
        <p:txBody>
          <a:bodyPr/>
          <a:lstStyle/>
          <a:p>
            <a:fld id="{A3D2E58A-4FE7-904C-BF3D-13EEA55605DD}" type="slidenum">
              <a:rPr lang="en-US" smtClean="0">
                <a:latin typeface="Helvetica" charset="0"/>
              </a:rPr>
              <a:pPr/>
              <a:t>39</a:t>
            </a:fld>
            <a:endParaRPr lang="en-US" smtClean="0">
              <a:latin typeface="Helvetica" charset="0"/>
            </a:endParaRPr>
          </a:p>
        </p:txBody>
      </p:sp>
      <p:sp>
        <p:nvSpPr>
          <p:cNvPr id="5" name="TextBox 4"/>
          <p:cNvSpPr txBox="1"/>
          <p:nvPr/>
        </p:nvSpPr>
        <p:spPr>
          <a:xfrm>
            <a:off x="821105" y="6172200"/>
            <a:ext cx="7179895" cy="400110"/>
          </a:xfrm>
          <a:prstGeom prst="rect">
            <a:avLst/>
          </a:prstGeom>
          <a:noFill/>
        </p:spPr>
        <p:txBody>
          <a:bodyPr wrap="none" rtlCol="0">
            <a:spAutoFit/>
          </a:bodyPr>
          <a:lstStyle/>
          <a:p>
            <a:pPr algn="ctr"/>
            <a:r>
              <a:rPr lang="en-US" sz="2000" b="1" dirty="0" smtClean="0"/>
              <a:t>Both inductive and deductive reasoning are emphasized. </a:t>
            </a:r>
            <a:endParaRPr lang="en-US" sz="2000" b="1"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1923">
                                            <p:txEl>
                                              <p:pRg st="1" end="1"/>
                                            </p:txEl>
                                          </p:spTgt>
                                        </p:tgtEl>
                                        <p:attrNameLst>
                                          <p:attrName>style.visibility</p:attrName>
                                        </p:attrNameLst>
                                      </p:cBhvr>
                                      <p:to>
                                        <p:strVal val="visible"/>
                                      </p:to>
                                    </p:set>
                                    <p:animEffect transition="in" filter="dissolve">
                                      <p:cBhvr>
                                        <p:cTn id="7" dur="500"/>
                                        <p:tgtEl>
                                          <p:spTgt spid="81923">
                                            <p:txEl>
                                              <p:pRg st="1" end="1"/>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81923">
                                            <p:txEl>
                                              <p:pRg st="2" end="2"/>
                                            </p:txEl>
                                          </p:spTgt>
                                        </p:tgtEl>
                                        <p:attrNameLst>
                                          <p:attrName>style.visibility</p:attrName>
                                        </p:attrNameLst>
                                      </p:cBhvr>
                                      <p:to>
                                        <p:strVal val="visible"/>
                                      </p:to>
                                    </p:set>
                                    <p:animEffect transition="in" filter="dissolve">
                                      <p:cBhvr>
                                        <p:cTn id="10" dur="500"/>
                                        <p:tgtEl>
                                          <p:spTgt spid="81923">
                                            <p:txEl>
                                              <p:pRg st="2" end="2"/>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81923">
                                            <p:txEl>
                                              <p:pRg st="3" end="3"/>
                                            </p:txEl>
                                          </p:spTgt>
                                        </p:tgtEl>
                                        <p:attrNameLst>
                                          <p:attrName>style.visibility</p:attrName>
                                        </p:attrNameLst>
                                      </p:cBhvr>
                                      <p:to>
                                        <p:strVal val="visible"/>
                                      </p:to>
                                    </p:set>
                                    <p:animEffect transition="in" filter="dissolve">
                                      <p:cBhvr>
                                        <p:cTn id="13" dur="500"/>
                                        <p:tgtEl>
                                          <p:spTgt spid="81923">
                                            <p:txEl>
                                              <p:pRg st="3" end="3"/>
                                            </p:txEl>
                                          </p:spTgt>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81923">
                                            <p:txEl>
                                              <p:pRg st="4" end="4"/>
                                            </p:txEl>
                                          </p:spTgt>
                                        </p:tgtEl>
                                        <p:attrNameLst>
                                          <p:attrName>style.visibility</p:attrName>
                                        </p:attrNameLst>
                                      </p:cBhvr>
                                      <p:to>
                                        <p:strVal val="visible"/>
                                      </p:to>
                                    </p:set>
                                    <p:animEffect transition="in" filter="dissolve">
                                      <p:cBhvr>
                                        <p:cTn id="16" dur="500"/>
                                        <p:tgtEl>
                                          <p:spTgt spid="81923">
                                            <p:txEl>
                                              <p:pRg st="4" end="4"/>
                                            </p:txEl>
                                          </p:spTgt>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81923">
                                            <p:txEl>
                                              <p:pRg st="5" end="5"/>
                                            </p:txEl>
                                          </p:spTgt>
                                        </p:tgtEl>
                                        <p:attrNameLst>
                                          <p:attrName>style.visibility</p:attrName>
                                        </p:attrNameLst>
                                      </p:cBhvr>
                                      <p:to>
                                        <p:strVal val="visible"/>
                                      </p:to>
                                    </p:set>
                                    <p:animEffect transition="in" filter="dissolve">
                                      <p:cBhvr>
                                        <p:cTn id="19" dur="500"/>
                                        <p:tgtEl>
                                          <p:spTgt spid="81923">
                                            <p:txEl>
                                              <p:pRg st="5" end="5"/>
                                            </p:txEl>
                                          </p:spTgt>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81923">
                                            <p:txEl>
                                              <p:pRg st="6" end="6"/>
                                            </p:txEl>
                                          </p:spTgt>
                                        </p:tgtEl>
                                        <p:attrNameLst>
                                          <p:attrName>style.visibility</p:attrName>
                                        </p:attrNameLst>
                                      </p:cBhvr>
                                      <p:to>
                                        <p:strVal val="visible"/>
                                      </p:to>
                                    </p:set>
                                    <p:animEffect transition="in" filter="dissolve">
                                      <p:cBhvr>
                                        <p:cTn id="22" dur="500"/>
                                        <p:tgtEl>
                                          <p:spTgt spid="81923">
                                            <p:txEl>
                                              <p:pRg st="6" end="6"/>
                                            </p:txEl>
                                          </p:spTgt>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81923">
                                            <p:txEl>
                                              <p:pRg st="7" end="7"/>
                                            </p:txEl>
                                          </p:spTgt>
                                        </p:tgtEl>
                                        <p:attrNameLst>
                                          <p:attrName>style.visibility</p:attrName>
                                        </p:attrNameLst>
                                      </p:cBhvr>
                                      <p:to>
                                        <p:strVal val="visible"/>
                                      </p:to>
                                    </p:set>
                                    <p:animEffect transition="in" filter="dissolve">
                                      <p:cBhvr>
                                        <p:cTn id="25" dur="500"/>
                                        <p:tgtEl>
                                          <p:spTgt spid="81923">
                                            <p:txEl>
                                              <p:pRg st="7" end="7"/>
                                            </p:txEl>
                                          </p:spTgt>
                                        </p:tgtEl>
                                      </p:cBhvr>
                                    </p:animEffect>
                                  </p:childTnLst>
                                </p:cTn>
                              </p:par>
                              <p:par>
                                <p:cTn id="26" presetID="9" presetClass="entr" presetSubtype="0" fill="hold" grpId="0" nodeType="withEffect">
                                  <p:stCondLst>
                                    <p:cond delay="0"/>
                                  </p:stCondLst>
                                  <p:childTnLst>
                                    <p:set>
                                      <p:cBhvr>
                                        <p:cTn id="27" dur="1" fill="hold">
                                          <p:stCondLst>
                                            <p:cond delay="0"/>
                                          </p:stCondLst>
                                        </p:cTn>
                                        <p:tgtEl>
                                          <p:spTgt spid="81923">
                                            <p:txEl>
                                              <p:pRg st="8" end="8"/>
                                            </p:txEl>
                                          </p:spTgt>
                                        </p:tgtEl>
                                        <p:attrNameLst>
                                          <p:attrName>style.visibility</p:attrName>
                                        </p:attrNameLst>
                                      </p:cBhvr>
                                      <p:to>
                                        <p:strVal val="visible"/>
                                      </p:to>
                                    </p:set>
                                    <p:animEffect transition="in" filter="dissolve">
                                      <p:cBhvr>
                                        <p:cTn id="28" dur="500"/>
                                        <p:tgtEl>
                                          <p:spTgt spid="81923">
                                            <p:txEl>
                                              <p:pRg st="8" end="8"/>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9" presetClass="entr" presetSubtype="0" fill="hold" grpId="0" nodeType="clickEffect">
                                  <p:stCondLst>
                                    <p:cond delay="0"/>
                                  </p:stCondLst>
                                  <p:childTnLst>
                                    <p:set>
                                      <p:cBhvr>
                                        <p:cTn id="32" dur="1" fill="hold">
                                          <p:stCondLst>
                                            <p:cond delay="0"/>
                                          </p:stCondLst>
                                        </p:cTn>
                                        <p:tgtEl>
                                          <p:spTgt spid="5"/>
                                        </p:tgtEl>
                                        <p:attrNameLst>
                                          <p:attrName>style.visibility</p:attrName>
                                        </p:attrNameLst>
                                      </p:cBhvr>
                                      <p:to>
                                        <p:strVal val="visible"/>
                                      </p:to>
                                    </p:set>
                                    <p:animEffect transition="in" filter="dissolve">
                                      <p:cBhvr>
                                        <p:cTn id="3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3" grpId="0" build="p"/>
      <p:bldP spid="5" grpId="0"/>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6" name="Slide Number Placeholder 3"/>
          <p:cNvSpPr>
            <a:spLocks noGrp="1"/>
          </p:cNvSpPr>
          <p:nvPr>
            <p:ph type="sldNum" sz="quarter" idx="10"/>
          </p:nvPr>
        </p:nvSpPr>
        <p:spPr>
          <a:xfrm>
            <a:off x="8842375" y="6553200"/>
            <a:ext cx="254000" cy="244475"/>
          </a:xfrm>
          <a:noFill/>
        </p:spPr>
        <p:txBody>
          <a:bodyPr/>
          <a:lstStyle/>
          <a:p>
            <a:fld id="{7ED873BE-6010-544F-AB81-754C4CF1B719}" type="slidenum">
              <a:rPr lang="en-US" smtClean="0">
                <a:latin typeface="Helvetica" charset="0"/>
              </a:rPr>
              <a:pPr/>
              <a:t>4</a:t>
            </a:fld>
            <a:endParaRPr lang="en-US" smtClean="0">
              <a:latin typeface="Helvetica" charset="0"/>
            </a:endParaRPr>
          </a:p>
        </p:txBody>
      </p:sp>
      <p:sp>
        <p:nvSpPr>
          <p:cNvPr id="21507" name="Rectangle 2"/>
          <p:cNvSpPr>
            <a:spLocks noChangeArrowheads="1"/>
          </p:cNvSpPr>
          <p:nvPr/>
        </p:nvSpPr>
        <p:spPr bwMode="auto">
          <a:xfrm>
            <a:off x="381000" y="1447800"/>
            <a:ext cx="8001000" cy="3483005"/>
          </a:xfrm>
          <a:prstGeom prst="rect">
            <a:avLst/>
          </a:prstGeom>
          <a:noFill/>
          <a:ln w="12700">
            <a:noFill/>
            <a:miter lim="800000"/>
            <a:headEnd/>
            <a:tailEnd/>
          </a:ln>
        </p:spPr>
        <p:txBody>
          <a:bodyPr lIns="90487" tIns="44450" rIns="90487" bIns="44450">
            <a:prstTxWarp prst="textNoShape">
              <a:avLst/>
            </a:prstTxWarp>
            <a:spAutoFit/>
          </a:bodyPr>
          <a:lstStyle/>
          <a:p>
            <a:pPr marL="233363" indent="-233363">
              <a:spcBef>
                <a:spcPct val="0"/>
              </a:spcBef>
              <a:spcAft>
                <a:spcPts val="1800"/>
              </a:spcAft>
              <a:buSzTx/>
            </a:pPr>
            <a:r>
              <a:rPr lang="en-US" sz="2400" b="1" i="0" dirty="0">
                <a:solidFill>
                  <a:srgbClr val="000000"/>
                </a:solidFill>
              </a:rPr>
              <a:t>Student populations</a:t>
            </a:r>
            <a:endParaRPr lang="en-US" sz="2400" b="1" i="0" dirty="0" smtClean="0">
              <a:solidFill>
                <a:srgbClr val="000000"/>
              </a:solidFill>
            </a:endParaRPr>
          </a:p>
          <a:p>
            <a:pPr marL="571500" lvl="1" indent="-223838">
              <a:spcBef>
                <a:spcPct val="0"/>
              </a:spcBef>
              <a:spcAft>
                <a:spcPts val="900"/>
              </a:spcAft>
              <a:buSzTx/>
              <a:buFont typeface="Arial"/>
              <a:buChar char="•"/>
            </a:pPr>
            <a:r>
              <a:rPr lang="en-US" sz="2400" i="0" dirty="0" smtClean="0">
                <a:solidFill>
                  <a:srgbClr val="000000"/>
                </a:solidFill>
              </a:rPr>
              <a:t>Precollege </a:t>
            </a:r>
            <a:r>
              <a:rPr lang="en-US" sz="2400" i="0" dirty="0">
                <a:solidFill>
                  <a:srgbClr val="000000"/>
                </a:solidFill>
              </a:rPr>
              <a:t>teachers</a:t>
            </a:r>
            <a:endParaRPr lang="en-US" sz="2400" i="0" dirty="0" smtClean="0">
              <a:solidFill>
                <a:srgbClr val="000000"/>
              </a:solidFill>
            </a:endParaRPr>
          </a:p>
          <a:p>
            <a:pPr marL="571500" lvl="1" indent="-223838">
              <a:spcBef>
                <a:spcPct val="0"/>
              </a:spcBef>
              <a:spcAft>
                <a:spcPts val="900"/>
              </a:spcAft>
              <a:buSzTx/>
              <a:buFont typeface="Arial"/>
              <a:buChar char="•"/>
            </a:pPr>
            <a:r>
              <a:rPr lang="en-US" sz="2400" i="0" dirty="0" smtClean="0">
                <a:solidFill>
                  <a:srgbClr val="000000"/>
                </a:solidFill>
              </a:rPr>
              <a:t>Underprepared </a:t>
            </a:r>
            <a:r>
              <a:rPr lang="en-US" sz="2400" i="0" dirty="0">
                <a:solidFill>
                  <a:srgbClr val="000000"/>
                </a:solidFill>
              </a:rPr>
              <a:t>students</a:t>
            </a:r>
            <a:endParaRPr lang="en-US" sz="2400" i="0" dirty="0" smtClean="0">
              <a:solidFill>
                <a:srgbClr val="000000"/>
              </a:solidFill>
            </a:endParaRPr>
          </a:p>
          <a:p>
            <a:pPr marL="571500" lvl="1" indent="-223838">
              <a:spcBef>
                <a:spcPct val="0"/>
              </a:spcBef>
              <a:spcAft>
                <a:spcPts val="900"/>
              </a:spcAft>
              <a:buSzTx/>
              <a:buFont typeface="Arial"/>
              <a:buChar char="•"/>
            </a:pPr>
            <a:r>
              <a:rPr lang="en-US" sz="2400" i="0" dirty="0" smtClean="0">
                <a:solidFill>
                  <a:srgbClr val="000000"/>
                </a:solidFill>
              </a:rPr>
              <a:t>Introductory </a:t>
            </a:r>
            <a:r>
              <a:rPr lang="en-US" sz="2400" i="0" dirty="0">
                <a:solidFill>
                  <a:srgbClr val="000000"/>
                </a:solidFill>
              </a:rPr>
              <a:t>students</a:t>
            </a:r>
            <a:endParaRPr lang="en-US" sz="2400" i="0" dirty="0" smtClean="0">
              <a:solidFill>
                <a:srgbClr val="000000"/>
              </a:solidFill>
            </a:endParaRPr>
          </a:p>
          <a:p>
            <a:pPr marL="571500" lvl="1" indent="-223838">
              <a:spcBef>
                <a:spcPct val="0"/>
              </a:spcBef>
              <a:spcAft>
                <a:spcPts val="900"/>
              </a:spcAft>
              <a:buSzTx/>
              <a:buFont typeface="Arial"/>
              <a:buChar char="•"/>
            </a:pPr>
            <a:r>
              <a:rPr lang="en-US" sz="2400" i="0" dirty="0" smtClean="0">
                <a:solidFill>
                  <a:srgbClr val="000000"/>
                </a:solidFill>
              </a:rPr>
              <a:t>Engineering </a:t>
            </a:r>
            <a:r>
              <a:rPr lang="en-US" sz="2400" i="0" dirty="0">
                <a:solidFill>
                  <a:srgbClr val="000000"/>
                </a:solidFill>
              </a:rPr>
              <a:t>students</a:t>
            </a:r>
            <a:endParaRPr lang="en-US" sz="2400" i="0" dirty="0" smtClean="0">
              <a:solidFill>
                <a:srgbClr val="000000"/>
              </a:solidFill>
            </a:endParaRPr>
          </a:p>
          <a:p>
            <a:pPr marL="571500" lvl="1" indent="-223838">
              <a:spcBef>
                <a:spcPct val="0"/>
              </a:spcBef>
              <a:spcAft>
                <a:spcPts val="900"/>
              </a:spcAft>
              <a:buSzTx/>
              <a:buFont typeface="Arial"/>
              <a:buChar char="•"/>
            </a:pPr>
            <a:r>
              <a:rPr lang="en-US" sz="2400" i="0" dirty="0" smtClean="0">
                <a:solidFill>
                  <a:srgbClr val="000000"/>
                </a:solidFill>
              </a:rPr>
              <a:t>Advanced </a:t>
            </a:r>
            <a:r>
              <a:rPr lang="en-US" sz="2400" i="0" dirty="0">
                <a:solidFill>
                  <a:srgbClr val="000000"/>
                </a:solidFill>
              </a:rPr>
              <a:t>undergraduates </a:t>
            </a:r>
            <a:endParaRPr lang="en-US" sz="2400" i="0" dirty="0" smtClean="0">
              <a:solidFill>
                <a:srgbClr val="000000"/>
              </a:solidFill>
            </a:endParaRPr>
          </a:p>
          <a:p>
            <a:pPr marL="571500" lvl="1" indent="-223838">
              <a:spcBef>
                <a:spcPct val="0"/>
              </a:spcBef>
              <a:spcAft>
                <a:spcPts val="900"/>
              </a:spcAft>
              <a:buSzTx/>
              <a:buFont typeface="Arial"/>
              <a:buChar char="•"/>
            </a:pPr>
            <a:r>
              <a:rPr lang="en-US" sz="2400" i="0" dirty="0" smtClean="0">
                <a:solidFill>
                  <a:srgbClr val="000000"/>
                </a:solidFill>
              </a:rPr>
              <a:t>Graduate </a:t>
            </a:r>
            <a:r>
              <a:rPr lang="en-US" sz="2400" i="0" dirty="0">
                <a:solidFill>
                  <a:srgbClr val="000000"/>
                </a:solidFill>
              </a:rPr>
              <a:t>students in physics (M.S. &amp; Ph.D.)</a:t>
            </a:r>
          </a:p>
        </p:txBody>
      </p:sp>
      <p:sp>
        <p:nvSpPr>
          <p:cNvPr id="21508" name="Rectangle 3"/>
          <p:cNvSpPr>
            <a:spLocks noChangeArrowheads="1"/>
          </p:cNvSpPr>
          <p:nvPr/>
        </p:nvSpPr>
        <p:spPr bwMode="auto">
          <a:xfrm>
            <a:off x="657225" y="301625"/>
            <a:ext cx="7823200" cy="946150"/>
          </a:xfrm>
          <a:prstGeom prst="rect">
            <a:avLst/>
          </a:prstGeom>
          <a:noFill/>
          <a:ln w="12700">
            <a:noFill/>
            <a:miter lim="800000"/>
            <a:headEnd/>
            <a:tailEnd/>
          </a:ln>
        </p:spPr>
        <p:txBody>
          <a:bodyPr>
            <a:prstTxWarp prst="textNoShape">
              <a:avLst/>
            </a:prstTxWarp>
            <a:spAutoFit/>
          </a:bodyPr>
          <a:lstStyle/>
          <a:p>
            <a:pPr algn="ctr">
              <a:spcBef>
                <a:spcPct val="0"/>
              </a:spcBef>
              <a:buSzTx/>
            </a:pPr>
            <a:r>
              <a:rPr lang="en-US" sz="2800" b="1" i="0"/>
              <a:t>Context for research and </a:t>
            </a:r>
            <a:br>
              <a:rPr lang="en-US" sz="2800" b="1" i="0"/>
            </a:br>
            <a:r>
              <a:rPr lang="en-US" sz="2800" b="1" i="0"/>
              <a:t>curriculum development</a:t>
            </a:r>
            <a:endParaRPr lang="en-US" sz="1400" i="0">
              <a:latin typeface="Times" charset="0"/>
            </a:endParaRPr>
          </a:p>
        </p:txBody>
      </p:sp>
      <p:sp>
        <p:nvSpPr>
          <p:cNvPr id="21512" name="TextBox 7"/>
          <p:cNvSpPr txBox="1">
            <a:spLocks noChangeArrowheads="1"/>
          </p:cNvSpPr>
          <p:nvPr/>
        </p:nvSpPr>
        <p:spPr bwMode="auto">
          <a:xfrm>
            <a:off x="2743200" y="5181600"/>
            <a:ext cx="3733800" cy="523875"/>
          </a:xfrm>
          <a:prstGeom prst="rect">
            <a:avLst/>
          </a:prstGeom>
          <a:noFill/>
          <a:ln w="9525">
            <a:noFill/>
            <a:miter lim="800000"/>
            <a:headEnd/>
            <a:tailEnd/>
          </a:ln>
        </p:spPr>
        <p:txBody>
          <a:bodyPr wrap="none">
            <a:prstTxWarp prst="textNoShape">
              <a:avLst/>
            </a:prstTxWarp>
            <a:spAutoFit/>
          </a:bodyPr>
          <a:lstStyle/>
          <a:p>
            <a:r>
              <a:rPr lang="en-US" sz="2800" dirty="0"/>
              <a:t>At UW and elsewhere</a:t>
            </a:r>
          </a:p>
        </p:txBody>
      </p:sp>
    </p:spTree>
  </p:cSld>
  <p:clrMapOvr>
    <a:masterClrMapping/>
  </p:clrMapOvr>
  <p:transition>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4818" name="Title 1"/>
          <p:cNvSpPr>
            <a:spLocks noGrp="1"/>
          </p:cNvSpPr>
          <p:nvPr>
            <p:ph type="title"/>
          </p:nvPr>
        </p:nvSpPr>
        <p:spPr>
          <a:xfrm>
            <a:off x="152401" y="275116"/>
            <a:ext cx="8839200" cy="951542"/>
          </a:xfrm>
        </p:spPr>
        <p:txBody>
          <a:bodyPr/>
          <a:lstStyle/>
          <a:p>
            <a:r>
              <a:rPr lang="en-US" sz="2800" b="1" dirty="0" smtClean="0">
                <a:ea typeface="ＭＳ Ｐゴシック" pitchFamily="-80" charset="-128"/>
                <a:cs typeface="ＭＳ Ｐゴシック" pitchFamily="-80" charset="-128"/>
              </a:rPr>
              <a:t>Research and curriculum development:</a:t>
            </a:r>
            <a:br>
              <a:rPr lang="en-US" sz="2800" b="1" dirty="0" smtClean="0">
                <a:ea typeface="ＭＳ Ｐゴシック" pitchFamily="-80" charset="-128"/>
                <a:cs typeface="ＭＳ Ｐゴシック" pitchFamily="-80" charset="-128"/>
              </a:rPr>
            </a:br>
            <a:r>
              <a:rPr lang="en-US" sz="2800" b="1" dirty="0" smtClean="0">
                <a:ea typeface="ＭＳ Ｐゴシック" pitchFamily="-80" charset="-128"/>
                <a:cs typeface="ＭＳ Ｐゴシック" pitchFamily="-80" charset="-128"/>
              </a:rPr>
              <a:t>important reasoning skills in physics </a:t>
            </a:r>
            <a:r>
              <a:rPr lang="en-US" sz="2400" b="1" dirty="0" smtClean="0">
                <a:solidFill>
                  <a:schemeClr val="tx1"/>
                </a:solidFill>
                <a:ea typeface="ＭＳ Ｐゴシック" pitchFamily="-80" charset="-128"/>
                <a:cs typeface="ＭＳ Ｐゴシック" pitchFamily="-80" charset="-128"/>
              </a:rPr>
              <a:t>(and beyond)</a:t>
            </a:r>
            <a:endParaRPr lang="en-US" sz="2800" b="1" dirty="0" smtClean="0">
              <a:solidFill>
                <a:schemeClr val="tx1"/>
              </a:solidFill>
              <a:ea typeface="ＭＳ Ｐゴシック" pitchFamily="-80" charset="-128"/>
              <a:cs typeface="ＭＳ Ｐゴシック" pitchFamily="-80" charset="-128"/>
            </a:endParaRPr>
          </a:p>
        </p:txBody>
      </p:sp>
      <p:sp>
        <p:nvSpPr>
          <p:cNvPr id="34819" name="Content Placeholder 2"/>
          <p:cNvSpPr>
            <a:spLocks noGrp="1"/>
          </p:cNvSpPr>
          <p:nvPr>
            <p:ph idx="1"/>
          </p:nvPr>
        </p:nvSpPr>
        <p:spPr>
          <a:xfrm>
            <a:off x="457201" y="1524000"/>
            <a:ext cx="6781800" cy="4796697"/>
          </a:xfrm>
        </p:spPr>
        <p:txBody>
          <a:bodyPr vert="horz" wrap="square" anchor="t"/>
          <a:lstStyle/>
          <a:p>
            <a:pPr lvl="2" indent="-1201738">
              <a:buNone/>
            </a:pPr>
            <a:r>
              <a:rPr lang="en-US" b="1" dirty="0" smtClean="0">
                <a:ea typeface="ＭＳ Ｐゴシック" pitchFamily="-80" charset="-128"/>
                <a:cs typeface="ＭＳ Ｐゴシック" pitchFamily="-80" charset="-128"/>
              </a:rPr>
              <a:t>Four examples</a:t>
            </a:r>
            <a:r>
              <a:rPr lang="en-US" dirty="0" smtClean="0">
                <a:ea typeface="ＭＳ Ｐゴシック" pitchFamily="-80" charset="-128"/>
                <a:cs typeface="ＭＳ Ｐゴシック" pitchFamily="-80" charset="-128"/>
              </a:rPr>
              <a:t>	</a:t>
            </a:r>
          </a:p>
          <a:p>
            <a:pPr marL="914400" lvl="1" indent="-457200">
              <a:spcBef>
                <a:spcPts val="1200"/>
              </a:spcBef>
              <a:buFont typeface="+mj-lt"/>
              <a:buAutoNum type="arabicPeriod"/>
            </a:pPr>
            <a:r>
              <a:rPr lang="en-US" sz="2400" dirty="0" smtClean="0">
                <a:ea typeface="ＭＳ Ｐゴシック" pitchFamily="-80" charset="-128"/>
                <a:cs typeface="ＭＳ Ｐゴシック" pitchFamily="-80" charset="-128"/>
              </a:rPr>
              <a:t>Ratio (proportional) reasoning</a:t>
            </a:r>
          </a:p>
          <a:p>
            <a:pPr marL="914400" lvl="1" indent="-457200">
              <a:spcBef>
                <a:spcPts val="2400"/>
              </a:spcBef>
              <a:buFont typeface="+mj-lt"/>
              <a:buAutoNum type="arabicPeriod"/>
            </a:pPr>
            <a:r>
              <a:rPr lang="en-US" sz="2400" dirty="0" smtClean="0">
                <a:ea typeface="ＭＳ Ｐゴシック" pitchFamily="-80" charset="-128"/>
                <a:cs typeface="ＭＳ Ｐゴシック" pitchFamily="-80" charset="-128"/>
              </a:rPr>
              <a:t>Construction and application of </a:t>
            </a:r>
            <a:br>
              <a:rPr lang="en-US" sz="2400" dirty="0" smtClean="0">
                <a:ea typeface="ＭＳ Ｐゴシック" pitchFamily="-80" charset="-128"/>
                <a:cs typeface="ＭＳ Ｐゴシック" pitchFamily="-80" charset="-128"/>
              </a:rPr>
            </a:br>
            <a:r>
              <a:rPr lang="en-US" sz="2400" dirty="0" smtClean="0">
                <a:ea typeface="ＭＳ Ｐゴシック" pitchFamily="-80" charset="-128"/>
                <a:cs typeface="ＭＳ Ｐゴシック" pitchFamily="-80" charset="-128"/>
              </a:rPr>
              <a:t>a qualitative scientific model</a:t>
            </a:r>
            <a:endParaRPr lang="en-US" sz="1600" dirty="0" smtClean="0">
              <a:ea typeface="ＭＳ Ｐゴシック" pitchFamily="-80" charset="-128"/>
              <a:cs typeface="ＭＳ Ｐゴシック" pitchFamily="-80" charset="-128"/>
            </a:endParaRPr>
          </a:p>
          <a:p>
            <a:pPr lvl="1">
              <a:buNone/>
            </a:pPr>
            <a:r>
              <a:rPr lang="en-US" sz="1800" dirty="0" smtClean="0">
                <a:ea typeface="ＭＳ Ｐゴシック" pitchFamily="-80" charset="-128"/>
                <a:cs typeface="ＭＳ Ｐゴシック" pitchFamily="-80" charset="-128"/>
              </a:rPr>
              <a:t>		inductive-deductive reasoning</a:t>
            </a:r>
            <a:br>
              <a:rPr lang="en-US" sz="1800" dirty="0" smtClean="0">
                <a:ea typeface="ＭＳ Ｐゴシック" pitchFamily="-80" charset="-128"/>
                <a:cs typeface="ＭＳ Ｐゴシック" pitchFamily="-80" charset="-128"/>
              </a:rPr>
            </a:br>
            <a:r>
              <a:rPr lang="en-US" sz="1800" dirty="0" smtClean="0">
                <a:ea typeface="ＭＳ Ｐゴシック" pitchFamily="-80" charset="-128"/>
                <a:cs typeface="ＭＳ Ｐゴシック" pitchFamily="-80" charset="-128"/>
              </a:rPr>
              <a:t>		(</a:t>
            </a:r>
            <a:r>
              <a:rPr lang="en-US" sz="1800" i="1" dirty="0" smtClean="0">
                <a:ea typeface="ＭＳ Ｐゴシック" pitchFamily="-80" charset="-128"/>
                <a:cs typeface="ＭＳ Ｐゴシック" pitchFamily="-80" charset="-128"/>
              </a:rPr>
              <a:t>If … then … therefore</a:t>
            </a:r>
            <a:r>
              <a:rPr lang="en-US" sz="1800" dirty="0" smtClean="0">
                <a:ea typeface="ＭＳ Ｐゴシック" pitchFamily="-80" charset="-128"/>
                <a:cs typeface="ＭＳ Ｐゴシック" pitchFamily="-80" charset="-128"/>
              </a:rPr>
              <a:t>),</a:t>
            </a:r>
          </a:p>
          <a:p>
            <a:pPr lvl="1">
              <a:buNone/>
            </a:pPr>
            <a:r>
              <a:rPr lang="en-US" sz="1800" dirty="0" smtClean="0">
                <a:ea typeface="ＭＳ Ｐゴシック" pitchFamily="-80" charset="-128"/>
                <a:cs typeface="ＭＳ Ｐゴシック" pitchFamily="-80" charset="-128"/>
              </a:rPr>
              <a:t>		analogical reasoning, limiting cases, </a:t>
            </a:r>
            <a:r>
              <a:rPr lang="en-US" sz="1800" i="1" dirty="0" smtClean="0">
                <a:ea typeface="ＭＳ Ｐゴシック" pitchFamily="-80" charset="-128"/>
                <a:cs typeface="ＭＳ Ｐゴシック" pitchFamily="-80" charset="-128"/>
              </a:rPr>
              <a:t>etc.</a:t>
            </a:r>
          </a:p>
          <a:p>
            <a:pPr marL="914400" lvl="1" indent="-457200">
              <a:spcBef>
                <a:spcPts val="2400"/>
              </a:spcBef>
              <a:buFont typeface="+mj-lt"/>
              <a:buAutoNum type="arabicPeriod" startAt="3"/>
            </a:pPr>
            <a:r>
              <a:rPr lang="en-US" sz="2400" dirty="0" smtClean="0">
                <a:ea typeface="ＭＳ Ｐゴシック" pitchFamily="-80" charset="-128"/>
                <a:cs typeface="ＭＳ Ｐゴシック" pitchFamily="-80" charset="-128"/>
              </a:rPr>
              <a:t>Control of variables</a:t>
            </a:r>
          </a:p>
          <a:p>
            <a:pPr marL="914400" lvl="1" indent="-457200">
              <a:spcBef>
                <a:spcPts val="3200"/>
              </a:spcBef>
              <a:buFont typeface="+mj-lt"/>
              <a:buAutoNum type="arabicPeriod" startAt="3"/>
            </a:pPr>
            <a:r>
              <a:rPr lang="en-US" sz="2400" dirty="0" smtClean="0">
                <a:ea typeface="ＭＳ Ｐゴシック" pitchFamily="-80" charset="-128"/>
                <a:cs typeface="ＭＳ Ｐゴシック" pitchFamily="-80" charset="-128"/>
              </a:rPr>
              <a:t>Application of a quantitative </a:t>
            </a:r>
            <a:br>
              <a:rPr lang="en-US" sz="2400" dirty="0" smtClean="0">
                <a:ea typeface="ＭＳ Ｐゴシック" pitchFamily="-80" charset="-128"/>
                <a:cs typeface="ＭＳ Ｐゴシック" pitchFamily="-80" charset="-128"/>
              </a:rPr>
            </a:br>
            <a:r>
              <a:rPr lang="en-US" sz="2400" dirty="0" smtClean="0">
                <a:ea typeface="ＭＳ Ｐゴシック" pitchFamily="-80" charset="-128"/>
                <a:cs typeface="ＭＳ Ｐゴシック" pitchFamily="-80" charset="-128"/>
              </a:rPr>
              <a:t>sci</a:t>
            </a:r>
            <a:r>
              <a:rPr lang="en-US" sz="2000" dirty="0" smtClean="0">
                <a:ea typeface="ＭＳ Ｐゴシック" pitchFamily="-80" charset="-128"/>
                <a:cs typeface="ＭＳ Ｐゴシック" pitchFamily="-80" charset="-128"/>
              </a:rPr>
              <a:t>entific model</a:t>
            </a:r>
          </a:p>
        </p:txBody>
      </p:sp>
      <p:sp>
        <p:nvSpPr>
          <p:cNvPr id="34820" name="Slide Number Placeholder 3"/>
          <p:cNvSpPr>
            <a:spLocks noGrp="1"/>
          </p:cNvSpPr>
          <p:nvPr>
            <p:ph type="sldNum" sz="quarter" idx="10"/>
          </p:nvPr>
        </p:nvSpPr>
        <p:spPr>
          <a:noFill/>
        </p:spPr>
        <p:txBody>
          <a:bodyPr/>
          <a:lstStyle/>
          <a:p>
            <a:fld id="{CA2A22D0-AF09-A143-A9D0-6F3572E00FDE}" type="slidenum">
              <a:rPr lang="en-US" smtClean="0">
                <a:latin typeface="Helvetica" charset="0"/>
              </a:rPr>
              <a:pPr/>
              <a:t>40</a:t>
            </a:fld>
            <a:endParaRPr lang="en-US" smtClean="0">
              <a:latin typeface="Helvetica" charset="0"/>
            </a:endParaRPr>
          </a:p>
        </p:txBody>
      </p:sp>
      <p:sp>
        <p:nvSpPr>
          <p:cNvPr id="11" name="Right Arrow 10"/>
          <p:cNvSpPr/>
          <p:nvPr/>
        </p:nvSpPr>
        <p:spPr bwMode="auto">
          <a:xfrm>
            <a:off x="456381" y="4800600"/>
            <a:ext cx="381000" cy="304800"/>
          </a:xfrm>
          <a:prstGeom prst="rightArrow">
            <a:avLst/>
          </a:prstGeom>
          <a:solidFill>
            <a:schemeClr val="accent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233363" marR="0" indent="-233363" algn="l" defTabSz="914400" rtl="0" eaLnBrk="0" fontAlgn="base" latinLnBrk="0" hangingPunct="0">
              <a:lnSpc>
                <a:spcPct val="100000"/>
              </a:lnSpc>
              <a:spcBef>
                <a:spcPct val="20000"/>
              </a:spcBef>
              <a:spcAft>
                <a:spcPct val="0"/>
              </a:spcAft>
              <a:buClrTx/>
              <a:buSzPct val="100000"/>
              <a:buFontTx/>
              <a:buNone/>
              <a:tabLst/>
            </a:pPr>
            <a:endParaRPr kumimoji="0" lang="en-US" sz="1800" b="0" i="1" u="none" strike="noStrike" cap="none" normalizeH="0" baseline="0">
              <a:ln>
                <a:noFill/>
              </a:ln>
              <a:solidFill>
                <a:schemeClr val="tx1"/>
              </a:solidFill>
              <a:effectLst/>
              <a:latin typeface="Helvetica" pitchFamily="-110"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8370" name="Title 1"/>
          <p:cNvSpPr>
            <a:spLocks noGrp="1"/>
          </p:cNvSpPr>
          <p:nvPr>
            <p:ph type="title"/>
          </p:nvPr>
        </p:nvSpPr>
        <p:spPr>
          <a:xfrm>
            <a:off x="228600" y="83148"/>
            <a:ext cx="8382000" cy="1151597"/>
          </a:xfrm>
        </p:spPr>
        <p:txBody>
          <a:bodyPr/>
          <a:lstStyle/>
          <a:p>
            <a:r>
              <a:rPr lang="en-US" sz="3200" b="1" dirty="0" smtClean="0">
                <a:ea typeface="ＭＳ Ｐゴシック" pitchFamily="-80" charset="-128"/>
                <a:cs typeface="ＭＳ Ｐゴシック" pitchFamily="-80" charset="-128"/>
              </a:rPr>
              <a:t>Research on student reasoning skills:</a:t>
            </a:r>
            <a:br>
              <a:rPr lang="en-US" sz="3200" b="1" dirty="0" smtClean="0">
                <a:ea typeface="ＭＳ Ｐゴシック" pitchFamily="-80" charset="-128"/>
                <a:cs typeface="ＭＳ Ｐゴシック" pitchFamily="-80" charset="-128"/>
              </a:rPr>
            </a:br>
            <a:r>
              <a:rPr lang="en-US" sz="800" b="1" dirty="0" smtClean="0">
                <a:ea typeface="ＭＳ Ｐゴシック" pitchFamily="-80" charset="-128"/>
                <a:cs typeface="ＭＳ Ｐゴシック" pitchFamily="-80" charset="-128"/>
              </a:rPr>
              <a:t/>
            </a:r>
            <a:br>
              <a:rPr lang="en-US" sz="800" b="1" dirty="0" smtClean="0">
                <a:ea typeface="ＭＳ Ｐゴシック" pitchFamily="-80" charset="-128"/>
                <a:cs typeface="ＭＳ Ｐゴシック" pitchFamily="-80" charset="-128"/>
              </a:rPr>
            </a:br>
            <a:r>
              <a:rPr lang="en-US" sz="2800" dirty="0" smtClean="0">
                <a:ea typeface="ＭＳ Ｐゴシック" pitchFamily="-80" charset="-128"/>
                <a:cs typeface="ＭＳ Ｐゴシック" pitchFamily="-80" charset="-128"/>
              </a:rPr>
              <a:t>Example from </a:t>
            </a:r>
            <a:r>
              <a:rPr lang="en-US" sz="2800" dirty="0" smtClean="0">
                <a:solidFill>
                  <a:srgbClr val="000000"/>
                </a:solidFill>
                <a:ea typeface="ＭＳ Ｐゴシック" pitchFamily="-80" charset="-128"/>
                <a:cs typeface="ＭＳ Ｐゴシック" pitchFamily="-80" charset="-128"/>
              </a:rPr>
              <a:t>control of variables*</a:t>
            </a:r>
          </a:p>
        </p:txBody>
      </p:sp>
      <p:sp>
        <p:nvSpPr>
          <p:cNvPr id="58371" name="Content Placeholder 2"/>
          <p:cNvSpPr>
            <a:spLocks noGrp="1"/>
          </p:cNvSpPr>
          <p:nvPr>
            <p:ph idx="1"/>
          </p:nvPr>
        </p:nvSpPr>
        <p:spPr>
          <a:xfrm>
            <a:off x="457200" y="1946999"/>
            <a:ext cx="8151812" cy="2853601"/>
          </a:xfrm>
        </p:spPr>
        <p:txBody>
          <a:bodyPr/>
          <a:lstStyle/>
          <a:p>
            <a:pPr marL="0" indent="0">
              <a:buFontTx/>
              <a:buNone/>
            </a:pPr>
            <a:r>
              <a:rPr lang="en-US" sz="2400" b="1" dirty="0" smtClean="0">
                <a:ea typeface="ＭＳ Ｐゴシック" pitchFamily="-80" charset="-128"/>
                <a:cs typeface="ＭＳ Ｐゴシック" pitchFamily="-80" charset="-128"/>
              </a:rPr>
              <a:t>To what extent can students decide whether </a:t>
            </a:r>
            <a:br>
              <a:rPr lang="en-US" sz="2400" b="1" dirty="0" smtClean="0">
                <a:ea typeface="ＭＳ Ｐゴシック" pitchFamily="-80" charset="-128"/>
                <a:cs typeface="ＭＳ Ｐゴシック" pitchFamily="-80" charset="-128"/>
              </a:rPr>
            </a:br>
            <a:r>
              <a:rPr lang="en-US" sz="2400" b="1" dirty="0" smtClean="0">
                <a:ea typeface="ＭＳ Ｐゴシック" pitchFamily="-80" charset="-128"/>
                <a:cs typeface="ＭＳ Ｐゴシック" pitchFamily="-80" charset="-128"/>
              </a:rPr>
              <a:t>a given variable: </a:t>
            </a:r>
            <a:br>
              <a:rPr lang="en-US" sz="2400" b="1" dirty="0" smtClean="0">
                <a:ea typeface="ＭＳ Ｐゴシック" pitchFamily="-80" charset="-128"/>
                <a:cs typeface="ＭＳ Ｐゴシック" pitchFamily="-80" charset="-128"/>
              </a:rPr>
            </a:br>
            <a:endParaRPr lang="en-US" sz="800" b="1" dirty="0" smtClean="0">
              <a:ea typeface="ＭＳ Ｐゴシック" pitchFamily="-80" charset="-128"/>
              <a:cs typeface="ＭＳ Ｐゴシック" pitchFamily="-80" charset="-128"/>
            </a:endParaRPr>
          </a:p>
          <a:p>
            <a:pPr marL="1714500" lvl="4" indent="0">
              <a:buFontTx/>
              <a:buNone/>
            </a:pPr>
            <a:r>
              <a:rPr lang="en-US" sz="2400" b="1" dirty="0" smtClean="0">
                <a:ea typeface="ＭＳ Ｐゴシック" pitchFamily="-80" charset="-128"/>
                <a:cs typeface="ＭＳ Ｐゴシック" pitchFamily="-80" charset="-128"/>
              </a:rPr>
              <a:t>(1) has no effect, </a:t>
            </a:r>
          </a:p>
          <a:p>
            <a:pPr marL="1714500" lvl="4" indent="0">
              <a:buFontTx/>
              <a:buNone/>
            </a:pPr>
            <a:r>
              <a:rPr lang="en-US" sz="2400" b="1" dirty="0" smtClean="0">
                <a:ea typeface="ＭＳ Ｐゴシック" pitchFamily="-80" charset="-128"/>
                <a:cs typeface="ＭＳ Ｐゴシック" pitchFamily="-80" charset="-128"/>
              </a:rPr>
              <a:t>(2) influences (affects) or </a:t>
            </a:r>
          </a:p>
          <a:p>
            <a:pPr marL="1714500" lvl="4" indent="0">
              <a:buFontTx/>
              <a:buNone/>
            </a:pPr>
            <a:r>
              <a:rPr lang="en-US" sz="2400" b="1" dirty="0" smtClean="0">
                <a:ea typeface="ＭＳ Ｐゴシック" pitchFamily="-80" charset="-128"/>
                <a:cs typeface="ＭＳ Ｐゴシック" pitchFamily="-80" charset="-128"/>
              </a:rPr>
              <a:t>(3) determines (predicts) </a:t>
            </a:r>
          </a:p>
          <a:p>
            <a:pPr marL="0" indent="0">
              <a:buFontTx/>
              <a:buNone/>
            </a:pPr>
            <a:endParaRPr lang="en-US" sz="700" b="1" dirty="0" smtClean="0">
              <a:ea typeface="ＭＳ Ｐゴシック" pitchFamily="-80" charset="-128"/>
              <a:cs typeface="ＭＳ Ｐゴシック" pitchFamily="-80" charset="-128"/>
            </a:endParaRPr>
          </a:p>
          <a:p>
            <a:pPr marL="0" indent="0">
              <a:buFontTx/>
              <a:buNone/>
            </a:pPr>
            <a:r>
              <a:rPr lang="en-US" sz="2400" b="1" dirty="0" smtClean="0">
                <a:ea typeface="ＭＳ Ｐゴシック" pitchFamily="-80" charset="-128"/>
                <a:cs typeface="ＭＳ Ｐゴシック" pitchFamily="-80" charset="-128"/>
              </a:rPr>
              <a:t>the outcome of an experiment?</a:t>
            </a:r>
          </a:p>
        </p:txBody>
      </p:sp>
      <p:sp>
        <p:nvSpPr>
          <p:cNvPr id="58372" name="Slide Number Placeholder 3"/>
          <p:cNvSpPr>
            <a:spLocks noGrp="1"/>
          </p:cNvSpPr>
          <p:nvPr>
            <p:ph type="sldNum" sz="quarter" idx="10"/>
          </p:nvPr>
        </p:nvSpPr>
        <p:spPr>
          <a:xfrm>
            <a:off x="8796338" y="6553200"/>
            <a:ext cx="325437" cy="244475"/>
          </a:xfrm>
          <a:noFill/>
        </p:spPr>
        <p:txBody>
          <a:bodyPr/>
          <a:lstStyle/>
          <a:p>
            <a:fld id="{9D66B235-B280-3042-BCCE-F9B6B47CF950}" type="slidenum">
              <a:rPr lang="en-US" smtClean="0">
                <a:latin typeface="Helvetica" charset="0"/>
              </a:rPr>
              <a:pPr/>
              <a:t>41</a:t>
            </a:fld>
            <a:endParaRPr lang="en-US" smtClean="0">
              <a:latin typeface="Helvetica" charset="0"/>
            </a:endParaRPr>
          </a:p>
        </p:txBody>
      </p:sp>
      <p:sp>
        <p:nvSpPr>
          <p:cNvPr id="6" name="TextBox 5"/>
          <p:cNvSpPr txBox="1"/>
          <p:nvPr/>
        </p:nvSpPr>
        <p:spPr>
          <a:xfrm>
            <a:off x="152400" y="6324600"/>
            <a:ext cx="8839200" cy="461665"/>
          </a:xfrm>
          <a:prstGeom prst="rect">
            <a:avLst/>
          </a:prstGeom>
          <a:noFill/>
        </p:spPr>
        <p:txBody>
          <a:bodyPr wrap="square" rtlCol="0">
            <a:spAutoFit/>
          </a:bodyPr>
          <a:lstStyle/>
          <a:p>
            <a:r>
              <a:rPr lang="en-US" sz="1200" dirty="0" smtClean="0"/>
              <a:t>A. Boudreaux, P.S. Shaffer, P.R.L. Heron, L.C. McDermott, “Student understanding of control of variables: Deciding whether or not a variable influences the behavior of a system” Am. J. Phys. </a:t>
            </a:r>
            <a:r>
              <a:rPr lang="en-US" sz="1200" b="1" dirty="0" smtClean="0"/>
              <a:t>76 </a:t>
            </a:r>
            <a:r>
              <a:rPr lang="en-US" sz="1200" dirty="0" smtClean="0"/>
              <a:t>163 (2008).</a:t>
            </a:r>
          </a:p>
        </p:txBody>
      </p:sp>
    </p:spTree>
  </p:cSld>
  <p:clrMapOvr>
    <a:masterClrMapping/>
  </p:clrMapOvr>
  <p:transition>
    <p:fad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5778" name="Text Box 3"/>
          <p:cNvSpPr txBox="1">
            <a:spLocks noChangeArrowheads="1"/>
          </p:cNvSpPr>
          <p:nvPr/>
        </p:nvSpPr>
        <p:spPr bwMode="auto">
          <a:xfrm>
            <a:off x="261420" y="381000"/>
            <a:ext cx="8653980" cy="461665"/>
          </a:xfrm>
          <a:prstGeom prst="rect">
            <a:avLst/>
          </a:prstGeom>
          <a:noFill/>
          <a:ln w="9525">
            <a:noFill/>
            <a:miter lim="800000"/>
            <a:headEnd/>
            <a:tailEnd/>
          </a:ln>
        </p:spPr>
        <p:txBody>
          <a:bodyPr wrap="square">
            <a:prstTxWarp prst="textNoShape">
              <a:avLst/>
            </a:prstTxWarp>
            <a:spAutoFit/>
          </a:bodyPr>
          <a:lstStyle/>
          <a:p>
            <a:pPr>
              <a:spcBef>
                <a:spcPct val="50000"/>
              </a:spcBef>
            </a:pPr>
            <a:r>
              <a:rPr lang="en-US" sz="2400" b="1" dirty="0" smtClean="0"/>
              <a:t>Specific difficulties with interpreting experimental results.</a:t>
            </a:r>
            <a:endParaRPr lang="en-US" sz="2400" b="1" dirty="0"/>
          </a:p>
        </p:txBody>
      </p:sp>
      <p:sp>
        <p:nvSpPr>
          <p:cNvPr id="10" name="TextBox 9"/>
          <p:cNvSpPr txBox="1"/>
          <p:nvPr/>
        </p:nvSpPr>
        <p:spPr>
          <a:xfrm>
            <a:off x="457200" y="838200"/>
            <a:ext cx="8662930" cy="707886"/>
          </a:xfrm>
          <a:prstGeom prst="rect">
            <a:avLst/>
          </a:prstGeom>
          <a:noFill/>
        </p:spPr>
        <p:txBody>
          <a:bodyPr wrap="square" rtlCol="0">
            <a:spAutoFit/>
          </a:bodyPr>
          <a:lstStyle/>
          <a:p>
            <a:r>
              <a:rPr lang="en-US" sz="2000" dirty="0" smtClean="0"/>
              <a:t>Many difficulties e.g., failure to distinguish procedures for deciding whether a variable influences (affects) or determines (predicts) an outcome.</a:t>
            </a:r>
            <a:endParaRPr lang="en-US" sz="2000" dirty="0" smtClean="0"/>
          </a:p>
        </p:txBody>
      </p:sp>
      <p:grpSp>
        <p:nvGrpSpPr>
          <p:cNvPr id="12" name="Group 11"/>
          <p:cNvGrpSpPr/>
          <p:nvPr/>
        </p:nvGrpSpPr>
        <p:grpSpPr>
          <a:xfrm>
            <a:off x="261420" y="3474720"/>
            <a:ext cx="8577780" cy="3016924"/>
            <a:chOff x="261420" y="3474720"/>
            <a:chExt cx="8577780" cy="3016924"/>
          </a:xfrm>
        </p:grpSpPr>
        <p:sp>
          <p:nvSpPr>
            <p:cNvPr id="8" name="Rectangle 5"/>
            <p:cNvSpPr>
              <a:spLocks noChangeArrowheads="1"/>
            </p:cNvSpPr>
            <p:nvPr/>
          </p:nvSpPr>
          <p:spPr bwMode="auto">
            <a:xfrm>
              <a:off x="261420" y="4191000"/>
              <a:ext cx="7213600" cy="459100"/>
            </a:xfrm>
            <a:prstGeom prst="rect">
              <a:avLst/>
            </a:prstGeom>
            <a:noFill/>
            <a:ln w="12700">
              <a:noFill/>
              <a:miter lim="800000"/>
              <a:headEnd/>
              <a:tailEnd/>
            </a:ln>
            <a:effectLst/>
          </p:spPr>
          <p:txBody>
            <a:bodyPr lIns="90487" tIns="44450" rIns="90487" bIns="44450">
              <a:prstTxWarp prst="textNoShape">
                <a:avLst/>
              </a:prstTxWarp>
              <a:spAutoFit/>
            </a:bodyPr>
            <a:lstStyle/>
            <a:p>
              <a:pPr algn="l">
                <a:spcBef>
                  <a:spcPct val="50000"/>
                </a:spcBef>
              </a:pPr>
              <a:r>
                <a:rPr lang="en-US" sz="2400" b="1" dirty="0" smtClean="0"/>
                <a:t>Generalization about</a:t>
              </a:r>
              <a:r>
                <a:rPr lang="en-US" sz="2400" b="1" dirty="0" smtClean="0"/>
                <a:t> </a:t>
              </a:r>
              <a:r>
                <a:rPr lang="en-US" sz="2400" b="1" dirty="0" smtClean="0">
                  <a:solidFill>
                    <a:srgbClr val="0000FF"/>
                  </a:solidFill>
                </a:rPr>
                <a:t>teaching </a:t>
              </a:r>
              <a:r>
                <a:rPr lang="en-US" sz="2400" b="1" dirty="0" smtClean="0"/>
                <a:t>and </a:t>
              </a:r>
              <a:r>
                <a:rPr lang="en-US" sz="2400" b="1" dirty="0" smtClean="0">
                  <a:solidFill>
                    <a:srgbClr val="FF00FF"/>
                  </a:solidFill>
                </a:rPr>
                <a:t>learning</a:t>
              </a:r>
              <a:endParaRPr lang="en-US" sz="2400" b="1" dirty="0">
                <a:solidFill>
                  <a:srgbClr val="FF00FF"/>
                </a:solidFill>
              </a:endParaRPr>
            </a:p>
          </p:txBody>
        </p:sp>
        <p:sp>
          <p:nvSpPr>
            <p:cNvPr id="9" name="Rectangle 7"/>
            <p:cNvSpPr>
              <a:spLocks noChangeArrowheads="1"/>
            </p:cNvSpPr>
            <p:nvPr/>
          </p:nvSpPr>
          <p:spPr bwMode="auto">
            <a:xfrm>
              <a:off x="533400" y="4678327"/>
              <a:ext cx="8305800" cy="1813317"/>
            </a:xfrm>
            <a:prstGeom prst="rect">
              <a:avLst/>
            </a:prstGeom>
            <a:noFill/>
            <a:ln w="12700">
              <a:noFill/>
              <a:miter lim="800000"/>
              <a:headEnd/>
              <a:tailEnd/>
            </a:ln>
          </p:spPr>
          <p:txBody>
            <a:bodyPr wrap="square" lIns="90487" tIns="44450" rIns="90487" bIns="44450" anchor="ctr">
              <a:prstTxWarp prst="textNoShape">
                <a:avLst/>
              </a:prstTxWarp>
              <a:spAutoFit/>
            </a:bodyPr>
            <a:lstStyle/>
            <a:p>
              <a:pPr marL="231775" indent="-231775">
                <a:spcBef>
                  <a:spcPct val="0"/>
                </a:spcBef>
                <a:buSzTx/>
              </a:pPr>
              <a:r>
                <a:rPr lang="en-US" sz="2800" b="1" i="0" dirty="0" smtClean="0">
                  <a:solidFill>
                    <a:srgbClr val="060A9E"/>
                  </a:solidFill>
                </a:rPr>
                <a:t>◊</a:t>
              </a:r>
              <a:r>
                <a:rPr lang="en-US" sz="2100" b="1" i="0" dirty="0" smtClean="0"/>
                <a:t> </a:t>
              </a:r>
              <a:r>
                <a:rPr lang="en-US" sz="2000" b="1" i="0" dirty="0" smtClean="0">
                  <a:solidFill>
                    <a:srgbClr val="060A9E"/>
                  </a:solidFill>
                </a:rPr>
                <a:t>Growth </a:t>
              </a:r>
              <a:r>
                <a:rPr lang="en-US" sz="2000" b="1" i="0" dirty="0">
                  <a:solidFill>
                    <a:srgbClr val="060A9E"/>
                  </a:solidFill>
                </a:rPr>
                <a:t>in reasoning ability does not usually result from traditional instruction</a:t>
              </a:r>
              <a:r>
                <a:rPr lang="en-US" sz="2000" b="1" i="0" dirty="0" smtClean="0">
                  <a:solidFill>
                    <a:srgbClr val="060A9E"/>
                  </a:solidFill>
                </a:rPr>
                <a:t>.</a:t>
              </a:r>
            </a:p>
            <a:p>
              <a:pPr marL="231775" indent="-231775">
                <a:spcBef>
                  <a:spcPct val="0"/>
                </a:spcBef>
                <a:buSzTx/>
              </a:pPr>
              <a:r>
                <a:rPr lang="en-US" sz="2400" b="1" dirty="0" smtClean="0">
                  <a:solidFill>
                    <a:srgbClr val="610048"/>
                  </a:solidFill>
                </a:rPr>
                <a:t>	</a:t>
              </a:r>
              <a:r>
                <a:rPr lang="en-US" sz="2000" b="1" dirty="0" smtClean="0">
                  <a:solidFill>
                    <a:srgbClr val="FF00FF"/>
                  </a:solidFill>
                </a:rPr>
                <a:t>Students need to go through both the inductive and deductive reasoning needed for the development and application of</a:t>
              </a:r>
              <a:r>
                <a:rPr lang="en-US" sz="2000" b="1" dirty="0" smtClean="0">
                  <a:solidFill>
                    <a:srgbClr val="FF00FF"/>
                  </a:solidFill>
                </a:rPr>
                <a:t> physical concepts</a:t>
              </a:r>
              <a:r>
                <a:rPr lang="en-US" sz="2000" dirty="0" smtClean="0">
                  <a:solidFill>
                    <a:srgbClr val="FF00FF"/>
                  </a:solidFill>
                </a:rPr>
                <a:t>.</a:t>
              </a:r>
              <a:endParaRPr lang="en-US" sz="2000" b="1" dirty="0" smtClean="0">
                <a:solidFill>
                  <a:srgbClr val="FF00FF"/>
                </a:solidFill>
              </a:endParaRPr>
            </a:p>
          </p:txBody>
        </p:sp>
        <p:sp>
          <p:nvSpPr>
            <p:cNvPr id="11" name="Down Arrow 10"/>
            <p:cNvSpPr/>
            <p:nvPr/>
          </p:nvSpPr>
          <p:spPr bwMode="auto">
            <a:xfrm>
              <a:off x="4419600" y="3474720"/>
              <a:ext cx="609600" cy="792480"/>
            </a:xfrm>
            <a:prstGeom prst="downArrow">
              <a:avLst/>
            </a:prstGeom>
            <a:solidFill>
              <a:schemeClr val="accent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233363" marR="0" indent="-233363" algn="l" defTabSz="914400" rtl="0" eaLnBrk="0" fontAlgn="base" latinLnBrk="0" hangingPunct="0">
                <a:lnSpc>
                  <a:spcPct val="100000"/>
                </a:lnSpc>
                <a:spcBef>
                  <a:spcPct val="20000"/>
                </a:spcBef>
                <a:spcAft>
                  <a:spcPct val="0"/>
                </a:spcAft>
                <a:buClrTx/>
                <a:buSzPct val="100000"/>
                <a:buFontTx/>
                <a:buNone/>
                <a:tabLst/>
              </a:pPr>
              <a:endParaRPr kumimoji="0" lang="en-US" sz="1800" b="0" i="1" u="none" strike="noStrike" cap="none" normalizeH="0" baseline="0">
                <a:ln>
                  <a:noFill/>
                </a:ln>
                <a:solidFill>
                  <a:schemeClr val="tx1"/>
                </a:solidFill>
                <a:effectLst/>
                <a:latin typeface="Helvetica" pitchFamily="-110" charset="0"/>
              </a:endParaRPr>
            </a:p>
          </p:txBody>
        </p:sp>
      </p:grpSp>
      <p:grpSp>
        <p:nvGrpSpPr>
          <p:cNvPr id="15" name="Group 14"/>
          <p:cNvGrpSpPr/>
          <p:nvPr/>
        </p:nvGrpSpPr>
        <p:grpSpPr>
          <a:xfrm>
            <a:off x="261420" y="1600200"/>
            <a:ext cx="8577780" cy="1850886"/>
            <a:chOff x="261420" y="1600200"/>
            <a:chExt cx="8577780" cy="1850886"/>
          </a:xfrm>
        </p:grpSpPr>
        <p:sp>
          <p:nvSpPr>
            <p:cNvPr id="4" name="Down Arrow 3"/>
            <p:cNvSpPr/>
            <p:nvPr/>
          </p:nvSpPr>
          <p:spPr bwMode="auto">
            <a:xfrm>
              <a:off x="4419600" y="1600200"/>
              <a:ext cx="609600" cy="792480"/>
            </a:xfrm>
            <a:prstGeom prst="downArrow">
              <a:avLst/>
            </a:prstGeom>
            <a:solidFill>
              <a:schemeClr val="accent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233363" marR="0" indent="-233363" algn="l" defTabSz="914400" rtl="0" eaLnBrk="0" fontAlgn="base" latinLnBrk="0" hangingPunct="0">
                <a:lnSpc>
                  <a:spcPct val="100000"/>
                </a:lnSpc>
                <a:spcBef>
                  <a:spcPct val="20000"/>
                </a:spcBef>
                <a:spcAft>
                  <a:spcPct val="0"/>
                </a:spcAft>
                <a:buClrTx/>
                <a:buSzPct val="100000"/>
                <a:buFontTx/>
                <a:buNone/>
                <a:tabLst/>
              </a:pPr>
              <a:endParaRPr kumimoji="0" lang="en-US" sz="1800" b="0" i="1" u="none" strike="noStrike" cap="none" normalizeH="0" baseline="0">
                <a:ln>
                  <a:noFill/>
                </a:ln>
                <a:solidFill>
                  <a:schemeClr val="tx1"/>
                </a:solidFill>
                <a:effectLst/>
                <a:latin typeface="Helvetica" pitchFamily="-110" charset="0"/>
              </a:endParaRPr>
            </a:p>
          </p:txBody>
        </p:sp>
        <p:sp>
          <p:nvSpPr>
            <p:cNvPr id="5" name="TextBox 4"/>
            <p:cNvSpPr txBox="1"/>
            <p:nvPr/>
          </p:nvSpPr>
          <p:spPr>
            <a:xfrm>
              <a:off x="261420" y="2266890"/>
              <a:ext cx="4097847" cy="461665"/>
            </a:xfrm>
            <a:prstGeom prst="rect">
              <a:avLst/>
            </a:prstGeom>
            <a:noFill/>
          </p:spPr>
          <p:txBody>
            <a:bodyPr wrap="none" rtlCol="0">
              <a:spAutoFit/>
            </a:bodyPr>
            <a:lstStyle/>
            <a:p>
              <a:r>
                <a:rPr lang="en-US" sz="2400" b="1" dirty="0" smtClean="0"/>
                <a:t>Basic underlying difficulty</a:t>
              </a:r>
              <a:endParaRPr lang="en-US" sz="2400" b="1" dirty="0"/>
            </a:p>
          </p:txBody>
        </p:sp>
        <p:sp>
          <p:nvSpPr>
            <p:cNvPr id="14" name="TextBox 13"/>
            <p:cNvSpPr txBox="1"/>
            <p:nvPr/>
          </p:nvSpPr>
          <p:spPr>
            <a:xfrm>
              <a:off x="533400" y="2743200"/>
              <a:ext cx="8305800" cy="707886"/>
            </a:xfrm>
            <a:prstGeom prst="rect">
              <a:avLst/>
            </a:prstGeom>
            <a:noFill/>
          </p:spPr>
          <p:txBody>
            <a:bodyPr wrap="square" rtlCol="0">
              <a:spAutoFit/>
            </a:bodyPr>
            <a:lstStyle/>
            <a:p>
              <a:r>
                <a:rPr lang="en-US" sz="2000" dirty="0" smtClean="0"/>
                <a:t>Lack of understanding</a:t>
              </a:r>
              <a:r>
                <a:rPr lang="en-US" sz="2000" dirty="0" smtClean="0"/>
                <a:t> of memorized </a:t>
              </a:r>
              <a:r>
                <a:rPr lang="en-US" sz="2000" dirty="0" smtClean="0"/>
                <a:t>rules (e.g., to test for influence keep all variables the same except the one being tested).</a:t>
              </a:r>
            </a:p>
          </p:txBody>
        </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dissolve">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dissolv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ctrTitle"/>
          </p:nvPr>
        </p:nvSpPr>
        <p:spPr>
          <a:xfrm>
            <a:off x="76200" y="2667000"/>
            <a:ext cx="8839200" cy="459100"/>
          </a:xfrm>
        </p:spPr>
        <p:txBody>
          <a:bodyPr/>
          <a:lstStyle/>
          <a:p>
            <a:pPr algn="l"/>
            <a:r>
              <a:rPr lang="en-US" sz="2400" b="1" dirty="0" smtClean="0"/>
              <a:t>Reflection on results from research</a:t>
            </a:r>
            <a:endParaRPr lang="en-US" sz="2400" b="1" dirty="0"/>
          </a:p>
        </p:txBody>
      </p:sp>
      <p:sp>
        <p:nvSpPr>
          <p:cNvPr id="3" name="Content Placeholder 2"/>
          <p:cNvSpPr>
            <a:spLocks noGrp="1"/>
          </p:cNvSpPr>
          <p:nvPr>
            <p:ph type="subTitle" idx="1"/>
          </p:nvPr>
        </p:nvSpPr>
        <p:spPr>
          <a:xfrm>
            <a:off x="302100" y="1008432"/>
            <a:ext cx="8836808" cy="1407052"/>
          </a:xfrm>
        </p:spPr>
        <p:txBody>
          <a:bodyPr/>
          <a:lstStyle/>
          <a:p>
            <a:pPr marL="169863" indent="-169863" algn="l">
              <a:spcAft>
                <a:spcPts val="1200"/>
              </a:spcAft>
              <a:buFont typeface="Arial"/>
              <a:buChar char="•"/>
            </a:pPr>
            <a:r>
              <a:rPr lang="en-US" sz="1800" dirty="0" smtClean="0"/>
              <a:t>Instruction that is top-down</a:t>
            </a:r>
            <a:r>
              <a:rPr lang="en-US" sz="1800" dirty="0" smtClean="0"/>
              <a:t> typically </a:t>
            </a:r>
            <a:r>
              <a:rPr lang="en-US" sz="1800" dirty="0" smtClean="0"/>
              <a:t>focuses on only</a:t>
            </a:r>
            <a:r>
              <a:rPr lang="en-US" sz="1800" dirty="0" smtClean="0"/>
              <a:t> the </a:t>
            </a:r>
            <a:r>
              <a:rPr lang="en-US" sz="1800" dirty="0" smtClean="0"/>
              <a:t>reasoning</a:t>
            </a:r>
            <a:r>
              <a:rPr lang="en-US" sz="1800" dirty="0" smtClean="0"/>
              <a:t> involved for </a:t>
            </a:r>
            <a:r>
              <a:rPr lang="en-US" sz="1800" dirty="0" smtClean="0"/>
              <a:t>application (not development) of </a:t>
            </a:r>
            <a:r>
              <a:rPr lang="en-US" sz="1800" dirty="0" smtClean="0"/>
              <a:t>concepts. </a:t>
            </a:r>
            <a:r>
              <a:rPr lang="en-US" sz="1800" b="1" i="1" dirty="0" smtClean="0">
                <a:sym typeface="Wingdings"/>
              </a:rPr>
              <a:t>(</a:t>
            </a:r>
            <a:r>
              <a:rPr lang="en-US" sz="1800" b="1" i="1" dirty="0" smtClean="0"/>
              <a:t>deductive reasoning)</a:t>
            </a:r>
            <a:endParaRPr lang="en-US" sz="1400" dirty="0" smtClean="0">
              <a:solidFill>
                <a:schemeClr val="tx2"/>
              </a:solidFill>
            </a:endParaRPr>
          </a:p>
          <a:p>
            <a:pPr marL="169863" indent="-169863" algn="l">
              <a:spcAft>
                <a:spcPts val="1200"/>
              </a:spcAft>
              <a:buFont typeface="Arial"/>
              <a:buChar char="•"/>
            </a:pPr>
            <a:r>
              <a:rPr lang="en-US" sz="1800" dirty="0" smtClean="0">
                <a:solidFill>
                  <a:schemeClr val="tx2"/>
                </a:solidFill>
              </a:rPr>
              <a:t>Bottom</a:t>
            </a:r>
            <a:r>
              <a:rPr lang="en-US" sz="1800" dirty="0" smtClean="0">
                <a:solidFill>
                  <a:schemeClr val="tx2"/>
                </a:solidFill>
              </a:rPr>
              <a:t>-up development of concepts</a:t>
            </a:r>
            <a:r>
              <a:rPr lang="en-US" sz="1800" dirty="0" smtClean="0">
                <a:solidFill>
                  <a:schemeClr val="tx2"/>
                </a:solidFill>
              </a:rPr>
              <a:t> requires reasoning about both </a:t>
            </a:r>
            <a:r>
              <a:rPr lang="en-US" sz="1800" dirty="0" smtClean="0">
                <a:solidFill>
                  <a:schemeClr val="tx2"/>
                </a:solidFill>
              </a:rPr>
              <a:t>the construction and</a:t>
            </a:r>
            <a:r>
              <a:rPr lang="en-US" sz="1800" dirty="0" smtClean="0">
                <a:solidFill>
                  <a:schemeClr val="tx2"/>
                </a:solidFill>
              </a:rPr>
              <a:t> the </a:t>
            </a:r>
            <a:r>
              <a:rPr lang="en-US" sz="1800" dirty="0" smtClean="0">
                <a:solidFill>
                  <a:schemeClr val="tx2"/>
                </a:solidFill>
              </a:rPr>
              <a:t>application of </a:t>
            </a:r>
            <a:r>
              <a:rPr lang="en-US" sz="1800" dirty="0" smtClean="0">
                <a:solidFill>
                  <a:schemeClr val="tx2"/>
                </a:solidFill>
              </a:rPr>
              <a:t>concepts. (</a:t>
            </a:r>
            <a:r>
              <a:rPr lang="en-US" sz="1800" b="1" i="1" dirty="0" smtClean="0">
                <a:solidFill>
                  <a:schemeClr val="tx2"/>
                </a:solidFill>
              </a:rPr>
              <a:t>inductive </a:t>
            </a:r>
            <a:r>
              <a:rPr lang="en-US" sz="1800" b="1" i="1" dirty="0" smtClean="0">
                <a:solidFill>
                  <a:schemeClr val="tx2"/>
                </a:solidFill>
              </a:rPr>
              <a:t>and</a:t>
            </a:r>
            <a:r>
              <a:rPr lang="en-US" sz="1800" b="1" i="1" dirty="0" smtClean="0">
                <a:solidFill>
                  <a:schemeClr val="tx2"/>
                </a:solidFill>
              </a:rPr>
              <a:t> deductive reasoning)</a:t>
            </a:r>
            <a:endParaRPr lang="en-US" sz="1800" b="1" i="1" dirty="0" smtClean="0">
              <a:solidFill>
                <a:schemeClr val="tx2"/>
              </a:solidFill>
            </a:endParaRPr>
          </a:p>
        </p:txBody>
      </p:sp>
      <p:sp>
        <p:nvSpPr>
          <p:cNvPr id="4" name="Slide Number Placeholder 3"/>
          <p:cNvSpPr>
            <a:spLocks noGrp="1"/>
          </p:cNvSpPr>
          <p:nvPr>
            <p:ph type="sldNum" sz="quarter" idx="10"/>
          </p:nvPr>
        </p:nvSpPr>
        <p:spPr/>
        <p:txBody>
          <a:bodyPr/>
          <a:lstStyle/>
          <a:p>
            <a:pPr>
              <a:defRPr/>
            </a:pPr>
            <a:fld id="{C9BDF43A-4C69-3948-8794-CB572EBC907C}" type="slidenum">
              <a:rPr lang="en-US" smtClean="0"/>
              <a:pPr>
                <a:defRPr/>
              </a:pPr>
              <a:t>43</a:t>
            </a:fld>
            <a:endParaRPr lang="en-US"/>
          </a:p>
        </p:txBody>
      </p:sp>
      <p:sp>
        <p:nvSpPr>
          <p:cNvPr id="6" name="Content Placeholder 2"/>
          <p:cNvSpPr txBox="1">
            <a:spLocks/>
          </p:cNvSpPr>
          <p:nvPr/>
        </p:nvSpPr>
        <p:spPr bwMode="auto">
          <a:xfrm>
            <a:off x="228600" y="3124200"/>
            <a:ext cx="8534400" cy="1136208"/>
          </a:xfrm>
          <a:prstGeom prst="rect">
            <a:avLst/>
          </a:prstGeom>
          <a:noFill/>
          <a:ln w="12700">
            <a:noFill/>
            <a:miter lim="800000"/>
            <a:headEnd/>
            <a:tailEnd/>
          </a:ln>
        </p:spPr>
        <p:txBody>
          <a:bodyPr vert="horz" wrap="square" lIns="90487" tIns="44450" rIns="90487" bIns="44450" numCol="1" anchor="t" anchorCtr="0" compatLnSpc="1">
            <a:prstTxWarp prst="textNoShape">
              <a:avLst/>
            </a:prstTxWarp>
            <a:spAutoFit/>
          </a:bodyPr>
          <a:lstStyle/>
          <a:p>
            <a:pPr marL="230188" indent="-230188">
              <a:buFont typeface="Arial"/>
              <a:buChar char="•"/>
            </a:pPr>
            <a:r>
              <a:rPr lang="en-US" sz="2000" i="0" kern="0" dirty="0" smtClean="0">
                <a:solidFill>
                  <a:schemeClr val="tx2"/>
                </a:solidFill>
                <a:ea typeface="ＭＳ Ｐゴシック" pitchFamily="-110" charset="-128"/>
                <a:cs typeface="ＭＳ Ｐゴシック" pitchFamily="-110" charset="-128"/>
              </a:rPr>
              <a:t>failure to distinguish related </a:t>
            </a:r>
            <a:r>
              <a:rPr lang="en-US" sz="2000" i="0" kern="0" dirty="0" smtClean="0">
                <a:solidFill>
                  <a:schemeClr val="tx2"/>
                </a:solidFill>
                <a:ea typeface="ＭＳ Ｐゴシック" pitchFamily="-110" charset="-128"/>
                <a:cs typeface="ＭＳ Ｐゴシック" pitchFamily="-110" charset="-128"/>
              </a:rPr>
              <a:t>concepts </a:t>
            </a:r>
            <a:r>
              <a:rPr lang="en-US" i="0" kern="0" dirty="0" smtClean="0">
                <a:solidFill>
                  <a:schemeClr val="tx2"/>
                </a:solidFill>
                <a:ea typeface="ＭＳ Ｐゴシック" pitchFamily="-110" charset="-128"/>
                <a:cs typeface="ＭＳ Ｐゴシック" pitchFamily="-110" charset="-128"/>
              </a:rPr>
              <a:t>(</a:t>
            </a:r>
            <a:r>
              <a:rPr lang="en-US" kern="0" dirty="0" smtClean="0">
                <a:solidFill>
                  <a:schemeClr val="tx2"/>
                </a:solidFill>
                <a:ea typeface="ＭＳ Ｐゴシック" pitchFamily="-110" charset="-128"/>
                <a:cs typeface="ＭＳ Ｐゴシック" pitchFamily="-110" charset="-128"/>
              </a:rPr>
              <a:t>e.g.,</a:t>
            </a:r>
            <a:r>
              <a:rPr lang="en-US" i="0" kern="0" dirty="0" smtClean="0">
                <a:solidFill>
                  <a:schemeClr val="tx2"/>
                </a:solidFill>
                <a:ea typeface="ＭＳ Ｐゴシック" pitchFamily="-110" charset="-128"/>
                <a:cs typeface="ＭＳ Ｐゴシック" pitchFamily="-110" charset="-128"/>
              </a:rPr>
              <a:t> mass &amp; volume)</a:t>
            </a:r>
            <a:endParaRPr lang="en-US" sz="2000" i="0" kern="0" dirty="0" smtClean="0">
              <a:solidFill>
                <a:schemeClr val="tx2"/>
              </a:solidFill>
              <a:ea typeface="ＭＳ Ｐゴシック" pitchFamily="-110" charset="-128"/>
              <a:cs typeface="ＭＳ Ｐゴシック" pitchFamily="-110" charset="-128"/>
            </a:endParaRPr>
          </a:p>
          <a:p>
            <a:pPr marL="230188" marR="0" lvl="0" indent="-230188" defTabSz="914400" rtl="0" eaLnBrk="0" fontAlgn="base" latinLnBrk="0" hangingPunct="0">
              <a:lnSpc>
                <a:spcPct val="100000"/>
              </a:lnSpc>
              <a:spcBef>
                <a:spcPct val="20000"/>
              </a:spcBef>
              <a:spcAft>
                <a:spcPct val="0"/>
              </a:spcAft>
              <a:buClrTx/>
              <a:buSzPct val="100000"/>
              <a:buFont typeface="Arial"/>
              <a:buChar char="•"/>
              <a:tabLst/>
              <a:defRPr/>
            </a:pPr>
            <a:r>
              <a:rPr kumimoji="0" lang="en-US" sz="2000" b="0" i="0" u="none" strike="noStrike" kern="0" cap="none" spc="0" normalizeH="0" baseline="0" noProof="0" dirty="0" smtClean="0">
                <a:ln>
                  <a:noFill/>
                </a:ln>
                <a:solidFill>
                  <a:schemeClr val="tx1"/>
                </a:solidFill>
                <a:effectLst/>
                <a:uLnTx/>
                <a:uFillTx/>
                <a:latin typeface="+mn-lt"/>
                <a:ea typeface="ＭＳ Ｐゴシック" pitchFamily="-110" charset="-128"/>
                <a:cs typeface="ＭＳ Ｐゴシック" pitchFamily="-110" charset="-128"/>
              </a:rPr>
              <a:t>lack of conceptual framework for electric circuits</a:t>
            </a:r>
          </a:p>
          <a:p>
            <a:pPr marL="230188" marR="0" lvl="0" indent="-230188" defTabSz="914400" rtl="0" eaLnBrk="0" fontAlgn="base" latinLnBrk="0" hangingPunct="0">
              <a:lnSpc>
                <a:spcPct val="100000"/>
              </a:lnSpc>
              <a:spcBef>
                <a:spcPct val="20000"/>
              </a:spcBef>
              <a:spcAft>
                <a:spcPct val="0"/>
              </a:spcAft>
              <a:buClrTx/>
              <a:buSzPct val="100000"/>
              <a:buFont typeface="Arial"/>
              <a:buChar char="•"/>
              <a:tabLst/>
              <a:defRPr/>
            </a:pPr>
            <a:r>
              <a:rPr lang="en-US" sz="2000" i="0" kern="0" dirty="0" smtClean="0">
                <a:latin typeface="+mn-lt"/>
                <a:ea typeface="ＭＳ Ｐゴシック" pitchFamily="-110" charset="-128"/>
                <a:cs typeface="ＭＳ Ｐゴシック" pitchFamily="-110" charset="-128"/>
              </a:rPr>
              <a:t>inability to do reasoning underlying control of variables</a:t>
            </a:r>
          </a:p>
        </p:txBody>
      </p:sp>
      <p:sp>
        <p:nvSpPr>
          <p:cNvPr id="13" name="Title 4"/>
          <p:cNvSpPr txBox="1">
            <a:spLocks/>
          </p:cNvSpPr>
          <p:nvPr/>
        </p:nvSpPr>
        <p:spPr bwMode="auto">
          <a:xfrm>
            <a:off x="76200" y="533400"/>
            <a:ext cx="7772400" cy="459100"/>
          </a:xfrm>
          <a:prstGeom prst="rect">
            <a:avLst/>
          </a:prstGeom>
          <a:noFill/>
          <a:ln w="12700">
            <a:noFill/>
            <a:miter lim="800000"/>
            <a:headEnd/>
            <a:tailEnd/>
          </a:ln>
        </p:spPr>
        <p:txBody>
          <a:bodyPr vert="horz" wrap="square" lIns="90487" tIns="44450" rIns="90487" bIns="4445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defRPr/>
            </a:pPr>
            <a:r>
              <a:rPr kumimoji="0" lang="en-US" sz="2400" b="1" i="0" u="none" strike="noStrike" kern="0" cap="none" spc="0" normalizeH="0" baseline="0" noProof="0" dirty="0" smtClean="0">
                <a:ln>
                  <a:noFill/>
                </a:ln>
                <a:solidFill>
                  <a:schemeClr val="tx2"/>
                </a:solidFill>
                <a:effectLst/>
                <a:uLnTx/>
                <a:uFillTx/>
                <a:latin typeface="+mj-lt"/>
                <a:ea typeface="ＭＳ Ｐゴシック" pitchFamily="-110" charset="-128"/>
                <a:cs typeface="ＭＳ Ｐゴシック" pitchFamily="-110" charset="-128"/>
              </a:rPr>
              <a:t>Reflection on standard instruction</a:t>
            </a:r>
            <a:endParaRPr kumimoji="0" lang="en-US" sz="2400" b="1" i="0" u="none" strike="noStrike" kern="0" cap="none" spc="0" normalizeH="0" baseline="0" noProof="0" dirty="0">
              <a:ln>
                <a:noFill/>
              </a:ln>
              <a:solidFill>
                <a:schemeClr val="tx2"/>
              </a:solidFill>
              <a:effectLst/>
              <a:uLnTx/>
              <a:uFillTx/>
              <a:latin typeface="+mj-lt"/>
              <a:ea typeface="ＭＳ Ｐゴシック" pitchFamily="-110" charset="-128"/>
              <a:cs typeface="ＭＳ Ｐゴシック" pitchFamily="-110" charset="-128"/>
            </a:endParaRPr>
          </a:p>
        </p:txBody>
      </p:sp>
      <p:grpSp>
        <p:nvGrpSpPr>
          <p:cNvPr id="17" name="Group 16"/>
          <p:cNvGrpSpPr/>
          <p:nvPr/>
        </p:nvGrpSpPr>
        <p:grpSpPr>
          <a:xfrm>
            <a:off x="152400" y="4343400"/>
            <a:ext cx="8839200" cy="1179731"/>
            <a:chOff x="152400" y="4343400"/>
            <a:chExt cx="8839200" cy="1179731"/>
          </a:xfrm>
        </p:grpSpPr>
        <p:sp>
          <p:nvSpPr>
            <p:cNvPr id="8" name="TextBox 7"/>
            <p:cNvSpPr txBox="1"/>
            <p:nvPr/>
          </p:nvSpPr>
          <p:spPr>
            <a:xfrm>
              <a:off x="381000" y="4876800"/>
              <a:ext cx="8610600" cy="646331"/>
            </a:xfrm>
            <a:prstGeom prst="rect">
              <a:avLst/>
            </a:prstGeom>
            <a:noFill/>
          </p:spPr>
          <p:txBody>
            <a:bodyPr wrap="square" rtlCol="0">
              <a:spAutoFit/>
            </a:bodyPr>
            <a:lstStyle/>
            <a:p>
              <a:r>
                <a:rPr lang="en-US" i="0" dirty="0" smtClean="0"/>
                <a:t>These student difficulties may stem, in part, from instruction that focuses primarily on deductive reasoning.</a:t>
              </a:r>
            </a:p>
          </p:txBody>
        </p:sp>
        <p:sp>
          <p:nvSpPr>
            <p:cNvPr id="14" name="Title 4"/>
            <p:cNvSpPr txBox="1">
              <a:spLocks/>
            </p:cNvSpPr>
            <p:nvPr/>
          </p:nvSpPr>
          <p:spPr bwMode="auto">
            <a:xfrm>
              <a:off x="152400" y="4343400"/>
              <a:ext cx="7772400" cy="459100"/>
            </a:xfrm>
            <a:prstGeom prst="rect">
              <a:avLst/>
            </a:prstGeom>
            <a:noFill/>
            <a:ln w="12700">
              <a:noFill/>
              <a:miter lim="800000"/>
              <a:headEnd/>
              <a:tailEnd/>
            </a:ln>
          </p:spPr>
          <p:txBody>
            <a:bodyPr vert="horz" wrap="square" lIns="90487" tIns="44450" rIns="90487" bIns="4445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defRPr/>
              </a:pPr>
              <a:r>
                <a:rPr lang="en-US" sz="2400" b="1" i="0" kern="0" dirty="0" smtClean="0">
                  <a:solidFill>
                    <a:schemeClr val="tx2"/>
                  </a:solidFill>
                  <a:latin typeface="+mj-lt"/>
                  <a:ea typeface="ＭＳ Ｐゴシック" pitchFamily="-110" charset="-128"/>
                  <a:cs typeface="ＭＳ Ｐゴシック" pitchFamily="-110" charset="-128"/>
                </a:rPr>
                <a:t>An interpretation</a:t>
              </a:r>
              <a:endParaRPr kumimoji="0" lang="en-US" sz="2400" b="1" i="0" u="none" strike="noStrike" kern="0" cap="none" spc="0" normalizeH="0" baseline="0" noProof="0" dirty="0">
                <a:ln>
                  <a:noFill/>
                </a:ln>
                <a:solidFill>
                  <a:schemeClr val="tx2"/>
                </a:solidFill>
                <a:effectLst/>
                <a:uLnTx/>
                <a:uFillTx/>
                <a:latin typeface="+mj-lt"/>
                <a:ea typeface="ＭＳ Ｐゴシック" pitchFamily="-110" charset="-128"/>
                <a:cs typeface="ＭＳ Ｐゴシック" pitchFamily="-110" charset="-128"/>
              </a:endParaRPr>
            </a:p>
          </p:txBody>
        </p:sp>
      </p:grpSp>
      <p:grpSp>
        <p:nvGrpSpPr>
          <p:cNvPr id="18" name="Group 17"/>
          <p:cNvGrpSpPr/>
          <p:nvPr/>
        </p:nvGrpSpPr>
        <p:grpSpPr>
          <a:xfrm>
            <a:off x="533400" y="5410200"/>
            <a:ext cx="8077200" cy="1179731"/>
            <a:chOff x="533400" y="5410200"/>
            <a:chExt cx="8077200" cy="1179731"/>
          </a:xfrm>
        </p:grpSpPr>
        <p:sp>
          <p:nvSpPr>
            <p:cNvPr id="15" name="Rectangle 14"/>
            <p:cNvSpPr/>
            <p:nvPr/>
          </p:nvSpPr>
          <p:spPr>
            <a:xfrm>
              <a:off x="533400" y="5943600"/>
              <a:ext cx="8077200" cy="646331"/>
            </a:xfrm>
            <a:prstGeom prst="rect">
              <a:avLst/>
            </a:prstGeom>
          </p:spPr>
          <p:txBody>
            <a:bodyPr wrap="square">
              <a:spAutoFit/>
            </a:bodyPr>
            <a:lstStyle/>
            <a:p>
              <a:pPr algn="ctr"/>
              <a:r>
                <a:rPr lang="en-US" b="1" dirty="0" smtClean="0"/>
                <a:t>There is a need for greater emphasis</a:t>
              </a:r>
              <a:r>
                <a:rPr lang="en-US" b="1" dirty="0" smtClean="0"/>
                <a:t> </a:t>
              </a:r>
              <a:br>
                <a:rPr lang="en-US" b="1" dirty="0" smtClean="0"/>
              </a:br>
              <a:r>
                <a:rPr lang="en-US" b="1" dirty="0" smtClean="0"/>
                <a:t>on </a:t>
              </a:r>
              <a:r>
                <a:rPr lang="en-US" b="1" dirty="0" smtClean="0"/>
                <a:t>inductive reasoning in physics courses.</a:t>
              </a:r>
              <a:endParaRPr lang="en-US" b="1" dirty="0"/>
            </a:p>
          </p:txBody>
        </p:sp>
        <p:sp>
          <p:nvSpPr>
            <p:cNvPr id="16" name="Down Arrow 15"/>
            <p:cNvSpPr/>
            <p:nvPr/>
          </p:nvSpPr>
          <p:spPr bwMode="auto">
            <a:xfrm>
              <a:off x="4267200" y="5410200"/>
              <a:ext cx="381000" cy="457200"/>
            </a:xfrm>
            <a:prstGeom prst="downArrow">
              <a:avLst/>
            </a:prstGeom>
            <a:solidFill>
              <a:schemeClr val="accent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233363" marR="0" indent="-233363" algn="l" defTabSz="914400" rtl="0" eaLnBrk="0" fontAlgn="base" latinLnBrk="0" hangingPunct="0">
                <a:lnSpc>
                  <a:spcPct val="100000"/>
                </a:lnSpc>
                <a:spcBef>
                  <a:spcPct val="20000"/>
                </a:spcBef>
                <a:spcAft>
                  <a:spcPct val="0"/>
                </a:spcAft>
                <a:buClrTx/>
                <a:buSzPct val="100000"/>
                <a:buFontTx/>
                <a:buNone/>
                <a:tabLst/>
              </a:pPr>
              <a:endParaRPr kumimoji="0" lang="en-US" sz="1800" b="0" i="1" u="none" strike="noStrike" cap="none" normalizeH="0" baseline="0">
                <a:ln>
                  <a:noFill/>
                </a:ln>
                <a:solidFill>
                  <a:schemeClr val="tx1"/>
                </a:solidFill>
                <a:effectLst/>
                <a:latin typeface="Helvetica" pitchFamily="-110"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dissolve">
                                      <p:cBhvr>
                                        <p:cTn id="15" dur="500"/>
                                        <p:tgtEl>
                                          <p:spTgt spid="17"/>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nodeType="clickEffect">
                                  <p:stCondLst>
                                    <p:cond delay="0"/>
                                  </p:stCondLst>
                                  <p:childTnLst>
                                    <p:set>
                                      <p:cBhvr>
                                        <p:cTn id="19" dur="1" fill="hold">
                                          <p:stCondLst>
                                            <p:cond delay="0"/>
                                          </p:stCondLst>
                                        </p:cTn>
                                        <p:tgtEl>
                                          <p:spTgt spid="18"/>
                                        </p:tgtEl>
                                        <p:attrNameLst>
                                          <p:attrName>style.visibility</p:attrName>
                                        </p:attrNameLst>
                                      </p:cBhvr>
                                      <p:to>
                                        <p:strVal val="visible"/>
                                      </p:to>
                                    </p:set>
                                    <p:animEffect transition="in" filter="dissolve">
                                      <p:cBhvr>
                                        <p:cTn id="20"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4818" name="Title 1"/>
          <p:cNvSpPr>
            <a:spLocks noGrp="1"/>
          </p:cNvSpPr>
          <p:nvPr>
            <p:ph type="title"/>
          </p:nvPr>
        </p:nvSpPr>
        <p:spPr>
          <a:xfrm>
            <a:off x="152401" y="275116"/>
            <a:ext cx="8839200" cy="951542"/>
          </a:xfrm>
        </p:spPr>
        <p:txBody>
          <a:bodyPr/>
          <a:lstStyle/>
          <a:p>
            <a:r>
              <a:rPr lang="en-US" sz="2800" b="1" dirty="0" smtClean="0">
                <a:ea typeface="ＭＳ Ｐゴシック" pitchFamily="-80" charset="-128"/>
                <a:cs typeface="ＭＳ Ｐゴシック" pitchFamily="-80" charset="-128"/>
              </a:rPr>
              <a:t>Research and curriculum development:</a:t>
            </a:r>
            <a:br>
              <a:rPr lang="en-US" sz="2800" b="1" dirty="0" smtClean="0">
                <a:ea typeface="ＭＳ Ｐゴシック" pitchFamily="-80" charset="-128"/>
                <a:cs typeface="ＭＳ Ｐゴシック" pitchFamily="-80" charset="-128"/>
              </a:rPr>
            </a:br>
            <a:r>
              <a:rPr lang="en-US" sz="2800" b="1" dirty="0" smtClean="0">
                <a:ea typeface="ＭＳ Ｐゴシック" pitchFamily="-80" charset="-128"/>
                <a:cs typeface="ＭＳ Ｐゴシック" pitchFamily="-80" charset="-128"/>
              </a:rPr>
              <a:t>important reasoning skills in physics </a:t>
            </a:r>
            <a:r>
              <a:rPr lang="en-US" sz="2400" b="1" dirty="0" smtClean="0">
                <a:solidFill>
                  <a:schemeClr val="tx1"/>
                </a:solidFill>
                <a:ea typeface="ＭＳ Ｐゴシック" pitchFamily="-80" charset="-128"/>
                <a:cs typeface="ＭＳ Ｐゴシック" pitchFamily="-80" charset="-128"/>
              </a:rPr>
              <a:t>(and beyond)</a:t>
            </a:r>
            <a:endParaRPr lang="en-US" sz="2800" b="1" dirty="0" smtClean="0">
              <a:solidFill>
                <a:schemeClr val="tx1"/>
              </a:solidFill>
              <a:ea typeface="ＭＳ Ｐゴシック" pitchFamily="-80" charset="-128"/>
              <a:cs typeface="ＭＳ Ｐゴシック" pitchFamily="-80" charset="-128"/>
            </a:endParaRPr>
          </a:p>
        </p:txBody>
      </p:sp>
      <p:sp>
        <p:nvSpPr>
          <p:cNvPr id="34819" name="Content Placeholder 2"/>
          <p:cNvSpPr>
            <a:spLocks noGrp="1"/>
          </p:cNvSpPr>
          <p:nvPr>
            <p:ph idx="1"/>
          </p:nvPr>
        </p:nvSpPr>
        <p:spPr>
          <a:xfrm>
            <a:off x="457201" y="1524000"/>
            <a:ext cx="6781800" cy="4796697"/>
          </a:xfrm>
        </p:spPr>
        <p:txBody>
          <a:bodyPr vert="horz" wrap="square" anchor="t"/>
          <a:lstStyle/>
          <a:p>
            <a:pPr lvl="2" indent="-1201738">
              <a:buNone/>
            </a:pPr>
            <a:r>
              <a:rPr lang="en-US" b="1" dirty="0" smtClean="0">
                <a:ea typeface="ＭＳ Ｐゴシック" pitchFamily="-80" charset="-128"/>
                <a:cs typeface="ＭＳ Ｐゴシック" pitchFamily="-80" charset="-128"/>
              </a:rPr>
              <a:t>Four examples</a:t>
            </a:r>
            <a:r>
              <a:rPr lang="en-US" dirty="0" smtClean="0">
                <a:ea typeface="ＭＳ Ｐゴシック" pitchFamily="-80" charset="-128"/>
                <a:cs typeface="ＭＳ Ｐゴシック" pitchFamily="-80" charset="-128"/>
              </a:rPr>
              <a:t>	</a:t>
            </a:r>
          </a:p>
          <a:p>
            <a:pPr marL="914400" lvl="1" indent="-457200">
              <a:spcBef>
                <a:spcPts val="1200"/>
              </a:spcBef>
              <a:buFont typeface="+mj-lt"/>
              <a:buAutoNum type="arabicPeriod"/>
            </a:pPr>
            <a:r>
              <a:rPr lang="en-US" sz="2400" dirty="0" smtClean="0">
                <a:ea typeface="ＭＳ Ｐゴシック" pitchFamily="-80" charset="-128"/>
                <a:cs typeface="ＭＳ Ｐゴシック" pitchFamily="-80" charset="-128"/>
              </a:rPr>
              <a:t>Ratio (proportional) reasoning</a:t>
            </a:r>
          </a:p>
          <a:p>
            <a:pPr marL="914400" lvl="1" indent="-457200">
              <a:spcBef>
                <a:spcPts val="2400"/>
              </a:spcBef>
              <a:buFont typeface="+mj-lt"/>
              <a:buAutoNum type="arabicPeriod"/>
            </a:pPr>
            <a:r>
              <a:rPr lang="en-US" sz="2400" dirty="0" smtClean="0">
                <a:ea typeface="ＭＳ Ｐゴシック" pitchFamily="-80" charset="-128"/>
                <a:cs typeface="ＭＳ Ｐゴシック" pitchFamily="-80" charset="-128"/>
              </a:rPr>
              <a:t>Construction and application of </a:t>
            </a:r>
            <a:br>
              <a:rPr lang="en-US" sz="2400" dirty="0" smtClean="0">
                <a:ea typeface="ＭＳ Ｐゴシック" pitchFamily="-80" charset="-128"/>
                <a:cs typeface="ＭＳ Ｐゴシック" pitchFamily="-80" charset="-128"/>
              </a:rPr>
            </a:br>
            <a:r>
              <a:rPr lang="en-US" sz="2400" dirty="0" smtClean="0">
                <a:ea typeface="ＭＳ Ｐゴシック" pitchFamily="-80" charset="-128"/>
                <a:cs typeface="ＭＳ Ｐゴシック" pitchFamily="-80" charset="-128"/>
              </a:rPr>
              <a:t>a qualitative scientific model</a:t>
            </a:r>
            <a:endParaRPr lang="en-US" sz="1600" dirty="0" smtClean="0">
              <a:ea typeface="ＭＳ Ｐゴシック" pitchFamily="-80" charset="-128"/>
              <a:cs typeface="ＭＳ Ｐゴシック" pitchFamily="-80" charset="-128"/>
            </a:endParaRPr>
          </a:p>
          <a:p>
            <a:pPr lvl="1">
              <a:buNone/>
            </a:pPr>
            <a:r>
              <a:rPr lang="en-US" sz="1800" dirty="0" smtClean="0">
                <a:ea typeface="ＭＳ Ｐゴシック" pitchFamily="-80" charset="-128"/>
                <a:cs typeface="ＭＳ Ｐゴシック" pitchFamily="-80" charset="-128"/>
              </a:rPr>
              <a:t>		inductive-deductive reasoning</a:t>
            </a:r>
            <a:br>
              <a:rPr lang="en-US" sz="1800" dirty="0" smtClean="0">
                <a:ea typeface="ＭＳ Ｐゴシック" pitchFamily="-80" charset="-128"/>
                <a:cs typeface="ＭＳ Ｐゴシック" pitchFamily="-80" charset="-128"/>
              </a:rPr>
            </a:br>
            <a:r>
              <a:rPr lang="en-US" sz="1800" dirty="0" smtClean="0">
                <a:ea typeface="ＭＳ Ｐゴシック" pitchFamily="-80" charset="-128"/>
                <a:cs typeface="ＭＳ Ｐゴシック" pitchFamily="-80" charset="-128"/>
              </a:rPr>
              <a:t>		(</a:t>
            </a:r>
            <a:r>
              <a:rPr lang="en-US" sz="1800" i="1" dirty="0" smtClean="0">
                <a:ea typeface="ＭＳ Ｐゴシック" pitchFamily="-80" charset="-128"/>
                <a:cs typeface="ＭＳ Ｐゴシック" pitchFamily="-80" charset="-128"/>
              </a:rPr>
              <a:t>If … then … therefore</a:t>
            </a:r>
            <a:r>
              <a:rPr lang="en-US" sz="1800" dirty="0" smtClean="0">
                <a:ea typeface="ＭＳ Ｐゴシック" pitchFamily="-80" charset="-128"/>
                <a:cs typeface="ＭＳ Ｐゴシック" pitchFamily="-80" charset="-128"/>
              </a:rPr>
              <a:t>),</a:t>
            </a:r>
          </a:p>
          <a:p>
            <a:pPr lvl="1">
              <a:buNone/>
            </a:pPr>
            <a:r>
              <a:rPr lang="en-US" sz="1800" dirty="0" smtClean="0">
                <a:ea typeface="ＭＳ Ｐゴシック" pitchFamily="-80" charset="-128"/>
                <a:cs typeface="ＭＳ Ｐゴシック" pitchFamily="-80" charset="-128"/>
              </a:rPr>
              <a:t>		analogical reasoning, limiting cases, </a:t>
            </a:r>
            <a:r>
              <a:rPr lang="en-US" sz="1800" i="1" dirty="0" smtClean="0">
                <a:ea typeface="ＭＳ Ｐゴシック" pitchFamily="-80" charset="-128"/>
                <a:cs typeface="ＭＳ Ｐゴシック" pitchFamily="-80" charset="-128"/>
              </a:rPr>
              <a:t>etc.</a:t>
            </a:r>
          </a:p>
          <a:p>
            <a:pPr marL="914400" lvl="1" indent="-457200">
              <a:spcBef>
                <a:spcPts val="2400"/>
              </a:spcBef>
              <a:buFont typeface="+mj-lt"/>
              <a:buAutoNum type="arabicPeriod" startAt="3"/>
            </a:pPr>
            <a:r>
              <a:rPr lang="en-US" sz="2400" dirty="0" smtClean="0">
                <a:ea typeface="ＭＳ Ｐゴシック" pitchFamily="-80" charset="-128"/>
                <a:cs typeface="ＭＳ Ｐゴシック" pitchFamily="-80" charset="-128"/>
              </a:rPr>
              <a:t>Control of variables</a:t>
            </a:r>
          </a:p>
          <a:p>
            <a:pPr marL="914400" lvl="1" indent="-457200">
              <a:spcBef>
                <a:spcPts val="3200"/>
              </a:spcBef>
              <a:buFont typeface="+mj-lt"/>
              <a:buAutoNum type="arabicPeriod" startAt="3"/>
            </a:pPr>
            <a:r>
              <a:rPr lang="en-US" sz="2400" dirty="0" smtClean="0">
                <a:ea typeface="ＭＳ Ｐゴシック" pitchFamily="-80" charset="-128"/>
                <a:cs typeface="ＭＳ Ｐゴシック" pitchFamily="-80" charset="-128"/>
              </a:rPr>
              <a:t>Application </a:t>
            </a:r>
            <a:r>
              <a:rPr lang="en-US" sz="2400" dirty="0" smtClean="0">
                <a:ea typeface="ＭＳ Ｐゴシック" pitchFamily="-80" charset="-128"/>
                <a:cs typeface="ＭＳ Ｐゴシック" pitchFamily="-80" charset="-128"/>
              </a:rPr>
              <a:t>of a quantitative </a:t>
            </a:r>
            <a:br>
              <a:rPr lang="en-US" sz="2400" dirty="0" smtClean="0">
                <a:ea typeface="ＭＳ Ｐゴシック" pitchFamily="-80" charset="-128"/>
                <a:cs typeface="ＭＳ Ｐゴシック" pitchFamily="-80" charset="-128"/>
              </a:rPr>
            </a:br>
            <a:r>
              <a:rPr lang="en-US" sz="2400" dirty="0" smtClean="0">
                <a:ea typeface="ＭＳ Ｐゴシック" pitchFamily="-80" charset="-128"/>
                <a:cs typeface="ＭＳ Ｐゴシック" pitchFamily="-80" charset="-128"/>
              </a:rPr>
              <a:t>scientific model</a:t>
            </a:r>
          </a:p>
        </p:txBody>
      </p:sp>
      <p:sp>
        <p:nvSpPr>
          <p:cNvPr id="34820" name="Slide Number Placeholder 3"/>
          <p:cNvSpPr>
            <a:spLocks noGrp="1"/>
          </p:cNvSpPr>
          <p:nvPr>
            <p:ph type="sldNum" sz="quarter" idx="10"/>
          </p:nvPr>
        </p:nvSpPr>
        <p:spPr>
          <a:noFill/>
        </p:spPr>
        <p:txBody>
          <a:bodyPr/>
          <a:lstStyle/>
          <a:p>
            <a:fld id="{CA2A22D0-AF09-A143-A9D0-6F3572E00FDE}" type="slidenum">
              <a:rPr lang="en-US" smtClean="0">
                <a:latin typeface="Helvetica" charset="0"/>
              </a:rPr>
              <a:pPr/>
              <a:t>44</a:t>
            </a:fld>
            <a:endParaRPr lang="en-US" smtClean="0">
              <a:latin typeface="Helvetica" charset="0"/>
            </a:endParaRPr>
          </a:p>
        </p:txBody>
      </p:sp>
      <p:pic>
        <p:nvPicPr>
          <p:cNvPr id="10" name="Picture 11"/>
          <p:cNvPicPr>
            <a:picLocks noChangeAspect="1" noChangeArrowheads="1"/>
          </p:cNvPicPr>
          <p:nvPr/>
        </p:nvPicPr>
        <p:blipFill>
          <a:blip r:embed="rId2"/>
          <a:srcRect/>
          <a:stretch>
            <a:fillRect/>
          </a:stretch>
        </p:blipFill>
        <p:spPr bwMode="auto">
          <a:xfrm>
            <a:off x="6781800" y="4876800"/>
            <a:ext cx="1390650" cy="1828800"/>
          </a:xfrm>
          <a:prstGeom prst="rect">
            <a:avLst/>
          </a:prstGeom>
          <a:noFill/>
          <a:ln w="9525">
            <a:noFill/>
            <a:miter lim="800000"/>
            <a:headEnd/>
            <a:tailEnd/>
          </a:ln>
        </p:spPr>
      </p:pic>
      <p:sp>
        <p:nvSpPr>
          <p:cNvPr id="17" name="Right Brace 16"/>
          <p:cNvSpPr/>
          <p:nvPr/>
        </p:nvSpPr>
        <p:spPr bwMode="auto">
          <a:xfrm>
            <a:off x="5746954" y="5410200"/>
            <a:ext cx="806245" cy="973558"/>
          </a:xfrm>
          <a:prstGeom prst="rightBrace">
            <a:avLst>
              <a:gd name="adj1" fmla="val 67383"/>
              <a:gd name="adj2" fmla="val 49736"/>
            </a:avLst>
          </a:prstGeom>
          <a:noFill/>
          <a:ln w="12700" cap="flat" cmpd="sng" algn="ctr">
            <a:solidFill>
              <a:schemeClr val="tx1"/>
            </a:solidFill>
            <a:prstDash val="solid"/>
            <a:round/>
            <a:headEnd type="none" w="med" len="med"/>
            <a:tailEnd type="none" w="med" len="med"/>
          </a:ln>
          <a:effectLst/>
        </p:spPr>
      </p:sp>
      <p:sp>
        <p:nvSpPr>
          <p:cNvPr id="11" name="Right Arrow 10"/>
          <p:cNvSpPr/>
          <p:nvPr/>
        </p:nvSpPr>
        <p:spPr bwMode="auto">
          <a:xfrm>
            <a:off x="456381" y="5562600"/>
            <a:ext cx="381000" cy="304800"/>
          </a:xfrm>
          <a:prstGeom prst="rightArrow">
            <a:avLst/>
          </a:prstGeom>
          <a:solidFill>
            <a:schemeClr val="accent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233363" marR="0" indent="-233363" algn="l" defTabSz="914400" rtl="0" eaLnBrk="0" fontAlgn="base" latinLnBrk="0" hangingPunct="0">
              <a:lnSpc>
                <a:spcPct val="100000"/>
              </a:lnSpc>
              <a:spcBef>
                <a:spcPct val="20000"/>
              </a:spcBef>
              <a:spcAft>
                <a:spcPct val="0"/>
              </a:spcAft>
              <a:buClrTx/>
              <a:buSzPct val="100000"/>
              <a:buFontTx/>
              <a:buNone/>
              <a:tabLst/>
            </a:pPr>
            <a:endParaRPr kumimoji="0" lang="en-US" sz="1800" b="0" i="1" u="none" strike="noStrike" cap="none" normalizeH="0" baseline="0">
              <a:ln>
                <a:noFill/>
              </a:ln>
              <a:solidFill>
                <a:schemeClr val="tx1"/>
              </a:solidFill>
              <a:effectLst/>
              <a:latin typeface="Helvetica" pitchFamily="-110" charset="0"/>
            </a:endParaRPr>
          </a:p>
        </p:txBody>
      </p:sp>
      <p:pic>
        <p:nvPicPr>
          <p:cNvPr id="8" name="Picture 10"/>
          <p:cNvPicPr>
            <a:picLocks noChangeArrowheads="1"/>
          </p:cNvPicPr>
          <p:nvPr/>
        </p:nvPicPr>
        <p:blipFill>
          <a:blip r:embed="rId3"/>
          <a:srcRect/>
          <a:stretch>
            <a:fillRect/>
          </a:stretch>
        </p:blipFill>
        <p:spPr bwMode="auto">
          <a:xfrm>
            <a:off x="6781800" y="2438400"/>
            <a:ext cx="1398588" cy="1828800"/>
          </a:xfrm>
          <a:prstGeom prst="rect">
            <a:avLst/>
          </a:prstGeom>
          <a:noFill/>
          <a:ln w="9525">
            <a:noFill/>
            <a:miter lim="800000"/>
            <a:headEnd/>
            <a:tailEnd/>
          </a:ln>
        </p:spPr>
      </p:pic>
      <p:sp>
        <p:nvSpPr>
          <p:cNvPr id="9" name="Right Brace 8"/>
          <p:cNvSpPr/>
          <p:nvPr/>
        </p:nvSpPr>
        <p:spPr bwMode="auto">
          <a:xfrm>
            <a:off x="5746954" y="2226842"/>
            <a:ext cx="806245" cy="2878558"/>
          </a:xfrm>
          <a:prstGeom prst="rightBrace">
            <a:avLst>
              <a:gd name="adj1" fmla="val 67383"/>
              <a:gd name="adj2" fmla="val 49736"/>
            </a:avLst>
          </a:prstGeom>
          <a:noFill/>
          <a:ln w="12700" cap="flat" cmpd="sng" algn="ctr">
            <a:solidFill>
              <a:schemeClr val="tx1"/>
            </a:solidFill>
            <a:prstDash val="solid"/>
            <a:round/>
            <a:headEnd type="none" w="med" len="med"/>
            <a:tailEnd type="none" w="med" len="med"/>
          </a:ln>
          <a:effectLst/>
        </p:spPr>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7042" name="Slide Number Placeholder 3"/>
          <p:cNvSpPr>
            <a:spLocks noGrp="1"/>
          </p:cNvSpPr>
          <p:nvPr>
            <p:ph type="sldNum" sz="quarter" idx="10"/>
          </p:nvPr>
        </p:nvSpPr>
        <p:spPr>
          <a:xfrm>
            <a:off x="8796338" y="6553200"/>
            <a:ext cx="325437" cy="244475"/>
          </a:xfrm>
          <a:noFill/>
        </p:spPr>
        <p:txBody>
          <a:bodyPr/>
          <a:lstStyle/>
          <a:p>
            <a:fld id="{8D230733-7362-4645-A2EC-3C00EDD17765}" type="slidenum">
              <a:rPr lang="en-US" smtClean="0">
                <a:latin typeface="Helvetica" charset="0"/>
              </a:rPr>
              <a:pPr/>
              <a:t>45</a:t>
            </a:fld>
            <a:endParaRPr lang="en-US" smtClean="0">
              <a:latin typeface="Helvetica" charset="0"/>
            </a:endParaRPr>
          </a:p>
        </p:txBody>
      </p:sp>
      <p:sp>
        <p:nvSpPr>
          <p:cNvPr id="87043" name="Rectangle 2"/>
          <p:cNvSpPr>
            <a:spLocks noGrp="1" noChangeArrowheads="1"/>
          </p:cNvSpPr>
          <p:nvPr>
            <p:ph type="title"/>
          </p:nvPr>
        </p:nvSpPr>
        <p:spPr>
          <a:xfrm>
            <a:off x="687388" y="579438"/>
            <a:ext cx="7769225" cy="576262"/>
          </a:xfrm>
          <a:noFill/>
        </p:spPr>
        <p:txBody>
          <a:bodyPr/>
          <a:lstStyle/>
          <a:p>
            <a:r>
              <a:rPr lang="en-US" sz="3200" b="1">
                <a:ea typeface="ＭＳ Ｐゴシック" pitchFamily="-80" charset="-128"/>
                <a:cs typeface="ＭＳ Ｐゴシック" pitchFamily="-80" charset="-128"/>
              </a:rPr>
              <a:t>Emphasis in tutorials is</a:t>
            </a:r>
            <a:endParaRPr lang="en-US" sz="2800" b="1">
              <a:solidFill>
                <a:schemeClr val="tx1"/>
              </a:solidFill>
              <a:ea typeface="ＭＳ Ｐゴシック" pitchFamily="-80" charset="-128"/>
              <a:cs typeface="ＭＳ Ｐゴシック" pitchFamily="-80" charset="-128"/>
            </a:endParaRPr>
          </a:p>
        </p:txBody>
      </p:sp>
      <p:sp>
        <p:nvSpPr>
          <p:cNvPr id="87044" name="Rectangle 3"/>
          <p:cNvSpPr>
            <a:spLocks noGrp="1" noChangeArrowheads="1"/>
          </p:cNvSpPr>
          <p:nvPr>
            <p:ph type="body" idx="1"/>
          </p:nvPr>
        </p:nvSpPr>
        <p:spPr>
          <a:xfrm>
            <a:off x="838200" y="1600200"/>
            <a:ext cx="7467600" cy="4183063"/>
          </a:xfrm>
          <a:noFill/>
        </p:spPr>
        <p:txBody>
          <a:bodyPr/>
          <a:lstStyle/>
          <a:p>
            <a:pPr algn="ctr">
              <a:spcBef>
                <a:spcPct val="60000"/>
              </a:spcBef>
              <a:buFontTx/>
              <a:buNone/>
            </a:pPr>
            <a:r>
              <a:rPr lang="en-US" sz="2000" b="1" dirty="0">
                <a:ea typeface="ＭＳ Ｐゴシック" pitchFamily="-80" charset="-128"/>
                <a:cs typeface="ＭＳ Ｐゴシック" pitchFamily="-80" charset="-128"/>
              </a:rPr>
              <a:t>on</a:t>
            </a:r>
          </a:p>
          <a:p>
            <a:pPr>
              <a:spcBef>
                <a:spcPct val="60000"/>
              </a:spcBef>
            </a:pPr>
            <a:r>
              <a:rPr lang="en-US" sz="2400" b="1" dirty="0">
                <a:ea typeface="ＭＳ Ｐゴシック" pitchFamily="-80" charset="-128"/>
                <a:cs typeface="ＭＳ Ｐゴシック" pitchFamily="-80" charset="-128"/>
              </a:rPr>
              <a:t>constructing concepts and models</a:t>
            </a:r>
          </a:p>
          <a:p>
            <a:pPr>
              <a:spcBef>
                <a:spcPct val="60000"/>
              </a:spcBef>
            </a:pPr>
            <a:r>
              <a:rPr lang="en-US" sz="2400" b="1" dirty="0">
                <a:ea typeface="ＭＳ Ｐゴシック" pitchFamily="-80" charset="-128"/>
                <a:cs typeface="ＭＳ Ｐゴシック" pitchFamily="-80" charset="-128"/>
              </a:rPr>
              <a:t>developing reasoning ability</a:t>
            </a:r>
          </a:p>
          <a:p>
            <a:pPr>
              <a:spcBef>
                <a:spcPct val="60000"/>
              </a:spcBef>
            </a:pPr>
            <a:r>
              <a:rPr lang="en-US" sz="2400" b="1" dirty="0">
                <a:ea typeface="ＭＳ Ｐゴシック" pitchFamily="-80" charset="-128"/>
                <a:cs typeface="ＭＳ Ｐゴシック" pitchFamily="-80" charset="-128"/>
              </a:rPr>
              <a:t>addressing known difficulties </a:t>
            </a:r>
          </a:p>
          <a:p>
            <a:pPr>
              <a:spcBef>
                <a:spcPct val="60000"/>
              </a:spcBef>
            </a:pPr>
            <a:r>
              <a:rPr lang="en-US" sz="2400" b="1" dirty="0">
                <a:ea typeface="ＭＳ Ｐゴシック" pitchFamily="-80" charset="-128"/>
                <a:cs typeface="ＭＳ Ｐゴシック" pitchFamily="-80" charset="-128"/>
              </a:rPr>
              <a:t>relating physics formalism to real world</a:t>
            </a:r>
          </a:p>
          <a:p>
            <a:pPr algn="ctr">
              <a:spcBef>
                <a:spcPct val="125000"/>
              </a:spcBef>
              <a:buFontTx/>
              <a:buNone/>
            </a:pPr>
            <a:r>
              <a:rPr lang="en-US" sz="2400" b="1" u="sng" dirty="0">
                <a:ea typeface="ＭＳ Ｐゴシック" pitchFamily="-80" charset="-128"/>
                <a:cs typeface="ＭＳ Ｐゴシック" pitchFamily="-80" charset="-128"/>
              </a:rPr>
              <a:t>not</a:t>
            </a:r>
            <a:r>
              <a:rPr lang="en-US" sz="2400" b="1" dirty="0">
                <a:ea typeface="ＭＳ Ｐゴシック" pitchFamily="-80" charset="-128"/>
                <a:cs typeface="ＭＳ Ｐゴシック" pitchFamily="-80" charset="-128"/>
              </a:rPr>
              <a:t> on </a:t>
            </a:r>
          </a:p>
          <a:p>
            <a:pPr>
              <a:spcBef>
                <a:spcPct val="60000"/>
              </a:spcBef>
            </a:pPr>
            <a:r>
              <a:rPr lang="en-US" sz="2400" b="1" dirty="0">
                <a:ea typeface="ＭＳ Ｐゴシック" pitchFamily="-80" charset="-128"/>
                <a:cs typeface="ＭＳ Ｐゴシック" pitchFamily="-80" charset="-128"/>
              </a:rPr>
              <a:t>solving standard quantitative problems</a:t>
            </a:r>
          </a:p>
        </p:txBody>
      </p:sp>
    </p:spTree>
  </p:cSld>
  <p:clrMapOvr>
    <a:masterClrMapping/>
  </p:clrMapOvr>
  <p:transition>
    <p:fad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687388" y="1707177"/>
            <a:ext cx="7769225" cy="582211"/>
          </a:xfrm>
        </p:spPr>
        <p:txBody>
          <a:bodyPr/>
          <a:lstStyle/>
          <a:p>
            <a:pPr algn="l"/>
            <a:r>
              <a:rPr lang="en-US" sz="3200" b="1" dirty="0" smtClean="0"/>
              <a:t>Research on student reasoning:</a:t>
            </a:r>
            <a:endParaRPr lang="en-US" sz="3200" b="1" dirty="0"/>
          </a:p>
        </p:txBody>
      </p:sp>
      <p:sp>
        <p:nvSpPr>
          <p:cNvPr id="3" name="Content Placeholder 2"/>
          <p:cNvSpPr>
            <a:spLocks noGrp="1"/>
          </p:cNvSpPr>
          <p:nvPr>
            <p:ph idx="1"/>
          </p:nvPr>
        </p:nvSpPr>
        <p:spPr>
          <a:xfrm>
            <a:off x="687388" y="2799971"/>
            <a:ext cx="7769225" cy="1616340"/>
          </a:xfrm>
        </p:spPr>
        <p:txBody>
          <a:bodyPr/>
          <a:lstStyle/>
          <a:p>
            <a:pPr algn="ctr">
              <a:buNone/>
            </a:pPr>
            <a:r>
              <a:rPr lang="en-US" sz="2800" dirty="0" smtClean="0"/>
              <a:t>In the context of the work-energy and </a:t>
            </a:r>
            <a:br>
              <a:rPr lang="en-US" sz="2800" dirty="0" smtClean="0"/>
            </a:br>
            <a:r>
              <a:rPr lang="en-US" sz="2800" dirty="0" smtClean="0"/>
              <a:t>impulse momentum theorems*</a:t>
            </a:r>
          </a:p>
          <a:p>
            <a:pPr algn="ctr">
              <a:buNone/>
            </a:pPr>
            <a:endParaRPr lang="en-US" sz="1100" dirty="0" smtClean="0"/>
          </a:p>
          <a:p>
            <a:pPr algn="ctr">
              <a:buNone/>
            </a:pPr>
            <a:r>
              <a:rPr lang="en-US" sz="2400" dirty="0" smtClean="0"/>
              <a:t>(examples of quantitative scientific models)</a:t>
            </a:r>
            <a:endParaRPr lang="en-US" sz="2400" dirty="0"/>
          </a:p>
        </p:txBody>
      </p:sp>
      <p:sp>
        <p:nvSpPr>
          <p:cNvPr id="4" name="Slide Number Placeholder 3"/>
          <p:cNvSpPr>
            <a:spLocks noGrp="1"/>
          </p:cNvSpPr>
          <p:nvPr>
            <p:ph type="sldNum" sz="quarter" idx="10"/>
          </p:nvPr>
        </p:nvSpPr>
        <p:spPr/>
        <p:txBody>
          <a:bodyPr/>
          <a:lstStyle/>
          <a:p>
            <a:pPr>
              <a:defRPr/>
            </a:pPr>
            <a:fld id="{C9BDF43A-4C69-3948-8794-CB572EBC907C}" type="slidenum">
              <a:rPr lang="en-US" smtClean="0"/>
              <a:pPr>
                <a:defRPr/>
              </a:pPr>
              <a:t>46</a:t>
            </a:fld>
            <a:endParaRPr lang="en-US"/>
          </a:p>
        </p:txBody>
      </p:sp>
      <p:sp>
        <p:nvSpPr>
          <p:cNvPr id="5" name="Rectangle 5"/>
          <p:cNvSpPr>
            <a:spLocks noChangeArrowheads="1"/>
          </p:cNvSpPr>
          <p:nvPr/>
        </p:nvSpPr>
        <p:spPr bwMode="auto">
          <a:xfrm>
            <a:off x="228600" y="5867400"/>
            <a:ext cx="8372475" cy="459100"/>
          </a:xfrm>
          <a:prstGeom prst="rect">
            <a:avLst/>
          </a:prstGeom>
          <a:noFill/>
          <a:ln w="12700">
            <a:noFill/>
            <a:miter lim="800000"/>
            <a:headEnd/>
            <a:tailEnd/>
          </a:ln>
        </p:spPr>
        <p:txBody>
          <a:bodyPr lIns="90488" tIns="44450" rIns="90488" bIns="44450">
            <a:prstTxWarp prst="textNoShape">
              <a:avLst/>
            </a:prstTxWarp>
            <a:spAutoFit/>
          </a:bodyPr>
          <a:lstStyle/>
          <a:p>
            <a:pPr marL="228600" lvl="2" algn="r">
              <a:buSzTx/>
            </a:pPr>
            <a:r>
              <a:rPr lang="en-US" sz="1200" dirty="0" smtClean="0"/>
              <a:t>*R.A</a:t>
            </a:r>
            <a:r>
              <a:rPr lang="en-US" sz="1200" dirty="0"/>
              <a:t>. Lawson and L.C. McDermott, “Student understanding of the work-energy and impulse-momentum theorems,” Am. J. Phys., </a:t>
            </a:r>
            <a:r>
              <a:rPr lang="en-US" sz="1200" b="1" dirty="0"/>
              <a:t>55</a:t>
            </a:r>
            <a:r>
              <a:rPr lang="en-US" sz="1200" dirty="0"/>
              <a:t>, 811–817, 1987.</a:t>
            </a:r>
          </a:p>
        </p:txBody>
      </p:sp>
      <p:sp>
        <p:nvSpPr>
          <p:cNvPr id="6" name="Rectangle 4"/>
          <p:cNvSpPr>
            <a:spLocks noChangeArrowheads="1"/>
          </p:cNvSpPr>
          <p:nvPr/>
        </p:nvSpPr>
        <p:spPr bwMode="auto">
          <a:xfrm>
            <a:off x="412750" y="6322700"/>
            <a:ext cx="8188325" cy="459100"/>
          </a:xfrm>
          <a:prstGeom prst="rect">
            <a:avLst/>
          </a:prstGeom>
          <a:noFill/>
          <a:ln w="12700">
            <a:noFill/>
            <a:miter lim="800000"/>
            <a:headEnd/>
            <a:tailEnd/>
          </a:ln>
        </p:spPr>
        <p:txBody>
          <a:bodyPr lIns="90488" tIns="44450" rIns="90488" bIns="44450">
            <a:prstTxWarp prst="textNoShape">
              <a:avLst/>
            </a:prstTxWarp>
            <a:spAutoFit/>
          </a:bodyPr>
          <a:lstStyle/>
          <a:p>
            <a:pPr marL="228600" lvl="2" algn="r">
              <a:buSzTx/>
            </a:pPr>
            <a:r>
              <a:rPr lang="en-US" sz="1200" dirty="0" smtClean="0"/>
              <a:t>*T</a:t>
            </a:r>
            <a:r>
              <a:rPr lang="en-US" sz="1200" dirty="0"/>
              <a:t>. O’Brien Pride, S. Vokos, and L.C. McDermott, “The challenge of matching learning assessments to teaching goals:</a:t>
            </a:r>
            <a:r>
              <a:rPr lang="en-US" sz="1200" dirty="0" smtClean="0"/>
              <a:t>  An </a:t>
            </a:r>
            <a:r>
              <a:rPr lang="en-US" sz="1200" dirty="0"/>
              <a:t>example from the work-energy and impulse-momentum theorems,” Am. J. Phys., </a:t>
            </a:r>
            <a:r>
              <a:rPr lang="en-US" sz="1200" b="1" dirty="0"/>
              <a:t>66</a:t>
            </a:r>
            <a:r>
              <a:rPr lang="en-US" sz="1200" dirty="0"/>
              <a:t>,147-157, 1998.</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4147" name="Rectangle 2"/>
          <p:cNvSpPr>
            <a:spLocks noGrp="1" noChangeArrowheads="1"/>
          </p:cNvSpPr>
          <p:nvPr>
            <p:ph type="title"/>
          </p:nvPr>
        </p:nvSpPr>
        <p:spPr>
          <a:xfrm>
            <a:off x="304800" y="762000"/>
            <a:ext cx="8447088" cy="705321"/>
          </a:xfrm>
          <a:noFill/>
        </p:spPr>
        <p:txBody>
          <a:bodyPr lIns="90488" tIns="44450" rIns="90488" bIns="44450"/>
          <a:lstStyle/>
          <a:p>
            <a:pPr algn="l"/>
            <a:r>
              <a:rPr lang="en-US" sz="2000" dirty="0" smtClean="0"/>
              <a:t>A brass and a plastic puck are each pushed with constant force between starting and finishing lines by steady stream of air. </a:t>
            </a:r>
          </a:p>
        </p:txBody>
      </p:sp>
      <p:graphicFrame>
        <p:nvGraphicFramePr>
          <p:cNvPr id="134146" name="Object 2"/>
          <p:cNvGraphicFramePr>
            <a:graphicFrameLocks/>
          </p:cNvGraphicFramePr>
          <p:nvPr/>
        </p:nvGraphicFramePr>
        <p:xfrm>
          <a:off x="3603706" y="1447800"/>
          <a:ext cx="5311694" cy="2462090"/>
        </p:xfrm>
        <a:graphic>
          <a:graphicData uri="http://schemas.openxmlformats.org/presentationml/2006/ole">
            <p:oleObj spid="_x0000_s117762" name="Document" r:id="rId4" imgW="5168900" imgH="2374900" progId="Word.Document.8">
              <p:embed/>
            </p:oleObj>
          </a:graphicData>
        </a:graphic>
      </p:graphicFrame>
      <p:sp>
        <p:nvSpPr>
          <p:cNvPr id="134149" name="Rectangle 6"/>
          <p:cNvSpPr>
            <a:spLocks noChangeArrowheads="1"/>
          </p:cNvSpPr>
          <p:nvPr/>
        </p:nvSpPr>
        <p:spPr bwMode="auto">
          <a:xfrm>
            <a:off x="304800" y="241300"/>
            <a:ext cx="8356600" cy="596900"/>
          </a:xfrm>
          <a:prstGeom prst="rect">
            <a:avLst/>
          </a:prstGeom>
          <a:noFill/>
          <a:ln w="12700">
            <a:noFill/>
            <a:miter lim="800000"/>
            <a:headEnd/>
            <a:tailEnd/>
          </a:ln>
        </p:spPr>
        <p:txBody>
          <a:bodyPr lIns="90488" tIns="44450" rIns="90488" bIns="44450" anchor="ctr">
            <a:prstTxWarp prst="textNoShape">
              <a:avLst/>
            </a:prstTxWarp>
          </a:bodyPr>
          <a:lstStyle/>
          <a:p>
            <a:pPr>
              <a:spcBef>
                <a:spcPct val="0"/>
              </a:spcBef>
              <a:buSzTx/>
            </a:pPr>
            <a:r>
              <a:rPr lang="en-US" sz="2800" b="1" i="0" dirty="0" smtClean="0">
                <a:solidFill>
                  <a:schemeClr val="tx2"/>
                </a:solidFill>
              </a:rPr>
              <a:t>Individual </a:t>
            </a:r>
            <a:r>
              <a:rPr lang="en-US" sz="2800" b="1" i="0" dirty="0">
                <a:solidFill>
                  <a:schemeClr val="tx2"/>
                </a:solidFill>
              </a:rPr>
              <a:t>Demonstration Interviews</a:t>
            </a:r>
          </a:p>
        </p:txBody>
      </p:sp>
      <p:sp>
        <p:nvSpPr>
          <p:cNvPr id="134150" name="Rectangle 8"/>
          <p:cNvSpPr>
            <a:spLocks noGrp="1" noChangeArrowheads="1"/>
          </p:cNvSpPr>
          <p:nvPr>
            <p:ph type="sldNum" sz="quarter" idx="10"/>
          </p:nvPr>
        </p:nvSpPr>
        <p:spPr>
          <a:xfrm>
            <a:off x="8763000" y="6629400"/>
            <a:ext cx="304800" cy="152400"/>
          </a:xfrm>
          <a:noFill/>
        </p:spPr>
        <p:txBody>
          <a:bodyPr/>
          <a:lstStyle/>
          <a:p>
            <a:fld id="{D060E0DA-13B3-B842-8B95-A12276D9B61A}" type="slidenum">
              <a:rPr lang="en-US" smtClean="0">
                <a:solidFill>
                  <a:srgbClr val="010000"/>
                </a:solidFill>
              </a:rPr>
              <a:pPr/>
              <a:t>47</a:t>
            </a:fld>
            <a:endParaRPr lang="en-US" dirty="0" smtClean="0">
              <a:solidFill>
                <a:srgbClr val="010000"/>
              </a:solidFill>
            </a:endParaRPr>
          </a:p>
        </p:txBody>
      </p:sp>
      <p:sp useBgFill="1">
        <p:nvSpPr>
          <p:cNvPr id="8" name="Rectangle 7"/>
          <p:cNvSpPr/>
          <p:nvPr/>
        </p:nvSpPr>
        <p:spPr bwMode="auto">
          <a:xfrm rot="20992535">
            <a:off x="2302932" y="3381903"/>
            <a:ext cx="228600" cy="152400"/>
          </a:xfrm>
          <a:prstGeom prst="rect">
            <a:avLst/>
          </a:prstGeom>
          <a:ln w="127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233363" marR="0" indent="-233363" algn="ctr" defTabSz="914400" rtl="0" eaLnBrk="0" fontAlgn="base" latinLnBrk="0" hangingPunct="0">
              <a:lnSpc>
                <a:spcPct val="100000"/>
              </a:lnSpc>
              <a:spcBef>
                <a:spcPct val="20000"/>
              </a:spcBef>
              <a:spcAft>
                <a:spcPct val="0"/>
              </a:spcAft>
              <a:buClrTx/>
              <a:buSzPct val="100000"/>
              <a:buFontTx/>
              <a:buNone/>
              <a:tabLst/>
            </a:pPr>
            <a:endParaRPr kumimoji="0" lang="en-US" sz="3600" b="0" i="1" u="none" strike="noStrike" cap="none" normalizeH="0" baseline="0">
              <a:ln>
                <a:noFill/>
              </a:ln>
              <a:solidFill>
                <a:schemeClr val="tx1"/>
              </a:solidFill>
              <a:effectLst/>
              <a:latin typeface="Helvetica" pitchFamily="-106" charset="0"/>
            </a:endParaRPr>
          </a:p>
        </p:txBody>
      </p:sp>
      <p:sp useBgFill="1">
        <p:nvSpPr>
          <p:cNvPr id="10" name="Rectangle 9"/>
          <p:cNvSpPr/>
          <p:nvPr/>
        </p:nvSpPr>
        <p:spPr bwMode="auto">
          <a:xfrm rot="20992535">
            <a:off x="2983415" y="3273807"/>
            <a:ext cx="228600" cy="152400"/>
          </a:xfrm>
          <a:prstGeom prst="rect">
            <a:avLst/>
          </a:prstGeom>
          <a:ln w="127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233363" marR="0" indent="-233363" algn="ctr" defTabSz="914400" rtl="0" eaLnBrk="0" fontAlgn="base" latinLnBrk="0" hangingPunct="0">
              <a:lnSpc>
                <a:spcPct val="100000"/>
              </a:lnSpc>
              <a:spcBef>
                <a:spcPct val="20000"/>
              </a:spcBef>
              <a:spcAft>
                <a:spcPct val="0"/>
              </a:spcAft>
              <a:buClrTx/>
              <a:buSzPct val="100000"/>
              <a:buFontTx/>
              <a:buNone/>
              <a:tabLst/>
            </a:pPr>
            <a:endParaRPr kumimoji="0" lang="en-US" sz="3600" b="0" i="1" u="none" strike="noStrike" cap="none" normalizeH="0" baseline="0">
              <a:ln>
                <a:noFill/>
              </a:ln>
              <a:solidFill>
                <a:schemeClr val="tx1"/>
              </a:solidFill>
              <a:effectLst/>
              <a:latin typeface="Helvetica" pitchFamily="-106" charset="0"/>
            </a:endParaRPr>
          </a:p>
        </p:txBody>
      </p:sp>
      <p:sp>
        <p:nvSpPr>
          <p:cNvPr id="11" name="Rectangle 2"/>
          <p:cNvSpPr txBox="1">
            <a:spLocks noChangeArrowheads="1"/>
          </p:cNvSpPr>
          <p:nvPr/>
        </p:nvSpPr>
        <p:spPr bwMode="auto">
          <a:xfrm>
            <a:off x="304800" y="3612178"/>
            <a:ext cx="3810000" cy="520655"/>
          </a:xfrm>
          <a:prstGeom prst="rect">
            <a:avLst/>
          </a:prstGeom>
          <a:noFill/>
          <a:ln w="12700">
            <a:noFill/>
            <a:miter lim="800000"/>
            <a:headEnd/>
            <a:tailEnd/>
          </a:ln>
        </p:spPr>
        <p:txBody>
          <a:bodyPr vert="horz" wrap="square" lIns="90488" tIns="44450" rIns="90488" bIns="4445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defRPr/>
            </a:pPr>
            <a:r>
              <a:rPr kumimoji="0" lang="en-US" sz="2800" b="1" i="0" u="none" strike="noStrike" kern="0" cap="none" spc="0" normalizeH="0" baseline="0" noProof="0" dirty="0" smtClean="0">
                <a:ln>
                  <a:noFill/>
                </a:ln>
                <a:solidFill>
                  <a:schemeClr val="tx2"/>
                </a:solidFill>
                <a:effectLst/>
                <a:uLnTx/>
                <a:uFillTx/>
                <a:latin typeface="+mj-lt"/>
                <a:ea typeface="ＭＳ Ｐゴシック" pitchFamily="-110" charset="-128"/>
                <a:cs typeface="ＭＳ Ｐゴシック" pitchFamily="-110" charset="-128"/>
              </a:rPr>
              <a:t>Comparison tasks</a:t>
            </a:r>
            <a:endParaRPr kumimoji="0" lang="en-US" sz="2800" b="1" i="0" u="none" strike="noStrike" kern="0" cap="none" spc="0" normalizeH="0" baseline="0" noProof="0" dirty="0">
              <a:ln>
                <a:noFill/>
              </a:ln>
              <a:solidFill>
                <a:schemeClr val="tx2"/>
              </a:solidFill>
              <a:effectLst/>
              <a:uLnTx/>
              <a:uFillTx/>
              <a:latin typeface="+mj-lt"/>
              <a:ea typeface="ＭＳ Ｐゴシック" pitchFamily="-110" charset="-128"/>
              <a:cs typeface="ＭＳ Ｐゴシック" pitchFamily="-110" charset="-128"/>
            </a:endParaRPr>
          </a:p>
        </p:txBody>
      </p:sp>
      <p:sp>
        <p:nvSpPr>
          <p:cNvPr id="12" name="Rectangle 3"/>
          <p:cNvSpPr txBox="1">
            <a:spLocks noChangeArrowheads="1"/>
          </p:cNvSpPr>
          <p:nvPr/>
        </p:nvSpPr>
        <p:spPr bwMode="auto">
          <a:xfrm>
            <a:off x="332019" y="4191000"/>
            <a:ext cx="8583381" cy="1479892"/>
          </a:xfrm>
          <a:prstGeom prst="rect">
            <a:avLst/>
          </a:prstGeom>
          <a:noFill/>
          <a:ln w="12700">
            <a:noFill/>
            <a:miter lim="800000"/>
            <a:headEnd/>
            <a:tailEnd/>
          </a:ln>
        </p:spPr>
        <p:txBody>
          <a:bodyPr vert="horz" wrap="square" lIns="90488" tIns="44450" rIns="90488" bIns="44450" numCol="1" anchor="t" anchorCtr="0" compatLnSpc="1">
            <a:prstTxWarp prst="textNoShape">
              <a:avLst/>
            </a:prstTxWarp>
            <a:spAutoFit/>
          </a:bodyPr>
          <a:lstStyle/>
          <a:p>
            <a:pPr marR="0" lvl="0" algn="l" defTabSz="914400" rtl="0" eaLnBrk="0" fontAlgn="base" latinLnBrk="0" hangingPunct="0">
              <a:lnSpc>
                <a:spcPct val="90000"/>
              </a:lnSpc>
              <a:spcBef>
                <a:spcPct val="20000"/>
              </a:spcBef>
              <a:spcAft>
                <a:spcPts val="1200"/>
              </a:spcAft>
              <a:buClrTx/>
              <a:buSzPct val="100000"/>
              <a:buFontTx/>
              <a:buNone/>
              <a:tabLst/>
              <a:defRPr/>
            </a:pPr>
            <a:r>
              <a:rPr kumimoji="0" lang="en-US" sz="2000" i="0" u="none" strike="noStrike" kern="0" cap="none" spc="0" normalizeH="0" baseline="0" noProof="0" dirty="0" smtClean="0">
                <a:ln>
                  <a:noFill/>
                </a:ln>
                <a:solidFill>
                  <a:schemeClr val="tx1"/>
                </a:solidFill>
                <a:effectLst/>
                <a:uLnTx/>
                <a:uFillTx/>
                <a:latin typeface="+mn-lt"/>
                <a:ea typeface="ＭＳ Ｐゴシック" pitchFamily="-110" charset="-128"/>
                <a:cs typeface="ＭＳ Ｐゴシック" pitchFamily="-110" charset="-128"/>
              </a:rPr>
              <a:t>After crossing the finish line, do the brass (B) and plastic (P) pucks have the same or different:</a:t>
            </a:r>
          </a:p>
          <a:p>
            <a:pPr marL="2282825" lvl="4" indent="-454025">
              <a:lnSpc>
                <a:spcPct val="90000"/>
              </a:lnSpc>
              <a:defRPr/>
            </a:pPr>
            <a:r>
              <a:rPr kumimoji="0" lang="en-US" sz="2000" i="0" u="none" strike="noStrike" kern="0" cap="none" spc="0" normalizeH="0" baseline="0" noProof="0" dirty="0" smtClean="0">
                <a:ln>
                  <a:noFill/>
                </a:ln>
                <a:solidFill>
                  <a:schemeClr val="tx1"/>
                </a:solidFill>
                <a:effectLst/>
                <a:uLnTx/>
                <a:uFillTx/>
                <a:latin typeface="+mn-lt"/>
                <a:ea typeface="ＭＳ Ｐゴシック" pitchFamily="-110" charset="-128"/>
                <a:cs typeface="ＭＳ Ｐゴシック" pitchFamily="-110" charset="-128"/>
              </a:rPr>
              <a:t>•	kinetic energy?</a:t>
            </a:r>
            <a:endParaRPr lang="en-US" sz="2000" i="0" kern="0" noProof="0" dirty="0" smtClean="0">
              <a:latin typeface="+mn-lt"/>
              <a:ea typeface="ＭＳ Ｐゴシック" pitchFamily="-110" charset="-128"/>
              <a:cs typeface="ＭＳ Ｐゴシック" pitchFamily="-110" charset="-128"/>
            </a:endParaRPr>
          </a:p>
          <a:p>
            <a:pPr marL="2282825" lvl="4" indent="-454025">
              <a:lnSpc>
                <a:spcPct val="90000"/>
              </a:lnSpc>
              <a:defRPr/>
            </a:pPr>
            <a:r>
              <a:rPr kumimoji="0" lang="en-US" sz="2000" i="0" u="none" strike="noStrike" kern="0" cap="none" spc="0" normalizeH="0" baseline="0" dirty="0" smtClean="0">
                <a:ln>
                  <a:noFill/>
                </a:ln>
                <a:solidFill>
                  <a:schemeClr val="tx1"/>
                </a:solidFill>
                <a:effectLst/>
                <a:uLnTx/>
                <a:uFillTx/>
                <a:latin typeface="+mn-lt"/>
                <a:ea typeface="ＭＳ Ｐゴシック" pitchFamily="-110" charset="-128"/>
                <a:cs typeface="ＭＳ Ｐゴシック" pitchFamily="-110" charset="-128"/>
              </a:rPr>
              <a:t>•	momentum?</a:t>
            </a:r>
            <a:endParaRPr kumimoji="0" lang="en-US" sz="2000" i="0" u="none" strike="noStrike" kern="0" cap="none" spc="0" normalizeH="0" baseline="0" noProof="0" dirty="0" smtClean="0">
              <a:ln>
                <a:noFill/>
              </a:ln>
              <a:solidFill>
                <a:schemeClr val="tx1"/>
              </a:solidFill>
              <a:effectLst/>
              <a:uLnTx/>
              <a:uFillTx/>
              <a:latin typeface="+mn-lt"/>
              <a:ea typeface="ＭＳ Ｐゴシック" pitchFamily="-110" charset="-128"/>
              <a:cs typeface="ＭＳ Ｐゴシック" pitchFamily="-110" charset="-128"/>
            </a:endParaRPr>
          </a:p>
        </p:txBody>
      </p:sp>
    </p:spTree>
  </p:cSld>
  <p:clrMapOvr>
    <a:masterClrMapping/>
  </p:clrMapOvr>
  <p:transition>
    <p:fade/>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8242" name="Rectangle 2"/>
          <p:cNvSpPr>
            <a:spLocks noChangeArrowheads="1"/>
          </p:cNvSpPr>
          <p:nvPr/>
        </p:nvSpPr>
        <p:spPr bwMode="auto">
          <a:xfrm>
            <a:off x="211138" y="344511"/>
            <a:ext cx="8721725" cy="520655"/>
          </a:xfrm>
          <a:prstGeom prst="rect">
            <a:avLst/>
          </a:prstGeom>
          <a:noFill/>
          <a:ln w="12700">
            <a:noFill/>
            <a:miter lim="800000"/>
            <a:headEnd/>
            <a:tailEnd/>
          </a:ln>
        </p:spPr>
        <p:txBody>
          <a:bodyPr lIns="90488" tIns="44450" rIns="90488" bIns="44450" anchor="ctr">
            <a:prstTxWarp prst="textNoShape">
              <a:avLst/>
            </a:prstTxWarp>
            <a:spAutoFit/>
          </a:bodyPr>
          <a:lstStyle/>
          <a:p>
            <a:pPr>
              <a:spcBef>
                <a:spcPct val="0"/>
              </a:spcBef>
              <a:buSzTx/>
            </a:pPr>
            <a:r>
              <a:rPr lang="en-US" sz="2800" b="1" i="0" dirty="0">
                <a:solidFill>
                  <a:schemeClr val="tx2"/>
                </a:solidFill>
              </a:rPr>
              <a:t>Criterion for understanding</a:t>
            </a:r>
          </a:p>
        </p:txBody>
      </p:sp>
      <p:sp>
        <p:nvSpPr>
          <p:cNvPr id="138243" name="Rectangle 3"/>
          <p:cNvSpPr>
            <a:spLocks noChangeArrowheads="1"/>
          </p:cNvSpPr>
          <p:nvPr/>
        </p:nvSpPr>
        <p:spPr bwMode="auto">
          <a:xfrm>
            <a:off x="692150" y="1111250"/>
            <a:ext cx="7753350" cy="828432"/>
          </a:xfrm>
          <a:prstGeom prst="rect">
            <a:avLst/>
          </a:prstGeom>
          <a:noFill/>
          <a:ln w="12700">
            <a:noFill/>
            <a:miter lim="800000"/>
            <a:headEnd/>
            <a:tailEnd/>
          </a:ln>
        </p:spPr>
        <p:txBody>
          <a:bodyPr lIns="90488" tIns="44450" rIns="90488" bIns="44450">
            <a:prstTxWarp prst="textNoShape">
              <a:avLst/>
            </a:prstTxWarp>
            <a:spAutoFit/>
          </a:bodyPr>
          <a:lstStyle/>
          <a:p>
            <a:pPr algn="ctr">
              <a:buSzTx/>
            </a:pPr>
            <a:r>
              <a:rPr lang="en-US" sz="2400" b="1" dirty="0"/>
              <a:t>Ability to apply work-energy and impulse-momentum theorems to a simple real motion</a:t>
            </a:r>
          </a:p>
        </p:txBody>
      </p:sp>
      <p:sp>
        <p:nvSpPr>
          <p:cNvPr id="138244" name="Rectangle 4"/>
          <p:cNvSpPr>
            <a:spLocks noChangeArrowheads="1"/>
          </p:cNvSpPr>
          <p:nvPr/>
        </p:nvSpPr>
        <p:spPr bwMode="auto">
          <a:xfrm>
            <a:off x="609600" y="3619500"/>
            <a:ext cx="8077200" cy="1485900"/>
          </a:xfrm>
          <a:prstGeom prst="rect">
            <a:avLst/>
          </a:prstGeom>
          <a:noFill/>
          <a:ln w="12700">
            <a:noFill/>
            <a:miter lim="800000"/>
            <a:headEnd/>
            <a:tailEnd/>
          </a:ln>
        </p:spPr>
        <p:txBody>
          <a:bodyPr lIns="90488" tIns="44450" rIns="90488" bIns="44450" anchor="ctr">
            <a:prstTxWarp prst="textNoShape">
              <a:avLst/>
            </a:prstTxWarp>
          </a:bodyPr>
          <a:lstStyle/>
          <a:p>
            <a:pPr marL="292100" indent="-292100" algn="ctr" defTabSz="330200">
              <a:spcBef>
                <a:spcPct val="30000"/>
              </a:spcBef>
              <a:buClr>
                <a:schemeClr val="tx1"/>
              </a:buClr>
              <a:buSzTx/>
            </a:pPr>
            <a:r>
              <a:rPr lang="en-US" sz="3000" i="0" dirty="0" smtClean="0">
                <a:solidFill>
                  <a:schemeClr val="tx2"/>
                </a:solidFill>
              </a:rPr>
              <a:t>K</a:t>
            </a:r>
            <a:r>
              <a:rPr lang="en-US" sz="2000" i="0" baseline="-25000" dirty="0" smtClean="0">
                <a:solidFill>
                  <a:schemeClr val="tx2"/>
                </a:solidFill>
              </a:rPr>
              <a:t>B</a:t>
            </a:r>
            <a:r>
              <a:rPr lang="en-US" sz="4400" i="0" dirty="0" smtClean="0">
                <a:solidFill>
                  <a:schemeClr val="tx2"/>
                </a:solidFill>
              </a:rPr>
              <a:t> </a:t>
            </a:r>
            <a:r>
              <a:rPr lang="en-US" sz="3000" i="0" dirty="0">
                <a:solidFill>
                  <a:schemeClr val="tx2"/>
                </a:solidFill>
              </a:rPr>
              <a:t>=</a:t>
            </a:r>
            <a:r>
              <a:rPr lang="en-US" sz="4400" i="0" dirty="0">
                <a:solidFill>
                  <a:schemeClr val="tx2"/>
                </a:solidFill>
              </a:rPr>
              <a:t> </a:t>
            </a:r>
            <a:r>
              <a:rPr lang="en-US" sz="3000" i="0" dirty="0" smtClean="0">
                <a:solidFill>
                  <a:schemeClr val="tx2"/>
                </a:solidFill>
              </a:rPr>
              <a:t>K</a:t>
            </a:r>
            <a:r>
              <a:rPr lang="en-US" sz="2000" i="0" baseline="-25000" dirty="0" smtClean="0">
                <a:solidFill>
                  <a:schemeClr val="tx2"/>
                </a:solidFill>
              </a:rPr>
              <a:t>P</a:t>
            </a:r>
            <a:r>
              <a:rPr lang="en-US" sz="4400" i="0" dirty="0" smtClean="0">
                <a:solidFill>
                  <a:schemeClr val="tx2"/>
                </a:solidFill>
              </a:rPr>
              <a:t>	</a:t>
            </a:r>
            <a:r>
              <a:rPr lang="en-US" sz="4400" i="0" dirty="0">
                <a:solidFill>
                  <a:schemeClr val="tx2"/>
                </a:solidFill>
              </a:rPr>
              <a:t>	</a:t>
            </a:r>
            <a:r>
              <a:rPr lang="en-US" sz="3000" dirty="0">
                <a:solidFill>
                  <a:schemeClr val="tx2"/>
                </a:solidFill>
              </a:rPr>
              <a:t>because</a:t>
            </a:r>
            <a:r>
              <a:rPr lang="en-US" sz="4400" i="0" dirty="0">
                <a:solidFill>
                  <a:schemeClr val="tx2"/>
                </a:solidFill>
              </a:rPr>
              <a:t>		</a:t>
            </a:r>
            <a:r>
              <a:rPr lang="en-US" sz="3000" i="0" dirty="0">
                <a:solidFill>
                  <a:schemeClr val="tx2"/>
                </a:solidFill>
                <a:latin typeface="Symbol" pitchFamily="-106" charset="2"/>
              </a:rPr>
              <a:t></a:t>
            </a:r>
            <a:r>
              <a:rPr lang="en-US" sz="3000" i="0" dirty="0">
                <a:solidFill>
                  <a:schemeClr val="tx2"/>
                </a:solidFill>
              </a:rPr>
              <a:t>K = </a:t>
            </a:r>
            <a:r>
              <a:rPr lang="en-US" sz="3000" i="0" dirty="0" err="1">
                <a:solidFill>
                  <a:schemeClr val="tx2"/>
                </a:solidFill>
              </a:rPr>
              <a:t>F</a:t>
            </a:r>
            <a:r>
              <a:rPr lang="en-US" sz="3000" i="0" dirty="0" err="1">
                <a:solidFill>
                  <a:schemeClr val="tx2"/>
                </a:solidFill>
                <a:latin typeface="Symbol" pitchFamily="-106" charset="2"/>
              </a:rPr>
              <a:t></a:t>
            </a:r>
            <a:r>
              <a:rPr lang="en-US" sz="3000" i="0" dirty="0" err="1">
                <a:solidFill>
                  <a:schemeClr val="tx2"/>
                </a:solidFill>
              </a:rPr>
              <a:t>x</a:t>
            </a:r>
            <a:endParaRPr lang="en-US" sz="3000" i="0" dirty="0">
              <a:solidFill>
                <a:schemeClr val="tx2"/>
              </a:solidFill>
            </a:endParaRPr>
          </a:p>
          <a:p>
            <a:pPr marL="292100" indent="-292100" algn="ctr" defTabSz="330200">
              <a:spcBef>
                <a:spcPct val="0"/>
              </a:spcBef>
              <a:buClr>
                <a:schemeClr val="tx1"/>
              </a:buClr>
              <a:buSzTx/>
            </a:pPr>
            <a:r>
              <a:rPr lang="en-US" sz="3000" i="0" dirty="0" err="1" smtClean="0">
                <a:solidFill>
                  <a:schemeClr val="tx2"/>
                </a:solidFill>
              </a:rPr>
              <a:t>p</a:t>
            </a:r>
            <a:r>
              <a:rPr lang="en-US" sz="2000" i="0" baseline="-25000" dirty="0" err="1" smtClean="0">
                <a:solidFill>
                  <a:schemeClr val="tx2"/>
                </a:solidFill>
              </a:rPr>
              <a:t>B</a:t>
            </a:r>
            <a:r>
              <a:rPr lang="en-US" sz="4400" i="0" dirty="0" smtClean="0">
                <a:solidFill>
                  <a:schemeClr val="tx2"/>
                </a:solidFill>
              </a:rPr>
              <a:t> </a:t>
            </a:r>
            <a:r>
              <a:rPr lang="en-US" sz="3000" i="0" dirty="0">
                <a:solidFill>
                  <a:schemeClr val="tx2"/>
                </a:solidFill>
              </a:rPr>
              <a:t>&gt;</a:t>
            </a:r>
            <a:r>
              <a:rPr lang="en-US" sz="4400" i="0" dirty="0">
                <a:solidFill>
                  <a:schemeClr val="tx2"/>
                </a:solidFill>
              </a:rPr>
              <a:t> </a:t>
            </a:r>
            <a:r>
              <a:rPr lang="en-US" sz="3000" i="0" dirty="0" err="1" smtClean="0">
                <a:solidFill>
                  <a:schemeClr val="tx2"/>
                </a:solidFill>
              </a:rPr>
              <a:t>p</a:t>
            </a:r>
            <a:r>
              <a:rPr lang="en-US" sz="2000" i="0" baseline="-25000" dirty="0" err="1" smtClean="0">
                <a:solidFill>
                  <a:schemeClr val="tx2"/>
                </a:solidFill>
              </a:rPr>
              <a:t>P</a:t>
            </a:r>
            <a:r>
              <a:rPr lang="en-US" sz="4400" i="0" dirty="0" smtClean="0">
                <a:solidFill>
                  <a:schemeClr val="tx2"/>
                </a:solidFill>
              </a:rPr>
              <a:t> </a:t>
            </a:r>
            <a:r>
              <a:rPr lang="en-US" sz="4400" i="0" dirty="0">
                <a:solidFill>
                  <a:schemeClr val="tx2"/>
                </a:solidFill>
              </a:rPr>
              <a:t>	</a:t>
            </a:r>
            <a:r>
              <a:rPr lang="en-US" sz="3000" dirty="0">
                <a:solidFill>
                  <a:schemeClr val="tx2"/>
                </a:solidFill>
              </a:rPr>
              <a:t>because		</a:t>
            </a:r>
            <a:r>
              <a:rPr lang="en-US" sz="3000" i="0" dirty="0" err="1">
                <a:solidFill>
                  <a:schemeClr val="tx2"/>
                </a:solidFill>
                <a:latin typeface="Symbol" pitchFamily="-106" charset="2"/>
              </a:rPr>
              <a:t></a:t>
            </a:r>
            <a:r>
              <a:rPr lang="en-US" sz="3000" i="0" dirty="0" err="1">
                <a:solidFill>
                  <a:schemeClr val="tx2"/>
                </a:solidFill>
              </a:rPr>
              <a:t>p</a:t>
            </a:r>
            <a:r>
              <a:rPr lang="en-US" sz="3000" i="0" dirty="0">
                <a:solidFill>
                  <a:schemeClr val="tx2"/>
                </a:solidFill>
              </a:rPr>
              <a:t> = </a:t>
            </a:r>
            <a:r>
              <a:rPr lang="en-US" sz="3000" i="0" dirty="0" err="1">
                <a:solidFill>
                  <a:schemeClr val="tx2"/>
                </a:solidFill>
              </a:rPr>
              <a:t>F</a:t>
            </a:r>
            <a:r>
              <a:rPr lang="en-US" sz="3000" i="0" dirty="0" err="1">
                <a:solidFill>
                  <a:schemeClr val="tx2"/>
                </a:solidFill>
                <a:latin typeface="Symbol" pitchFamily="-106" charset="2"/>
              </a:rPr>
              <a:t></a:t>
            </a:r>
            <a:r>
              <a:rPr lang="en-US" sz="3000" i="0" dirty="0" err="1">
                <a:solidFill>
                  <a:schemeClr val="tx2"/>
                </a:solidFill>
              </a:rPr>
              <a:t>t</a:t>
            </a:r>
            <a:endParaRPr lang="en-US" sz="3000" i="0" dirty="0">
              <a:solidFill>
                <a:schemeClr val="tx2"/>
              </a:solidFill>
            </a:endParaRPr>
          </a:p>
        </p:txBody>
      </p:sp>
      <p:sp>
        <p:nvSpPr>
          <p:cNvPr id="138245" name="Rectangle 5"/>
          <p:cNvSpPr>
            <a:spLocks noChangeArrowheads="1"/>
          </p:cNvSpPr>
          <p:nvPr/>
        </p:nvSpPr>
        <p:spPr bwMode="auto">
          <a:xfrm>
            <a:off x="1027113" y="2819400"/>
            <a:ext cx="6889750" cy="582211"/>
          </a:xfrm>
          <a:prstGeom prst="rect">
            <a:avLst/>
          </a:prstGeom>
          <a:noFill/>
          <a:ln w="12700">
            <a:noFill/>
            <a:miter lim="800000"/>
            <a:headEnd/>
            <a:tailEnd/>
          </a:ln>
        </p:spPr>
        <p:txBody>
          <a:bodyPr lIns="90488" tIns="44450" rIns="90488" bIns="44450">
            <a:prstTxWarp prst="textNoShape">
              <a:avLst/>
            </a:prstTxWarp>
            <a:spAutoFit/>
          </a:bodyPr>
          <a:lstStyle/>
          <a:p>
            <a:pPr algn="ctr">
              <a:spcBef>
                <a:spcPct val="50000"/>
              </a:spcBef>
              <a:buSzTx/>
            </a:pPr>
            <a:r>
              <a:rPr lang="en-US" sz="3200" b="1" i="0" dirty="0"/>
              <a:t>Correct Response:</a:t>
            </a:r>
          </a:p>
        </p:txBody>
      </p:sp>
      <p:sp>
        <p:nvSpPr>
          <p:cNvPr id="138246" name="Rectangle 8"/>
          <p:cNvSpPr>
            <a:spLocks noGrp="1" noChangeArrowheads="1"/>
          </p:cNvSpPr>
          <p:nvPr>
            <p:ph type="sldNum" sz="quarter" idx="10"/>
          </p:nvPr>
        </p:nvSpPr>
        <p:spPr>
          <a:xfrm>
            <a:off x="7162800" y="6629400"/>
            <a:ext cx="1905000" cy="184150"/>
          </a:xfrm>
          <a:noFill/>
        </p:spPr>
        <p:txBody>
          <a:bodyPr/>
          <a:lstStyle/>
          <a:p>
            <a:fld id="{9B780D8A-8AF1-664B-BE27-1FE2C48E46AA}" type="slidenum">
              <a:rPr lang="en-US" smtClean="0">
                <a:solidFill>
                  <a:srgbClr val="010000"/>
                </a:solidFill>
              </a:rPr>
              <a:pPr/>
              <a:t>48</a:t>
            </a:fld>
            <a:endParaRPr lang="en-US" smtClean="0">
              <a:solidFill>
                <a:srgbClr val="010000"/>
              </a:solidFill>
            </a:endParaRPr>
          </a:p>
        </p:txBody>
      </p:sp>
    </p:spTree>
  </p:cSld>
  <p:clrMapOvr>
    <a:masterClrMapping/>
  </p:clrMapOvr>
  <p:transition>
    <p:fade/>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a:xfrm>
            <a:off x="928688" y="228600"/>
            <a:ext cx="7286625" cy="1074653"/>
          </a:xfrm>
          <a:noFill/>
        </p:spPr>
        <p:txBody>
          <a:bodyPr lIns="90488" tIns="44450" rIns="90488" bIns="44450"/>
          <a:lstStyle/>
          <a:p>
            <a:r>
              <a:rPr lang="en-US" sz="3200" b="1" dirty="0"/>
              <a:t>Results from interview tasks </a:t>
            </a:r>
            <a:br>
              <a:rPr lang="en-US" sz="3200" b="1" dirty="0"/>
            </a:br>
            <a:r>
              <a:rPr lang="en-US" sz="3200" b="1" dirty="0"/>
              <a:t>and written questions</a:t>
            </a:r>
          </a:p>
        </p:txBody>
      </p:sp>
      <p:sp>
        <p:nvSpPr>
          <p:cNvPr id="140291" name="Rectangle 4"/>
          <p:cNvSpPr>
            <a:spLocks noChangeArrowheads="1"/>
          </p:cNvSpPr>
          <p:nvPr/>
        </p:nvSpPr>
        <p:spPr bwMode="auto">
          <a:xfrm>
            <a:off x="533400" y="1600200"/>
            <a:ext cx="8258176" cy="397545"/>
          </a:xfrm>
          <a:prstGeom prst="rect">
            <a:avLst/>
          </a:prstGeom>
          <a:noFill/>
          <a:ln w="12700">
            <a:noFill/>
            <a:miter lim="800000"/>
            <a:headEnd/>
            <a:tailEnd/>
          </a:ln>
        </p:spPr>
        <p:txBody>
          <a:bodyPr wrap="square" lIns="90488" tIns="44450" rIns="90488" bIns="44450">
            <a:prstTxWarp prst="textNoShape">
              <a:avLst/>
            </a:prstTxWarp>
            <a:spAutoFit/>
          </a:bodyPr>
          <a:lstStyle/>
          <a:p>
            <a:pPr algn="ctr">
              <a:spcBef>
                <a:spcPct val="0"/>
              </a:spcBef>
              <a:buSzTx/>
            </a:pPr>
            <a:r>
              <a:rPr lang="en-US" sz="2000" dirty="0"/>
              <a:t>Correct explanation required</a:t>
            </a:r>
            <a:r>
              <a:rPr lang="en-US" sz="2000" dirty="0" smtClean="0"/>
              <a:t> for </a:t>
            </a:r>
            <a:r>
              <a:rPr lang="en-US" sz="2000" dirty="0"/>
              <a:t>responses to be counted as correct.</a:t>
            </a:r>
          </a:p>
        </p:txBody>
      </p:sp>
      <p:graphicFrame>
        <p:nvGraphicFramePr>
          <p:cNvPr id="8" name="Table Placeholder 7"/>
          <p:cNvGraphicFramePr>
            <a:graphicFrameLocks noGrp="1"/>
          </p:cNvGraphicFramePr>
          <p:nvPr>
            <p:ph type="tbl" idx="1"/>
          </p:nvPr>
        </p:nvGraphicFramePr>
        <p:xfrm>
          <a:off x="685800" y="2430463"/>
          <a:ext cx="5829300" cy="3738880"/>
        </p:xfrm>
        <a:graphic>
          <a:graphicData uri="http://schemas.openxmlformats.org/drawingml/2006/table">
            <a:tbl>
              <a:tblPr/>
              <a:tblGrid>
                <a:gridCol w="1943100"/>
                <a:gridCol w="1943100"/>
                <a:gridCol w="1943100"/>
              </a:tblGrid>
              <a:tr h="381000">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Helvetica" pitchFamily="-112" charset="0"/>
                      </a:endParaRPr>
                    </a:p>
                  </a:txBody>
                  <a:tcPr horzOverflow="overflow">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Helvetica" pitchFamily="-112" charset="0"/>
                        </a:rPr>
                        <a:t>Interviews</a:t>
                      </a:r>
                      <a:br>
                        <a:rPr kumimoji="0" lang="en-US" sz="2000" b="1" i="0" u="none" strike="noStrike" cap="none" normalizeH="0" baseline="0" smtClean="0">
                          <a:ln>
                            <a:noFill/>
                          </a:ln>
                          <a:solidFill>
                            <a:schemeClr val="tx1"/>
                          </a:solidFill>
                          <a:effectLst/>
                          <a:latin typeface="Helvetica" pitchFamily="-112" charset="0"/>
                        </a:rPr>
                      </a:br>
                      <a:endParaRPr kumimoji="0" lang="en-US" sz="2000" b="1" i="0" u="none" strike="noStrike" cap="none" normalizeH="0" baseline="0" smtClean="0">
                        <a:ln>
                          <a:noFill/>
                        </a:ln>
                        <a:solidFill>
                          <a:schemeClr val="tx1"/>
                        </a:solidFill>
                        <a:effectLst/>
                        <a:latin typeface="Helvetica" pitchFamily="-112"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660400">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Helvetica" pitchFamily="-112" charset="0"/>
                        </a:rPr>
                        <a:t>Correct on:</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Helvetica" pitchFamily="-112" charset="0"/>
                        </a:rPr>
                        <a:t>Honors </a:t>
                      </a:r>
                      <a:br>
                        <a:rPr kumimoji="0" lang="en-US" sz="2000" b="1" i="0" u="none" strike="noStrike" cap="none" normalizeH="0" baseline="0" smtClean="0">
                          <a:ln>
                            <a:noFill/>
                          </a:ln>
                          <a:solidFill>
                            <a:schemeClr val="tx1"/>
                          </a:solidFill>
                          <a:effectLst/>
                          <a:latin typeface="Helvetica" pitchFamily="-112" charset="0"/>
                        </a:rPr>
                      </a:br>
                      <a:r>
                        <a:rPr kumimoji="0" lang="en-US" sz="2000" b="1" i="0" u="none" strike="noStrike" cap="none" normalizeH="0" baseline="0" smtClean="0">
                          <a:ln>
                            <a:noFill/>
                          </a:ln>
                          <a:solidFill>
                            <a:schemeClr val="tx1"/>
                          </a:solidFill>
                          <a:effectLst/>
                          <a:latin typeface="Helvetica" pitchFamily="-112" charset="0"/>
                        </a:rPr>
                        <a:t>physics</a:t>
                      </a:r>
                    </a:p>
                    <a:p>
                      <a:pPr marL="0" marR="0" lvl="0" indent="0" algn="ctr" defTabSz="4572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Helvetica" pitchFamily="-112" charset="0"/>
                        </a:rPr>
                        <a:t>(N = 12)</a:t>
                      </a:r>
                    </a:p>
                  </a:txBody>
                  <a:tcP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Helvetica" pitchFamily="-112" charset="0"/>
                        </a:rPr>
                        <a:t>Algebra-based physics</a:t>
                      </a:r>
                      <a:br>
                        <a:rPr kumimoji="0" lang="en-US" sz="2000" b="1" i="0" u="none" strike="noStrike" cap="none" normalizeH="0" baseline="0" smtClean="0">
                          <a:ln>
                            <a:noFill/>
                          </a:ln>
                          <a:solidFill>
                            <a:schemeClr val="tx1"/>
                          </a:solidFill>
                          <a:effectLst/>
                          <a:latin typeface="Helvetica" pitchFamily="-112" charset="0"/>
                        </a:rPr>
                      </a:br>
                      <a:r>
                        <a:rPr kumimoji="0" lang="en-US" sz="2000" b="1" i="0" u="none" strike="noStrike" cap="none" normalizeH="0" baseline="0" smtClean="0">
                          <a:ln>
                            <a:noFill/>
                          </a:ln>
                          <a:solidFill>
                            <a:schemeClr val="tx1"/>
                          </a:solidFill>
                          <a:effectLst/>
                          <a:latin typeface="Helvetica" pitchFamily="-112" charset="0"/>
                        </a:rPr>
                        <a:t>(N = 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6000">
                <a:tc>
                  <a:txBody>
                    <a:bodyPr/>
                    <a:lstStyle/>
                    <a:p>
                      <a:pPr marL="0" marR="0" lvl="0" indent="0" algn="r" defTabSz="4572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Helvetica" pitchFamily="-112" charset="0"/>
                        </a:rPr>
                        <a:t>Kinetic energy comparison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Helvetica" pitchFamily="-112" charset="0"/>
                        </a:rPr>
                        <a:t>50%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Helvetica" pitchFamily="-112"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6000">
                <a:tc>
                  <a:txBody>
                    <a:bodyPr/>
                    <a:lstStyle/>
                    <a:p>
                      <a:pPr marL="0" marR="0" lvl="0" indent="0" algn="r" defTabSz="4572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Helvetica" pitchFamily="-112" charset="0"/>
                        </a:rPr>
                        <a:t>Momentum comparison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Helvetica" pitchFamily="-112" charset="0"/>
                        </a:rPr>
                        <a:t>25%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Helvetica" pitchFamily="-112"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9" name="Table 8"/>
          <p:cNvGraphicFramePr>
            <a:graphicFrameLocks noGrp="1"/>
          </p:cNvGraphicFramePr>
          <p:nvPr/>
        </p:nvGraphicFramePr>
        <p:xfrm>
          <a:off x="6524625" y="2433638"/>
          <a:ext cx="1943100" cy="3738880"/>
        </p:xfrm>
        <a:graphic>
          <a:graphicData uri="http://schemas.openxmlformats.org/drawingml/2006/table">
            <a:tbl>
              <a:tblPr/>
              <a:tblGrid>
                <a:gridCol w="1943100"/>
              </a:tblGrid>
              <a:tr h="381000">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Helvetica" pitchFamily="-112" charset="0"/>
                        </a:rPr>
                        <a:t>Written questions</a:t>
                      </a:r>
                    </a:p>
                  </a:txBody>
                  <a:tcP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60400">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Helvetica" pitchFamily="-112" charset="0"/>
                        </a:rPr>
                        <a:t>Calculus-based physics</a:t>
                      </a:r>
                      <a:br>
                        <a:rPr kumimoji="0" lang="en-US" sz="2000" b="1" i="0" u="none" strike="noStrike" cap="none" normalizeH="0" baseline="0" smtClean="0">
                          <a:ln>
                            <a:noFill/>
                          </a:ln>
                          <a:solidFill>
                            <a:schemeClr val="tx1"/>
                          </a:solidFill>
                          <a:effectLst/>
                          <a:latin typeface="Helvetica" pitchFamily="-112" charset="0"/>
                        </a:rPr>
                      </a:br>
                      <a:r>
                        <a:rPr kumimoji="0" lang="en-US" sz="2000" b="1" i="0" u="none" strike="noStrike" cap="none" normalizeH="0" baseline="0" smtClean="0">
                          <a:ln>
                            <a:noFill/>
                          </a:ln>
                          <a:solidFill>
                            <a:schemeClr val="tx1"/>
                          </a:solidFill>
                          <a:effectLst/>
                          <a:latin typeface="Helvetica" pitchFamily="-112" charset="0"/>
                        </a:rPr>
                        <a:t>(N = 965)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6000">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Helvetica" pitchFamily="-112" charset="0"/>
                        </a:rPr>
                        <a:t>15%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6000">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Helvetica" pitchFamily="-112" charset="0"/>
                        </a:rPr>
                        <a:t>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40330" name="Rectangle 8"/>
          <p:cNvSpPr>
            <a:spLocks noGrp="1" noChangeArrowheads="1"/>
          </p:cNvSpPr>
          <p:nvPr>
            <p:ph type="sldNum" sz="quarter" idx="10"/>
          </p:nvPr>
        </p:nvSpPr>
        <p:spPr>
          <a:xfrm>
            <a:off x="7162800" y="6629400"/>
            <a:ext cx="1905000" cy="184150"/>
          </a:xfrm>
          <a:noFill/>
        </p:spPr>
        <p:txBody>
          <a:bodyPr/>
          <a:lstStyle/>
          <a:p>
            <a:fld id="{45945EBC-5FC9-B443-9A41-E61AFBA82F64}" type="slidenum">
              <a:rPr lang="en-US" smtClean="0">
                <a:solidFill>
                  <a:srgbClr val="010000"/>
                </a:solidFill>
              </a:rPr>
              <a:pPr/>
              <a:t>49</a:t>
            </a:fld>
            <a:endParaRPr lang="en-US" smtClean="0">
              <a:solidFill>
                <a:srgbClr val="01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ssolv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6" name="Slide Number Placeholder 3"/>
          <p:cNvSpPr>
            <a:spLocks noGrp="1"/>
          </p:cNvSpPr>
          <p:nvPr>
            <p:ph type="sldNum" sz="quarter" idx="10"/>
          </p:nvPr>
        </p:nvSpPr>
        <p:spPr>
          <a:xfrm>
            <a:off x="8842375" y="6553200"/>
            <a:ext cx="254000" cy="244475"/>
          </a:xfrm>
          <a:noFill/>
        </p:spPr>
        <p:txBody>
          <a:bodyPr/>
          <a:lstStyle/>
          <a:p>
            <a:fld id="{7ED873BE-6010-544F-AB81-754C4CF1B719}" type="slidenum">
              <a:rPr lang="en-US" smtClean="0">
                <a:latin typeface="Helvetica" charset="0"/>
              </a:rPr>
              <a:pPr/>
              <a:t>5</a:t>
            </a:fld>
            <a:endParaRPr lang="en-US" smtClean="0">
              <a:latin typeface="Helvetica" charset="0"/>
            </a:endParaRPr>
          </a:p>
        </p:txBody>
      </p:sp>
      <p:sp>
        <p:nvSpPr>
          <p:cNvPr id="21507" name="Rectangle 2"/>
          <p:cNvSpPr>
            <a:spLocks noChangeArrowheads="1"/>
          </p:cNvSpPr>
          <p:nvPr/>
        </p:nvSpPr>
        <p:spPr bwMode="auto">
          <a:xfrm>
            <a:off x="381000" y="1447800"/>
            <a:ext cx="8001000" cy="2028761"/>
          </a:xfrm>
          <a:prstGeom prst="rect">
            <a:avLst/>
          </a:prstGeom>
          <a:noFill/>
          <a:ln w="12700">
            <a:noFill/>
            <a:miter lim="800000"/>
            <a:headEnd/>
            <a:tailEnd/>
          </a:ln>
        </p:spPr>
        <p:txBody>
          <a:bodyPr lIns="90487" tIns="44450" rIns="90487" bIns="44450">
            <a:prstTxWarp prst="textNoShape">
              <a:avLst/>
            </a:prstTxWarp>
            <a:spAutoFit/>
          </a:bodyPr>
          <a:lstStyle/>
          <a:p>
            <a:pPr marL="233363" indent="-233363">
              <a:spcBef>
                <a:spcPct val="0"/>
              </a:spcBef>
              <a:spcAft>
                <a:spcPts val="1800"/>
              </a:spcAft>
              <a:buSzTx/>
            </a:pPr>
            <a:r>
              <a:rPr lang="en-US" sz="2400" b="1" i="0" dirty="0">
                <a:solidFill>
                  <a:srgbClr val="000000"/>
                </a:solidFill>
              </a:rPr>
              <a:t>Student populations</a:t>
            </a:r>
            <a:endParaRPr lang="en-US" sz="2400" b="1" i="0" dirty="0" smtClean="0">
              <a:solidFill>
                <a:srgbClr val="000000"/>
              </a:solidFill>
            </a:endParaRPr>
          </a:p>
          <a:p>
            <a:pPr marL="571500" lvl="1" indent="-223838">
              <a:spcBef>
                <a:spcPct val="0"/>
              </a:spcBef>
              <a:spcAft>
                <a:spcPts val="900"/>
              </a:spcAft>
              <a:buSzTx/>
              <a:buFont typeface="Arial"/>
              <a:buChar char="•"/>
            </a:pPr>
            <a:r>
              <a:rPr lang="en-US" sz="2400" i="0" dirty="0" smtClean="0">
                <a:solidFill>
                  <a:srgbClr val="000000"/>
                </a:solidFill>
              </a:rPr>
              <a:t>Precollege </a:t>
            </a:r>
            <a:r>
              <a:rPr lang="en-US" sz="2400" i="0" dirty="0">
                <a:solidFill>
                  <a:srgbClr val="000000"/>
                </a:solidFill>
              </a:rPr>
              <a:t>teachers</a:t>
            </a:r>
            <a:endParaRPr lang="en-US" sz="2400" i="0" dirty="0" smtClean="0">
              <a:solidFill>
                <a:srgbClr val="000000"/>
              </a:solidFill>
            </a:endParaRPr>
          </a:p>
          <a:p>
            <a:pPr marL="571500" lvl="1" indent="-223838">
              <a:spcBef>
                <a:spcPct val="0"/>
              </a:spcBef>
              <a:spcAft>
                <a:spcPts val="900"/>
              </a:spcAft>
              <a:buSzTx/>
              <a:buFont typeface="Arial"/>
              <a:buChar char="•"/>
            </a:pPr>
            <a:r>
              <a:rPr lang="en-US" sz="2400" i="0" dirty="0" smtClean="0">
                <a:solidFill>
                  <a:srgbClr val="000000"/>
                </a:solidFill>
              </a:rPr>
              <a:t>Underprepared </a:t>
            </a:r>
            <a:r>
              <a:rPr lang="en-US" sz="2400" i="0" dirty="0">
                <a:solidFill>
                  <a:srgbClr val="000000"/>
                </a:solidFill>
              </a:rPr>
              <a:t>students</a:t>
            </a:r>
            <a:endParaRPr lang="en-US" sz="2400" i="0" dirty="0" smtClean="0">
              <a:solidFill>
                <a:srgbClr val="000000"/>
              </a:solidFill>
            </a:endParaRPr>
          </a:p>
          <a:p>
            <a:pPr marL="571500" lvl="1" indent="-223838">
              <a:spcBef>
                <a:spcPct val="0"/>
              </a:spcBef>
              <a:spcAft>
                <a:spcPts val="900"/>
              </a:spcAft>
              <a:buSzTx/>
              <a:buFont typeface="Arial"/>
              <a:buChar char="•"/>
            </a:pPr>
            <a:r>
              <a:rPr lang="en-US" sz="2400" i="0" dirty="0" smtClean="0">
                <a:solidFill>
                  <a:srgbClr val="000000"/>
                </a:solidFill>
              </a:rPr>
              <a:t>Introductory students</a:t>
            </a:r>
          </a:p>
        </p:txBody>
      </p:sp>
      <p:sp>
        <p:nvSpPr>
          <p:cNvPr id="21508" name="Rectangle 3"/>
          <p:cNvSpPr>
            <a:spLocks noChangeArrowheads="1"/>
          </p:cNvSpPr>
          <p:nvPr/>
        </p:nvSpPr>
        <p:spPr bwMode="auto">
          <a:xfrm>
            <a:off x="657225" y="301625"/>
            <a:ext cx="7823200" cy="946150"/>
          </a:xfrm>
          <a:prstGeom prst="rect">
            <a:avLst/>
          </a:prstGeom>
          <a:noFill/>
          <a:ln w="12700">
            <a:noFill/>
            <a:miter lim="800000"/>
            <a:headEnd/>
            <a:tailEnd/>
          </a:ln>
        </p:spPr>
        <p:txBody>
          <a:bodyPr>
            <a:prstTxWarp prst="textNoShape">
              <a:avLst/>
            </a:prstTxWarp>
            <a:spAutoFit/>
          </a:bodyPr>
          <a:lstStyle/>
          <a:p>
            <a:pPr algn="ctr">
              <a:spcBef>
                <a:spcPct val="0"/>
              </a:spcBef>
              <a:buSzTx/>
            </a:pPr>
            <a:r>
              <a:rPr lang="en-US" sz="2800" b="1" i="0"/>
              <a:t>Context for research and </a:t>
            </a:r>
            <a:br>
              <a:rPr lang="en-US" sz="2800" b="1" i="0"/>
            </a:br>
            <a:r>
              <a:rPr lang="en-US" sz="2800" b="1" i="0"/>
              <a:t>curriculum development</a:t>
            </a:r>
            <a:endParaRPr lang="en-US" sz="1400" i="0">
              <a:latin typeface="Times" charset="0"/>
            </a:endParaRPr>
          </a:p>
        </p:txBody>
      </p:sp>
      <p:sp>
        <p:nvSpPr>
          <p:cNvPr id="21509" name="AutoShape 4"/>
          <p:cNvSpPr>
            <a:spLocks noChangeArrowheads="1"/>
          </p:cNvSpPr>
          <p:nvPr/>
        </p:nvSpPr>
        <p:spPr bwMode="auto">
          <a:xfrm>
            <a:off x="381000" y="2133600"/>
            <a:ext cx="333375" cy="304800"/>
          </a:xfrm>
          <a:prstGeom prst="rightArrow">
            <a:avLst>
              <a:gd name="adj1" fmla="val 50000"/>
              <a:gd name="adj2" fmla="val 27344"/>
            </a:avLst>
          </a:prstGeom>
          <a:solidFill>
            <a:schemeClr val="accent1"/>
          </a:solidFill>
          <a:ln w="12700">
            <a:solidFill>
              <a:schemeClr val="tx1"/>
            </a:solidFill>
            <a:miter lim="800000"/>
            <a:headEnd/>
            <a:tailEnd/>
          </a:ln>
        </p:spPr>
        <p:txBody>
          <a:bodyPr wrap="none" anchor="ctr">
            <a:prstTxWarp prst="textNoShape">
              <a:avLst/>
            </a:prstTxWarp>
          </a:bodyPr>
          <a:lstStyle/>
          <a:p>
            <a:endParaRPr lang="en-US"/>
          </a:p>
        </p:txBody>
      </p:sp>
      <p:sp>
        <p:nvSpPr>
          <p:cNvPr id="21510" name="AutoShape 4"/>
          <p:cNvSpPr>
            <a:spLocks noChangeArrowheads="1"/>
          </p:cNvSpPr>
          <p:nvPr/>
        </p:nvSpPr>
        <p:spPr bwMode="auto">
          <a:xfrm>
            <a:off x="381000" y="3105796"/>
            <a:ext cx="333375" cy="304800"/>
          </a:xfrm>
          <a:prstGeom prst="rightArrow">
            <a:avLst>
              <a:gd name="adj1" fmla="val 50000"/>
              <a:gd name="adj2" fmla="val 27344"/>
            </a:avLst>
          </a:prstGeom>
          <a:solidFill>
            <a:schemeClr val="accent1"/>
          </a:solidFill>
          <a:ln w="12700">
            <a:solidFill>
              <a:schemeClr val="tx1"/>
            </a:solidFill>
            <a:miter lim="800000"/>
            <a:headEnd/>
            <a:tailEnd/>
          </a:ln>
        </p:spPr>
        <p:txBody>
          <a:bodyPr wrap="none" anchor="ctr">
            <a:prstTxWarp prst="textNoShape">
              <a:avLst/>
            </a:prstTxWarp>
          </a:bodyPr>
          <a:lstStyle/>
          <a:p>
            <a:endParaRPr lang="en-US"/>
          </a:p>
        </p:txBody>
      </p:sp>
      <p:sp>
        <p:nvSpPr>
          <p:cNvPr id="21511" name="AutoShape 4"/>
          <p:cNvSpPr>
            <a:spLocks noChangeArrowheads="1"/>
          </p:cNvSpPr>
          <p:nvPr/>
        </p:nvSpPr>
        <p:spPr bwMode="auto">
          <a:xfrm>
            <a:off x="381000" y="2618406"/>
            <a:ext cx="333375" cy="304800"/>
          </a:xfrm>
          <a:prstGeom prst="rightArrow">
            <a:avLst>
              <a:gd name="adj1" fmla="val 50000"/>
              <a:gd name="adj2" fmla="val 27344"/>
            </a:avLst>
          </a:prstGeom>
          <a:solidFill>
            <a:schemeClr val="accent1"/>
          </a:solidFill>
          <a:ln w="12700">
            <a:solidFill>
              <a:schemeClr val="tx1"/>
            </a:solidFill>
            <a:miter lim="800000"/>
            <a:headEnd/>
            <a:tailEnd/>
          </a:ln>
        </p:spPr>
        <p:txBody>
          <a:bodyPr wrap="none" anchor="ctr">
            <a:prstTxWarp prst="textNoShape">
              <a:avLst/>
            </a:prstTxWarp>
          </a:bodyPr>
          <a:lstStyle/>
          <a:p>
            <a:endParaRPr lang="en-US"/>
          </a:p>
        </p:txBody>
      </p:sp>
      <p:grpSp>
        <p:nvGrpSpPr>
          <p:cNvPr id="13" name="Group 12"/>
          <p:cNvGrpSpPr/>
          <p:nvPr/>
        </p:nvGrpSpPr>
        <p:grpSpPr>
          <a:xfrm>
            <a:off x="576263" y="3670345"/>
            <a:ext cx="8262937" cy="2959055"/>
            <a:chOff x="576263" y="3670345"/>
            <a:chExt cx="8262937" cy="2959055"/>
          </a:xfrm>
        </p:grpSpPr>
        <p:sp>
          <p:nvSpPr>
            <p:cNvPr id="9" name="Title 1"/>
            <p:cNvSpPr txBox="1">
              <a:spLocks/>
            </p:cNvSpPr>
            <p:nvPr/>
          </p:nvSpPr>
          <p:spPr bwMode="auto">
            <a:xfrm>
              <a:off x="3050322" y="3670345"/>
              <a:ext cx="2816350" cy="520655"/>
            </a:xfrm>
            <a:prstGeom prst="rect">
              <a:avLst/>
            </a:prstGeom>
            <a:noFill/>
            <a:ln w="12700">
              <a:noFill/>
              <a:miter lim="800000"/>
              <a:headEnd/>
              <a:tailEnd/>
            </a:ln>
          </p:spPr>
          <p:txBody>
            <a:bodyPr vert="horz" wrap="none" lIns="90487" tIns="44450" rIns="90487" bIns="4445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1" i="0" u="none" strike="noStrike" kern="0" cap="none" spc="0" normalizeH="0" baseline="0" noProof="0" dirty="0" smtClean="0">
                  <a:ln>
                    <a:noFill/>
                  </a:ln>
                  <a:solidFill>
                    <a:schemeClr val="tx2"/>
                  </a:solidFill>
                  <a:effectLst/>
                  <a:uLnTx/>
                  <a:uFillTx/>
                  <a:latin typeface="+mj-lt"/>
                  <a:ea typeface="ＭＳ Ｐゴシック" pitchFamily="-80" charset="-128"/>
                  <a:cs typeface="ＭＳ Ｐゴシック" pitchFamily="-80" charset="-128"/>
                </a:rPr>
                <a:t>Typical student</a:t>
              </a:r>
            </a:p>
          </p:txBody>
        </p:sp>
        <p:sp>
          <p:nvSpPr>
            <p:cNvPr id="10" name="Content Placeholder 2"/>
            <p:cNvSpPr txBox="1">
              <a:spLocks/>
            </p:cNvSpPr>
            <p:nvPr/>
          </p:nvSpPr>
          <p:spPr bwMode="auto">
            <a:xfrm>
              <a:off x="576263" y="4163597"/>
              <a:ext cx="8262937" cy="2465803"/>
            </a:xfrm>
            <a:prstGeom prst="rect">
              <a:avLst/>
            </a:prstGeom>
            <a:noFill/>
            <a:ln w="12700">
              <a:noFill/>
              <a:miter lim="800000"/>
              <a:headEnd/>
              <a:tailEnd/>
            </a:ln>
          </p:spPr>
          <p:txBody>
            <a:bodyPr vert="horz" wrap="square" lIns="90487" tIns="44450" rIns="90487" bIns="44450" numCol="1" anchor="t" anchorCtr="0" compatLnSpc="1">
              <a:prstTxWarp prst="textNoShape">
                <a:avLst/>
              </a:prstTxWarp>
              <a:spAutoFit/>
            </a:bodyPr>
            <a:lstStyle/>
            <a:p>
              <a:pPr marL="342900" marR="0" lvl="0" indent="-342900" algn="l" defTabSz="914400" rtl="0" eaLnBrk="0" fontAlgn="base" latinLnBrk="0" hangingPunct="0">
                <a:lnSpc>
                  <a:spcPct val="100000"/>
                </a:lnSpc>
                <a:spcBef>
                  <a:spcPct val="20000"/>
                </a:spcBef>
                <a:spcAft>
                  <a:spcPct val="0"/>
                </a:spcAft>
                <a:buClrTx/>
                <a:buSzPct val="100000"/>
                <a:buFontTx/>
                <a:buChar char="•"/>
                <a:tabLst/>
                <a:defRPr/>
              </a:pPr>
              <a:r>
                <a:rPr kumimoji="0" lang="en-US" sz="2400" b="0" i="0" u="none" strike="noStrike" kern="0" cap="none" spc="0" normalizeH="0" baseline="0" noProof="0" dirty="0" smtClean="0">
                  <a:ln>
                    <a:noFill/>
                  </a:ln>
                  <a:solidFill>
                    <a:schemeClr val="tx1"/>
                  </a:solidFill>
                  <a:effectLst/>
                  <a:uLnTx/>
                  <a:uFillTx/>
                  <a:latin typeface="+mn-lt"/>
                  <a:ea typeface="ＭＳ Ｐゴシック" pitchFamily="-80" charset="-128"/>
                  <a:cs typeface="ＭＳ Ｐゴシック" pitchFamily="-80" charset="-128"/>
                </a:rPr>
                <a:t>Views physics as a collection of facts and formulas</a:t>
              </a:r>
            </a:p>
            <a:p>
              <a:pPr marL="742950" marR="0" lvl="1" indent="-285750" algn="l" defTabSz="914400" rtl="0" eaLnBrk="0" fontAlgn="base" latinLnBrk="0" hangingPunct="0">
                <a:lnSpc>
                  <a:spcPct val="100000"/>
                </a:lnSpc>
                <a:spcBef>
                  <a:spcPct val="20000"/>
                </a:spcBef>
                <a:spcAft>
                  <a:spcPct val="0"/>
                </a:spcAft>
                <a:buClrTx/>
                <a:buSzPct val="100000"/>
                <a:buFontTx/>
                <a:buChar char="–"/>
                <a:tabLst/>
                <a:defRPr/>
              </a:pPr>
              <a:r>
                <a:rPr kumimoji="0" lang="en-US" sz="2000" b="0" i="0" u="none" strike="noStrike" kern="0" cap="none" spc="0" normalizeH="0" baseline="0" noProof="0" dirty="0" smtClean="0">
                  <a:ln>
                    <a:noFill/>
                  </a:ln>
                  <a:solidFill>
                    <a:schemeClr val="tx1"/>
                  </a:solidFill>
                  <a:effectLst/>
                  <a:uLnTx/>
                  <a:uFillTx/>
                  <a:latin typeface="+mn-lt"/>
                  <a:ea typeface="ＭＳ Ｐゴシック" pitchFamily="-110" charset="-128"/>
                </a:rPr>
                <a:t>Perceives that the key to solving a physics problem is finding the right formula</a:t>
              </a:r>
            </a:p>
            <a:p>
              <a:pPr marL="742950" marR="0" lvl="1" indent="-285750" algn="l" defTabSz="914400" rtl="0" eaLnBrk="0" fontAlgn="base" latinLnBrk="0" hangingPunct="0">
                <a:lnSpc>
                  <a:spcPct val="100000"/>
                </a:lnSpc>
                <a:spcBef>
                  <a:spcPct val="20000"/>
                </a:spcBef>
                <a:spcAft>
                  <a:spcPct val="0"/>
                </a:spcAft>
                <a:buClrTx/>
                <a:buSzPct val="100000"/>
                <a:buFontTx/>
                <a:buChar char="–"/>
                <a:tabLst/>
                <a:defRPr/>
              </a:pPr>
              <a:endParaRPr kumimoji="0" lang="en-US" sz="700" b="0" i="0" u="none" strike="noStrike" kern="0" cap="none" spc="0" normalizeH="0" baseline="0" noProof="0" dirty="0" smtClean="0">
                <a:ln>
                  <a:noFill/>
                </a:ln>
                <a:solidFill>
                  <a:schemeClr val="tx1"/>
                </a:solidFill>
                <a:effectLst/>
                <a:uLnTx/>
                <a:uFillTx/>
                <a:latin typeface="+mn-lt"/>
                <a:ea typeface="ＭＳ Ｐゴシック" pitchFamily="-110" charset="-128"/>
              </a:endParaRPr>
            </a:p>
            <a:p>
              <a:pPr marL="342900" marR="0" lvl="0" indent="-342900" algn="l" defTabSz="914400" rtl="0" eaLnBrk="0" fontAlgn="base" latinLnBrk="0" hangingPunct="0">
                <a:lnSpc>
                  <a:spcPct val="100000"/>
                </a:lnSpc>
                <a:spcBef>
                  <a:spcPct val="20000"/>
                </a:spcBef>
                <a:spcAft>
                  <a:spcPct val="0"/>
                </a:spcAft>
                <a:buClrTx/>
                <a:buSzPct val="100000"/>
                <a:buFontTx/>
                <a:buChar char="•"/>
                <a:tabLst/>
                <a:defRPr/>
              </a:pPr>
              <a:r>
                <a:rPr kumimoji="0" lang="en-US" sz="2400" b="0" i="0" u="none" strike="noStrike" kern="0" cap="none" spc="0" normalizeH="0" baseline="0" noProof="0" dirty="0" smtClean="0">
                  <a:ln>
                    <a:noFill/>
                  </a:ln>
                  <a:solidFill>
                    <a:schemeClr val="tx1"/>
                  </a:solidFill>
                  <a:effectLst/>
                  <a:uLnTx/>
                  <a:uFillTx/>
                  <a:latin typeface="+mn-lt"/>
                  <a:ea typeface="ＭＳ Ｐゴシック" pitchFamily="-80" charset="-128"/>
                  <a:cs typeface="ＭＳ Ｐゴシック" pitchFamily="-80" charset="-128"/>
                </a:rPr>
                <a:t> Does not recognize the critical role of reasoning</a:t>
              </a:r>
              <a:r>
                <a:rPr kumimoji="0" lang="en-US" sz="2000" b="0" i="0" u="none" strike="noStrike" kern="0" cap="none" spc="0" normalizeH="0" baseline="0" noProof="0" dirty="0" smtClean="0">
                  <a:ln>
                    <a:noFill/>
                  </a:ln>
                  <a:solidFill>
                    <a:schemeClr val="tx1"/>
                  </a:solidFill>
                  <a:effectLst/>
                  <a:uLnTx/>
                  <a:uFillTx/>
                  <a:latin typeface="+mn-lt"/>
                  <a:ea typeface="ＭＳ Ｐゴシック" pitchFamily="-80" charset="-128"/>
                  <a:cs typeface="ＭＳ Ｐゴシック" pitchFamily="-80" charset="-128"/>
                </a:rPr>
                <a:t>    	</a:t>
              </a:r>
            </a:p>
            <a:p>
              <a:pPr marL="742950" marR="0" lvl="1" indent="-285750" algn="l" defTabSz="914400" rtl="0" eaLnBrk="0" fontAlgn="base" latinLnBrk="0" hangingPunct="0">
                <a:lnSpc>
                  <a:spcPct val="100000"/>
                </a:lnSpc>
                <a:spcBef>
                  <a:spcPct val="20000"/>
                </a:spcBef>
                <a:spcAft>
                  <a:spcPct val="0"/>
                </a:spcAft>
                <a:buClrTx/>
                <a:buSzPct val="100000"/>
                <a:buFontTx/>
                <a:buChar char="–"/>
                <a:tabLst/>
                <a:defRPr/>
              </a:pPr>
              <a:r>
                <a:rPr kumimoji="0" lang="en-US" sz="2000" b="0" i="0" u="none" strike="noStrike" kern="0" cap="none" spc="0" normalizeH="0" baseline="0" noProof="0" dirty="0" smtClean="0">
                  <a:ln>
                    <a:noFill/>
                  </a:ln>
                  <a:solidFill>
                    <a:schemeClr val="tx1"/>
                  </a:solidFill>
                  <a:effectLst/>
                  <a:uLnTx/>
                  <a:uFillTx/>
                  <a:latin typeface="+mn-lt"/>
                  <a:ea typeface="ＭＳ Ｐゴシック" pitchFamily="-110" charset="-128"/>
                </a:rPr>
                <a:t>Does not learn how to reason qualitatively</a:t>
              </a:r>
            </a:p>
            <a:p>
              <a:pPr marL="742950" marR="0" lvl="1" indent="-285750" algn="l" defTabSz="914400" rtl="0" eaLnBrk="0" fontAlgn="base" latinLnBrk="0" hangingPunct="0">
                <a:lnSpc>
                  <a:spcPct val="100000"/>
                </a:lnSpc>
                <a:spcBef>
                  <a:spcPct val="20000"/>
                </a:spcBef>
                <a:spcAft>
                  <a:spcPct val="0"/>
                </a:spcAft>
                <a:buClrTx/>
                <a:buSzPct val="100000"/>
                <a:buFontTx/>
                <a:buChar char="–"/>
                <a:tabLst/>
                <a:defRPr/>
              </a:pPr>
              <a:r>
                <a:rPr kumimoji="0" lang="en-US" sz="2000" b="0" i="0" u="none" strike="noStrike" kern="0" cap="none" spc="0" normalizeH="0" baseline="0" noProof="0" dirty="0" smtClean="0">
                  <a:ln>
                    <a:noFill/>
                  </a:ln>
                  <a:solidFill>
                    <a:schemeClr val="tx1"/>
                  </a:solidFill>
                  <a:effectLst/>
                  <a:uLnTx/>
                  <a:uFillTx/>
                  <a:latin typeface="+mn-lt"/>
                  <a:ea typeface="ＭＳ Ｐゴシック" pitchFamily="-110" charset="-128"/>
                </a:rPr>
                <a:t>Does not understand what constitutes an</a:t>
              </a:r>
              <a:r>
                <a:rPr kumimoji="0" lang="en-US" sz="2000" b="0" i="0" u="none" strike="noStrike" kern="0" cap="none" spc="0" normalizeH="0" noProof="0" dirty="0" smtClean="0">
                  <a:ln>
                    <a:noFill/>
                  </a:ln>
                  <a:solidFill>
                    <a:schemeClr val="tx1"/>
                  </a:solidFill>
                  <a:effectLst/>
                  <a:uLnTx/>
                  <a:uFillTx/>
                  <a:latin typeface="+mn-lt"/>
                  <a:ea typeface="ＭＳ Ｐゴシック" pitchFamily="-110" charset="-128"/>
                </a:rPr>
                <a:t> </a:t>
              </a:r>
              <a:r>
                <a:rPr kumimoji="0" lang="en-US" sz="2000" b="0" i="0" u="none" strike="noStrike" kern="0" cap="none" spc="0" normalizeH="0" baseline="0" noProof="0" dirty="0" smtClean="0">
                  <a:ln>
                    <a:noFill/>
                  </a:ln>
                  <a:solidFill>
                    <a:schemeClr val="tx1"/>
                  </a:solidFill>
                  <a:effectLst/>
                  <a:uLnTx/>
                  <a:uFillTx/>
                  <a:latin typeface="+mn-lt"/>
                  <a:ea typeface="ＭＳ Ｐゴシック" pitchFamily="-110" charset="-128"/>
                </a:rPr>
                <a:t>explanation </a:t>
              </a:r>
            </a:p>
          </p:txBody>
        </p:sp>
      </p:grpSp>
      <p:cxnSp>
        <p:nvCxnSpPr>
          <p:cNvPr id="12" name="Straight Connector 11"/>
          <p:cNvCxnSpPr/>
          <p:nvPr/>
        </p:nvCxnSpPr>
        <p:spPr bwMode="auto">
          <a:xfrm>
            <a:off x="381000" y="3581400"/>
            <a:ext cx="8382000" cy="1588"/>
          </a:xfrm>
          <a:prstGeom prst="line">
            <a:avLst/>
          </a:prstGeom>
          <a:solidFill>
            <a:schemeClr val="accent1"/>
          </a:solidFill>
          <a:ln w="38100" cap="flat" cmpd="dbl" algn="ctr">
            <a:solidFill>
              <a:schemeClr val="tx1"/>
            </a:solidFill>
            <a:prstDash val="solid"/>
            <a:round/>
            <a:headEnd type="none" w="med" len="med"/>
            <a:tailEnd type="none" w="med" len="med"/>
          </a:ln>
          <a:effectLst/>
        </p:spPr>
      </p:cxn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dissolve">
                                      <p:cBhvr>
                                        <p:cTn id="7" dur="500"/>
                                        <p:tgtEl>
                                          <p:spTgt spid="12"/>
                                        </p:tgtEl>
                                      </p:cBhvr>
                                    </p:animEffect>
                                  </p:childTnLst>
                                </p:cTn>
                              </p:par>
                              <p:par>
                                <p:cTn id="8" presetID="9" presetClass="entr" presetSubtype="0"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dissolve">
                                      <p:cBhvr>
                                        <p:cTn id="1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0530" name="Rectangle 2"/>
          <p:cNvSpPr>
            <a:spLocks noChangeArrowheads="1"/>
          </p:cNvSpPr>
          <p:nvPr/>
        </p:nvSpPr>
        <p:spPr bwMode="auto">
          <a:xfrm>
            <a:off x="719138" y="5486400"/>
            <a:ext cx="8112125" cy="515938"/>
          </a:xfrm>
          <a:prstGeom prst="rect">
            <a:avLst/>
          </a:prstGeom>
          <a:noFill/>
          <a:ln w="12700">
            <a:noFill/>
            <a:miter lim="800000"/>
            <a:headEnd/>
            <a:tailEnd/>
          </a:ln>
        </p:spPr>
        <p:txBody>
          <a:bodyPr lIns="90488" tIns="44450" rIns="90488" bIns="44450">
            <a:prstTxWarp prst="textNoShape">
              <a:avLst/>
            </a:prstTxWarp>
            <a:spAutoFit/>
          </a:bodyPr>
          <a:lstStyle/>
          <a:p>
            <a:pPr algn="ctr">
              <a:spcBef>
                <a:spcPct val="50000"/>
              </a:spcBef>
              <a:buSzTx/>
            </a:pPr>
            <a:r>
              <a:rPr lang="en-US" sz="2800" b="1" dirty="0">
                <a:solidFill>
                  <a:srgbClr val="000000"/>
                </a:solidFill>
              </a:rPr>
              <a:t>Right answers for wrong reasons</a:t>
            </a:r>
          </a:p>
        </p:txBody>
      </p:sp>
      <p:sp>
        <p:nvSpPr>
          <p:cNvPr id="150531" name="Rectangle 3"/>
          <p:cNvSpPr>
            <a:spLocks noChangeArrowheads="1"/>
          </p:cNvSpPr>
          <p:nvPr/>
        </p:nvSpPr>
        <p:spPr bwMode="auto">
          <a:xfrm>
            <a:off x="533400" y="1752600"/>
            <a:ext cx="8458200" cy="3321050"/>
          </a:xfrm>
          <a:prstGeom prst="rect">
            <a:avLst/>
          </a:prstGeom>
          <a:noFill/>
          <a:ln w="12700">
            <a:noFill/>
            <a:miter lim="800000"/>
            <a:headEnd/>
            <a:tailEnd/>
          </a:ln>
        </p:spPr>
        <p:txBody>
          <a:bodyPr lIns="90488" tIns="44450" rIns="90488" bIns="44450">
            <a:prstTxWarp prst="textNoShape">
              <a:avLst/>
            </a:prstTxWarp>
            <a:spAutoFit/>
          </a:bodyPr>
          <a:lstStyle/>
          <a:p>
            <a:pPr marL="228600" indent="-228600" algn="l">
              <a:spcBef>
                <a:spcPct val="50000"/>
              </a:spcBef>
              <a:buSzTx/>
            </a:pPr>
            <a:r>
              <a:rPr lang="en-US" sz="2800" b="1" i="0" dirty="0" smtClean="0">
                <a:solidFill>
                  <a:srgbClr val="000000"/>
                </a:solidFill>
              </a:rPr>
              <a:t>K</a:t>
            </a:r>
            <a:r>
              <a:rPr lang="en-US" sz="2800" b="1" i="0" baseline="-25000" dirty="0" smtClean="0">
                <a:solidFill>
                  <a:srgbClr val="000000"/>
                </a:solidFill>
              </a:rPr>
              <a:t>P </a:t>
            </a:r>
            <a:r>
              <a:rPr lang="en-US" sz="2800" b="1" i="0" dirty="0">
                <a:solidFill>
                  <a:srgbClr val="000000"/>
                </a:solidFill>
              </a:rPr>
              <a:t>= K</a:t>
            </a:r>
            <a:r>
              <a:rPr lang="en-US" sz="2800" b="1" i="0" baseline="-25000" dirty="0">
                <a:solidFill>
                  <a:srgbClr val="000000"/>
                </a:solidFill>
              </a:rPr>
              <a:t>B</a:t>
            </a:r>
            <a:endParaRPr lang="en-US" sz="2800" i="0" baseline="-25000" dirty="0">
              <a:solidFill>
                <a:srgbClr val="000000"/>
              </a:solidFill>
            </a:endParaRPr>
          </a:p>
          <a:p>
            <a:pPr marL="228600" indent="-228600" algn="l">
              <a:spcBef>
                <a:spcPct val="50000"/>
              </a:spcBef>
              <a:buSzTx/>
            </a:pPr>
            <a:endParaRPr lang="en-US" sz="1400" i="0" baseline="-25000" dirty="0">
              <a:solidFill>
                <a:srgbClr val="000000"/>
              </a:solidFill>
            </a:endParaRPr>
          </a:p>
          <a:p>
            <a:pPr marL="228600" indent="-228600" algn="l">
              <a:spcBef>
                <a:spcPct val="50000"/>
              </a:spcBef>
              <a:buClr>
                <a:schemeClr val="tx1"/>
              </a:buClr>
              <a:buSzTx/>
            </a:pPr>
            <a:r>
              <a:rPr lang="en-US" sz="2800" b="1" i="0" dirty="0">
                <a:solidFill>
                  <a:srgbClr val="000000"/>
                </a:solidFill>
              </a:rPr>
              <a:t>	Common </a:t>
            </a:r>
            <a:r>
              <a:rPr lang="en-US" sz="2800" b="1" i="0" u="sng" dirty="0">
                <a:solidFill>
                  <a:srgbClr val="000000"/>
                </a:solidFill>
              </a:rPr>
              <a:t>incorrect </a:t>
            </a:r>
            <a:r>
              <a:rPr lang="en-US" sz="2800" b="1" i="0" dirty="0">
                <a:solidFill>
                  <a:srgbClr val="000000"/>
                </a:solidFill>
              </a:rPr>
              <a:t>explanations</a:t>
            </a:r>
          </a:p>
          <a:p>
            <a:pPr marL="685800" lvl="1" indent="-228600" algn="l">
              <a:spcBef>
                <a:spcPct val="50000"/>
              </a:spcBef>
              <a:buClr>
                <a:schemeClr val="tx1"/>
              </a:buClr>
              <a:buSzTx/>
              <a:buFontTx/>
              <a:buChar char="•"/>
            </a:pPr>
            <a:r>
              <a:rPr lang="en-US" sz="2800" i="0" dirty="0">
                <a:solidFill>
                  <a:srgbClr val="000000"/>
                </a:solidFill>
              </a:rPr>
              <a:t>compensation: </a:t>
            </a:r>
            <a:r>
              <a:rPr lang="en-US" sz="2000" i="0" dirty="0">
                <a:solidFill>
                  <a:srgbClr val="000000"/>
                </a:solidFill>
              </a:rPr>
              <a:t>(small </a:t>
            </a:r>
            <a:r>
              <a:rPr lang="en-US" sz="2000" dirty="0" err="1">
                <a:solidFill>
                  <a:srgbClr val="000000"/>
                </a:solidFill>
              </a:rPr>
              <a:t>m</a:t>
            </a:r>
            <a:r>
              <a:rPr lang="en-US" sz="2000" i="0" dirty="0">
                <a:solidFill>
                  <a:srgbClr val="000000"/>
                </a:solidFill>
              </a:rPr>
              <a:t>)</a:t>
            </a:r>
            <a:r>
              <a:rPr lang="en-US" sz="2000" dirty="0">
                <a:solidFill>
                  <a:srgbClr val="000000"/>
                </a:solidFill>
              </a:rPr>
              <a:t> </a:t>
            </a:r>
            <a:r>
              <a:rPr lang="en-US" sz="2000" i="0" dirty="0">
                <a:solidFill>
                  <a:srgbClr val="000000"/>
                </a:solidFill>
              </a:rPr>
              <a:t>•</a:t>
            </a:r>
            <a:r>
              <a:rPr lang="en-US" sz="2000" dirty="0">
                <a:solidFill>
                  <a:srgbClr val="000000"/>
                </a:solidFill>
              </a:rPr>
              <a:t>  </a:t>
            </a:r>
            <a:r>
              <a:rPr lang="en-US" sz="2000" i="0" dirty="0">
                <a:solidFill>
                  <a:srgbClr val="000000"/>
                </a:solidFill>
              </a:rPr>
              <a:t>(large </a:t>
            </a:r>
            <a:r>
              <a:rPr lang="en-US" sz="2000" dirty="0">
                <a:solidFill>
                  <a:srgbClr val="000000"/>
                </a:solidFill>
                <a:latin typeface="Palatino" pitchFamily="-106" charset="0"/>
              </a:rPr>
              <a:t>v</a:t>
            </a:r>
            <a:r>
              <a:rPr lang="en-US" sz="2000" baseline="30000" dirty="0">
                <a:solidFill>
                  <a:srgbClr val="000000"/>
                </a:solidFill>
                <a:latin typeface="Palatino" pitchFamily="-106" charset="0"/>
              </a:rPr>
              <a:t>2</a:t>
            </a:r>
            <a:r>
              <a:rPr lang="en-US" sz="2000" i="0" dirty="0">
                <a:solidFill>
                  <a:srgbClr val="000000"/>
                </a:solidFill>
              </a:rPr>
              <a:t>)  = </a:t>
            </a:r>
            <a:r>
              <a:rPr lang="en-US" sz="2000" dirty="0">
                <a:solidFill>
                  <a:srgbClr val="000000"/>
                </a:solidFill>
              </a:rPr>
              <a:t> </a:t>
            </a:r>
            <a:r>
              <a:rPr lang="en-US" sz="2000" i="0" dirty="0">
                <a:solidFill>
                  <a:srgbClr val="000000"/>
                </a:solidFill>
              </a:rPr>
              <a:t>(large </a:t>
            </a:r>
            <a:r>
              <a:rPr lang="en-US" sz="2000" dirty="0" err="1">
                <a:solidFill>
                  <a:srgbClr val="000000"/>
                </a:solidFill>
              </a:rPr>
              <a:t>m</a:t>
            </a:r>
            <a:r>
              <a:rPr lang="en-US" sz="2000" i="0" dirty="0">
                <a:solidFill>
                  <a:srgbClr val="000000"/>
                </a:solidFill>
              </a:rPr>
              <a:t>)</a:t>
            </a:r>
            <a:r>
              <a:rPr lang="en-US" sz="2000" dirty="0">
                <a:solidFill>
                  <a:srgbClr val="000000"/>
                </a:solidFill>
              </a:rPr>
              <a:t> • </a:t>
            </a:r>
            <a:r>
              <a:rPr lang="en-US" sz="2000" i="0" dirty="0">
                <a:solidFill>
                  <a:srgbClr val="000000"/>
                </a:solidFill>
              </a:rPr>
              <a:t>(small </a:t>
            </a:r>
            <a:r>
              <a:rPr lang="en-US" sz="2000" dirty="0">
                <a:solidFill>
                  <a:srgbClr val="000000"/>
                </a:solidFill>
                <a:latin typeface="Palatino" pitchFamily="-106" charset="0"/>
              </a:rPr>
              <a:t>v</a:t>
            </a:r>
            <a:r>
              <a:rPr lang="en-US" sz="2000" baseline="30000" dirty="0">
                <a:solidFill>
                  <a:srgbClr val="000000"/>
                </a:solidFill>
                <a:latin typeface="Palatino" pitchFamily="-106" charset="0"/>
              </a:rPr>
              <a:t>2</a:t>
            </a:r>
            <a:r>
              <a:rPr lang="en-US" sz="2000" i="0" dirty="0">
                <a:solidFill>
                  <a:srgbClr val="000000"/>
                </a:solidFill>
              </a:rPr>
              <a:t>)</a:t>
            </a:r>
            <a:endParaRPr lang="en-US" sz="2800" i="0" dirty="0">
              <a:solidFill>
                <a:srgbClr val="000000"/>
              </a:solidFill>
            </a:endParaRPr>
          </a:p>
          <a:p>
            <a:pPr marL="685800" lvl="1" indent="-228600" algn="l">
              <a:spcBef>
                <a:spcPct val="50000"/>
              </a:spcBef>
              <a:buClr>
                <a:schemeClr val="tx1"/>
              </a:buClr>
              <a:buSzTx/>
              <a:buFontTx/>
              <a:buChar char="•"/>
            </a:pPr>
            <a:r>
              <a:rPr lang="en-US" sz="2800" dirty="0">
                <a:solidFill>
                  <a:srgbClr val="000000"/>
                </a:solidFill>
              </a:rPr>
              <a:t>‘energy is conserved’</a:t>
            </a:r>
            <a:r>
              <a:rPr lang="en-US" sz="2800" i="0" dirty="0">
                <a:solidFill>
                  <a:srgbClr val="000000"/>
                </a:solidFill>
              </a:rPr>
              <a:t> </a:t>
            </a:r>
            <a:r>
              <a:rPr lang="en-US" sz="2400" i="0" dirty="0">
                <a:solidFill>
                  <a:srgbClr val="000000"/>
                </a:solidFill>
              </a:rPr>
              <a:t>(memorized rule)</a:t>
            </a:r>
            <a:endParaRPr lang="en-US" sz="2800" dirty="0">
              <a:solidFill>
                <a:srgbClr val="000000"/>
              </a:solidFill>
            </a:endParaRPr>
          </a:p>
          <a:p>
            <a:pPr marL="685800" lvl="1" indent="-228600" algn="l">
              <a:spcBef>
                <a:spcPct val="50000"/>
              </a:spcBef>
              <a:buClr>
                <a:schemeClr val="tx1"/>
              </a:buClr>
              <a:buSzTx/>
              <a:buFontTx/>
              <a:buChar char="•"/>
            </a:pPr>
            <a:r>
              <a:rPr lang="en-US" sz="2800" dirty="0">
                <a:solidFill>
                  <a:srgbClr val="000000"/>
                </a:solidFill>
              </a:rPr>
              <a:t>same </a:t>
            </a:r>
            <a:r>
              <a:rPr lang="en-US" sz="2800" i="0" dirty="0">
                <a:solidFill>
                  <a:srgbClr val="000000"/>
                </a:solidFill>
              </a:rPr>
              <a:t>F </a:t>
            </a:r>
            <a:r>
              <a:rPr lang="en-US" sz="2800" dirty="0">
                <a:solidFill>
                  <a:srgbClr val="000000"/>
                </a:solidFill>
                <a:sym typeface="Symbol" pitchFamily="-106" charset="2"/>
              </a:rPr>
              <a:t>so</a:t>
            </a:r>
            <a:r>
              <a:rPr lang="en-US" sz="2600" i="0" dirty="0">
                <a:solidFill>
                  <a:srgbClr val="000000"/>
                </a:solidFill>
                <a:latin typeface="Symbol" pitchFamily="-106" charset="2"/>
                <a:sym typeface="Symbol" pitchFamily="-106" charset="2"/>
              </a:rPr>
              <a:t> </a:t>
            </a:r>
            <a:r>
              <a:rPr lang="en-US" sz="2800" dirty="0">
                <a:solidFill>
                  <a:srgbClr val="000000"/>
                </a:solidFill>
                <a:sym typeface="Symbol" pitchFamily="-106" charset="2"/>
              </a:rPr>
              <a:t>same kinetic energies</a:t>
            </a:r>
            <a:endParaRPr lang="en-US" sz="2800" i="0" dirty="0">
              <a:solidFill>
                <a:srgbClr val="000000"/>
              </a:solidFill>
            </a:endParaRPr>
          </a:p>
        </p:txBody>
      </p:sp>
      <p:sp>
        <p:nvSpPr>
          <p:cNvPr id="150532" name="Rectangle 4"/>
          <p:cNvSpPr>
            <a:spLocks noChangeArrowheads="1"/>
          </p:cNvSpPr>
          <p:nvPr/>
        </p:nvSpPr>
        <p:spPr bwMode="auto">
          <a:xfrm>
            <a:off x="349250" y="210488"/>
            <a:ext cx="7804150" cy="1084912"/>
          </a:xfrm>
          <a:prstGeom prst="rect">
            <a:avLst/>
          </a:prstGeom>
          <a:noFill/>
          <a:ln w="12700">
            <a:noFill/>
            <a:miter lim="800000"/>
            <a:headEnd/>
            <a:tailEnd/>
          </a:ln>
        </p:spPr>
        <p:txBody>
          <a:bodyPr lIns="90488" tIns="44450" rIns="90488" bIns="44450" anchor="ctr">
            <a:prstTxWarp prst="textNoShape">
              <a:avLst/>
            </a:prstTxWarp>
            <a:spAutoFit/>
          </a:bodyPr>
          <a:lstStyle/>
          <a:p>
            <a:pPr algn="l">
              <a:spcBef>
                <a:spcPct val="0"/>
              </a:spcBef>
              <a:buSzTx/>
            </a:pPr>
            <a:r>
              <a:rPr lang="en-US" sz="3200" b="1" i="0" u="sng" dirty="0">
                <a:solidFill>
                  <a:srgbClr val="000000"/>
                </a:solidFill>
              </a:rPr>
              <a:t>Correct </a:t>
            </a:r>
            <a:r>
              <a:rPr lang="en-US" sz="3200" b="1" i="0" dirty="0">
                <a:solidFill>
                  <a:srgbClr val="000000"/>
                </a:solidFill>
              </a:rPr>
              <a:t>Comparison</a:t>
            </a:r>
            <a:br>
              <a:rPr lang="en-US" sz="3200" b="1" i="0" dirty="0">
                <a:solidFill>
                  <a:srgbClr val="000000"/>
                </a:solidFill>
              </a:rPr>
            </a:br>
            <a:endParaRPr lang="en-US" sz="1400" b="1" i="0" dirty="0">
              <a:solidFill>
                <a:srgbClr val="000000"/>
              </a:solidFill>
            </a:endParaRPr>
          </a:p>
          <a:p>
            <a:pPr algn="l">
              <a:lnSpc>
                <a:spcPct val="50000"/>
              </a:lnSpc>
              <a:spcBef>
                <a:spcPct val="0"/>
              </a:spcBef>
              <a:buSzTx/>
            </a:pPr>
            <a:r>
              <a:rPr lang="en-US" sz="3200" b="1" u="sng" dirty="0">
                <a:solidFill>
                  <a:srgbClr val="000000"/>
                </a:solidFill>
              </a:rPr>
              <a:t>Incorrect</a:t>
            </a:r>
            <a:r>
              <a:rPr lang="en-US" sz="3200" b="1" i="0" dirty="0">
                <a:solidFill>
                  <a:srgbClr val="000000"/>
                </a:solidFill>
              </a:rPr>
              <a:t> </a:t>
            </a:r>
            <a:r>
              <a:rPr lang="en-US" sz="3200" b="1" dirty="0">
                <a:solidFill>
                  <a:srgbClr val="000000"/>
                </a:solidFill>
              </a:rPr>
              <a:t>Reasoning</a:t>
            </a:r>
          </a:p>
        </p:txBody>
      </p:sp>
      <p:sp>
        <p:nvSpPr>
          <p:cNvPr id="150533" name="Rectangle 10"/>
          <p:cNvSpPr>
            <a:spLocks noChangeArrowheads="1"/>
          </p:cNvSpPr>
          <p:nvPr/>
        </p:nvSpPr>
        <p:spPr bwMode="auto">
          <a:xfrm>
            <a:off x="7010400" y="76200"/>
            <a:ext cx="1828800" cy="1143000"/>
          </a:xfrm>
          <a:prstGeom prst="rect">
            <a:avLst/>
          </a:prstGeom>
          <a:solidFill>
            <a:srgbClr val="B0BFEB"/>
          </a:solidFill>
          <a:ln w="12700">
            <a:solidFill>
              <a:schemeClr val="tx1"/>
            </a:solidFill>
            <a:miter lim="800000"/>
            <a:headEnd/>
            <a:tailEnd/>
          </a:ln>
        </p:spPr>
        <p:txBody>
          <a:bodyPr wrap="none" anchor="ctr">
            <a:prstTxWarp prst="textNoShape">
              <a:avLst/>
            </a:prstTxWarp>
          </a:bodyPr>
          <a:lstStyle/>
          <a:p>
            <a:endParaRPr lang="en-US">
              <a:solidFill>
                <a:srgbClr val="000000"/>
              </a:solidFill>
            </a:endParaRPr>
          </a:p>
        </p:txBody>
      </p:sp>
      <p:sp>
        <p:nvSpPr>
          <p:cNvPr id="150534" name="Rectangle 5"/>
          <p:cNvSpPr>
            <a:spLocks noChangeArrowheads="1"/>
          </p:cNvSpPr>
          <p:nvPr/>
        </p:nvSpPr>
        <p:spPr bwMode="auto">
          <a:xfrm>
            <a:off x="7204075" y="152400"/>
            <a:ext cx="1381821" cy="461665"/>
          </a:xfrm>
          <a:prstGeom prst="rect">
            <a:avLst/>
          </a:prstGeom>
          <a:noFill/>
          <a:ln w="12700">
            <a:noFill/>
            <a:miter lim="800000"/>
            <a:headEnd/>
            <a:tailEnd/>
          </a:ln>
        </p:spPr>
        <p:txBody>
          <a:bodyPr wrap="none">
            <a:prstTxWarp prst="textNoShape">
              <a:avLst/>
            </a:prstTxWarp>
            <a:spAutoFit/>
          </a:bodyPr>
          <a:lstStyle/>
          <a:p>
            <a:r>
              <a:rPr lang="en-US" sz="2400" dirty="0" err="1" smtClean="0">
                <a:solidFill>
                  <a:srgbClr val="000000"/>
                </a:solidFill>
              </a:rPr>
              <a:t>m</a:t>
            </a:r>
            <a:r>
              <a:rPr lang="en-US" sz="2400" i="0" baseline="-25000" dirty="0" err="1" smtClean="0">
                <a:solidFill>
                  <a:srgbClr val="000000"/>
                </a:solidFill>
              </a:rPr>
              <a:t>P</a:t>
            </a:r>
            <a:r>
              <a:rPr lang="en-US" sz="2400" dirty="0" smtClean="0">
                <a:solidFill>
                  <a:srgbClr val="000000"/>
                </a:solidFill>
              </a:rPr>
              <a:t> </a:t>
            </a:r>
            <a:r>
              <a:rPr lang="en-US" sz="2400" dirty="0">
                <a:solidFill>
                  <a:srgbClr val="000000"/>
                </a:solidFill>
              </a:rPr>
              <a:t>&lt; </a:t>
            </a:r>
            <a:r>
              <a:rPr lang="en-US" sz="2400" dirty="0" err="1">
                <a:solidFill>
                  <a:srgbClr val="000000"/>
                </a:solidFill>
              </a:rPr>
              <a:t>m</a:t>
            </a:r>
            <a:r>
              <a:rPr lang="en-US" sz="2400" i="0" baseline="-25000" dirty="0" err="1">
                <a:solidFill>
                  <a:srgbClr val="000000"/>
                </a:solidFill>
              </a:rPr>
              <a:t>B</a:t>
            </a:r>
            <a:endParaRPr lang="en-US" sz="2400" dirty="0">
              <a:solidFill>
                <a:srgbClr val="000000"/>
              </a:solidFill>
            </a:endParaRPr>
          </a:p>
        </p:txBody>
      </p:sp>
      <p:sp>
        <p:nvSpPr>
          <p:cNvPr id="150535" name="Rectangle 6"/>
          <p:cNvSpPr>
            <a:spLocks noChangeArrowheads="1"/>
          </p:cNvSpPr>
          <p:nvPr/>
        </p:nvSpPr>
        <p:spPr bwMode="auto">
          <a:xfrm>
            <a:off x="7188200" y="685800"/>
            <a:ext cx="1430350" cy="461665"/>
          </a:xfrm>
          <a:prstGeom prst="rect">
            <a:avLst/>
          </a:prstGeom>
          <a:noFill/>
          <a:ln w="12700">
            <a:noFill/>
            <a:miter lim="800000"/>
            <a:headEnd/>
            <a:tailEnd/>
          </a:ln>
        </p:spPr>
        <p:txBody>
          <a:bodyPr wrap="none">
            <a:prstTxWarp prst="textNoShape">
              <a:avLst/>
            </a:prstTxWarp>
            <a:spAutoFit/>
          </a:bodyPr>
          <a:lstStyle/>
          <a:p>
            <a:r>
              <a:rPr lang="en-US" sz="2400">
                <a:solidFill>
                  <a:srgbClr val="000000"/>
                </a:solidFill>
              </a:rPr>
              <a:t>same ∆x</a:t>
            </a:r>
          </a:p>
        </p:txBody>
      </p:sp>
      <p:sp>
        <p:nvSpPr>
          <p:cNvPr id="150536" name="Rectangle 8"/>
          <p:cNvSpPr>
            <a:spLocks noGrp="1" noChangeArrowheads="1"/>
          </p:cNvSpPr>
          <p:nvPr>
            <p:ph type="sldNum" sz="quarter" idx="10"/>
          </p:nvPr>
        </p:nvSpPr>
        <p:spPr>
          <a:xfrm>
            <a:off x="8740492" y="6567329"/>
            <a:ext cx="327308" cy="246221"/>
          </a:xfrm>
          <a:noFill/>
        </p:spPr>
        <p:txBody>
          <a:bodyPr/>
          <a:lstStyle/>
          <a:p>
            <a:fld id="{9196B1E1-AD04-0B46-ADC2-414409CD6DAA}" type="slidenum">
              <a:rPr lang="en-US" smtClean="0">
                <a:solidFill>
                  <a:srgbClr val="000000"/>
                </a:solidFill>
              </a:rPr>
              <a:pPr/>
              <a:t>50</a:t>
            </a:fld>
            <a:endParaRPr lang="en-US" smtClean="0">
              <a:solidFill>
                <a:srgbClr val="000000"/>
              </a:solidFill>
            </a:endParaRPr>
          </a:p>
        </p:txBody>
      </p:sp>
    </p:spTree>
  </p:cSld>
  <p:clrMapOvr>
    <a:masterClrMapping/>
  </p:clrMapOvr>
  <p:transition>
    <p:fade/>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2578" name="Rectangle 2"/>
          <p:cNvSpPr>
            <a:spLocks noGrp="1" noChangeArrowheads="1"/>
          </p:cNvSpPr>
          <p:nvPr>
            <p:ph type="ctrTitle"/>
          </p:nvPr>
        </p:nvSpPr>
        <p:spPr>
          <a:xfrm>
            <a:off x="1016000" y="971550"/>
            <a:ext cx="7239000" cy="1646238"/>
          </a:xfrm>
          <a:noFill/>
        </p:spPr>
        <p:txBody>
          <a:bodyPr lIns="90488" tIns="44450" rIns="90488" bIns="44450"/>
          <a:lstStyle/>
          <a:p>
            <a:r>
              <a:rPr lang="en-US" sz="3200" b="1"/>
              <a:t>Compensation arguments often used by students</a:t>
            </a:r>
          </a:p>
        </p:txBody>
      </p:sp>
      <p:sp>
        <p:nvSpPr>
          <p:cNvPr id="152579" name="Rectangle 3"/>
          <p:cNvSpPr>
            <a:spLocks noGrp="1" noChangeArrowheads="1"/>
          </p:cNvSpPr>
          <p:nvPr>
            <p:ph type="subTitle" idx="1"/>
          </p:nvPr>
        </p:nvSpPr>
        <p:spPr>
          <a:xfrm>
            <a:off x="1524000" y="3257550"/>
            <a:ext cx="6096000" cy="1371600"/>
          </a:xfrm>
          <a:noFill/>
        </p:spPr>
        <p:txBody>
          <a:bodyPr lIns="90488" tIns="44450" rIns="90488" bIns="44450"/>
          <a:lstStyle/>
          <a:p>
            <a:pPr marL="342900" indent="-342900"/>
            <a:r>
              <a:rPr lang="en-US"/>
              <a:t>Theorems treated as mathematical identities</a:t>
            </a:r>
          </a:p>
        </p:txBody>
      </p:sp>
      <p:sp>
        <p:nvSpPr>
          <p:cNvPr id="152580" name="Rectangle 4"/>
          <p:cNvSpPr>
            <a:spLocks noChangeArrowheads="1"/>
          </p:cNvSpPr>
          <p:nvPr/>
        </p:nvSpPr>
        <p:spPr bwMode="auto">
          <a:xfrm>
            <a:off x="666750" y="5334000"/>
            <a:ext cx="7791450" cy="515938"/>
          </a:xfrm>
          <a:prstGeom prst="rect">
            <a:avLst/>
          </a:prstGeom>
          <a:noFill/>
          <a:ln w="12700">
            <a:noFill/>
            <a:miter lim="800000"/>
            <a:headEnd/>
            <a:tailEnd/>
          </a:ln>
        </p:spPr>
        <p:txBody>
          <a:bodyPr lIns="90488" tIns="44450" rIns="90488" bIns="44450">
            <a:prstTxWarp prst="textNoShape">
              <a:avLst/>
            </a:prstTxWarp>
            <a:spAutoFit/>
          </a:bodyPr>
          <a:lstStyle/>
          <a:p>
            <a:pPr marL="342900" indent="-342900">
              <a:buSzTx/>
            </a:pPr>
            <a:r>
              <a:rPr lang="en-US" sz="2800" b="1"/>
              <a:t>Cause-effect relationships not understood</a:t>
            </a:r>
          </a:p>
        </p:txBody>
      </p:sp>
      <p:sp>
        <p:nvSpPr>
          <p:cNvPr id="152581" name="Rectangle 8"/>
          <p:cNvSpPr>
            <a:spLocks noGrp="1" noChangeArrowheads="1"/>
          </p:cNvSpPr>
          <p:nvPr>
            <p:ph type="sldNum" sz="quarter" idx="10"/>
          </p:nvPr>
        </p:nvSpPr>
        <p:spPr>
          <a:xfrm>
            <a:off x="7162800" y="6629400"/>
            <a:ext cx="1905000" cy="184150"/>
          </a:xfrm>
          <a:noFill/>
        </p:spPr>
        <p:txBody>
          <a:bodyPr/>
          <a:lstStyle/>
          <a:p>
            <a:fld id="{10018760-8446-E940-B311-CAB7D756F89A}" type="slidenum">
              <a:rPr lang="en-US" smtClean="0">
                <a:solidFill>
                  <a:srgbClr val="010000"/>
                </a:solidFill>
              </a:rPr>
              <a:pPr/>
              <a:t>51</a:t>
            </a:fld>
            <a:endParaRPr lang="en-US" smtClean="0">
              <a:solidFill>
                <a:srgbClr val="010000"/>
              </a:solidFill>
            </a:endParaRPr>
          </a:p>
        </p:txBody>
      </p:sp>
    </p:spTree>
  </p:cSld>
  <p:clrMapOvr>
    <a:masterClrMapping/>
  </p:clrMapOvr>
  <p:transition>
    <p:fade/>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46435" name="Rectangle 2"/>
          <p:cNvSpPr>
            <a:spLocks noGrp="1" noChangeArrowheads="1"/>
          </p:cNvSpPr>
          <p:nvPr>
            <p:ph type="body" idx="1"/>
          </p:nvPr>
        </p:nvSpPr>
        <p:spPr>
          <a:xfrm>
            <a:off x="304800" y="152400"/>
            <a:ext cx="8686800" cy="5719002"/>
          </a:xfrm>
          <a:noFill/>
        </p:spPr>
        <p:txBody>
          <a:bodyPr lIns="90488" tIns="44450" rIns="90488" bIns="44450"/>
          <a:lstStyle/>
          <a:p>
            <a:pPr algn="ctr">
              <a:lnSpc>
                <a:spcPct val="90000"/>
              </a:lnSpc>
              <a:buFontTx/>
              <a:buNone/>
            </a:pPr>
            <a:r>
              <a:rPr lang="en-US" sz="2800" b="1" dirty="0"/>
              <a:t>Example of</a:t>
            </a:r>
            <a:r>
              <a:rPr lang="en-US" sz="2800" b="1" dirty="0" smtClean="0"/>
              <a:t> student reasoning during </a:t>
            </a:r>
            <a:r>
              <a:rPr lang="en-US" sz="2800" b="1" dirty="0"/>
              <a:t>interview</a:t>
            </a:r>
            <a:endParaRPr lang="en-US" sz="2800" dirty="0"/>
          </a:p>
          <a:p>
            <a:pPr>
              <a:lnSpc>
                <a:spcPct val="90000"/>
              </a:lnSpc>
              <a:buFontTx/>
              <a:buNone/>
            </a:pPr>
            <a:endParaRPr lang="en-US" sz="1000" dirty="0"/>
          </a:p>
          <a:p>
            <a:pPr>
              <a:lnSpc>
                <a:spcPct val="90000"/>
              </a:lnSpc>
              <a:buFontTx/>
              <a:buNone/>
            </a:pPr>
            <a:r>
              <a:rPr lang="en-US" sz="1800" dirty="0"/>
              <a:t>I:	...What ideas do you have about the term work? </a:t>
            </a:r>
          </a:p>
          <a:p>
            <a:pPr>
              <a:lnSpc>
                <a:spcPct val="90000"/>
              </a:lnSpc>
              <a:buFontTx/>
              <a:buNone/>
            </a:pPr>
            <a:r>
              <a:rPr lang="en-US" sz="700" dirty="0"/>
              <a:t> </a:t>
            </a:r>
          </a:p>
          <a:p>
            <a:pPr>
              <a:lnSpc>
                <a:spcPct val="90000"/>
              </a:lnSpc>
              <a:buFontTx/>
              <a:buNone/>
            </a:pPr>
            <a:r>
              <a:rPr lang="en-US" sz="1800" dirty="0"/>
              <a:t>S:	Well, the definition that they give you is that it is the amount of force applied times the distance.  </a:t>
            </a:r>
          </a:p>
          <a:p>
            <a:pPr>
              <a:lnSpc>
                <a:spcPct val="90000"/>
              </a:lnSpc>
              <a:buFontTx/>
              <a:buNone/>
            </a:pPr>
            <a:endParaRPr lang="en-US" sz="700" dirty="0"/>
          </a:p>
          <a:p>
            <a:pPr>
              <a:lnSpc>
                <a:spcPct val="90000"/>
              </a:lnSpc>
              <a:buFontTx/>
              <a:buNone/>
            </a:pPr>
            <a:r>
              <a:rPr lang="en-US" sz="1800" dirty="0"/>
              <a:t>I:	Okay.  Is that related at all to what we’ve seen here?  How would you apply that to what we’ve seen here?</a:t>
            </a:r>
          </a:p>
          <a:p>
            <a:pPr>
              <a:lnSpc>
                <a:spcPct val="90000"/>
              </a:lnSpc>
              <a:buFontTx/>
              <a:buNone/>
            </a:pPr>
            <a:endParaRPr lang="en-US" sz="700" dirty="0"/>
          </a:p>
          <a:p>
            <a:pPr>
              <a:lnSpc>
                <a:spcPct val="90000"/>
              </a:lnSpc>
              <a:buFontTx/>
              <a:buNone/>
            </a:pPr>
            <a:r>
              <a:rPr lang="en-US" sz="1800" dirty="0"/>
              <a:t>S:	Well, you do a certain amount of work on it for the distance between the two green lines:  you are applying a force for that distance, and after that point it’s going at a constant velocity with no forces acting on it.  </a:t>
            </a:r>
          </a:p>
          <a:p>
            <a:pPr>
              <a:lnSpc>
                <a:spcPct val="90000"/>
              </a:lnSpc>
              <a:buFontTx/>
              <a:buNone/>
            </a:pPr>
            <a:endParaRPr lang="en-US" sz="700" dirty="0"/>
          </a:p>
          <a:p>
            <a:pPr>
              <a:lnSpc>
                <a:spcPct val="90000"/>
              </a:lnSpc>
              <a:buFontTx/>
              <a:buNone/>
            </a:pPr>
            <a:r>
              <a:rPr lang="en-US" sz="1800" dirty="0"/>
              <a:t>I:	Okay, so do we do the same amount of work on the two pucks or different?  </a:t>
            </a:r>
          </a:p>
          <a:p>
            <a:pPr>
              <a:lnSpc>
                <a:spcPct val="90000"/>
              </a:lnSpc>
              <a:buFontTx/>
              <a:buNone/>
            </a:pPr>
            <a:endParaRPr lang="en-US" sz="700" dirty="0"/>
          </a:p>
          <a:p>
            <a:pPr>
              <a:lnSpc>
                <a:spcPct val="90000"/>
              </a:lnSpc>
              <a:buFontTx/>
              <a:buNone/>
            </a:pPr>
            <a:r>
              <a:rPr lang="en-US" sz="1800" dirty="0"/>
              <a:t>S:	We do the same amount.</a:t>
            </a:r>
          </a:p>
          <a:p>
            <a:pPr>
              <a:lnSpc>
                <a:spcPct val="90000"/>
              </a:lnSpc>
              <a:buFontTx/>
              <a:buNone/>
            </a:pPr>
            <a:endParaRPr lang="en-US" sz="700" dirty="0"/>
          </a:p>
          <a:p>
            <a:pPr>
              <a:lnSpc>
                <a:spcPct val="90000"/>
              </a:lnSpc>
              <a:buFontTx/>
              <a:buNone/>
            </a:pPr>
            <a:r>
              <a:rPr lang="en-US" sz="1800" dirty="0"/>
              <a:t>I:	Does that help us decide about the kinetic energy or the momentum?</a:t>
            </a:r>
          </a:p>
          <a:p>
            <a:pPr>
              <a:lnSpc>
                <a:spcPct val="90000"/>
              </a:lnSpc>
              <a:buFontTx/>
              <a:buNone/>
            </a:pPr>
            <a:endParaRPr lang="en-US" sz="700" dirty="0"/>
          </a:p>
          <a:p>
            <a:pPr>
              <a:lnSpc>
                <a:spcPct val="90000"/>
              </a:lnSpc>
              <a:buFontTx/>
              <a:buNone/>
            </a:pPr>
            <a:r>
              <a:rPr lang="en-US" sz="1800" dirty="0"/>
              <a:t>S:	Well, work equals the change in kinetic energy, so you are going from zero kinetic energy to a certain amount afterwards ... so work is done on each one</a:t>
            </a:r>
            <a:r>
              <a:rPr lang="en-US" sz="1800" dirty="0" smtClean="0"/>
              <a:t> …</a:t>
            </a:r>
          </a:p>
          <a:p>
            <a:pPr>
              <a:lnSpc>
                <a:spcPct val="90000"/>
              </a:lnSpc>
              <a:buFontTx/>
              <a:buNone/>
            </a:pPr>
            <a:r>
              <a:rPr lang="en-US" sz="1800" dirty="0" smtClean="0"/>
              <a:t>	.</a:t>
            </a:r>
            <a:r>
              <a:rPr lang="en-US" sz="1800" dirty="0"/>
              <a:t>.. but the velocities and masses are different so they (the kinetic energies) are not necessarily the same.</a:t>
            </a:r>
            <a:endParaRPr lang="en-US" sz="2000" dirty="0"/>
          </a:p>
        </p:txBody>
      </p:sp>
      <p:sp>
        <p:nvSpPr>
          <p:cNvPr id="146436" name="Text Box 3"/>
          <p:cNvSpPr txBox="1">
            <a:spLocks noChangeArrowheads="1"/>
          </p:cNvSpPr>
          <p:nvPr/>
        </p:nvSpPr>
        <p:spPr bwMode="auto">
          <a:xfrm>
            <a:off x="2389188" y="5943600"/>
            <a:ext cx="4368800" cy="457200"/>
          </a:xfrm>
          <a:prstGeom prst="rect">
            <a:avLst/>
          </a:prstGeom>
          <a:noFill/>
          <a:ln w="12700">
            <a:noFill/>
            <a:miter lim="800000"/>
            <a:headEnd/>
            <a:tailEnd/>
          </a:ln>
        </p:spPr>
        <p:txBody>
          <a:bodyPr wrap="none">
            <a:prstTxWarp prst="textNoShape">
              <a:avLst/>
            </a:prstTxWarp>
            <a:spAutoFit/>
          </a:bodyPr>
          <a:lstStyle/>
          <a:p>
            <a:pPr algn="l">
              <a:spcBef>
                <a:spcPct val="0"/>
              </a:spcBef>
              <a:buSzTx/>
            </a:pPr>
            <a:r>
              <a:rPr lang="en-US" sz="2400" b="1"/>
              <a:t>Incomplete causal reasoning</a:t>
            </a:r>
          </a:p>
        </p:txBody>
      </p:sp>
      <p:sp>
        <p:nvSpPr>
          <p:cNvPr id="144388" name="Rectangle 8"/>
          <p:cNvSpPr>
            <a:spLocks noGrp="1" noChangeArrowheads="1"/>
          </p:cNvSpPr>
          <p:nvPr>
            <p:ph type="sldNum" sz="quarter" idx="10"/>
          </p:nvPr>
        </p:nvSpPr>
        <p:spPr>
          <a:xfrm>
            <a:off x="7162800" y="6629400"/>
            <a:ext cx="1905000" cy="184150"/>
          </a:xfrm>
          <a:noFill/>
        </p:spPr>
        <p:txBody>
          <a:bodyPr/>
          <a:lstStyle/>
          <a:p>
            <a:fld id="{AA3076AE-9DED-7D4E-8329-893CFFFBD80C}" type="slidenum">
              <a:rPr lang="en-US" smtClean="0">
                <a:solidFill>
                  <a:srgbClr val="010000"/>
                </a:solidFill>
              </a:rPr>
              <a:pPr/>
              <a:t>52</a:t>
            </a:fld>
            <a:endParaRPr lang="en-US" smtClean="0">
              <a:solidFill>
                <a:srgbClr val="01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146435">
                                            <p:txEl>
                                              <p:pRg st="2" end="2"/>
                                            </p:txEl>
                                          </p:spTgt>
                                        </p:tgtEl>
                                        <p:attrNameLst>
                                          <p:attrName>style.visibility</p:attrName>
                                        </p:attrNameLst>
                                      </p:cBhvr>
                                      <p:to>
                                        <p:strVal val="visible"/>
                                      </p:to>
                                    </p:set>
                                    <p:animEffect transition="in" filter="dissolve">
                                      <p:cBhvr>
                                        <p:cTn id="7" dur="500"/>
                                        <p:tgtEl>
                                          <p:spTgt spid="146435">
                                            <p:txEl>
                                              <p:pRg st="2" end="2"/>
                                            </p:txEl>
                                          </p:spTgt>
                                        </p:tgtEl>
                                      </p:cBhvr>
                                    </p:animEffect>
                                  </p:childTnLst>
                                  <p:subTnLst>
                                    <p:animClr>
                                      <p:cBhvr override="childStyle">
                                        <p:cTn dur="1" fill="hold" display="0" masterRel="nextClick" afterEffect="1"/>
                                        <p:tgtEl>
                                          <p:spTgt spid="146435">
                                            <p:txEl>
                                              <p:pRg st="2" end="2"/>
                                            </p:txEl>
                                          </p:spTgt>
                                        </p:tgtEl>
                                        <p:attrNameLst>
                                          <p:attrName>ppt_c</p:attrName>
                                        </p:attrNameLst>
                                      </p:cBhvr>
                                      <p:to>
                                        <a:srgbClr val="404040"/>
                                      </p:to>
                                    </p:animClr>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46435">
                                            <p:txEl>
                                              <p:pRg st="4" end="4"/>
                                            </p:txEl>
                                          </p:spTgt>
                                        </p:tgtEl>
                                        <p:attrNameLst>
                                          <p:attrName>style.visibility</p:attrName>
                                        </p:attrNameLst>
                                      </p:cBhvr>
                                      <p:to>
                                        <p:strVal val="visible"/>
                                      </p:to>
                                    </p:set>
                                    <p:animEffect transition="in" filter="dissolve">
                                      <p:cBhvr>
                                        <p:cTn id="12" dur="500"/>
                                        <p:tgtEl>
                                          <p:spTgt spid="146435">
                                            <p:txEl>
                                              <p:pRg st="4" end="4"/>
                                            </p:txEl>
                                          </p:spTgt>
                                        </p:tgtEl>
                                      </p:cBhvr>
                                    </p:animEffect>
                                  </p:childTnLst>
                                  <p:subTnLst>
                                    <p:animClr>
                                      <p:cBhvr override="childStyle">
                                        <p:cTn dur="1" fill="hold" display="0" masterRel="nextClick" afterEffect="1"/>
                                        <p:tgtEl>
                                          <p:spTgt spid="146435">
                                            <p:txEl>
                                              <p:pRg st="4" end="4"/>
                                            </p:txEl>
                                          </p:spTgt>
                                        </p:tgtEl>
                                        <p:attrNameLst>
                                          <p:attrName>ppt_c</p:attrName>
                                        </p:attrNameLst>
                                      </p:cBhvr>
                                      <p:to>
                                        <a:srgbClr val="404040"/>
                                      </p:to>
                                    </p:animClr>
                                  </p:sub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46435">
                                            <p:txEl>
                                              <p:pRg st="6" end="6"/>
                                            </p:txEl>
                                          </p:spTgt>
                                        </p:tgtEl>
                                        <p:attrNameLst>
                                          <p:attrName>style.visibility</p:attrName>
                                        </p:attrNameLst>
                                      </p:cBhvr>
                                      <p:to>
                                        <p:strVal val="visible"/>
                                      </p:to>
                                    </p:set>
                                    <p:animEffect transition="in" filter="dissolve">
                                      <p:cBhvr>
                                        <p:cTn id="17" dur="500"/>
                                        <p:tgtEl>
                                          <p:spTgt spid="146435">
                                            <p:txEl>
                                              <p:pRg st="6" end="6"/>
                                            </p:txEl>
                                          </p:spTgt>
                                        </p:tgtEl>
                                      </p:cBhvr>
                                    </p:animEffect>
                                  </p:childTnLst>
                                  <p:subTnLst>
                                    <p:animClr>
                                      <p:cBhvr override="childStyle">
                                        <p:cTn dur="1" fill="hold" display="0" masterRel="nextClick" afterEffect="1"/>
                                        <p:tgtEl>
                                          <p:spTgt spid="146435">
                                            <p:txEl>
                                              <p:pRg st="6" end="6"/>
                                            </p:txEl>
                                          </p:spTgt>
                                        </p:tgtEl>
                                        <p:attrNameLst>
                                          <p:attrName>ppt_c</p:attrName>
                                        </p:attrNameLst>
                                      </p:cBhvr>
                                      <p:to>
                                        <a:srgbClr val="404040"/>
                                      </p:to>
                                    </p:animClr>
                                  </p:sub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46435">
                                            <p:txEl>
                                              <p:pRg st="8" end="8"/>
                                            </p:txEl>
                                          </p:spTgt>
                                        </p:tgtEl>
                                        <p:attrNameLst>
                                          <p:attrName>style.visibility</p:attrName>
                                        </p:attrNameLst>
                                      </p:cBhvr>
                                      <p:to>
                                        <p:strVal val="visible"/>
                                      </p:to>
                                    </p:set>
                                    <p:animEffect transition="in" filter="dissolve">
                                      <p:cBhvr>
                                        <p:cTn id="22" dur="500"/>
                                        <p:tgtEl>
                                          <p:spTgt spid="146435">
                                            <p:txEl>
                                              <p:pRg st="8" end="8"/>
                                            </p:txEl>
                                          </p:spTgt>
                                        </p:tgtEl>
                                      </p:cBhvr>
                                    </p:animEffect>
                                  </p:childTnLst>
                                  <p:subTnLst>
                                    <p:animClr>
                                      <p:cBhvr override="childStyle">
                                        <p:cTn dur="1" fill="hold" display="0" masterRel="nextClick" afterEffect="1"/>
                                        <p:tgtEl>
                                          <p:spTgt spid="146435">
                                            <p:txEl>
                                              <p:pRg st="8" end="8"/>
                                            </p:txEl>
                                          </p:spTgt>
                                        </p:tgtEl>
                                        <p:attrNameLst>
                                          <p:attrName>ppt_c</p:attrName>
                                        </p:attrNameLst>
                                      </p:cBhvr>
                                      <p:to>
                                        <a:srgbClr val="404040"/>
                                      </p:to>
                                    </p:animClr>
                                  </p:sub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46435">
                                            <p:txEl>
                                              <p:pRg st="10" end="10"/>
                                            </p:txEl>
                                          </p:spTgt>
                                        </p:tgtEl>
                                        <p:attrNameLst>
                                          <p:attrName>style.visibility</p:attrName>
                                        </p:attrNameLst>
                                      </p:cBhvr>
                                      <p:to>
                                        <p:strVal val="visible"/>
                                      </p:to>
                                    </p:set>
                                    <p:animEffect transition="in" filter="dissolve">
                                      <p:cBhvr>
                                        <p:cTn id="27" dur="500"/>
                                        <p:tgtEl>
                                          <p:spTgt spid="146435">
                                            <p:txEl>
                                              <p:pRg st="10" end="10"/>
                                            </p:txEl>
                                          </p:spTgt>
                                        </p:tgtEl>
                                      </p:cBhvr>
                                    </p:animEffect>
                                  </p:childTnLst>
                                  <p:subTnLst>
                                    <p:animClr>
                                      <p:cBhvr override="childStyle">
                                        <p:cTn dur="1" fill="hold" display="0" masterRel="nextClick" afterEffect="1"/>
                                        <p:tgtEl>
                                          <p:spTgt spid="146435">
                                            <p:txEl>
                                              <p:pRg st="10" end="10"/>
                                            </p:txEl>
                                          </p:spTgt>
                                        </p:tgtEl>
                                        <p:attrNameLst>
                                          <p:attrName>ppt_c</p:attrName>
                                        </p:attrNameLst>
                                      </p:cBhvr>
                                      <p:to>
                                        <a:srgbClr val="404040"/>
                                      </p:to>
                                    </p:animClr>
                                  </p:sub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46435">
                                            <p:txEl>
                                              <p:pRg st="12" end="12"/>
                                            </p:txEl>
                                          </p:spTgt>
                                        </p:tgtEl>
                                        <p:attrNameLst>
                                          <p:attrName>style.visibility</p:attrName>
                                        </p:attrNameLst>
                                      </p:cBhvr>
                                      <p:to>
                                        <p:strVal val="visible"/>
                                      </p:to>
                                    </p:set>
                                    <p:animEffect transition="in" filter="dissolve">
                                      <p:cBhvr>
                                        <p:cTn id="32" dur="500"/>
                                        <p:tgtEl>
                                          <p:spTgt spid="146435">
                                            <p:txEl>
                                              <p:pRg st="12" end="12"/>
                                            </p:txEl>
                                          </p:spTgt>
                                        </p:tgtEl>
                                      </p:cBhvr>
                                    </p:animEffect>
                                  </p:childTnLst>
                                  <p:subTnLst>
                                    <p:animClr>
                                      <p:cBhvr override="childStyle">
                                        <p:cTn dur="1" fill="hold" display="0" masterRel="nextClick" afterEffect="1"/>
                                        <p:tgtEl>
                                          <p:spTgt spid="146435">
                                            <p:txEl>
                                              <p:pRg st="12" end="12"/>
                                            </p:txEl>
                                          </p:spTgt>
                                        </p:tgtEl>
                                        <p:attrNameLst>
                                          <p:attrName>ppt_c</p:attrName>
                                        </p:attrNameLst>
                                      </p:cBhvr>
                                      <p:to>
                                        <a:srgbClr val="404040"/>
                                      </p:to>
                                    </p:animClr>
                                  </p:sub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46435">
                                            <p:txEl>
                                              <p:pRg st="14" end="14"/>
                                            </p:txEl>
                                          </p:spTgt>
                                        </p:tgtEl>
                                        <p:attrNameLst>
                                          <p:attrName>style.visibility</p:attrName>
                                        </p:attrNameLst>
                                      </p:cBhvr>
                                      <p:to>
                                        <p:strVal val="visible"/>
                                      </p:to>
                                    </p:set>
                                    <p:animEffect transition="in" filter="dissolve">
                                      <p:cBhvr>
                                        <p:cTn id="37" dur="500"/>
                                        <p:tgtEl>
                                          <p:spTgt spid="146435">
                                            <p:txEl>
                                              <p:pRg st="14" end="14"/>
                                            </p:txEl>
                                          </p:spTgt>
                                        </p:tgtEl>
                                      </p:cBhvr>
                                    </p:animEffect>
                                  </p:childTnLst>
                                  <p:subTnLst>
                                    <p:animClr>
                                      <p:cBhvr override="childStyle">
                                        <p:cTn dur="1" fill="hold" display="0" masterRel="nextClick" afterEffect="1"/>
                                        <p:tgtEl>
                                          <p:spTgt spid="146435">
                                            <p:txEl>
                                              <p:pRg st="14" end="14"/>
                                            </p:txEl>
                                          </p:spTgt>
                                        </p:tgtEl>
                                        <p:attrNameLst>
                                          <p:attrName>ppt_c</p:attrName>
                                        </p:attrNameLst>
                                      </p:cBhvr>
                                      <p:to>
                                        <a:srgbClr val="404040"/>
                                      </p:to>
                                    </p:animClr>
                                  </p:sub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46435">
                                            <p:txEl>
                                              <p:pRg st="16" end="16"/>
                                            </p:txEl>
                                          </p:spTgt>
                                        </p:tgtEl>
                                        <p:attrNameLst>
                                          <p:attrName>style.visibility</p:attrName>
                                        </p:attrNameLst>
                                      </p:cBhvr>
                                      <p:to>
                                        <p:strVal val="visible"/>
                                      </p:to>
                                    </p:set>
                                    <p:animEffect transition="in" filter="dissolve">
                                      <p:cBhvr>
                                        <p:cTn id="42" dur="500"/>
                                        <p:tgtEl>
                                          <p:spTgt spid="146435">
                                            <p:txEl>
                                              <p:pRg st="16" end="1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146435">
                                            <p:txEl>
                                              <p:pRg st="17" end="17"/>
                                            </p:txEl>
                                          </p:spTgt>
                                        </p:tgtEl>
                                        <p:attrNameLst>
                                          <p:attrName>style.visibility</p:attrName>
                                        </p:attrNameLst>
                                      </p:cBhvr>
                                      <p:to>
                                        <p:strVal val="visible"/>
                                      </p:to>
                                    </p:set>
                                    <p:animEffect transition="in" filter="dissolve">
                                      <p:cBhvr>
                                        <p:cTn id="47" dur="500"/>
                                        <p:tgtEl>
                                          <p:spTgt spid="146435">
                                            <p:txEl>
                                              <p:pRg st="17" end="1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146436"/>
                                        </p:tgtEl>
                                        <p:attrNameLst>
                                          <p:attrName>style.visibility</p:attrName>
                                        </p:attrNameLst>
                                      </p:cBhvr>
                                      <p:to>
                                        <p:strVal val="visible"/>
                                      </p:to>
                                    </p:set>
                                    <p:animEffect transition="in" filter="dissolve">
                                      <p:cBhvr>
                                        <p:cTn id="52" dur="500"/>
                                        <p:tgtEl>
                                          <p:spTgt spid="1464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6435" grpId="0" build="p"/>
      <p:bldP spid="146436" grpId="0"/>
    </p:bldLst>
  </p:timing>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3186" name="Rectangle 2"/>
          <p:cNvSpPr>
            <a:spLocks noGrp="1" noChangeArrowheads="1"/>
          </p:cNvSpPr>
          <p:nvPr>
            <p:ph type="title" idx="4294967295"/>
          </p:nvPr>
        </p:nvSpPr>
        <p:spPr>
          <a:xfrm>
            <a:off x="738188" y="267973"/>
            <a:ext cx="7834312" cy="951542"/>
          </a:xfrm>
          <a:noFill/>
        </p:spPr>
        <p:txBody>
          <a:bodyPr lIns="90488" rIns="90488"/>
          <a:lstStyle/>
          <a:p>
            <a:r>
              <a:rPr lang="en-US" sz="2800" b="1" dirty="0" smtClean="0">
                <a:ea typeface="ＭＳ Ｐゴシック" pitchFamily="-80" charset="-128"/>
                <a:cs typeface="ＭＳ Ｐゴシック" pitchFamily="-80" charset="-128"/>
              </a:rPr>
              <a:t>Mechanics </a:t>
            </a:r>
            <a:r>
              <a:rPr lang="en-US" sz="2800" b="1" dirty="0">
                <a:ea typeface="ＭＳ Ｐゴシック" pitchFamily="-80" charset="-128"/>
                <a:cs typeface="ＭＳ Ｐゴシック" pitchFamily="-80" charset="-128"/>
              </a:rPr>
              <a:t>Baseline Test (MBT) </a:t>
            </a:r>
            <a:br>
              <a:rPr lang="en-US" sz="2800" b="1" dirty="0">
                <a:ea typeface="ＭＳ Ｐゴシック" pitchFamily="-80" charset="-128"/>
                <a:cs typeface="ＭＳ Ｐゴシック" pitchFamily="-80" charset="-128"/>
              </a:rPr>
            </a:br>
            <a:r>
              <a:rPr lang="en-US" sz="2800" b="1" dirty="0">
                <a:ea typeface="ＭＳ Ｐゴシック" pitchFamily="-80" charset="-128"/>
                <a:cs typeface="ＭＳ Ｐゴシック" pitchFamily="-80" charset="-128"/>
              </a:rPr>
              <a:t>published in </a:t>
            </a:r>
            <a:r>
              <a:rPr lang="en-US" sz="2800" b="1" i="1" dirty="0">
                <a:ea typeface="ＭＳ Ｐゴシック" pitchFamily="-80" charset="-128"/>
                <a:cs typeface="ＭＳ Ｐゴシック" pitchFamily="-80" charset="-128"/>
              </a:rPr>
              <a:t>The Physics Teacher</a:t>
            </a:r>
            <a:r>
              <a:rPr lang="en-US" sz="2800" b="1" dirty="0">
                <a:ea typeface="ＭＳ Ｐゴシック" pitchFamily="-80" charset="-128"/>
                <a:cs typeface="ＭＳ Ｐゴシック" pitchFamily="-80" charset="-128"/>
              </a:rPr>
              <a:t>*</a:t>
            </a:r>
          </a:p>
        </p:txBody>
      </p:sp>
      <p:sp>
        <p:nvSpPr>
          <p:cNvPr id="93187" name="Rectangle 3"/>
          <p:cNvSpPr>
            <a:spLocks noGrp="1" noChangeArrowheads="1"/>
          </p:cNvSpPr>
          <p:nvPr>
            <p:ph type="body" idx="4294967295"/>
          </p:nvPr>
        </p:nvSpPr>
        <p:spPr>
          <a:xfrm>
            <a:off x="533400" y="1752600"/>
            <a:ext cx="8001000" cy="2897188"/>
          </a:xfrm>
          <a:noFill/>
        </p:spPr>
        <p:txBody>
          <a:bodyPr lIns="90488" rIns="90488"/>
          <a:lstStyle/>
          <a:p>
            <a:r>
              <a:rPr lang="en-US" sz="2400">
                <a:ea typeface="ＭＳ Ｐゴシック" pitchFamily="-80" charset="-128"/>
                <a:cs typeface="ＭＳ Ｐゴシック" pitchFamily="-80" charset="-128"/>
              </a:rPr>
              <a:t>Two of the multiple-choice test questions were based on the UW comparison (pretest) tasks. </a:t>
            </a:r>
          </a:p>
          <a:p>
            <a:pPr>
              <a:buFontTx/>
              <a:buChar char=" "/>
            </a:pPr>
            <a:endParaRPr lang="en-US" sz="2400">
              <a:ea typeface="ＭＳ Ｐゴシック" pitchFamily="-80" charset="-128"/>
              <a:cs typeface="ＭＳ Ｐゴシック" pitchFamily="-80" charset="-128"/>
            </a:endParaRPr>
          </a:p>
          <a:p>
            <a:r>
              <a:rPr lang="en-US" sz="2400">
                <a:ea typeface="ＭＳ Ｐゴシック" pitchFamily="-80" charset="-128"/>
                <a:cs typeface="ＭＳ Ｐゴシック" pitchFamily="-80" charset="-128"/>
              </a:rPr>
              <a:t>Results from 8 groups of students at other universities and high schools reported in </a:t>
            </a:r>
            <a:r>
              <a:rPr lang="en-US" sz="2400" i="1">
                <a:ea typeface="ＭＳ Ｐゴシック" pitchFamily="-80" charset="-128"/>
                <a:cs typeface="ＭＳ Ｐゴシック" pitchFamily="-80" charset="-128"/>
              </a:rPr>
              <a:t>TPT</a:t>
            </a:r>
            <a:r>
              <a:rPr lang="en-US" sz="2400">
                <a:ea typeface="ＭＳ Ｐゴシック" pitchFamily="-80" charset="-128"/>
                <a:cs typeface="ＭＳ Ｐゴシック" pitchFamily="-80" charset="-128"/>
              </a:rPr>
              <a:t>.</a:t>
            </a:r>
            <a:br>
              <a:rPr lang="en-US" sz="2400">
                <a:ea typeface="ＭＳ Ｐゴシック" pitchFamily="-80" charset="-128"/>
                <a:cs typeface="ＭＳ Ｐゴシック" pitchFamily="-80" charset="-128"/>
              </a:rPr>
            </a:br>
            <a:endParaRPr lang="en-US" sz="2400">
              <a:ea typeface="ＭＳ Ｐゴシック" pitchFamily="-80" charset="-128"/>
              <a:cs typeface="ＭＳ Ｐゴシック" pitchFamily="-80" charset="-128"/>
            </a:endParaRPr>
          </a:p>
          <a:p>
            <a:r>
              <a:rPr lang="en-US" sz="2400">
                <a:ea typeface="ＭＳ Ｐゴシック" pitchFamily="-80" charset="-128"/>
                <a:cs typeface="ＭＳ Ｐゴシック" pitchFamily="-80" charset="-128"/>
              </a:rPr>
              <a:t>UW results near bottom of range reported in </a:t>
            </a:r>
            <a:r>
              <a:rPr lang="en-US" sz="2400" i="1">
                <a:ea typeface="ＭＳ Ｐゴシック" pitchFamily="-80" charset="-128"/>
                <a:cs typeface="ＭＳ Ｐゴシック" pitchFamily="-80" charset="-128"/>
              </a:rPr>
              <a:t>TPT</a:t>
            </a:r>
            <a:r>
              <a:rPr lang="en-US" sz="2400">
                <a:ea typeface="ＭＳ Ｐゴシック" pitchFamily="-80" charset="-128"/>
                <a:cs typeface="ＭＳ Ｐゴシック" pitchFamily="-80" charset="-128"/>
              </a:rPr>
              <a:t>.</a:t>
            </a:r>
          </a:p>
        </p:txBody>
      </p:sp>
      <p:sp>
        <p:nvSpPr>
          <p:cNvPr id="93188" name="Rectangle 4"/>
          <p:cNvSpPr>
            <a:spLocks noChangeArrowheads="1"/>
          </p:cNvSpPr>
          <p:nvPr/>
        </p:nvSpPr>
        <p:spPr bwMode="auto">
          <a:xfrm>
            <a:off x="1219200" y="6388100"/>
            <a:ext cx="7575550" cy="335989"/>
          </a:xfrm>
          <a:prstGeom prst="rect">
            <a:avLst/>
          </a:prstGeom>
          <a:noFill/>
          <a:ln w="12700">
            <a:noFill/>
            <a:miter lim="800000"/>
            <a:headEnd/>
            <a:tailEnd/>
          </a:ln>
        </p:spPr>
        <p:txBody>
          <a:bodyPr wrap="square" lIns="90488" tIns="44450" rIns="90488" bIns="44450">
            <a:prstTxWarp prst="textNoShape">
              <a:avLst/>
            </a:prstTxWarp>
            <a:spAutoFit/>
          </a:bodyPr>
          <a:lstStyle/>
          <a:p>
            <a:pPr marL="177800" indent="-177800" algn="r">
              <a:spcBef>
                <a:spcPct val="50000"/>
              </a:spcBef>
              <a:buSzTx/>
            </a:pPr>
            <a:r>
              <a:rPr lang="en-US" sz="1600" i="0" dirty="0"/>
              <a:t>* D. </a:t>
            </a:r>
            <a:r>
              <a:rPr lang="en-US" sz="1600" i="0" dirty="0" err="1"/>
              <a:t>Hestenes</a:t>
            </a:r>
            <a:r>
              <a:rPr lang="en-US" sz="1600" i="0" dirty="0"/>
              <a:t> and M. Wells, </a:t>
            </a:r>
            <a:r>
              <a:rPr lang="en-US" sz="1600" dirty="0"/>
              <a:t>The Physics Teacher,</a:t>
            </a:r>
            <a:r>
              <a:rPr lang="en-US" sz="1600" i="0" dirty="0"/>
              <a:t> March 1992</a:t>
            </a:r>
          </a:p>
        </p:txBody>
      </p:sp>
    </p:spTree>
  </p:cSld>
  <p:clrMapOvr>
    <a:masterClrMapping/>
  </p:clrMapOvr>
  <p:transition>
    <p:fade/>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5234" name="Rectangle 2"/>
          <p:cNvSpPr>
            <a:spLocks noChangeArrowheads="1"/>
          </p:cNvSpPr>
          <p:nvPr/>
        </p:nvSpPr>
        <p:spPr bwMode="auto">
          <a:xfrm>
            <a:off x="282575" y="228600"/>
            <a:ext cx="8572500" cy="1219200"/>
          </a:xfrm>
          <a:prstGeom prst="rect">
            <a:avLst/>
          </a:prstGeom>
          <a:noFill/>
          <a:ln w="12700">
            <a:noFill/>
            <a:miter lim="800000"/>
            <a:headEnd/>
            <a:tailEnd/>
          </a:ln>
        </p:spPr>
        <p:txBody>
          <a:bodyPr lIns="90488" tIns="44450" rIns="90488" bIns="44450" anchor="ctr">
            <a:prstTxWarp prst="textNoShape">
              <a:avLst/>
            </a:prstTxWarp>
          </a:bodyPr>
          <a:lstStyle/>
          <a:p>
            <a:pPr algn="ctr">
              <a:spcBef>
                <a:spcPct val="0"/>
              </a:spcBef>
              <a:buSzTx/>
            </a:pPr>
            <a:r>
              <a:rPr lang="en-US" sz="3200" b="1" i="0">
                <a:solidFill>
                  <a:schemeClr val="tx2"/>
                </a:solidFill>
              </a:rPr>
              <a:t>Nationally reported MBT results and </a:t>
            </a:r>
            <a:br>
              <a:rPr lang="en-US" sz="3200" b="1" i="0">
                <a:solidFill>
                  <a:schemeClr val="tx2"/>
                </a:solidFill>
              </a:rPr>
            </a:br>
            <a:r>
              <a:rPr lang="en-US" sz="3200" b="1" i="0">
                <a:solidFill>
                  <a:schemeClr val="tx2"/>
                </a:solidFill>
              </a:rPr>
              <a:t>UW pretest results</a:t>
            </a:r>
            <a:endParaRPr lang="en-US" sz="1200" b="1" i="0">
              <a:solidFill>
                <a:schemeClr val="tx2"/>
              </a:solidFill>
            </a:endParaRPr>
          </a:p>
        </p:txBody>
      </p:sp>
      <p:sp>
        <p:nvSpPr>
          <p:cNvPr id="95237" name="Text Box 6"/>
          <p:cNvSpPr txBox="1">
            <a:spLocks noChangeArrowheads="1"/>
          </p:cNvSpPr>
          <p:nvPr/>
        </p:nvSpPr>
        <p:spPr bwMode="auto">
          <a:xfrm>
            <a:off x="3048000" y="2073275"/>
            <a:ext cx="2590800" cy="1282700"/>
          </a:xfrm>
          <a:prstGeom prst="rect">
            <a:avLst/>
          </a:prstGeom>
          <a:noFill/>
          <a:ln w="9525">
            <a:noFill/>
            <a:miter lim="800000"/>
            <a:headEnd/>
            <a:tailEnd/>
          </a:ln>
        </p:spPr>
        <p:txBody>
          <a:bodyPr>
            <a:prstTxWarp prst="textNoShape">
              <a:avLst/>
            </a:prstTxWarp>
            <a:spAutoFit/>
          </a:bodyPr>
          <a:lstStyle/>
          <a:p>
            <a:pPr algn="ctr">
              <a:spcBef>
                <a:spcPct val="0"/>
              </a:spcBef>
              <a:buSzTx/>
            </a:pPr>
            <a:r>
              <a:rPr lang="en-US" sz="2600" b="1" i="0" dirty="0"/>
              <a:t>MBT results</a:t>
            </a:r>
          </a:p>
          <a:p>
            <a:pPr algn="ctr">
              <a:spcBef>
                <a:spcPct val="0"/>
              </a:spcBef>
              <a:buSzTx/>
            </a:pPr>
            <a:r>
              <a:rPr lang="en-US" sz="2600" i="0" dirty="0"/>
              <a:t>after standard instruction*</a:t>
            </a:r>
            <a:endParaRPr lang="en-US" dirty="0"/>
          </a:p>
        </p:txBody>
      </p:sp>
      <p:sp>
        <p:nvSpPr>
          <p:cNvPr id="95240" name="Text Box 10"/>
          <p:cNvSpPr txBox="1">
            <a:spLocks noChangeArrowheads="1"/>
          </p:cNvSpPr>
          <p:nvPr/>
        </p:nvSpPr>
        <p:spPr bwMode="auto">
          <a:xfrm>
            <a:off x="3576638" y="3429000"/>
            <a:ext cx="1533525" cy="488950"/>
          </a:xfrm>
          <a:prstGeom prst="rect">
            <a:avLst/>
          </a:prstGeom>
          <a:noFill/>
          <a:ln w="9525">
            <a:noFill/>
            <a:miter lim="800000"/>
            <a:headEnd/>
            <a:tailEnd/>
          </a:ln>
        </p:spPr>
        <p:txBody>
          <a:bodyPr wrap="none">
            <a:prstTxWarp prst="textNoShape">
              <a:avLst/>
            </a:prstTxWarp>
            <a:spAutoFit/>
          </a:bodyPr>
          <a:lstStyle/>
          <a:p>
            <a:pPr algn="ctr">
              <a:spcBef>
                <a:spcPct val="0"/>
              </a:spcBef>
              <a:buSzTx/>
            </a:pPr>
            <a:r>
              <a:rPr lang="en-US" sz="2600"/>
              <a:t>N </a:t>
            </a:r>
            <a:r>
              <a:rPr lang="en-US" sz="2600" i="0"/>
              <a:t>= 1100</a:t>
            </a:r>
            <a:endParaRPr lang="en-US" sz="2800" i="0">
              <a:latin typeface="Times" charset="0"/>
            </a:endParaRPr>
          </a:p>
        </p:txBody>
      </p:sp>
      <p:sp>
        <p:nvSpPr>
          <p:cNvPr id="95241" name="Text Box 13"/>
          <p:cNvSpPr txBox="1">
            <a:spLocks noChangeArrowheads="1"/>
          </p:cNvSpPr>
          <p:nvPr/>
        </p:nvSpPr>
        <p:spPr bwMode="auto">
          <a:xfrm>
            <a:off x="5410200" y="1676400"/>
            <a:ext cx="3657600" cy="1679575"/>
          </a:xfrm>
          <a:prstGeom prst="rect">
            <a:avLst/>
          </a:prstGeom>
          <a:noFill/>
          <a:ln w="9525">
            <a:noFill/>
            <a:miter lim="800000"/>
            <a:headEnd/>
            <a:tailEnd/>
          </a:ln>
        </p:spPr>
        <p:txBody>
          <a:bodyPr>
            <a:prstTxWarp prst="textNoShape">
              <a:avLst/>
            </a:prstTxWarp>
            <a:spAutoFit/>
          </a:bodyPr>
          <a:lstStyle/>
          <a:p>
            <a:pPr algn="ctr">
              <a:spcBef>
                <a:spcPct val="0"/>
              </a:spcBef>
              <a:buSzTx/>
            </a:pPr>
            <a:r>
              <a:rPr lang="en-US" sz="2600" b="1" i="0"/>
              <a:t>UW Pretest </a:t>
            </a:r>
          </a:p>
          <a:p>
            <a:pPr algn="ctr">
              <a:spcBef>
                <a:spcPct val="0"/>
              </a:spcBef>
              <a:buSzTx/>
            </a:pPr>
            <a:r>
              <a:rPr lang="en-US" sz="2600" i="0"/>
              <a:t>after standard instruction </a:t>
            </a:r>
            <a:br>
              <a:rPr lang="en-US" sz="2600" i="0"/>
            </a:br>
            <a:r>
              <a:rPr lang="en-US" sz="2600" i="0"/>
              <a:t>(but before tutorial)</a:t>
            </a:r>
          </a:p>
        </p:txBody>
      </p:sp>
      <p:sp>
        <p:nvSpPr>
          <p:cNvPr id="95242" name="Text Box 14"/>
          <p:cNvSpPr txBox="1">
            <a:spLocks noChangeArrowheads="1"/>
          </p:cNvSpPr>
          <p:nvPr/>
        </p:nvSpPr>
        <p:spPr bwMode="auto">
          <a:xfrm>
            <a:off x="6564313" y="3429000"/>
            <a:ext cx="1349375" cy="488950"/>
          </a:xfrm>
          <a:prstGeom prst="rect">
            <a:avLst/>
          </a:prstGeom>
          <a:noFill/>
          <a:ln w="9525">
            <a:noFill/>
            <a:miter lim="800000"/>
            <a:headEnd/>
            <a:tailEnd/>
          </a:ln>
        </p:spPr>
        <p:txBody>
          <a:bodyPr wrap="none">
            <a:prstTxWarp prst="textNoShape">
              <a:avLst/>
            </a:prstTxWarp>
            <a:spAutoFit/>
          </a:bodyPr>
          <a:lstStyle/>
          <a:p>
            <a:pPr algn="ctr">
              <a:spcBef>
                <a:spcPct val="0"/>
              </a:spcBef>
              <a:buSzTx/>
            </a:pPr>
            <a:r>
              <a:rPr lang="en-US" sz="2600"/>
              <a:t>N </a:t>
            </a:r>
            <a:r>
              <a:rPr lang="en-US" sz="2600" i="0"/>
              <a:t>= 985</a:t>
            </a:r>
            <a:endParaRPr lang="en-US" sz="2800" i="0">
              <a:latin typeface="Times" charset="0"/>
            </a:endParaRPr>
          </a:p>
        </p:txBody>
      </p:sp>
      <p:sp>
        <p:nvSpPr>
          <p:cNvPr id="95245" name="TextBox 12"/>
          <p:cNvSpPr txBox="1">
            <a:spLocks noChangeArrowheads="1"/>
          </p:cNvSpPr>
          <p:nvPr/>
        </p:nvSpPr>
        <p:spPr bwMode="auto">
          <a:xfrm>
            <a:off x="461205" y="6172200"/>
            <a:ext cx="7006395" cy="369332"/>
          </a:xfrm>
          <a:prstGeom prst="rect">
            <a:avLst/>
          </a:prstGeom>
          <a:noFill/>
          <a:ln w="9525">
            <a:noFill/>
            <a:miter lim="800000"/>
            <a:headEnd/>
            <a:tailEnd/>
          </a:ln>
        </p:spPr>
        <p:txBody>
          <a:bodyPr wrap="none">
            <a:prstTxWarp prst="textNoShape">
              <a:avLst/>
            </a:prstTxWarp>
            <a:spAutoFit/>
          </a:bodyPr>
          <a:lstStyle/>
          <a:p>
            <a:pPr algn="ctr">
              <a:spcBef>
                <a:spcPct val="0"/>
              </a:spcBef>
              <a:buSzTx/>
            </a:pPr>
            <a:r>
              <a:rPr lang="en-US" i="0" dirty="0"/>
              <a:t>* In some instances, instruction before the MBT included the tasks.</a:t>
            </a:r>
          </a:p>
        </p:txBody>
      </p:sp>
      <p:graphicFrame>
        <p:nvGraphicFramePr>
          <p:cNvPr id="14" name="Table 13"/>
          <p:cNvGraphicFramePr>
            <a:graphicFrameLocks noGrp="1"/>
          </p:cNvGraphicFramePr>
          <p:nvPr/>
        </p:nvGraphicFramePr>
        <p:xfrm>
          <a:off x="762000" y="4160520"/>
          <a:ext cx="7772400" cy="792480"/>
        </p:xfrm>
        <a:graphic>
          <a:graphicData uri="http://schemas.openxmlformats.org/drawingml/2006/table">
            <a:tbl>
              <a:tblPr firstRow="1" bandRow="1">
                <a:effectLst/>
                <a:tableStyleId>{5C22544A-7EE6-4342-B048-85BDC9FD1C3A}</a:tableStyleId>
              </a:tblPr>
              <a:tblGrid>
                <a:gridCol w="2057400"/>
                <a:gridCol w="609600"/>
                <a:gridCol w="1828800"/>
                <a:gridCol w="1135224"/>
                <a:gridCol w="2141376"/>
              </a:tblGrid>
              <a:tr h="370840">
                <a:tc>
                  <a:txBody>
                    <a:bodyPr/>
                    <a:lstStyle/>
                    <a:p>
                      <a:r>
                        <a:rPr lang="en-US" sz="2000" b="0" i="1" dirty="0" smtClean="0">
                          <a:solidFill>
                            <a:schemeClr val="tx1"/>
                          </a:solidFill>
                        </a:rPr>
                        <a:t>K </a:t>
                      </a:r>
                      <a:r>
                        <a:rPr lang="en-US" sz="2000" b="0" i="0" dirty="0" smtClean="0">
                          <a:solidFill>
                            <a:schemeClr val="tx1"/>
                          </a:solidFill>
                        </a:rPr>
                        <a:t>comparison</a:t>
                      </a:r>
                      <a:endParaRPr lang="en-US" sz="2000" b="0" i="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400" b="1" i="1" dirty="0">
                        <a:solidFill>
                          <a:srgbClr val="FF0000"/>
                        </a:solidFill>
                        <a:latin typeface="+mn-lt"/>
                        <a:cs typeface="Times New Roman"/>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b="1" dirty="0" smtClean="0">
                          <a:solidFill>
                            <a:srgbClr val="000000"/>
                          </a:solidFill>
                        </a:rPr>
                        <a:t>10 – 70%</a:t>
                      </a:r>
                      <a:endParaRPr lang="en-US" sz="1400" b="1" i="1" dirty="0">
                        <a:solidFill>
                          <a:srgbClr val="000000"/>
                        </a:solidFill>
                        <a:latin typeface="+mn-lt"/>
                        <a:cs typeface="Times New Roman"/>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400" b="1" i="1" dirty="0">
                        <a:solidFill>
                          <a:srgbClr val="000000"/>
                        </a:solidFill>
                        <a:latin typeface="+mn-lt"/>
                        <a:cs typeface="Times New Roman"/>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b="1" dirty="0" smtClean="0">
                          <a:solidFill>
                            <a:srgbClr val="000000"/>
                          </a:solidFill>
                        </a:rPr>
                        <a:t>15%</a:t>
                      </a:r>
                      <a:endParaRPr lang="en-US" sz="1400" b="1" i="1" dirty="0" smtClean="0">
                        <a:solidFill>
                          <a:srgbClr val="000000"/>
                        </a:solidFill>
                        <a:latin typeface="+mn-lt"/>
                        <a:cs typeface="Times New Roman"/>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r>
                        <a:rPr lang="en-US" sz="2000" i="1" dirty="0" err="1" smtClean="0">
                          <a:solidFill>
                            <a:schemeClr val="tx1"/>
                          </a:solidFill>
                        </a:rPr>
                        <a:t>p</a:t>
                      </a:r>
                      <a:r>
                        <a:rPr lang="en-US" sz="2000" i="1" dirty="0" smtClean="0">
                          <a:solidFill>
                            <a:schemeClr val="tx1"/>
                          </a:solidFill>
                        </a:rPr>
                        <a:t> </a:t>
                      </a:r>
                      <a:r>
                        <a:rPr lang="en-US" sz="2000" i="0" dirty="0" smtClean="0">
                          <a:solidFill>
                            <a:schemeClr val="tx1"/>
                          </a:solidFill>
                        </a:rPr>
                        <a:t>comparison</a:t>
                      </a:r>
                      <a:endParaRPr lang="en-US" sz="2000" i="1"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2000" b="0" dirty="0">
                        <a:solidFill>
                          <a:srgbClr val="FF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b="0" dirty="0" smtClean="0">
                          <a:solidFill>
                            <a:srgbClr val="000000"/>
                          </a:solidFill>
                        </a:rPr>
                        <a:t>30 – 70%</a:t>
                      </a:r>
                      <a:endParaRPr lang="en-US" sz="2000" b="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2000" b="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b="0" dirty="0" smtClean="0">
                          <a:solidFill>
                            <a:srgbClr val="000000"/>
                          </a:solidFill>
                        </a:rPr>
                        <a:t>5%</a:t>
                      </a:r>
                      <a:endParaRPr lang="en-US" sz="2000" b="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7282" name="Rectangle 3"/>
          <p:cNvSpPr>
            <a:spLocks noGrp="1" noChangeArrowheads="1"/>
          </p:cNvSpPr>
          <p:nvPr>
            <p:ph type="body" idx="4294967295"/>
          </p:nvPr>
        </p:nvSpPr>
        <p:spPr>
          <a:xfrm>
            <a:off x="1066800" y="228600"/>
            <a:ext cx="7008813" cy="942975"/>
          </a:xfrm>
        </p:spPr>
        <p:txBody>
          <a:bodyPr/>
          <a:lstStyle/>
          <a:p>
            <a:pPr algn="ctr">
              <a:buFontTx/>
              <a:buNone/>
            </a:pPr>
            <a:r>
              <a:rPr lang="en-US" sz="2800" b="1" i="1">
                <a:ea typeface="ＭＳ Ｐゴシック" pitchFamily="-80" charset="-128"/>
                <a:cs typeface="ＭＳ Ｐゴシック" pitchFamily="-80" charset="-128"/>
              </a:rPr>
              <a:t>Why were UW results near the bottom of the range of MBT results?</a:t>
            </a:r>
          </a:p>
        </p:txBody>
      </p:sp>
      <p:sp>
        <p:nvSpPr>
          <p:cNvPr id="622598" name="Rectangle 6"/>
          <p:cNvSpPr>
            <a:spLocks noChangeArrowheads="1"/>
          </p:cNvSpPr>
          <p:nvPr/>
        </p:nvSpPr>
        <p:spPr bwMode="auto">
          <a:xfrm>
            <a:off x="685800" y="1597859"/>
            <a:ext cx="7620000" cy="1450141"/>
          </a:xfrm>
          <a:prstGeom prst="rect">
            <a:avLst/>
          </a:prstGeom>
          <a:noFill/>
          <a:ln w="12700">
            <a:noFill/>
            <a:miter lim="800000"/>
            <a:headEnd/>
            <a:tailEnd/>
          </a:ln>
        </p:spPr>
        <p:txBody>
          <a:bodyPr lIns="90487" tIns="44450" rIns="90487" bIns="44450">
            <a:prstTxWarp prst="textNoShape">
              <a:avLst/>
            </a:prstTxWarp>
            <a:spAutoFit/>
          </a:bodyPr>
          <a:lstStyle/>
          <a:p>
            <a:pPr marL="609600" indent="-609600"/>
            <a:r>
              <a:rPr lang="en-US" sz="2600" b="1" i="0" dirty="0" smtClean="0"/>
              <a:t>Possible explanations:</a:t>
            </a:r>
          </a:p>
          <a:p>
            <a:pPr marL="609600" indent="-609600">
              <a:buFontTx/>
              <a:buChar char="•"/>
            </a:pPr>
            <a:r>
              <a:rPr lang="en-US" sz="2600" i="0" dirty="0" smtClean="0"/>
              <a:t>MBT </a:t>
            </a:r>
            <a:r>
              <a:rPr lang="en-US" sz="2600" i="0" dirty="0"/>
              <a:t>is multiple-choice</a:t>
            </a:r>
            <a:r>
              <a:rPr lang="en-US" sz="2600" i="0" dirty="0" smtClean="0"/>
              <a:t>;</a:t>
            </a:r>
          </a:p>
          <a:p>
            <a:pPr marL="609600" indent="-609600">
              <a:buFontTx/>
              <a:buChar char="•"/>
            </a:pPr>
            <a:r>
              <a:rPr lang="en-US" sz="2600" dirty="0" smtClean="0"/>
              <a:t>UW </a:t>
            </a:r>
            <a:r>
              <a:rPr lang="en-US" sz="2600" dirty="0"/>
              <a:t>pretest requires</a:t>
            </a:r>
            <a:r>
              <a:rPr lang="en-US" sz="2600" dirty="0" smtClean="0"/>
              <a:t> written explanations</a:t>
            </a:r>
            <a:r>
              <a:rPr lang="en-US" sz="2600" i="0" dirty="0" smtClean="0"/>
              <a:t> </a:t>
            </a:r>
            <a:endParaRPr lang="en-US" sz="2600" i="0" dirty="0"/>
          </a:p>
        </p:txBody>
      </p:sp>
      <p:grpSp>
        <p:nvGrpSpPr>
          <p:cNvPr id="7" name="Group 6"/>
          <p:cNvGrpSpPr/>
          <p:nvPr/>
        </p:nvGrpSpPr>
        <p:grpSpPr>
          <a:xfrm>
            <a:off x="304800" y="3124200"/>
            <a:ext cx="8686800" cy="2061626"/>
            <a:chOff x="304800" y="3124200"/>
            <a:chExt cx="8686800" cy="2061626"/>
          </a:xfrm>
        </p:grpSpPr>
        <p:sp>
          <p:nvSpPr>
            <p:cNvPr id="5" name="Down Arrow 4"/>
            <p:cNvSpPr/>
            <p:nvPr/>
          </p:nvSpPr>
          <p:spPr bwMode="auto">
            <a:xfrm>
              <a:off x="4114800" y="3124200"/>
              <a:ext cx="533400" cy="609600"/>
            </a:xfrm>
            <a:prstGeom prst="downArrow">
              <a:avLst/>
            </a:prstGeom>
            <a:solidFill>
              <a:schemeClr val="accent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233363" marR="0" indent="-233363" algn="l" defTabSz="914400" rtl="0" eaLnBrk="0" fontAlgn="base" latinLnBrk="0" hangingPunct="0">
                <a:lnSpc>
                  <a:spcPct val="100000"/>
                </a:lnSpc>
                <a:spcBef>
                  <a:spcPct val="20000"/>
                </a:spcBef>
                <a:spcAft>
                  <a:spcPct val="0"/>
                </a:spcAft>
                <a:buClrTx/>
                <a:buSzPct val="100000"/>
                <a:buFontTx/>
                <a:buNone/>
                <a:tabLst/>
              </a:pPr>
              <a:endParaRPr kumimoji="0" lang="en-US" sz="1800" b="0" i="1" u="none" strike="noStrike" cap="none" normalizeH="0" baseline="0">
                <a:ln>
                  <a:noFill/>
                </a:ln>
                <a:solidFill>
                  <a:schemeClr val="tx1"/>
                </a:solidFill>
                <a:effectLst/>
                <a:latin typeface="Helvetica" pitchFamily="-110" charset="0"/>
              </a:endParaRPr>
            </a:p>
          </p:txBody>
        </p:sp>
        <p:sp>
          <p:nvSpPr>
            <p:cNvPr id="6" name="Rectangle 2"/>
            <p:cNvSpPr>
              <a:spLocks noChangeArrowheads="1"/>
            </p:cNvSpPr>
            <p:nvPr/>
          </p:nvSpPr>
          <p:spPr bwMode="auto">
            <a:xfrm>
              <a:off x="304800" y="3864952"/>
              <a:ext cx="8686800" cy="1320874"/>
            </a:xfrm>
            <a:prstGeom prst="rect">
              <a:avLst/>
            </a:prstGeom>
            <a:noFill/>
            <a:ln w="12700">
              <a:noFill/>
              <a:miter lim="800000"/>
              <a:headEnd/>
              <a:tailEnd/>
            </a:ln>
          </p:spPr>
          <p:txBody>
            <a:bodyPr wrap="square" lIns="90487" tIns="44450" rIns="90487" bIns="44450">
              <a:prstTxWarp prst="textNoShape">
                <a:avLst/>
              </a:prstTxWarp>
              <a:spAutoFit/>
            </a:bodyPr>
            <a:lstStyle/>
            <a:p>
              <a:pPr>
                <a:spcBef>
                  <a:spcPct val="0"/>
                </a:spcBef>
                <a:buSzTx/>
              </a:pPr>
              <a:r>
                <a:rPr lang="en-US" sz="2400" b="1" dirty="0" smtClean="0"/>
                <a:t>UW pretests re-graded with explanations ignored:</a:t>
              </a:r>
              <a:endParaRPr lang="en-US" sz="2400" b="1" dirty="0" smtClean="0"/>
            </a:p>
            <a:p>
              <a:pPr>
                <a:spcBef>
                  <a:spcPct val="0"/>
                </a:spcBef>
                <a:buSzTx/>
                <a:buFont typeface="Arial"/>
                <a:buChar char="•"/>
              </a:pPr>
              <a:endParaRPr lang="en-US" sz="1000" b="1" dirty="0" smtClean="0"/>
            </a:p>
            <a:p>
              <a:pPr marL="231775" indent="-231775">
                <a:spcBef>
                  <a:spcPct val="0"/>
                </a:spcBef>
                <a:buSzTx/>
                <a:buFont typeface="Arial"/>
                <a:buChar char="•"/>
              </a:pPr>
              <a:r>
                <a:rPr lang="en-US" sz="2300" dirty="0" smtClean="0"/>
                <a:t>Results were consistent </a:t>
              </a:r>
              <a:r>
                <a:rPr lang="en-US" sz="2300" dirty="0" smtClean="0"/>
                <a:t>with nationally reported MBT results </a:t>
              </a:r>
              <a:br>
                <a:rPr lang="en-US" sz="2300" dirty="0" smtClean="0"/>
              </a:br>
              <a:r>
                <a:rPr lang="en-US" sz="2300" dirty="0" smtClean="0"/>
                <a:t>(after traditional instruction, but before tutorial</a:t>
              </a:r>
              <a:r>
                <a:rPr lang="en-US" sz="2300" dirty="0" smtClean="0"/>
                <a:t>)</a:t>
              </a:r>
            </a:p>
          </p:txBody>
        </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8498" name="Rectangle 2"/>
          <p:cNvSpPr>
            <a:spLocks noChangeArrowheads="1"/>
          </p:cNvSpPr>
          <p:nvPr/>
        </p:nvSpPr>
        <p:spPr bwMode="auto">
          <a:xfrm>
            <a:off x="188913" y="1676400"/>
            <a:ext cx="8763000" cy="882650"/>
          </a:xfrm>
          <a:prstGeom prst="rect">
            <a:avLst/>
          </a:prstGeom>
          <a:noFill/>
          <a:ln w="12700">
            <a:noFill/>
            <a:miter lim="800000"/>
            <a:headEnd/>
            <a:tailEnd/>
          </a:ln>
        </p:spPr>
        <p:txBody>
          <a:bodyPr lIns="90487" tIns="44450" rIns="90487" bIns="44450">
            <a:prstTxWarp prst="textNoShape">
              <a:avLst/>
            </a:prstTxWarp>
            <a:spAutoFit/>
          </a:bodyPr>
          <a:lstStyle/>
          <a:p>
            <a:pPr algn="ctr">
              <a:spcBef>
                <a:spcPct val="0"/>
              </a:spcBef>
              <a:buSzTx/>
            </a:pPr>
            <a:r>
              <a:rPr lang="en-US" sz="2600" b="1" dirty="0">
                <a:solidFill>
                  <a:srgbClr val="060A9E"/>
                </a:solidFill>
              </a:rPr>
              <a:t>Answers without explanations are </a:t>
            </a:r>
            <a:br>
              <a:rPr lang="en-US" sz="2600" b="1" dirty="0">
                <a:solidFill>
                  <a:srgbClr val="060A9E"/>
                </a:solidFill>
              </a:rPr>
            </a:br>
            <a:r>
              <a:rPr lang="en-US" sz="2600" b="1" dirty="0">
                <a:solidFill>
                  <a:srgbClr val="060A9E"/>
                </a:solidFill>
              </a:rPr>
              <a:t>not a good measure of student understanding.</a:t>
            </a:r>
          </a:p>
        </p:txBody>
      </p:sp>
      <p:sp>
        <p:nvSpPr>
          <p:cNvPr id="4" name="Text Box 3"/>
          <p:cNvSpPr txBox="1">
            <a:spLocks noChangeArrowheads="1"/>
          </p:cNvSpPr>
          <p:nvPr/>
        </p:nvSpPr>
        <p:spPr bwMode="auto">
          <a:xfrm>
            <a:off x="1066800" y="3124200"/>
            <a:ext cx="7543800" cy="1096963"/>
          </a:xfrm>
          <a:prstGeom prst="rect">
            <a:avLst/>
          </a:prstGeom>
          <a:noFill/>
          <a:ln w="12700">
            <a:noFill/>
            <a:miter lim="800000"/>
            <a:headEnd/>
            <a:tailEnd/>
          </a:ln>
        </p:spPr>
        <p:txBody>
          <a:bodyPr anchor="ctr">
            <a:prstTxWarp prst="textNoShape">
              <a:avLst/>
            </a:prstTxWarp>
            <a:spAutoFit/>
          </a:bodyPr>
          <a:lstStyle/>
          <a:p>
            <a:pPr>
              <a:spcBef>
                <a:spcPct val="0"/>
              </a:spcBef>
              <a:buSzTx/>
            </a:pPr>
            <a:r>
              <a:rPr lang="en-US" sz="2200" b="1" dirty="0">
                <a:solidFill>
                  <a:srgbClr val="9C007A"/>
                </a:solidFill>
              </a:rPr>
              <a:t>Explanations of reasoning must be required on homework and examinations in order to assess student understanding.</a:t>
            </a:r>
          </a:p>
        </p:txBody>
      </p:sp>
    </p:spTree>
  </p:cSld>
  <p:clrMapOvr>
    <a:masterClrMapping/>
  </p:clrMapOvr>
  <p:transition>
    <p:fade/>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9090" name="Title 1"/>
          <p:cNvSpPr>
            <a:spLocks noGrp="1"/>
          </p:cNvSpPr>
          <p:nvPr>
            <p:ph type="title"/>
          </p:nvPr>
        </p:nvSpPr>
        <p:spPr>
          <a:xfrm>
            <a:off x="687388" y="228600"/>
            <a:ext cx="7769225" cy="643766"/>
          </a:xfrm>
        </p:spPr>
        <p:txBody>
          <a:bodyPr/>
          <a:lstStyle/>
          <a:p>
            <a:r>
              <a:rPr lang="en-US" sz="3600" b="1" dirty="0" smtClean="0">
                <a:ea typeface="ＭＳ Ｐゴシック" pitchFamily="-80" charset="-128"/>
                <a:cs typeface="ＭＳ Ｐゴシック" pitchFamily="-80" charset="-128"/>
              </a:rPr>
              <a:t>Multiple-choice instruments</a:t>
            </a:r>
          </a:p>
        </p:txBody>
      </p:sp>
      <p:sp>
        <p:nvSpPr>
          <p:cNvPr id="3" name="Content Placeholder 2"/>
          <p:cNvSpPr>
            <a:spLocks noGrp="1"/>
          </p:cNvSpPr>
          <p:nvPr>
            <p:ph idx="1"/>
          </p:nvPr>
        </p:nvSpPr>
        <p:spPr>
          <a:xfrm>
            <a:off x="457202" y="1066800"/>
            <a:ext cx="8229598" cy="3598421"/>
          </a:xfrm>
        </p:spPr>
        <p:txBody>
          <a:bodyPr/>
          <a:lstStyle/>
          <a:p>
            <a:pPr marL="514350" indent="-514350">
              <a:buFont typeface="+mj-lt"/>
              <a:buAutoNum type="alphaLcPeriod"/>
              <a:defRPr/>
            </a:pPr>
            <a:r>
              <a:rPr lang="en-US" sz="2000" b="1" dirty="0" smtClean="0"/>
              <a:t>are </a:t>
            </a:r>
            <a:r>
              <a:rPr lang="en-US" sz="2000" b="1" dirty="0" smtClean="0"/>
              <a:t>useful for acquiring quantitative data</a:t>
            </a:r>
            <a:endParaRPr lang="en-US" sz="2000" b="1" dirty="0" smtClean="0"/>
          </a:p>
          <a:p>
            <a:pPr marL="514350" indent="-514350">
              <a:spcBef>
                <a:spcPts val="2200"/>
              </a:spcBef>
              <a:buFont typeface="+mj-lt"/>
              <a:buAutoNum type="alphaLcPeriod"/>
              <a:defRPr/>
            </a:pPr>
            <a:r>
              <a:rPr lang="en-US" sz="2000" b="1" dirty="0" smtClean="0"/>
              <a:t>can </a:t>
            </a:r>
            <a:r>
              <a:rPr lang="en-US" sz="2000" b="1" dirty="0" smtClean="0"/>
              <a:t>inform physics instructors of lack of conceptual </a:t>
            </a:r>
            <a:r>
              <a:rPr lang="en-US" sz="2000" b="1" dirty="0" smtClean="0"/>
              <a:t>understanding</a:t>
            </a:r>
            <a:endParaRPr lang="en-US" sz="1400" b="1" dirty="0" smtClean="0"/>
          </a:p>
          <a:p>
            <a:pPr marL="514350" indent="-514350">
              <a:spcBef>
                <a:spcPts val="2200"/>
              </a:spcBef>
              <a:spcAft>
                <a:spcPts val="0"/>
              </a:spcAft>
              <a:buFont typeface="+mj-lt"/>
              <a:buAutoNum type="alphaLcPeriod"/>
              <a:defRPr/>
            </a:pPr>
            <a:r>
              <a:rPr lang="en-US" sz="2000" b="1" dirty="0" smtClean="0"/>
              <a:t>can </a:t>
            </a:r>
            <a:r>
              <a:rPr lang="en-US" sz="2000" b="1" dirty="0" smtClean="0"/>
              <a:t>provide indication of effectiveness of instruction </a:t>
            </a:r>
            <a:endParaRPr lang="en-US" sz="2000" b="1" dirty="0" smtClean="0"/>
          </a:p>
          <a:p>
            <a:pPr marL="514350" indent="-514350">
              <a:spcBef>
                <a:spcPts val="1800"/>
              </a:spcBef>
              <a:buFont typeface="+mj-lt"/>
              <a:buAutoNum type="alphaLcPeriod"/>
              <a:defRPr/>
            </a:pPr>
            <a:r>
              <a:rPr lang="en-US" sz="2000" b="1" dirty="0" smtClean="0">
                <a:solidFill>
                  <a:srgbClr val="FF00FF"/>
                </a:solidFill>
              </a:rPr>
              <a:t>are </a:t>
            </a:r>
            <a:r>
              <a:rPr lang="en-US" sz="2000" b="1" dirty="0" smtClean="0">
                <a:solidFill>
                  <a:srgbClr val="FF00FF"/>
                </a:solidFill>
              </a:rPr>
              <a:t>not adequate for assessing reasoning</a:t>
            </a:r>
            <a:r>
              <a:rPr lang="en-US" sz="1800" b="1" dirty="0" smtClean="0">
                <a:solidFill>
                  <a:srgbClr val="FF00FF"/>
                </a:solidFill>
              </a:rPr>
              <a:t/>
            </a:r>
            <a:br>
              <a:rPr lang="en-US" sz="1800" b="1" dirty="0" smtClean="0">
                <a:solidFill>
                  <a:srgbClr val="FF00FF"/>
                </a:solidFill>
              </a:rPr>
            </a:br>
            <a:r>
              <a:rPr lang="en-US" sz="1800" dirty="0" smtClean="0">
                <a:solidFill>
                  <a:srgbClr val="FF00FF"/>
                </a:solidFill>
              </a:rPr>
              <a:t>(e.g., students may give right answers for wrong reasons</a:t>
            </a:r>
            <a:r>
              <a:rPr lang="en-US" sz="1800" dirty="0" smtClean="0">
                <a:solidFill>
                  <a:srgbClr val="FF00FF"/>
                </a:solidFill>
              </a:rPr>
              <a:t>)</a:t>
            </a:r>
          </a:p>
          <a:p>
            <a:pPr marL="514350" indent="-514350">
              <a:spcBef>
                <a:spcPts val="2200"/>
              </a:spcBef>
              <a:spcAft>
                <a:spcPts val="0"/>
              </a:spcAft>
              <a:buFont typeface="+mj-lt"/>
              <a:buAutoNum type="alphaLcPeriod"/>
              <a:defRPr/>
            </a:pPr>
            <a:r>
              <a:rPr lang="en-US" sz="2000" b="1" dirty="0" smtClean="0">
                <a:solidFill>
                  <a:srgbClr val="FF00FF"/>
                </a:solidFill>
              </a:rPr>
              <a:t>do not provide sufficient information for identifying specific difficulties and developing effective instruction.</a:t>
            </a:r>
            <a:endParaRPr lang="en-US" sz="2000" b="1" dirty="0">
              <a:solidFill>
                <a:srgbClr val="FF00FF"/>
              </a:solidFill>
            </a:endParaRPr>
          </a:p>
        </p:txBody>
      </p:sp>
      <p:sp>
        <p:nvSpPr>
          <p:cNvPr id="89092" name="Slide Number Placeholder 3"/>
          <p:cNvSpPr>
            <a:spLocks noGrp="1"/>
          </p:cNvSpPr>
          <p:nvPr>
            <p:ph type="sldNum" sz="quarter" idx="10"/>
          </p:nvPr>
        </p:nvSpPr>
        <p:spPr>
          <a:xfrm>
            <a:off x="8796338" y="6553200"/>
            <a:ext cx="325437" cy="244475"/>
          </a:xfrm>
          <a:noFill/>
        </p:spPr>
        <p:txBody>
          <a:bodyPr/>
          <a:lstStyle/>
          <a:p>
            <a:fld id="{483DC1D0-CAD2-0C47-9776-5F55AF02CDC7}" type="slidenum">
              <a:rPr lang="en-US" smtClean="0">
                <a:latin typeface="Helvetica" charset="0"/>
              </a:rPr>
              <a:pPr/>
              <a:t>57</a:t>
            </a:fld>
            <a:endParaRPr lang="en-US" smtClean="0">
              <a:latin typeface="Helvetica" charset="0"/>
            </a:endParaRPr>
          </a:p>
        </p:txBody>
      </p:sp>
      <p:sp>
        <p:nvSpPr>
          <p:cNvPr id="6" name="TextBox 5"/>
          <p:cNvSpPr txBox="1"/>
          <p:nvPr/>
        </p:nvSpPr>
        <p:spPr>
          <a:xfrm>
            <a:off x="304800" y="5410200"/>
            <a:ext cx="8534400" cy="923330"/>
          </a:xfrm>
          <a:prstGeom prst="rect">
            <a:avLst/>
          </a:prstGeom>
          <a:noFill/>
        </p:spPr>
        <p:txBody>
          <a:bodyPr wrap="square" rtlCol="0">
            <a:spAutoFit/>
          </a:bodyPr>
          <a:lstStyle/>
          <a:p>
            <a:r>
              <a:rPr lang="en-US" b="1" dirty="0" smtClean="0"/>
              <a:t>Need to require that students articulate their reasoning through interactions with classmates, well-prepared teaching assistants, and faculty.  </a:t>
            </a:r>
            <a:br>
              <a:rPr lang="en-US" b="1" dirty="0" smtClean="0"/>
            </a:br>
            <a:r>
              <a:rPr lang="en-US" b="1" dirty="0" smtClean="0"/>
              <a:t>Course grades must reflect this critical component.</a:t>
            </a:r>
            <a:endParaRPr lang="en-US" b="1" dirty="0"/>
          </a:p>
        </p:txBody>
      </p:sp>
    </p:spTree>
  </p:cSld>
  <p:clrMapOvr>
    <a:masterClrMapping/>
  </p:clrMapOvr>
  <p:transition>
    <p:fade/>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a:xfrm>
            <a:off x="687388" y="149704"/>
            <a:ext cx="7769225" cy="951542"/>
          </a:xfrm>
          <a:noFill/>
        </p:spPr>
        <p:txBody>
          <a:bodyPr/>
          <a:lstStyle/>
          <a:p>
            <a:r>
              <a:rPr lang="en-US" sz="2800" b="1" dirty="0">
                <a:ea typeface="ＭＳ Ｐゴシック" pitchFamily="-80" charset="-128"/>
                <a:cs typeface="ＭＳ Ｐゴシック" pitchFamily="-80" charset="-128"/>
              </a:rPr>
              <a:t>Some general intellectual goals </a:t>
            </a:r>
            <a:br>
              <a:rPr lang="en-US" sz="2800" b="1" dirty="0">
                <a:ea typeface="ＭＳ Ｐゴシック" pitchFamily="-80" charset="-128"/>
                <a:cs typeface="ＭＳ Ｐゴシック" pitchFamily="-80" charset="-128"/>
              </a:rPr>
            </a:br>
            <a:r>
              <a:rPr lang="en-US" sz="2800" b="1" dirty="0">
                <a:ea typeface="ＭＳ Ｐゴシック" pitchFamily="-80" charset="-128"/>
                <a:cs typeface="ＭＳ Ｐゴシック" pitchFamily="-80" charset="-128"/>
              </a:rPr>
              <a:t>for</a:t>
            </a:r>
            <a:r>
              <a:rPr lang="en-US" sz="2800" b="1" dirty="0" smtClean="0">
                <a:ea typeface="ＭＳ Ｐゴシック" pitchFamily="-80" charset="-128"/>
                <a:cs typeface="ＭＳ Ｐゴシック" pitchFamily="-80" charset="-128"/>
              </a:rPr>
              <a:t> physics courses</a:t>
            </a:r>
            <a:endParaRPr lang="en-US" sz="2800" b="1" dirty="0">
              <a:ea typeface="ＭＳ Ｐゴシック" pitchFamily="-80" charset="-128"/>
              <a:cs typeface="ＭＳ Ｐゴシック" pitchFamily="-80" charset="-128"/>
            </a:endParaRPr>
          </a:p>
        </p:txBody>
      </p:sp>
      <p:sp>
        <p:nvSpPr>
          <p:cNvPr id="108547" name="Rectangle 3"/>
          <p:cNvSpPr>
            <a:spLocks noGrp="1" noChangeArrowheads="1"/>
          </p:cNvSpPr>
          <p:nvPr>
            <p:ph type="body" idx="1"/>
          </p:nvPr>
        </p:nvSpPr>
        <p:spPr>
          <a:xfrm>
            <a:off x="687388" y="1296988"/>
            <a:ext cx="7769225" cy="698500"/>
          </a:xfrm>
          <a:noFill/>
        </p:spPr>
        <p:txBody>
          <a:bodyPr/>
          <a:lstStyle/>
          <a:p>
            <a:pPr algn="ctr">
              <a:buFontTx/>
              <a:buNone/>
            </a:pPr>
            <a:r>
              <a:rPr lang="en-US" sz="2000" i="1" dirty="0">
                <a:ea typeface="ＭＳ Ｐゴシック" pitchFamily="-80" charset="-128"/>
                <a:cs typeface="ＭＳ Ｐゴシック" pitchFamily="-80" charset="-128"/>
              </a:rPr>
              <a:t>The study of</a:t>
            </a:r>
            <a:r>
              <a:rPr lang="en-US" sz="2000" i="1" dirty="0" smtClean="0">
                <a:ea typeface="ＭＳ Ｐゴシック" pitchFamily="-80" charset="-128"/>
                <a:cs typeface="ＭＳ Ｐゴシック" pitchFamily="-80" charset="-128"/>
              </a:rPr>
              <a:t> physics by </a:t>
            </a:r>
            <a:r>
              <a:rPr lang="en-US" sz="2000" i="1" dirty="0">
                <a:ea typeface="ＭＳ Ｐゴシック" pitchFamily="-80" charset="-128"/>
                <a:cs typeface="ＭＳ Ｐゴシック" pitchFamily="-80" charset="-128"/>
              </a:rPr>
              <a:t>undergraduates and K-12 teachers </a:t>
            </a:r>
            <a:br>
              <a:rPr lang="en-US" sz="2000" i="1" dirty="0">
                <a:ea typeface="ＭＳ Ｐゴシック" pitchFamily="-80" charset="-128"/>
                <a:cs typeface="ＭＳ Ｐゴシック" pitchFamily="-80" charset="-128"/>
              </a:rPr>
            </a:br>
            <a:r>
              <a:rPr lang="en-US" sz="2000" i="1" dirty="0">
                <a:ea typeface="ＭＳ Ｐゴシック" pitchFamily="-80" charset="-128"/>
                <a:cs typeface="ＭＳ Ｐゴシック" pitchFamily="-80" charset="-128"/>
              </a:rPr>
              <a:t>should help develop ability in:</a:t>
            </a:r>
          </a:p>
        </p:txBody>
      </p:sp>
      <p:sp>
        <p:nvSpPr>
          <p:cNvPr id="108548" name="Rectangle 4"/>
          <p:cNvSpPr>
            <a:spLocks noChangeArrowheads="1"/>
          </p:cNvSpPr>
          <p:nvPr/>
        </p:nvSpPr>
        <p:spPr bwMode="auto">
          <a:xfrm>
            <a:off x="381000" y="2093913"/>
            <a:ext cx="8378825" cy="776287"/>
          </a:xfrm>
          <a:prstGeom prst="rect">
            <a:avLst/>
          </a:prstGeom>
          <a:noFill/>
          <a:ln w="12700">
            <a:noFill/>
            <a:miter lim="800000"/>
            <a:headEnd/>
            <a:tailEnd/>
          </a:ln>
        </p:spPr>
        <p:txBody>
          <a:bodyPr lIns="90487" tIns="44450" rIns="90487" bIns="44450" anchor="ctr">
            <a:prstTxWarp prst="textNoShape">
              <a:avLst/>
            </a:prstTxWarp>
            <a:spAutoFit/>
          </a:bodyPr>
          <a:lstStyle/>
          <a:p>
            <a:pPr marL="401638" indent="-401638">
              <a:spcBef>
                <a:spcPct val="50000"/>
              </a:spcBef>
              <a:buSzTx/>
            </a:pPr>
            <a:r>
              <a:rPr lang="en-US" b="1" i="0"/>
              <a:t>Scientific thinking</a:t>
            </a:r>
          </a:p>
          <a:p>
            <a:pPr marL="401638" indent="-401638">
              <a:spcBef>
                <a:spcPct val="50000"/>
              </a:spcBef>
              <a:buSzTx/>
            </a:pPr>
            <a:r>
              <a:rPr lang="en-US" i="0"/>
              <a:t>	understanding nature of science (method, models, explanations)</a:t>
            </a:r>
          </a:p>
        </p:txBody>
      </p:sp>
      <p:sp>
        <p:nvSpPr>
          <p:cNvPr id="1233925" name="Rectangle 5"/>
          <p:cNvSpPr>
            <a:spLocks noChangeArrowheads="1"/>
          </p:cNvSpPr>
          <p:nvPr/>
        </p:nvSpPr>
        <p:spPr bwMode="auto">
          <a:xfrm>
            <a:off x="1222359" y="6169663"/>
            <a:ext cx="6321441" cy="459100"/>
          </a:xfrm>
          <a:prstGeom prst="rect">
            <a:avLst/>
          </a:prstGeom>
          <a:noFill/>
          <a:ln w="12700">
            <a:noFill/>
            <a:miter lim="800000"/>
            <a:headEnd/>
            <a:tailEnd/>
          </a:ln>
        </p:spPr>
        <p:txBody>
          <a:bodyPr wrap="none" lIns="90487" tIns="44450" rIns="90487" bIns="44450" anchor="ctr">
            <a:prstTxWarp prst="textNoShape">
              <a:avLst/>
            </a:prstTxWarp>
            <a:spAutoFit/>
          </a:bodyPr>
          <a:lstStyle/>
          <a:p>
            <a:pPr algn="ctr">
              <a:spcBef>
                <a:spcPct val="50000"/>
              </a:spcBef>
              <a:buSzTx/>
            </a:pPr>
            <a:r>
              <a:rPr lang="en-US" sz="2400" dirty="0"/>
              <a:t>These goals transcend the study </a:t>
            </a:r>
            <a:r>
              <a:rPr lang="en-US" sz="2400" dirty="0" smtClean="0"/>
              <a:t>of physics.</a:t>
            </a:r>
            <a:endParaRPr lang="en-US" sz="2400" dirty="0"/>
          </a:p>
        </p:txBody>
      </p:sp>
      <p:sp>
        <p:nvSpPr>
          <p:cNvPr id="1233926" name="Rectangle 6"/>
          <p:cNvSpPr>
            <a:spLocks noChangeArrowheads="1"/>
          </p:cNvSpPr>
          <p:nvPr/>
        </p:nvSpPr>
        <p:spPr bwMode="auto">
          <a:xfrm>
            <a:off x="381000" y="4192588"/>
            <a:ext cx="8378825" cy="1738312"/>
          </a:xfrm>
          <a:prstGeom prst="rect">
            <a:avLst/>
          </a:prstGeom>
          <a:noFill/>
          <a:ln w="12700">
            <a:noFill/>
            <a:miter lim="800000"/>
            <a:headEnd/>
            <a:tailEnd/>
          </a:ln>
        </p:spPr>
        <p:txBody>
          <a:bodyPr lIns="90487" tIns="44450" rIns="90487" bIns="44450" anchor="ctr">
            <a:prstTxWarp prst="textNoShape">
              <a:avLst/>
            </a:prstTxWarp>
            <a:spAutoFit/>
          </a:bodyPr>
          <a:lstStyle/>
          <a:p>
            <a:pPr marL="401638" indent="-401638">
              <a:spcBef>
                <a:spcPct val="50000"/>
              </a:spcBef>
              <a:buSzTx/>
            </a:pPr>
            <a:r>
              <a:rPr lang="en-US" b="1" i="0" dirty="0"/>
              <a:t>Reflective thinking</a:t>
            </a:r>
          </a:p>
          <a:p>
            <a:pPr marL="401638" indent="-401638">
              <a:spcBef>
                <a:spcPct val="50000"/>
              </a:spcBef>
              <a:buSzTx/>
            </a:pPr>
            <a:r>
              <a:rPr lang="en-US" i="0" dirty="0"/>
              <a:t>	learning to ask the types of questions necessary for recognizing when they do or do not understand a concept or principle</a:t>
            </a:r>
          </a:p>
          <a:p>
            <a:pPr marL="401638" indent="-401638">
              <a:spcBef>
                <a:spcPct val="50000"/>
              </a:spcBef>
              <a:buSzTx/>
            </a:pPr>
            <a:r>
              <a:rPr lang="en-US" i="0" dirty="0"/>
              <a:t>	learning to ask the types of questions necessary for helping themselves</a:t>
            </a:r>
            <a:r>
              <a:rPr lang="en-US" i="0" dirty="0">
                <a:solidFill>
                  <a:srgbClr val="000000"/>
                </a:solidFill>
              </a:rPr>
              <a:t> (and their students) develop a functional understanding</a:t>
            </a:r>
          </a:p>
        </p:txBody>
      </p:sp>
      <p:sp>
        <p:nvSpPr>
          <p:cNvPr id="1233927" name="Rectangle 7"/>
          <p:cNvSpPr>
            <a:spLocks noChangeArrowheads="1"/>
          </p:cNvSpPr>
          <p:nvPr/>
        </p:nvSpPr>
        <p:spPr bwMode="auto">
          <a:xfrm>
            <a:off x="381000" y="3116263"/>
            <a:ext cx="8378825" cy="776287"/>
          </a:xfrm>
          <a:prstGeom prst="rect">
            <a:avLst/>
          </a:prstGeom>
          <a:noFill/>
          <a:ln w="12700">
            <a:noFill/>
            <a:miter lim="800000"/>
            <a:headEnd/>
            <a:tailEnd/>
          </a:ln>
        </p:spPr>
        <p:txBody>
          <a:bodyPr lIns="90487" tIns="44450" rIns="90487" bIns="44450" anchor="ctr">
            <a:prstTxWarp prst="textNoShape">
              <a:avLst/>
            </a:prstTxWarp>
            <a:spAutoFit/>
          </a:bodyPr>
          <a:lstStyle/>
          <a:p>
            <a:pPr marL="401638" indent="-401638">
              <a:spcBef>
                <a:spcPct val="50000"/>
              </a:spcBef>
              <a:buSzTx/>
            </a:pPr>
            <a:r>
              <a:rPr lang="en-US" b="1" i="0"/>
              <a:t>Critical thinking</a:t>
            </a:r>
          </a:p>
          <a:p>
            <a:pPr marL="401638" indent="-401638">
              <a:spcBef>
                <a:spcPct val="50000"/>
              </a:spcBef>
              <a:buSzTx/>
            </a:pPr>
            <a:r>
              <a:rPr lang="en-US" i="0"/>
              <a:t>	distinguishing scientific reasoning from personal belief or opinion</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233927"/>
                                        </p:tgtEl>
                                        <p:attrNameLst>
                                          <p:attrName>style.visibility</p:attrName>
                                        </p:attrNameLst>
                                      </p:cBhvr>
                                      <p:to>
                                        <p:strVal val="visible"/>
                                      </p:to>
                                    </p:set>
                                    <p:animEffect transition="in" filter="dissolve">
                                      <p:cBhvr>
                                        <p:cTn id="7" dur="500"/>
                                        <p:tgtEl>
                                          <p:spTgt spid="123392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33926"/>
                                        </p:tgtEl>
                                        <p:attrNameLst>
                                          <p:attrName>style.visibility</p:attrName>
                                        </p:attrNameLst>
                                      </p:cBhvr>
                                      <p:to>
                                        <p:strVal val="visible"/>
                                      </p:to>
                                    </p:set>
                                    <p:animEffect transition="in" filter="dissolve">
                                      <p:cBhvr>
                                        <p:cTn id="12" dur="500"/>
                                        <p:tgtEl>
                                          <p:spTgt spid="1233926"/>
                                        </p:tgtEl>
                                      </p:cBhvr>
                                    </p:animEffect>
                                  </p:childTnLst>
                                </p:cTn>
                              </p:par>
                            </p:childTnLst>
                          </p:cTn>
                        </p:par>
                        <p:par>
                          <p:cTn id="13" fill="hold">
                            <p:stCondLst>
                              <p:cond delay="500"/>
                            </p:stCondLst>
                            <p:childTnLst>
                              <p:par>
                                <p:cTn id="14" presetID="9" presetClass="entr" presetSubtype="0" fill="hold" grpId="0" nodeType="afterEffect">
                                  <p:stCondLst>
                                    <p:cond delay="0"/>
                                  </p:stCondLst>
                                  <p:childTnLst>
                                    <p:set>
                                      <p:cBhvr>
                                        <p:cTn id="15" dur="1" fill="hold">
                                          <p:stCondLst>
                                            <p:cond delay="0"/>
                                          </p:stCondLst>
                                        </p:cTn>
                                        <p:tgtEl>
                                          <p:spTgt spid="1233925"/>
                                        </p:tgtEl>
                                        <p:attrNameLst>
                                          <p:attrName>style.visibility</p:attrName>
                                        </p:attrNameLst>
                                      </p:cBhvr>
                                      <p:to>
                                        <p:strVal val="visible"/>
                                      </p:to>
                                    </p:set>
                                    <p:animEffect transition="in" filter="dissolve">
                                      <p:cBhvr>
                                        <p:cTn id="16" dur="500"/>
                                        <p:tgtEl>
                                          <p:spTgt spid="12339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3925" grpId="0" autoUpdateAnimBg="0"/>
      <p:bldP spid="1233926" grpId="0" autoUpdateAnimBg="0"/>
      <p:bldP spid="1233927" grpId="0" autoUpdateAnimBg="0"/>
    </p:bldLst>
  </p:timing>
</p:sld>
</file>

<file path=ppt/slides/slide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5474" name="Slide Number Placeholder 1"/>
          <p:cNvSpPr>
            <a:spLocks noGrp="1"/>
          </p:cNvSpPr>
          <p:nvPr>
            <p:ph type="sldNum" sz="quarter" idx="10"/>
          </p:nvPr>
        </p:nvSpPr>
        <p:spPr>
          <a:xfrm>
            <a:off x="8804275" y="6553200"/>
            <a:ext cx="325438" cy="244475"/>
          </a:xfrm>
          <a:noFill/>
        </p:spPr>
        <p:txBody>
          <a:bodyPr/>
          <a:lstStyle/>
          <a:p>
            <a:fld id="{6C11E79F-B67B-9E4B-A93E-57E24683BFF3}" type="slidenum">
              <a:rPr lang="en-US" smtClean="0">
                <a:latin typeface="Helvetica" charset="0"/>
              </a:rPr>
              <a:pPr/>
              <a:t>59</a:t>
            </a:fld>
            <a:endParaRPr lang="en-US" smtClean="0">
              <a:latin typeface="Helvetica" charset="0"/>
            </a:endParaRPr>
          </a:p>
        </p:txBody>
      </p:sp>
      <p:sp>
        <p:nvSpPr>
          <p:cNvPr id="6" name="TextBox 5"/>
          <p:cNvSpPr txBox="1"/>
          <p:nvPr/>
        </p:nvSpPr>
        <p:spPr>
          <a:xfrm>
            <a:off x="152400" y="1143000"/>
            <a:ext cx="8848346" cy="1668149"/>
          </a:xfrm>
          <a:prstGeom prst="rect">
            <a:avLst/>
          </a:prstGeom>
          <a:noFill/>
        </p:spPr>
        <p:txBody>
          <a:bodyPr wrap="square" rtlCol="0">
            <a:spAutoFit/>
          </a:bodyPr>
          <a:lstStyle/>
          <a:p>
            <a:r>
              <a:rPr lang="en-US" sz="2400" b="1" dirty="0" smtClean="0"/>
              <a:t>Statement from 2010 PERC Overview:</a:t>
            </a:r>
          </a:p>
          <a:p>
            <a:pPr marL="228600"/>
            <a:endParaRPr lang="en-US" sz="1200" dirty="0" smtClean="0"/>
          </a:p>
          <a:p>
            <a:pPr marL="228600"/>
            <a:r>
              <a:rPr lang="en-US" sz="2000" dirty="0" smtClean="0"/>
              <a:t>An outsider surveying PER literature might conclude that PER studies and [curriculum] are dominated by concerns about conceptual understanding …</a:t>
            </a:r>
          </a:p>
        </p:txBody>
      </p:sp>
      <p:sp>
        <p:nvSpPr>
          <p:cNvPr id="7" name="Rectangle 6"/>
          <p:cNvSpPr/>
          <p:nvPr/>
        </p:nvSpPr>
        <p:spPr>
          <a:xfrm>
            <a:off x="533400" y="3810000"/>
            <a:ext cx="8077200" cy="1938992"/>
          </a:xfrm>
          <a:prstGeom prst="rect">
            <a:avLst/>
          </a:prstGeom>
        </p:spPr>
        <p:txBody>
          <a:bodyPr wrap="square">
            <a:spAutoFit/>
          </a:bodyPr>
          <a:lstStyle/>
          <a:p>
            <a:r>
              <a:rPr lang="en-US" sz="2400" i="0" dirty="0" smtClean="0"/>
              <a:t>To the extent this statement characterizes the situation, we</a:t>
            </a:r>
            <a:r>
              <a:rPr lang="en-US" sz="2400" i="0" dirty="0" smtClean="0"/>
              <a:t> may reflect on our experience </a:t>
            </a:r>
            <a:r>
              <a:rPr lang="en-US" sz="2400" i="0" dirty="0" smtClean="0"/>
              <a:t>on how discipline-based education research has influenced physics instructors and led to</a:t>
            </a:r>
            <a:r>
              <a:rPr lang="en-US" sz="2400" i="0" dirty="0" smtClean="0"/>
              <a:t> a greater emphasis on conceptual </a:t>
            </a:r>
            <a:r>
              <a:rPr lang="en-US" sz="2400" i="0" dirty="0" smtClean="0"/>
              <a:t>understanding</a:t>
            </a:r>
            <a:r>
              <a:rPr lang="en-US" sz="2400" i="0" dirty="0" smtClean="0"/>
              <a:t> as an important </a:t>
            </a:r>
            <a:r>
              <a:rPr lang="en-US" sz="2400" i="0" dirty="0" smtClean="0"/>
              <a:t>goal of instruction. </a:t>
            </a: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2770" name="Title 1"/>
          <p:cNvSpPr>
            <a:spLocks noGrp="1"/>
          </p:cNvSpPr>
          <p:nvPr>
            <p:ph type="title"/>
          </p:nvPr>
        </p:nvSpPr>
        <p:spPr>
          <a:xfrm>
            <a:off x="377825" y="28001"/>
            <a:ext cx="8385176" cy="1136208"/>
          </a:xfrm>
        </p:spPr>
        <p:txBody>
          <a:bodyPr/>
          <a:lstStyle/>
          <a:p>
            <a:r>
              <a:rPr lang="en-US" sz="2800" b="1" dirty="0" smtClean="0">
                <a:ea typeface="ＭＳ Ｐゴシック" pitchFamily="-80" charset="-128"/>
                <a:cs typeface="ＭＳ Ｐゴシック" pitchFamily="-80" charset="-128"/>
              </a:rPr>
              <a:t>Early Research: 1973 ~ </a:t>
            </a:r>
            <a:r>
              <a:rPr lang="en-US" sz="2800" b="1" dirty="0" smtClean="0">
                <a:ea typeface="ＭＳ Ｐゴシック" pitchFamily="-80" charset="-128"/>
                <a:cs typeface="ＭＳ Ｐゴシック" pitchFamily="-80" charset="-128"/>
              </a:rPr>
              <a:t>1991</a:t>
            </a:r>
            <a:br>
              <a:rPr lang="en-US" sz="2800" b="1" dirty="0" smtClean="0">
                <a:ea typeface="ＭＳ Ｐゴシック" pitchFamily="-80" charset="-128"/>
                <a:cs typeface="ＭＳ Ｐゴシック" pitchFamily="-80" charset="-128"/>
              </a:rPr>
            </a:br>
            <a:r>
              <a:rPr lang="en-US" sz="2000" i="1" dirty="0" smtClean="0">
                <a:ea typeface="ＭＳ Ｐゴシック" pitchFamily="-80" charset="-128"/>
                <a:cs typeface="ＭＳ Ｐゴシック" pitchFamily="-80" charset="-128"/>
              </a:rPr>
              <a:t>Emphasis on research related to Physics by Inquiry </a:t>
            </a:r>
            <a:br>
              <a:rPr lang="en-US" sz="2000" i="1" dirty="0" smtClean="0">
                <a:ea typeface="ＭＳ Ｐゴシック" pitchFamily="-80" charset="-128"/>
                <a:cs typeface="ＭＳ Ｐゴシック" pitchFamily="-80" charset="-128"/>
              </a:rPr>
            </a:br>
            <a:r>
              <a:rPr lang="en-US" sz="2000" i="1" dirty="0" smtClean="0">
                <a:ea typeface="ＭＳ Ｐゴシック" pitchFamily="-80" charset="-128"/>
                <a:cs typeface="ＭＳ Ｐゴシック" pitchFamily="-80" charset="-128"/>
              </a:rPr>
              <a:t>-- strong focus on reasoning --</a:t>
            </a:r>
            <a:endParaRPr lang="en-US" sz="2800" b="1" i="1" dirty="0" smtClean="0">
              <a:ea typeface="ＭＳ Ｐゴシック" pitchFamily="-80" charset="-128"/>
              <a:cs typeface="ＭＳ Ｐゴシック" pitchFamily="-80" charset="-128"/>
            </a:endParaRPr>
          </a:p>
        </p:txBody>
      </p:sp>
      <p:sp>
        <p:nvSpPr>
          <p:cNvPr id="29699" name="Content Placeholder 2"/>
          <p:cNvSpPr>
            <a:spLocks noGrp="1"/>
          </p:cNvSpPr>
          <p:nvPr>
            <p:ph idx="1"/>
          </p:nvPr>
        </p:nvSpPr>
        <p:spPr>
          <a:xfrm>
            <a:off x="114300" y="1344363"/>
            <a:ext cx="8864600" cy="5285037"/>
          </a:xfrm>
        </p:spPr>
        <p:txBody>
          <a:bodyPr/>
          <a:lstStyle/>
          <a:p>
            <a:pPr>
              <a:defRPr/>
            </a:pPr>
            <a:r>
              <a:rPr lang="en-US" sz="2800" b="1" dirty="0" smtClean="0">
                <a:ea typeface="ＭＳ Ｐゴシック" pitchFamily="-80" charset="-128"/>
                <a:cs typeface="ＭＳ Ｐゴシック" pitchFamily="-80" charset="-128"/>
              </a:rPr>
              <a:t>Instruction</a:t>
            </a:r>
          </a:p>
          <a:p>
            <a:pPr lvl="1">
              <a:spcBef>
                <a:spcPts val="0"/>
              </a:spcBef>
              <a:defRPr/>
            </a:pPr>
            <a:r>
              <a:rPr lang="en-US" sz="2400" dirty="0" smtClean="0"/>
              <a:t>K-12 teachers</a:t>
            </a:r>
            <a:r>
              <a:rPr lang="en-US" sz="3200" dirty="0" smtClean="0"/>
              <a:t> </a:t>
            </a:r>
            <a:r>
              <a:rPr lang="en-US" sz="2200" dirty="0" smtClean="0"/>
              <a:t>(beginning with K-6)</a:t>
            </a:r>
          </a:p>
          <a:p>
            <a:pPr lvl="1">
              <a:spcBef>
                <a:spcPts val="0"/>
              </a:spcBef>
              <a:defRPr/>
            </a:pPr>
            <a:r>
              <a:rPr lang="en-US" sz="2400" dirty="0" smtClean="0"/>
              <a:t>Underprepared students</a:t>
            </a:r>
            <a:r>
              <a:rPr lang="en-US" sz="3200" dirty="0" smtClean="0"/>
              <a:t> </a:t>
            </a:r>
            <a:r>
              <a:rPr lang="en-US" sz="2200" dirty="0" smtClean="0"/>
              <a:t>(aspiring to science-related careers)</a:t>
            </a:r>
          </a:p>
          <a:p>
            <a:pPr>
              <a:spcBef>
                <a:spcPts val="2000"/>
              </a:spcBef>
              <a:spcAft>
                <a:spcPts val="0"/>
              </a:spcAft>
              <a:buFont typeface="Arial" charset="0"/>
              <a:buChar char="•"/>
              <a:defRPr/>
            </a:pPr>
            <a:r>
              <a:rPr lang="en-US" sz="2800" b="1" dirty="0" smtClean="0">
                <a:ea typeface="ＭＳ Ｐゴシック" pitchFamily="-80" charset="-128"/>
                <a:cs typeface="ＭＳ Ｐゴシック" pitchFamily="-80" charset="-128"/>
              </a:rPr>
              <a:t>Research</a:t>
            </a:r>
          </a:p>
          <a:p>
            <a:pPr lvl="1" indent="-457200">
              <a:spcBef>
                <a:spcPts val="1176"/>
              </a:spcBef>
              <a:defRPr/>
            </a:pPr>
            <a:r>
              <a:rPr lang="en-US" sz="2400" dirty="0" smtClean="0"/>
              <a:t>Observations and conversations with students, homework, paper assignments, exams </a:t>
            </a:r>
          </a:p>
          <a:p>
            <a:pPr lvl="1" indent="-457200">
              <a:spcBef>
                <a:spcPts val="1176"/>
              </a:spcBef>
              <a:defRPr/>
            </a:pPr>
            <a:r>
              <a:rPr lang="en-US" sz="2400" dirty="0" smtClean="0"/>
              <a:t>Individual demonstration interviews</a:t>
            </a:r>
          </a:p>
          <a:p>
            <a:pPr lvl="2" indent="-279400">
              <a:buFont typeface="Arial" charset="0"/>
              <a:buChar char="•"/>
              <a:defRPr/>
            </a:pPr>
            <a:r>
              <a:rPr lang="en-US" dirty="0" smtClean="0"/>
              <a:t>Quantitative data (limited) </a:t>
            </a:r>
          </a:p>
          <a:p>
            <a:pPr lvl="2" indent="-279400">
              <a:buFont typeface="Arial" charset="0"/>
              <a:buChar char="•"/>
              <a:defRPr/>
            </a:pPr>
            <a:r>
              <a:rPr lang="en-US" dirty="0" smtClean="0"/>
              <a:t>Qualitative data (rich in detail)</a:t>
            </a:r>
            <a:r>
              <a:rPr lang="en-US" dirty="0" smtClean="0">
                <a:ea typeface="ＭＳ Ｐゴシック" pitchFamily="-80" charset="-128"/>
                <a:cs typeface="ＭＳ Ｐゴシック" pitchFamily="-80" charset="-128"/>
              </a:rPr>
              <a:t> </a:t>
            </a:r>
          </a:p>
          <a:p>
            <a:pPr>
              <a:spcBef>
                <a:spcPts val="2424"/>
              </a:spcBef>
              <a:buFont typeface="Arial" charset="0"/>
              <a:buChar char="•"/>
              <a:defRPr/>
            </a:pPr>
            <a:r>
              <a:rPr lang="en-US" sz="2800" b="1" dirty="0" smtClean="0">
                <a:ea typeface="ＭＳ Ｐゴシック" pitchFamily="-80" charset="-128"/>
                <a:cs typeface="ＭＳ Ｐゴシック" pitchFamily="-80" charset="-128"/>
              </a:rPr>
              <a:t>Development &amp; Assessment</a:t>
            </a:r>
            <a:r>
              <a:rPr lang="en-US" sz="2800" dirty="0" smtClean="0">
                <a:ea typeface="ＭＳ Ｐゴシック" pitchFamily="-80" charset="-128"/>
                <a:cs typeface="ＭＳ Ｐゴシック" pitchFamily="-80" charset="-128"/>
              </a:rPr>
              <a:t> </a:t>
            </a:r>
            <a:r>
              <a:rPr lang="en-US" sz="2800" dirty="0" err="1" smtClean="0">
                <a:ea typeface="ＭＳ Ｐゴシック" pitchFamily="-80" charset="-128"/>
                <a:cs typeface="ＭＳ Ｐゴシック" pitchFamily="-80" charset="-128"/>
                <a:sym typeface="Wingdings" charset="2"/>
              </a:rPr>
              <a:t></a:t>
            </a:r>
            <a:r>
              <a:rPr lang="en-US" sz="2800" dirty="0" smtClean="0">
                <a:ea typeface="ＭＳ Ｐゴシック" pitchFamily="-80" charset="-128"/>
                <a:cs typeface="ＭＳ Ｐゴシック" pitchFamily="-80" charset="-128"/>
                <a:sym typeface="Wingdings" charset="2"/>
              </a:rPr>
              <a:t> </a:t>
            </a:r>
            <a:r>
              <a:rPr lang="en-US" sz="2800" i="1" dirty="0" smtClean="0">
                <a:ea typeface="ＭＳ Ｐゴシック" pitchFamily="-80" charset="-128"/>
                <a:cs typeface="ＭＳ Ｐゴシック" pitchFamily="-80" charset="-128"/>
              </a:rPr>
              <a:t>Physics by Inquiry</a:t>
            </a:r>
          </a:p>
        </p:txBody>
      </p:sp>
      <p:sp>
        <p:nvSpPr>
          <p:cNvPr id="32772" name="Slide Number Placeholder 3"/>
          <p:cNvSpPr>
            <a:spLocks noGrp="1"/>
          </p:cNvSpPr>
          <p:nvPr>
            <p:ph type="sldNum" sz="quarter" idx="10"/>
          </p:nvPr>
        </p:nvSpPr>
        <p:spPr>
          <a:xfrm>
            <a:off x="8818563" y="6553200"/>
            <a:ext cx="325437" cy="244475"/>
          </a:xfrm>
          <a:noFill/>
        </p:spPr>
        <p:txBody>
          <a:bodyPr/>
          <a:lstStyle/>
          <a:p>
            <a:fld id="{5E0FC41A-62E9-6447-9D70-8BBB3E2EAC55}" type="slidenum">
              <a:rPr lang="en-US" smtClean="0">
                <a:latin typeface="Helvetica" charset="0"/>
              </a:rPr>
              <a:pPr/>
              <a:t>6</a:t>
            </a:fld>
            <a:endParaRPr lang="en-US" smtClean="0">
              <a:latin typeface="Helvetica" charset="0"/>
            </a:endParaRPr>
          </a:p>
        </p:txBody>
      </p:sp>
    </p:spTree>
  </p:cSld>
  <p:clrMapOvr>
    <a:masterClrMapping/>
  </p:clrMapOvr>
  <p:transition>
    <p:fade/>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5474" name="Slide Number Placeholder 1"/>
          <p:cNvSpPr>
            <a:spLocks noGrp="1"/>
          </p:cNvSpPr>
          <p:nvPr>
            <p:ph type="sldNum" sz="quarter" idx="10"/>
          </p:nvPr>
        </p:nvSpPr>
        <p:spPr>
          <a:xfrm>
            <a:off x="8804275" y="6553200"/>
            <a:ext cx="325438" cy="244475"/>
          </a:xfrm>
          <a:noFill/>
        </p:spPr>
        <p:txBody>
          <a:bodyPr/>
          <a:lstStyle/>
          <a:p>
            <a:fld id="{6C11E79F-B67B-9E4B-A93E-57E24683BFF3}" type="slidenum">
              <a:rPr lang="en-US" smtClean="0">
                <a:latin typeface="Helvetica" charset="0"/>
              </a:rPr>
              <a:pPr/>
              <a:t>60</a:t>
            </a:fld>
            <a:endParaRPr lang="en-US" smtClean="0">
              <a:latin typeface="Helvetica" charset="0"/>
            </a:endParaRPr>
          </a:p>
        </p:txBody>
      </p:sp>
      <p:sp>
        <p:nvSpPr>
          <p:cNvPr id="105475" name="TextBox 2"/>
          <p:cNvSpPr txBox="1">
            <a:spLocks noChangeArrowheads="1"/>
          </p:cNvSpPr>
          <p:nvPr/>
        </p:nvSpPr>
        <p:spPr bwMode="auto">
          <a:xfrm>
            <a:off x="304800" y="1219200"/>
            <a:ext cx="8507303" cy="3990836"/>
          </a:xfrm>
          <a:prstGeom prst="rect">
            <a:avLst/>
          </a:prstGeom>
          <a:noFill/>
          <a:ln w="9525">
            <a:noFill/>
            <a:miter lim="800000"/>
            <a:headEnd/>
            <a:tailEnd/>
          </a:ln>
        </p:spPr>
        <p:txBody>
          <a:bodyPr wrap="square">
            <a:prstTxWarp prst="textNoShape">
              <a:avLst/>
            </a:prstTxWarp>
            <a:spAutoFit/>
          </a:bodyPr>
          <a:lstStyle/>
          <a:p>
            <a:pPr marL="227013" indent="-227013">
              <a:spcAft>
                <a:spcPts val="0"/>
              </a:spcAft>
              <a:buFont typeface="Arial"/>
              <a:buChar char="•"/>
            </a:pPr>
            <a:r>
              <a:rPr lang="en-US" sz="2000" i="0" dirty="0" smtClean="0"/>
              <a:t>Quantitative data are necessary to </a:t>
            </a:r>
            <a:r>
              <a:rPr lang="en-US" sz="2000" i="0" dirty="0"/>
              <a:t>convince physics instructors of</a:t>
            </a:r>
            <a:r>
              <a:rPr lang="en-US" sz="2000" i="0" dirty="0" smtClean="0"/>
              <a:t> the need </a:t>
            </a:r>
            <a:r>
              <a:rPr lang="en-US" sz="2000" i="0" dirty="0"/>
              <a:t>to improve student</a:t>
            </a:r>
            <a:r>
              <a:rPr lang="en-US" sz="2000" i="0" dirty="0" smtClean="0"/>
              <a:t> reasoning skills.</a:t>
            </a:r>
            <a:endParaRPr lang="en-US" sz="2000" i="0" dirty="0" smtClean="0"/>
          </a:p>
          <a:p>
            <a:pPr marL="227013" indent="-227013">
              <a:spcBef>
                <a:spcPts val="3200"/>
              </a:spcBef>
              <a:spcAft>
                <a:spcPts val="0"/>
              </a:spcAft>
              <a:buFont typeface="Arial"/>
              <a:buChar char="•"/>
            </a:pPr>
            <a:r>
              <a:rPr lang="en-US" sz="2000" i="0" dirty="0" smtClean="0"/>
              <a:t>Monitoring </a:t>
            </a:r>
            <a:r>
              <a:rPr lang="en-US" sz="2000" i="0" dirty="0"/>
              <a:t>the </a:t>
            </a:r>
            <a:r>
              <a:rPr lang="en-US" sz="2000" i="0" dirty="0" smtClean="0"/>
              <a:t>effect </a:t>
            </a:r>
            <a:r>
              <a:rPr lang="en-US" sz="2000" i="0" dirty="0"/>
              <a:t>of</a:t>
            </a:r>
            <a:r>
              <a:rPr lang="en-US" sz="2000" i="0" dirty="0" smtClean="0"/>
              <a:t> instruction (e.g., through </a:t>
            </a:r>
            <a:r>
              <a:rPr lang="en-US" sz="2000" i="0" dirty="0" smtClean="0"/>
              <a:t>pretests and post-tests) has helped </a:t>
            </a:r>
            <a:r>
              <a:rPr lang="en-US" sz="2000" i="0" dirty="0" smtClean="0"/>
              <a:t>convince many physics </a:t>
            </a:r>
            <a:r>
              <a:rPr lang="en-US" sz="2000" i="0" dirty="0"/>
              <a:t>instructors of the need</a:t>
            </a:r>
            <a:r>
              <a:rPr lang="en-US" sz="2000" i="0" dirty="0" smtClean="0"/>
              <a:t> for greater emphasis on conceptual understanding.  This same approach is necessary to increase the emphasis on the development of student reasoning ability.</a:t>
            </a:r>
          </a:p>
          <a:p>
            <a:pPr marL="227013" indent="-227013">
              <a:spcBef>
                <a:spcPts val="3200"/>
              </a:spcBef>
              <a:spcAft>
                <a:spcPts val="0"/>
              </a:spcAft>
              <a:buFont typeface="Arial"/>
              <a:buChar char="•"/>
            </a:pPr>
            <a:r>
              <a:rPr lang="en-US" sz="2000" i="0" dirty="0" smtClean="0"/>
              <a:t>To </a:t>
            </a:r>
            <a:r>
              <a:rPr lang="en-US" sz="2000" i="0" dirty="0"/>
              <a:t>make a compelling case to physics instructors, context for</a:t>
            </a:r>
            <a:r>
              <a:rPr lang="en-US" sz="2000" i="0" dirty="0" smtClean="0"/>
              <a:t> reasoning </a:t>
            </a:r>
            <a:r>
              <a:rPr lang="en-US" sz="2000" i="0" dirty="0"/>
              <a:t>must be </a:t>
            </a:r>
            <a:r>
              <a:rPr lang="en-US" sz="2000" i="0" dirty="0" smtClean="0"/>
              <a:t>physics and must be expressed in the language of physicists.  </a:t>
            </a:r>
            <a:r>
              <a:rPr lang="en-US" sz="2000" i="0" dirty="0"/>
              <a:t>(Otherwise it is</a:t>
            </a:r>
            <a:r>
              <a:rPr lang="en-US" sz="2000" i="0" dirty="0" smtClean="0"/>
              <a:t> likely to be ignored.)</a:t>
            </a:r>
          </a:p>
        </p:txBody>
      </p:sp>
      <p:sp>
        <p:nvSpPr>
          <p:cNvPr id="105476" name="TextBox 3"/>
          <p:cNvSpPr txBox="1">
            <a:spLocks noChangeArrowheads="1"/>
          </p:cNvSpPr>
          <p:nvPr/>
        </p:nvSpPr>
        <p:spPr bwMode="auto">
          <a:xfrm>
            <a:off x="1371600" y="533400"/>
            <a:ext cx="6164262" cy="461665"/>
          </a:xfrm>
          <a:prstGeom prst="rect">
            <a:avLst/>
          </a:prstGeom>
          <a:noFill/>
          <a:ln w="9525">
            <a:noFill/>
            <a:miter lim="800000"/>
            <a:headEnd/>
            <a:tailEnd/>
          </a:ln>
        </p:spPr>
        <p:txBody>
          <a:bodyPr wrap="square">
            <a:prstTxWarp prst="textNoShape">
              <a:avLst/>
            </a:prstTxWarp>
            <a:spAutoFit/>
          </a:bodyPr>
          <a:lstStyle/>
          <a:p>
            <a:pPr algn="ctr"/>
            <a:r>
              <a:rPr lang="en-US" sz="2400" b="1" i="0" dirty="0" smtClean="0"/>
              <a:t>Ref</a:t>
            </a:r>
            <a:r>
              <a:rPr lang="en-US" sz="2400" b="1" i="0" dirty="0" smtClean="0"/>
              <a:t>lections from experience</a:t>
            </a:r>
            <a:endParaRPr lang="en-US" sz="2400" b="1" i="0" dirty="0" smtClean="0"/>
          </a:p>
        </p:txBody>
      </p:sp>
      <p:sp>
        <p:nvSpPr>
          <p:cNvPr id="5" name="Rectangle 4"/>
          <p:cNvSpPr/>
          <p:nvPr/>
        </p:nvSpPr>
        <p:spPr>
          <a:xfrm>
            <a:off x="304800" y="5537537"/>
            <a:ext cx="8534400" cy="1015663"/>
          </a:xfrm>
          <a:prstGeom prst="rect">
            <a:avLst/>
          </a:prstGeom>
        </p:spPr>
        <p:txBody>
          <a:bodyPr wrap="square">
            <a:spAutoFit/>
          </a:bodyPr>
          <a:lstStyle/>
          <a:p>
            <a:pPr algn="ctr"/>
            <a:r>
              <a:rPr lang="en-US" sz="2000" b="1" i="0" dirty="0" smtClean="0"/>
              <a:t>Need for ongoing research on student </a:t>
            </a:r>
            <a:r>
              <a:rPr lang="en-US" sz="2000" b="1" i="0" dirty="0" smtClean="0"/>
              <a:t>reasoning, </a:t>
            </a:r>
            <a:br>
              <a:rPr lang="en-US" sz="2000" b="1" i="0" dirty="0" smtClean="0"/>
            </a:br>
            <a:r>
              <a:rPr lang="en-US" sz="2000" b="1" i="0" dirty="0" smtClean="0"/>
              <a:t>that is supported by evidence, is published, and </a:t>
            </a:r>
            <a:br>
              <a:rPr lang="en-US" sz="2000" b="1" i="0" dirty="0" smtClean="0"/>
            </a:br>
            <a:r>
              <a:rPr lang="en-US" sz="2000" b="1" i="0" dirty="0" smtClean="0"/>
              <a:t>is embodied in research-based and research-validated curriculum.</a:t>
            </a: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419100" y="960928"/>
            <a:ext cx="8305800" cy="4798750"/>
          </a:xfrm>
        </p:spPr>
        <p:txBody>
          <a:bodyPr/>
          <a:lstStyle/>
          <a:p>
            <a:r>
              <a:rPr lang="en-US" sz="3200" b="1" dirty="0">
                <a:ea typeface="ＭＳ Ｐゴシック" pitchFamily="-80" charset="-128"/>
                <a:cs typeface="ＭＳ Ｐゴシック" pitchFamily="-80" charset="-128"/>
              </a:rPr>
              <a:t>Course for underprepared </a:t>
            </a:r>
            <a:r>
              <a:rPr lang="en-US" sz="3200" b="1" dirty="0" smtClean="0">
                <a:ea typeface="ＭＳ Ｐゴシック" pitchFamily="-80" charset="-128"/>
                <a:cs typeface="ＭＳ Ｐゴシック" pitchFamily="-80" charset="-128"/>
              </a:rPr>
              <a:t>students:</a:t>
            </a:r>
            <a:br>
              <a:rPr lang="en-US" sz="3200" b="1" dirty="0" smtClean="0">
                <a:ea typeface="ＭＳ Ｐゴシック" pitchFamily="-80" charset="-128"/>
                <a:cs typeface="ＭＳ Ｐゴシック" pitchFamily="-80" charset="-128"/>
              </a:rPr>
            </a:br>
            <a:r>
              <a:rPr lang="en-US" sz="3200" dirty="0">
                <a:ea typeface="ＭＳ Ｐゴシック" pitchFamily="-80" charset="-128"/>
                <a:cs typeface="ＭＳ Ｐゴシック" pitchFamily="-80" charset="-128"/>
              </a:rPr>
              <a:t/>
            </a:r>
            <a:br>
              <a:rPr lang="en-US" sz="3200" dirty="0">
                <a:ea typeface="ＭＳ Ｐゴシック" pitchFamily="-80" charset="-128"/>
                <a:cs typeface="ＭＳ Ｐゴシック" pitchFamily="-80" charset="-128"/>
              </a:rPr>
            </a:br>
            <a:r>
              <a:rPr lang="en-US" sz="3200" dirty="0">
                <a:ea typeface="ＭＳ Ｐゴシック" pitchFamily="-80" charset="-128"/>
                <a:cs typeface="ＭＳ Ｐゴシック" pitchFamily="-80" charset="-128"/>
              </a:rPr>
              <a:t>It was easier to identify intellectual difficulties among</a:t>
            </a:r>
            <a:r>
              <a:rPr lang="en-US" sz="3200" dirty="0" smtClean="0">
                <a:ea typeface="ＭＳ Ｐゴシック" pitchFamily="-80" charset="-128"/>
                <a:cs typeface="ＭＳ Ｐゴシック" pitchFamily="-80" charset="-128"/>
              </a:rPr>
              <a:t> underprepared </a:t>
            </a:r>
            <a:r>
              <a:rPr lang="en-US" sz="3200" dirty="0">
                <a:ea typeface="ＭＳ Ｐゴシック" pitchFamily="-80" charset="-128"/>
                <a:cs typeface="ＭＳ Ｐゴシック" pitchFamily="-80" charset="-128"/>
              </a:rPr>
              <a:t>students than among those with more sophisticated verbal and mathematical skills.  </a:t>
            </a:r>
            <a:r>
              <a:rPr lang="en-US" sz="3200" dirty="0" smtClean="0">
                <a:ea typeface="ＭＳ Ｐゴシック" pitchFamily="-80" charset="-128"/>
                <a:cs typeface="ＭＳ Ｐゴシック" pitchFamily="-80" charset="-128"/>
              </a:rPr>
              <a:t/>
            </a:r>
            <a:br>
              <a:rPr lang="en-US" sz="3200" dirty="0" smtClean="0">
                <a:ea typeface="ＭＳ Ｐゴシック" pitchFamily="-80" charset="-128"/>
                <a:cs typeface="ＭＳ Ｐゴシック" pitchFamily="-80" charset="-128"/>
              </a:rPr>
            </a:br>
            <a:r>
              <a:rPr lang="en-US" sz="3200" dirty="0" smtClean="0">
                <a:ea typeface="ＭＳ Ｐゴシック" pitchFamily="-80" charset="-128"/>
                <a:cs typeface="ＭＳ Ｐゴシック" pitchFamily="-80" charset="-128"/>
              </a:rPr>
              <a:t/>
            </a:r>
            <a:br>
              <a:rPr lang="en-US" sz="3200" dirty="0" smtClean="0">
                <a:ea typeface="ＭＳ Ｐゴシック" pitchFamily="-80" charset="-128"/>
                <a:cs typeface="ＭＳ Ｐゴシック" pitchFamily="-80" charset="-128"/>
              </a:rPr>
            </a:br>
            <a:r>
              <a:rPr lang="en-US" sz="1100" dirty="0" smtClean="0">
                <a:ea typeface="ＭＳ Ｐゴシック" pitchFamily="-80" charset="-128"/>
                <a:cs typeface="ＭＳ Ｐゴシック" pitchFamily="-80" charset="-128"/>
              </a:rPr>
              <a:t/>
            </a:r>
            <a:br>
              <a:rPr lang="en-US" sz="1100" dirty="0" smtClean="0">
                <a:ea typeface="ＭＳ Ｐゴシック" pitchFamily="-80" charset="-128"/>
                <a:cs typeface="ＭＳ Ｐゴシック" pitchFamily="-80" charset="-128"/>
              </a:rPr>
            </a:br>
            <a:r>
              <a:rPr lang="en-US" sz="3200" i="1" dirty="0">
                <a:ea typeface="ＭＳ Ｐゴシック" pitchFamily="-80" charset="-128"/>
                <a:cs typeface="ＭＳ Ｐゴシック" pitchFamily="-80" charset="-128"/>
              </a:rPr>
              <a:t>We later found</a:t>
            </a:r>
            <a:r>
              <a:rPr lang="en-US" sz="3200" i="1" dirty="0" smtClean="0">
                <a:ea typeface="ＭＳ Ｐゴシック" pitchFamily="-80" charset="-128"/>
                <a:cs typeface="ＭＳ Ｐゴシック" pitchFamily="-80" charset="-128"/>
              </a:rPr>
              <a:t> the same </a:t>
            </a:r>
            <a:r>
              <a:rPr lang="en-US" sz="3200" i="1" dirty="0">
                <a:ea typeface="ＭＳ Ｐゴシック" pitchFamily="-80" charset="-128"/>
                <a:cs typeface="ＭＳ Ｐゴシック" pitchFamily="-80" charset="-128"/>
              </a:rPr>
              <a:t>difficulties among better prepared students.</a:t>
            </a:r>
            <a:endParaRPr lang="en-US" i="1" dirty="0">
              <a:ea typeface="ＭＳ Ｐゴシック" pitchFamily="-80" charset="-128"/>
              <a:cs typeface="ＭＳ Ｐゴシック" pitchFamily="-80" charset="-128"/>
            </a:endParaRP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9698" name="Slide Number Placeholder 3"/>
          <p:cNvSpPr>
            <a:spLocks noGrp="1"/>
          </p:cNvSpPr>
          <p:nvPr>
            <p:ph type="sldNum" sz="quarter" idx="10"/>
          </p:nvPr>
        </p:nvSpPr>
        <p:spPr>
          <a:xfrm>
            <a:off x="8842375" y="6553200"/>
            <a:ext cx="254000" cy="244475"/>
          </a:xfrm>
          <a:noFill/>
        </p:spPr>
        <p:txBody>
          <a:bodyPr/>
          <a:lstStyle/>
          <a:p>
            <a:fld id="{10AC8B2B-88E0-A547-91AC-7757DA9231A7}" type="slidenum">
              <a:rPr lang="en-US" smtClean="0">
                <a:latin typeface="Helvetica" charset="0"/>
              </a:rPr>
              <a:pPr/>
              <a:t>8</a:t>
            </a:fld>
            <a:endParaRPr lang="en-US" smtClean="0">
              <a:latin typeface="Helvetica" charset="0"/>
            </a:endParaRPr>
          </a:p>
        </p:txBody>
      </p:sp>
      <p:grpSp>
        <p:nvGrpSpPr>
          <p:cNvPr id="29699" name="Group 2"/>
          <p:cNvGrpSpPr>
            <a:grpSpLocks/>
          </p:cNvGrpSpPr>
          <p:nvPr/>
        </p:nvGrpSpPr>
        <p:grpSpPr bwMode="auto">
          <a:xfrm>
            <a:off x="3136900" y="1014413"/>
            <a:ext cx="2870200" cy="584200"/>
            <a:chOff x="1920" y="639"/>
            <a:chExt cx="1808" cy="368"/>
          </a:xfrm>
        </p:grpSpPr>
        <p:sp>
          <p:nvSpPr>
            <p:cNvPr id="29707" name="AutoShape 3"/>
            <p:cNvSpPr>
              <a:spLocks noChangeArrowheads="1"/>
            </p:cNvSpPr>
            <p:nvPr/>
          </p:nvSpPr>
          <p:spPr bwMode="auto">
            <a:xfrm rot="2454088">
              <a:off x="1920" y="639"/>
              <a:ext cx="289" cy="368"/>
            </a:xfrm>
            <a:prstGeom prst="downArrow">
              <a:avLst>
                <a:gd name="adj1" fmla="val 50000"/>
                <a:gd name="adj2" fmla="val 31834"/>
              </a:avLst>
            </a:prstGeom>
            <a:solidFill>
              <a:srgbClr val="0B0FA0"/>
            </a:solidFill>
            <a:ln w="9525">
              <a:solidFill>
                <a:schemeClr val="tx1"/>
              </a:solidFill>
              <a:miter lim="800000"/>
              <a:headEnd/>
              <a:tailEnd/>
            </a:ln>
          </p:spPr>
          <p:txBody>
            <a:bodyPr wrap="none" anchor="ctr">
              <a:prstTxWarp prst="textNoShape">
                <a:avLst/>
              </a:prstTxWarp>
            </a:bodyPr>
            <a:lstStyle/>
            <a:p>
              <a:endParaRPr lang="en-US"/>
            </a:p>
          </p:txBody>
        </p:sp>
        <p:sp>
          <p:nvSpPr>
            <p:cNvPr id="29708" name="AutoShape 4"/>
            <p:cNvSpPr>
              <a:spLocks noChangeArrowheads="1"/>
            </p:cNvSpPr>
            <p:nvPr/>
          </p:nvSpPr>
          <p:spPr bwMode="auto">
            <a:xfrm rot="-2945912">
              <a:off x="3399" y="639"/>
              <a:ext cx="290" cy="368"/>
            </a:xfrm>
            <a:prstGeom prst="downArrow">
              <a:avLst>
                <a:gd name="adj1" fmla="val 50000"/>
                <a:gd name="adj2" fmla="val 31724"/>
              </a:avLst>
            </a:prstGeom>
            <a:solidFill>
              <a:srgbClr val="0B0FA0"/>
            </a:solidFill>
            <a:ln w="9525">
              <a:solidFill>
                <a:schemeClr val="tx1"/>
              </a:solidFill>
              <a:miter lim="800000"/>
              <a:headEnd/>
              <a:tailEnd/>
            </a:ln>
          </p:spPr>
          <p:txBody>
            <a:bodyPr wrap="none" anchor="ctr">
              <a:prstTxWarp prst="textNoShape">
                <a:avLst/>
              </a:prstTxWarp>
            </a:bodyPr>
            <a:lstStyle/>
            <a:p>
              <a:endParaRPr lang="en-US"/>
            </a:p>
          </p:txBody>
        </p:sp>
      </p:grpSp>
      <p:sp>
        <p:nvSpPr>
          <p:cNvPr id="29700" name="Rectangle 5"/>
          <p:cNvSpPr>
            <a:spLocks noChangeArrowheads="1"/>
          </p:cNvSpPr>
          <p:nvPr/>
        </p:nvSpPr>
        <p:spPr bwMode="auto">
          <a:xfrm>
            <a:off x="1219200" y="1522413"/>
            <a:ext cx="1725613" cy="822325"/>
          </a:xfrm>
          <a:prstGeom prst="rect">
            <a:avLst/>
          </a:prstGeom>
          <a:noFill/>
          <a:ln w="9525">
            <a:noFill/>
            <a:miter lim="800000"/>
            <a:headEnd/>
            <a:tailEnd/>
          </a:ln>
        </p:spPr>
        <p:txBody>
          <a:bodyPr wrap="none">
            <a:prstTxWarp prst="textNoShape">
              <a:avLst/>
            </a:prstTxWarp>
            <a:spAutoFit/>
          </a:bodyPr>
          <a:lstStyle/>
          <a:p>
            <a:pPr algn="ctr">
              <a:spcBef>
                <a:spcPct val="0"/>
              </a:spcBef>
              <a:buSzTx/>
            </a:pPr>
            <a:r>
              <a:rPr lang="en-US" sz="2400"/>
              <a:t>Physics by </a:t>
            </a:r>
          </a:p>
          <a:p>
            <a:pPr algn="ctr">
              <a:spcBef>
                <a:spcPct val="0"/>
              </a:spcBef>
              <a:buSzTx/>
            </a:pPr>
            <a:r>
              <a:rPr lang="en-US" sz="2400"/>
              <a:t>Inquiry</a:t>
            </a:r>
            <a:endParaRPr lang="en-US" sz="2800"/>
          </a:p>
        </p:txBody>
      </p:sp>
      <p:sp>
        <p:nvSpPr>
          <p:cNvPr id="29701" name="Rectangle 6"/>
          <p:cNvSpPr>
            <a:spLocks noChangeArrowheads="1"/>
          </p:cNvSpPr>
          <p:nvPr/>
        </p:nvSpPr>
        <p:spPr bwMode="auto">
          <a:xfrm>
            <a:off x="5334000" y="1522413"/>
            <a:ext cx="3092450" cy="822325"/>
          </a:xfrm>
          <a:prstGeom prst="rect">
            <a:avLst/>
          </a:prstGeom>
          <a:noFill/>
          <a:ln w="9525">
            <a:noFill/>
            <a:miter lim="800000"/>
            <a:headEnd/>
            <a:tailEnd/>
          </a:ln>
        </p:spPr>
        <p:txBody>
          <a:bodyPr>
            <a:prstTxWarp prst="textNoShape">
              <a:avLst/>
            </a:prstTxWarp>
            <a:spAutoFit/>
          </a:bodyPr>
          <a:lstStyle/>
          <a:p>
            <a:pPr algn="ctr">
              <a:spcBef>
                <a:spcPct val="0"/>
              </a:spcBef>
              <a:buSzTx/>
            </a:pPr>
            <a:r>
              <a:rPr lang="en-US" sz="2400" dirty="0"/>
              <a:t>Tutorials in </a:t>
            </a:r>
            <a:br>
              <a:rPr lang="en-US" sz="2400" dirty="0"/>
            </a:br>
            <a:r>
              <a:rPr lang="en-US" sz="2400" dirty="0"/>
              <a:t>Introductory Physics</a:t>
            </a:r>
            <a:endParaRPr lang="en-US" dirty="0"/>
          </a:p>
        </p:txBody>
      </p:sp>
      <p:sp>
        <p:nvSpPr>
          <p:cNvPr id="29702" name="Rectangle 7"/>
          <p:cNvSpPr>
            <a:spLocks noChangeArrowheads="1"/>
          </p:cNvSpPr>
          <p:nvPr/>
        </p:nvSpPr>
        <p:spPr bwMode="auto">
          <a:xfrm>
            <a:off x="381000" y="304800"/>
            <a:ext cx="8382000" cy="579438"/>
          </a:xfrm>
          <a:prstGeom prst="rect">
            <a:avLst/>
          </a:prstGeom>
          <a:noFill/>
          <a:ln w="9525">
            <a:noFill/>
            <a:miter lim="800000"/>
            <a:headEnd/>
            <a:tailEnd/>
          </a:ln>
        </p:spPr>
        <p:txBody>
          <a:bodyPr anchor="ctr">
            <a:prstTxWarp prst="textNoShape">
              <a:avLst/>
            </a:prstTxWarp>
            <a:spAutoFit/>
          </a:bodyPr>
          <a:lstStyle/>
          <a:p>
            <a:pPr algn="ctr">
              <a:spcBef>
                <a:spcPct val="0"/>
              </a:spcBef>
              <a:buSzTx/>
            </a:pPr>
            <a:r>
              <a:rPr lang="en-US" sz="3200" i="0" dirty="0">
                <a:solidFill>
                  <a:schemeClr val="tx2"/>
                </a:solidFill>
              </a:rPr>
              <a:t>Investigations of</a:t>
            </a:r>
            <a:r>
              <a:rPr lang="en-US" sz="3200" i="0" dirty="0" smtClean="0">
                <a:solidFill>
                  <a:schemeClr val="tx2"/>
                </a:solidFill>
              </a:rPr>
              <a:t> student understanding</a:t>
            </a:r>
            <a:endParaRPr lang="en-US" sz="3200" i="0" dirty="0">
              <a:solidFill>
                <a:schemeClr val="tx2"/>
              </a:solidFill>
            </a:endParaRPr>
          </a:p>
        </p:txBody>
      </p:sp>
      <p:sp>
        <p:nvSpPr>
          <p:cNvPr id="29703" name="Rectangle 8"/>
          <p:cNvSpPr>
            <a:spLocks noChangeArrowheads="1"/>
          </p:cNvSpPr>
          <p:nvPr/>
        </p:nvSpPr>
        <p:spPr bwMode="auto">
          <a:xfrm>
            <a:off x="228600" y="4443413"/>
            <a:ext cx="4648200" cy="1770228"/>
          </a:xfrm>
          <a:prstGeom prst="rect">
            <a:avLst/>
          </a:prstGeom>
          <a:noFill/>
          <a:ln w="12700">
            <a:noFill/>
            <a:miter lim="800000"/>
            <a:headEnd/>
            <a:tailEnd/>
          </a:ln>
        </p:spPr>
        <p:txBody>
          <a:bodyPr lIns="90487" tIns="44450" rIns="90487" bIns="44450">
            <a:prstTxWarp prst="textNoShape">
              <a:avLst/>
            </a:prstTxWarp>
            <a:spAutoFit/>
          </a:bodyPr>
          <a:lstStyle/>
          <a:p>
            <a:pPr>
              <a:tabLst>
                <a:tab pos="454025" algn="l"/>
              </a:tabLst>
            </a:pPr>
            <a:r>
              <a:rPr lang="en-US" sz="2000" b="1" i="0" dirty="0"/>
              <a:t>To prepare</a:t>
            </a:r>
            <a:r>
              <a:rPr lang="en-US" sz="2000" b="1" i="0" dirty="0" smtClean="0"/>
              <a:t> K-12 teachers to teach</a:t>
            </a:r>
            <a:br>
              <a:rPr lang="en-US" sz="2000" b="1" i="0" dirty="0" smtClean="0"/>
            </a:br>
            <a:r>
              <a:rPr lang="en-US" sz="2000" b="1" i="0" dirty="0" smtClean="0"/>
              <a:t>physics and underprepared students to succeed in introductory physics</a:t>
            </a:r>
            <a:endParaRPr lang="en-US" i="0" dirty="0" smtClean="0"/>
          </a:p>
          <a:p>
            <a:pPr>
              <a:tabLst>
                <a:tab pos="454025" algn="l"/>
              </a:tabLst>
            </a:pPr>
            <a:endParaRPr lang="en-US" sz="800" i="0" dirty="0"/>
          </a:p>
          <a:p>
            <a:pPr>
              <a:tabLst>
                <a:tab pos="454025" algn="l"/>
              </a:tabLst>
            </a:pPr>
            <a:r>
              <a:rPr lang="en-US" dirty="0"/>
              <a:t>self-contained curriculum that is coherent and laboratory-based with no lectures</a:t>
            </a:r>
            <a:endParaRPr lang="en-US" sz="2000" b="1" i="0" dirty="0"/>
          </a:p>
        </p:txBody>
      </p:sp>
      <p:sp>
        <p:nvSpPr>
          <p:cNvPr id="29704" name="Rectangle 9"/>
          <p:cNvSpPr>
            <a:spLocks noChangeArrowheads="1"/>
          </p:cNvSpPr>
          <p:nvPr/>
        </p:nvSpPr>
        <p:spPr bwMode="auto">
          <a:xfrm>
            <a:off x="5181600" y="4443413"/>
            <a:ext cx="3810000" cy="1752600"/>
          </a:xfrm>
          <a:prstGeom prst="rect">
            <a:avLst/>
          </a:prstGeom>
          <a:noFill/>
          <a:ln w="9525">
            <a:noFill/>
            <a:miter lim="800000"/>
            <a:headEnd/>
            <a:tailEnd/>
          </a:ln>
        </p:spPr>
        <p:txBody>
          <a:bodyPr>
            <a:prstTxWarp prst="textNoShape">
              <a:avLst/>
            </a:prstTxWarp>
          </a:bodyPr>
          <a:lstStyle/>
          <a:p>
            <a:pPr>
              <a:tabLst>
                <a:tab pos="454025" algn="l"/>
              </a:tabLst>
            </a:pPr>
            <a:r>
              <a:rPr lang="en-US" sz="2000" b="1" i="0" dirty="0"/>
              <a:t>To improve</a:t>
            </a:r>
            <a:r>
              <a:rPr lang="en-US" sz="2000" b="1" i="0" dirty="0" smtClean="0"/>
              <a:t> student learning in introductory physics</a:t>
            </a:r>
          </a:p>
          <a:p>
            <a:pPr marL="228600" indent="-228600">
              <a:tabLst>
                <a:tab pos="454025" algn="l"/>
              </a:tabLst>
            </a:pPr>
            <a:endParaRPr lang="en-US" sz="1200" dirty="0" smtClean="0"/>
          </a:p>
          <a:p>
            <a:pPr>
              <a:tabLst>
                <a:tab pos="454025" algn="l"/>
              </a:tabLst>
            </a:pPr>
            <a:r>
              <a:rPr lang="en-US" dirty="0"/>
              <a:t>supplementary curriculum that supports standard instruction by lecture, textbook, and laboratory</a:t>
            </a:r>
          </a:p>
        </p:txBody>
      </p:sp>
      <p:pic>
        <p:nvPicPr>
          <p:cNvPr id="29705" name="Picture 10"/>
          <p:cNvPicPr>
            <a:picLocks noChangeArrowheads="1"/>
          </p:cNvPicPr>
          <p:nvPr/>
        </p:nvPicPr>
        <p:blipFill>
          <a:blip r:embed="rId3"/>
          <a:srcRect/>
          <a:stretch>
            <a:fillRect/>
          </a:stretch>
        </p:blipFill>
        <p:spPr bwMode="auto">
          <a:xfrm>
            <a:off x="1371600" y="2381250"/>
            <a:ext cx="1398588" cy="1828800"/>
          </a:xfrm>
          <a:prstGeom prst="rect">
            <a:avLst/>
          </a:prstGeom>
          <a:noFill/>
          <a:ln w="9525">
            <a:noFill/>
            <a:miter lim="800000"/>
            <a:headEnd/>
            <a:tailEnd/>
          </a:ln>
        </p:spPr>
      </p:pic>
      <p:pic>
        <p:nvPicPr>
          <p:cNvPr id="29706" name="Picture 11"/>
          <p:cNvPicPr>
            <a:picLocks noChangeAspect="1" noChangeArrowheads="1"/>
          </p:cNvPicPr>
          <p:nvPr/>
        </p:nvPicPr>
        <p:blipFill>
          <a:blip r:embed="rId4"/>
          <a:srcRect/>
          <a:stretch>
            <a:fillRect/>
          </a:stretch>
        </p:blipFill>
        <p:spPr bwMode="auto">
          <a:xfrm>
            <a:off x="6096000" y="2381250"/>
            <a:ext cx="1390650" cy="1828800"/>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7522" name="Slide Number Placeholder 1"/>
          <p:cNvSpPr>
            <a:spLocks noGrp="1"/>
          </p:cNvSpPr>
          <p:nvPr>
            <p:ph type="sldNum" sz="quarter" idx="10"/>
          </p:nvPr>
        </p:nvSpPr>
        <p:spPr>
          <a:xfrm>
            <a:off x="8873726" y="6551454"/>
            <a:ext cx="255987" cy="246221"/>
          </a:xfrm>
          <a:noFill/>
        </p:spPr>
        <p:txBody>
          <a:bodyPr/>
          <a:lstStyle/>
          <a:p>
            <a:fld id="{D1069E56-BBAF-D54A-8C8D-A5062478D3BC}" type="slidenum">
              <a:rPr lang="en-US" smtClean="0">
                <a:solidFill>
                  <a:srgbClr val="0000FF"/>
                </a:solidFill>
                <a:latin typeface="Helvetica" charset="0"/>
              </a:rPr>
              <a:pPr/>
              <a:t>9</a:t>
            </a:fld>
            <a:endParaRPr lang="en-US" smtClean="0">
              <a:solidFill>
                <a:srgbClr val="0000FF"/>
              </a:solidFill>
              <a:latin typeface="Helvetica" charset="0"/>
            </a:endParaRPr>
          </a:p>
        </p:txBody>
      </p:sp>
      <p:sp>
        <p:nvSpPr>
          <p:cNvPr id="107523" name="Rectangle 4"/>
          <p:cNvSpPr>
            <a:spLocks noChangeArrowheads="1"/>
          </p:cNvSpPr>
          <p:nvPr/>
        </p:nvSpPr>
        <p:spPr bwMode="auto">
          <a:xfrm>
            <a:off x="152400" y="3684531"/>
            <a:ext cx="8763000" cy="766877"/>
          </a:xfrm>
          <a:prstGeom prst="rect">
            <a:avLst/>
          </a:prstGeom>
          <a:noFill/>
          <a:ln w="12700">
            <a:noFill/>
            <a:miter lim="800000"/>
            <a:headEnd/>
            <a:tailEnd/>
          </a:ln>
        </p:spPr>
        <p:txBody>
          <a:bodyPr lIns="90487" tIns="44450" rIns="90487" bIns="44450" anchor="ctr">
            <a:prstTxWarp prst="textNoShape">
              <a:avLst/>
            </a:prstTxWarp>
            <a:spAutoFit/>
          </a:bodyPr>
          <a:lstStyle/>
          <a:p>
            <a:pPr marL="454025" indent="-454025">
              <a:spcBef>
                <a:spcPct val="0"/>
              </a:spcBef>
              <a:buSzTx/>
            </a:pPr>
            <a:r>
              <a:rPr lang="en-US" sz="2400" b="1" i="0" dirty="0">
                <a:solidFill>
                  <a:srgbClr val="0000FF"/>
                </a:solidFill>
              </a:rPr>
              <a:t>◊</a:t>
            </a:r>
            <a:r>
              <a:rPr lang="en-US" sz="2100" b="1" i="0" dirty="0">
                <a:solidFill>
                  <a:srgbClr val="0000FF"/>
                </a:solidFill>
              </a:rPr>
              <a:t> 	</a:t>
            </a:r>
            <a:r>
              <a:rPr lang="en-US" sz="2000" b="1" i="0" dirty="0">
                <a:solidFill>
                  <a:srgbClr val="0000FF"/>
                </a:solidFill>
              </a:rPr>
              <a:t>A coherent conceptual framework is not typically an outcome of traditional instruction.</a:t>
            </a:r>
            <a:endParaRPr lang="en-US" sz="2400" b="1" dirty="0">
              <a:solidFill>
                <a:srgbClr val="0000FF"/>
              </a:solidFill>
            </a:endParaRPr>
          </a:p>
        </p:txBody>
      </p:sp>
      <p:sp>
        <p:nvSpPr>
          <p:cNvPr id="107524" name="Rectangle 7"/>
          <p:cNvSpPr>
            <a:spLocks noChangeArrowheads="1"/>
          </p:cNvSpPr>
          <p:nvPr/>
        </p:nvSpPr>
        <p:spPr bwMode="auto">
          <a:xfrm>
            <a:off x="152400" y="4903731"/>
            <a:ext cx="8915400" cy="766877"/>
          </a:xfrm>
          <a:prstGeom prst="rect">
            <a:avLst/>
          </a:prstGeom>
          <a:noFill/>
          <a:ln w="12700">
            <a:noFill/>
            <a:miter lim="800000"/>
            <a:headEnd/>
            <a:tailEnd/>
          </a:ln>
        </p:spPr>
        <p:txBody>
          <a:bodyPr lIns="90487" tIns="44450" rIns="90487" bIns="44450" anchor="ctr">
            <a:prstTxWarp prst="textNoShape">
              <a:avLst/>
            </a:prstTxWarp>
            <a:spAutoFit/>
          </a:bodyPr>
          <a:lstStyle/>
          <a:p>
            <a:pPr marL="454025" indent="-454025">
              <a:spcBef>
                <a:spcPct val="0"/>
              </a:spcBef>
              <a:buSzTx/>
            </a:pPr>
            <a:r>
              <a:rPr lang="en-US" sz="2400" b="1" i="0" dirty="0">
                <a:solidFill>
                  <a:srgbClr val="0000FF"/>
                </a:solidFill>
              </a:rPr>
              <a:t>◊</a:t>
            </a:r>
            <a:r>
              <a:rPr lang="en-US" sz="2000" b="1" i="0" dirty="0">
                <a:solidFill>
                  <a:srgbClr val="0000FF"/>
                </a:solidFill>
              </a:rPr>
              <a:t> </a:t>
            </a:r>
            <a:r>
              <a:rPr lang="en-US" sz="2100" b="1" i="0" dirty="0">
                <a:solidFill>
                  <a:srgbClr val="0000FF"/>
                </a:solidFill>
              </a:rPr>
              <a:t>	</a:t>
            </a:r>
            <a:r>
              <a:rPr lang="en-US" sz="2000" b="1" i="0" dirty="0">
                <a:solidFill>
                  <a:srgbClr val="0000FF"/>
                </a:solidFill>
              </a:rPr>
              <a:t>Growth in reasoning ability does not usually result from traditional instruction.</a:t>
            </a:r>
            <a:endParaRPr lang="en-US" sz="2400" b="1" dirty="0">
              <a:solidFill>
                <a:srgbClr val="0000FF"/>
              </a:solidFill>
            </a:endParaRPr>
          </a:p>
        </p:txBody>
      </p:sp>
      <p:sp>
        <p:nvSpPr>
          <p:cNvPr id="107527" name="TextBox 8"/>
          <p:cNvSpPr txBox="1">
            <a:spLocks noChangeArrowheads="1"/>
          </p:cNvSpPr>
          <p:nvPr/>
        </p:nvSpPr>
        <p:spPr bwMode="auto">
          <a:xfrm>
            <a:off x="184790" y="288429"/>
            <a:ext cx="8548734" cy="1692771"/>
          </a:xfrm>
          <a:prstGeom prst="rect">
            <a:avLst/>
          </a:prstGeom>
          <a:noFill/>
          <a:ln w="9525">
            <a:noFill/>
            <a:miter lim="800000"/>
            <a:headEnd/>
            <a:tailEnd/>
          </a:ln>
        </p:spPr>
        <p:txBody>
          <a:bodyPr wrap="none">
            <a:prstTxWarp prst="textNoShape">
              <a:avLst/>
            </a:prstTxWarp>
            <a:spAutoFit/>
          </a:bodyPr>
          <a:lstStyle/>
          <a:p>
            <a:pPr algn="ctr"/>
            <a:r>
              <a:rPr lang="en-US" sz="3200" b="1" dirty="0" smtClean="0">
                <a:ea typeface="ＭＳ Ｐゴシック" pitchFamily="-80" charset="-128"/>
                <a:cs typeface="ＭＳ Ｐゴシック" pitchFamily="-80" charset="-128"/>
              </a:rPr>
              <a:t>Generalizations on </a:t>
            </a:r>
            <a:r>
              <a:rPr lang="en-US" sz="3200" b="1" dirty="0" smtClean="0">
                <a:solidFill>
                  <a:srgbClr val="0000FF"/>
                </a:solidFill>
                <a:ea typeface="ＭＳ Ｐゴシック" pitchFamily="-80" charset="-128"/>
                <a:cs typeface="ＭＳ Ｐゴシック" pitchFamily="-80" charset="-128"/>
              </a:rPr>
              <a:t>learning </a:t>
            </a:r>
            <a:r>
              <a:rPr lang="en-US" sz="3200" b="1" dirty="0" smtClean="0">
                <a:ea typeface="ＭＳ Ｐゴシック" pitchFamily="-80" charset="-128"/>
                <a:cs typeface="ＭＳ Ｐゴシック" pitchFamily="-80" charset="-128"/>
              </a:rPr>
              <a:t>and </a:t>
            </a:r>
            <a:r>
              <a:rPr lang="en-US" sz="3200" b="1" dirty="0" smtClean="0">
                <a:solidFill>
                  <a:srgbClr val="800080"/>
                </a:solidFill>
                <a:ea typeface="ＭＳ Ｐゴシック" pitchFamily="-80" charset="-128"/>
                <a:cs typeface="ＭＳ Ｐゴシック" pitchFamily="-80" charset="-128"/>
              </a:rPr>
              <a:t>teaching</a:t>
            </a:r>
            <a:r>
              <a:rPr lang="en-US" sz="4000" b="1" dirty="0" smtClean="0">
                <a:solidFill>
                  <a:srgbClr val="800080"/>
                </a:solidFill>
                <a:ea typeface="ＭＳ Ｐゴシック" pitchFamily="-80" charset="-128"/>
                <a:cs typeface="ＭＳ Ｐゴシック" pitchFamily="-80" charset="-128"/>
              </a:rPr>
              <a:t> </a:t>
            </a:r>
            <a:r>
              <a:rPr lang="en-US" sz="4000" b="1" dirty="0" smtClean="0">
                <a:ea typeface="ＭＳ Ｐゴシック" pitchFamily="-80" charset="-128"/>
                <a:cs typeface="ＭＳ Ｐゴシック" pitchFamily="-80" charset="-128"/>
              </a:rPr>
              <a:t/>
            </a:r>
            <a:br>
              <a:rPr lang="en-US" sz="4000" b="1" dirty="0" smtClean="0">
                <a:ea typeface="ＭＳ Ｐゴシック" pitchFamily="-80" charset="-128"/>
                <a:cs typeface="ＭＳ Ｐゴシック" pitchFamily="-80" charset="-128"/>
              </a:rPr>
            </a:br>
            <a:r>
              <a:rPr lang="en-US" sz="2800" b="1" dirty="0" smtClean="0">
                <a:ea typeface="ＭＳ Ｐゴシック" pitchFamily="-80" charset="-128"/>
                <a:cs typeface="ＭＳ Ｐゴシック" pitchFamily="-80" charset="-128"/>
              </a:rPr>
              <a:t>(inferred and validated through research) </a:t>
            </a:r>
            <a:r>
              <a:rPr lang="en-US" sz="3200" b="1" dirty="0" smtClean="0">
                <a:ea typeface="ＭＳ Ｐゴシック" pitchFamily="-80" charset="-128"/>
                <a:cs typeface="ＭＳ Ｐゴシック" pitchFamily="-80" charset="-128"/>
              </a:rPr>
              <a:t/>
            </a:r>
            <a:br>
              <a:rPr lang="en-US" sz="3200" b="1" dirty="0" smtClean="0">
                <a:ea typeface="ＭＳ Ｐゴシック" pitchFamily="-80" charset="-128"/>
                <a:cs typeface="ＭＳ Ｐゴシック" pitchFamily="-80" charset="-128"/>
              </a:rPr>
            </a:br>
            <a:r>
              <a:rPr lang="en-US" sz="3200" b="1" dirty="0" smtClean="0">
                <a:ea typeface="ＭＳ Ｐゴシック" pitchFamily="-80" charset="-128"/>
                <a:cs typeface="ＭＳ Ｐゴシック" pitchFamily="-80" charset="-128"/>
              </a:rPr>
              <a:t>that helped guide curriculum development </a:t>
            </a:r>
            <a:endParaRPr lang="en-US" sz="3200" b="1" dirty="0"/>
          </a:p>
        </p:txBody>
      </p:sp>
      <p:sp>
        <p:nvSpPr>
          <p:cNvPr id="8" name="Rectangle 7"/>
          <p:cNvSpPr>
            <a:spLocks noChangeArrowheads="1"/>
          </p:cNvSpPr>
          <p:nvPr/>
        </p:nvSpPr>
        <p:spPr bwMode="auto">
          <a:xfrm>
            <a:off x="152400" y="2387642"/>
            <a:ext cx="8905875" cy="1074653"/>
          </a:xfrm>
          <a:prstGeom prst="rect">
            <a:avLst/>
          </a:prstGeom>
          <a:noFill/>
          <a:ln w="12700">
            <a:noFill/>
            <a:miter lim="800000"/>
            <a:headEnd/>
            <a:tailEnd/>
          </a:ln>
        </p:spPr>
        <p:txBody>
          <a:bodyPr lIns="90487" tIns="44450" rIns="90487" bIns="44450" anchor="ctr">
            <a:prstTxWarp prst="textNoShape">
              <a:avLst/>
            </a:prstTxWarp>
            <a:spAutoFit/>
          </a:bodyPr>
          <a:lstStyle/>
          <a:p>
            <a:pPr marL="454025" indent="-454025">
              <a:spcBef>
                <a:spcPct val="0"/>
              </a:spcBef>
              <a:buSzTx/>
            </a:pPr>
            <a:r>
              <a:rPr lang="en-US" sz="2400" b="1" i="0" dirty="0">
                <a:solidFill>
                  <a:srgbClr val="0000FF"/>
                </a:solidFill>
              </a:rPr>
              <a:t>◊</a:t>
            </a:r>
            <a:r>
              <a:rPr lang="en-US" sz="2100" b="1" i="0" dirty="0">
                <a:solidFill>
                  <a:srgbClr val="0000FF"/>
                </a:solidFill>
              </a:rPr>
              <a:t> 	</a:t>
            </a:r>
            <a:r>
              <a:rPr lang="en-US" sz="2000" b="1" i="0" dirty="0">
                <a:solidFill>
                  <a:srgbClr val="0000FF"/>
                </a:solidFill>
              </a:rPr>
              <a:t>Connections among concepts, formal representations </a:t>
            </a:r>
            <a:r>
              <a:rPr lang="en-US" i="0" dirty="0">
                <a:solidFill>
                  <a:srgbClr val="0000FF"/>
                </a:solidFill>
              </a:rPr>
              <a:t>(diagrammatic, graphical, etc.)</a:t>
            </a:r>
            <a:r>
              <a:rPr lang="en-US" sz="2000" b="1" i="0" dirty="0">
                <a:solidFill>
                  <a:srgbClr val="0000FF"/>
                </a:solidFill>
              </a:rPr>
              <a:t> and the real world are often lacking after traditional instruction.</a:t>
            </a:r>
            <a:endParaRPr lang="en-US" sz="2000" b="1" dirty="0">
              <a:solidFill>
                <a:srgbClr val="0000FF"/>
              </a:solidFill>
            </a:endParaRPr>
          </a:p>
        </p:txBody>
      </p:sp>
      <p:sp>
        <p:nvSpPr>
          <p:cNvPr id="7" name="TextBox 6"/>
          <p:cNvSpPr txBox="1"/>
          <p:nvPr/>
        </p:nvSpPr>
        <p:spPr>
          <a:xfrm>
            <a:off x="304800" y="6096000"/>
            <a:ext cx="8534400" cy="400110"/>
          </a:xfrm>
          <a:prstGeom prst="rect">
            <a:avLst/>
          </a:prstGeom>
          <a:noFill/>
        </p:spPr>
        <p:txBody>
          <a:bodyPr wrap="square" rtlCol="0">
            <a:spAutoFit/>
          </a:bodyPr>
          <a:lstStyle/>
          <a:p>
            <a:r>
              <a:rPr lang="en-US" sz="2000" dirty="0" smtClean="0"/>
              <a:t>These generalizations, which are specific to reasoning, will be illustrated.</a:t>
            </a:r>
            <a:endParaRPr lang="en-US" sz="2000"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untitled 1">
  <a:themeElements>
    <a:clrScheme name="">
      <a:dk1>
        <a:srgbClr val="000000"/>
      </a:dk1>
      <a:lt1>
        <a:srgbClr val="CACEEB"/>
      </a:lt1>
      <a:dk2>
        <a:srgbClr val="000000"/>
      </a:dk2>
      <a:lt2>
        <a:srgbClr val="919191"/>
      </a:lt2>
      <a:accent1>
        <a:srgbClr val="618FFD"/>
      </a:accent1>
      <a:accent2>
        <a:srgbClr val="00AE00"/>
      </a:accent2>
      <a:accent3>
        <a:srgbClr val="E1E3F3"/>
      </a:accent3>
      <a:accent4>
        <a:srgbClr val="000000"/>
      </a:accent4>
      <a:accent5>
        <a:srgbClr val="B7C6FE"/>
      </a:accent5>
      <a:accent6>
        <a:srgbClr val="009D00"/>
      </a:accent6>
      <a:hlink>
        <a:srgbClr val="FC0128"/>
      </a:hlink>
      <a:folHlink>
        <a:srgbClr val="CECECE"/>
      </a:folHlink>
    </a:clrScheme>
    <a:fontScheme name="untitled 1">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233363" marR="0" indent="-233363" algn="l" defTabSz="914400" rtl="0" eaLnBrk="0" fontAlgn="base" latinLnBrk="0" hangingPunct="0">
          <a:lnSpc>
            <a:spcPct val="100000"/>
          </a:lnSpc>
          <a:spcBef>
            <a:spcPct val="20000"/>
          </a:spcBef>
          <a:spcAft>
            <a:spcPct val="0"/>
          </a:spcAft>
          <a:buClrTx/>
          <a:buSzPct val="100000"/>
          <a:buFontTx/>
          <a:buNone/>
          <a:tabLst/>
          <a:defRPr kumimoji="0" lang="en-US" sz="1800" b="0" i="1" u="none" strike="noStrike" cap="none" normalizeH="0" baseline="0">
            <a:ln>
              <a:noFill/>
            </a:ln>
            <a:solidFill>
              <a:schemeClr val="tx1"/>
            </a:solidFill>
            <a:effectLst/>
            <a:latin typeface="Helvetica" pitchFamily="-110"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233363" marR="0" indent="-233363" algn="l" defTabSz="914400" rtl="0" eaLnBrk="0" fontAlgn="base" latinLnBrk="0" hangingPunct="0">
          <a:lnSpc>
            <a:spcPct val="100000"/>
          </a:lnSpc>
          <a:spcBef>
            <a:spcPct val="20000"/>
          </a:spcBef>
          <a:spcAft>
            <a:spcPct val="0"/>
          </a:spcAft>
          <a:buClrTx/>
          <a:buSzPct val="100000"/>
          <a:buFontTx/>
          <a:buNone/>
          <a:tabLst/>
          <a:defRPr kumimoji="0" lang="en-US" sz="1800" b="0" i="1" u="none" strike="noStrike" cap="none" normalizeH="0" baseline="0">
            <a:ln>
              <a:noFill/>
            </a:ln>
            <a:solidFill>
              <a:schemeClr val="tx1"/>
            </a:solidFill>
            <a:effectLst/>
            <a:latin typeface="Helvetica" pitchFamily="-110" charset="0"/>
          </a:defRPr>
        </a:defPPr>
      </a:lstStyle>
    </a:lnDef>
  </a:objectDefaults>
  <a:extraClrSchemeLst>
    <a:extraClrScheme>
      <a:clrScheme name="untitled 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untitled 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untitled 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untitled 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untitled 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untitled 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untitled 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2070</TotalTime>
  <Words>4402</Words>
  <Application>Microsoft Macintosh PowerPoint</Application>
  <PresentationFormat>On-screen Show (4:3)</PresentationFormat>
  <Paragraphs>531</Paragraphs>
  <Slides>60</Slides>
  <Notes>25</Notes>
  <HiddenSlides>0</HiddenSlides>
  <MMClips>0</MMClips>
  <ScaleCrop>false</ScaleCrop>
  <HeadingPairs>
    <vt:vector size="6" baseType="variant">
      <vt:variant>
        <vt:lpstr>Design Template</vt:lpstr>
      </vt:variant>
      <vt:variant>
        <vt:i4>1</vt:i4>
      </vt:variant>
      <vt:variant>
        <vt:lpstr>Embedded OLE Servers</vt:lpstr>
      </vt:variant>
      <vt:variant>
        <vt:i4>3</vt:i4>
      </vt:variant>
      <vt:variant>
        <vt:lpstr>Slide Titles</vt:lpstr>
      </vt:variant>
      <vt:variant>
        <vt:i4>60</vt:i4>
      </vt:variant>
    </vt:vector>
  </HeadingPairs>
  <TitlesOfParts>
    <vt:vector size="64" baseType="lpstr">
      <vt:lpstr>untitled 1</vt:lpstr>
      <vt:lpstr>Equation</vt:lpstr>
      <vt:lpstr>Microsoft Equation</vt:lpstr>
      <vt:lpstr>Document</vt:lpstr>
      <vt:lpstr>Development of Functional Understanding in Physics:  Promoting Ability to Reason</vt:lpstr>
      <vt:lpstr>Slide 2</vt:lpstr>
      <vt:lpstr> Perspective of the Physics Education Group:    Research in physics education is a science. </vt:lpstr>
      <vt:lpstr>Slide 4</vt:lpstr>
      <vt:lpstr>Slide 5</vt:lpstr>
      <vt:lpstr>Early Research: 1973 ~ 1991 Emphasis on research related to Physics by Inquiry  -- strong focus on reasoning --</vt:lpstr>
      <vt:lpstr>Course for underprepared students:  It was easier to identify intellectual difficulties among underprepared students than among those with more sophisticated verbal and mathematical skills.     We later found the same difficulties among better prepared students.</vt:lpstr>
      <vt:lpstr>Slide 8</vt:lpstr>
      <vt:lpstr>Slide 9</vt:lpstr>
      <vt:lpstr>Aspects of understanding physics</vt:lpstr>
      <vt:lpstr>Functional understanding of physics connotes the ability to do the necessary reasoning:</vt:lpstr>
      <vt:lpstr>A critical criterion for  a functional understanding: </vt:lpstr>
      <vt:lpstr>Research and curriculum development: important reasoning skills in physics (and beyond)</vt:lpstr>
      <vt:lpstr>Instructional Approach  in Physics by Inquiry</vt:lpstr>
      <vt:lpstr>Another important aspect of the instructional approach in Physics by Inquiry:</vt:lpstr>
      <vt:lpstr>Research on student reasoning skills:  Example from ratio (or proportional) reasoning</vt:lpstr>
      <vt:lpstr>What students could do:</vt:lpstr>
      <vt:lpstr>What students could not do</vt:lpstr>
      <vt:lpstr>An example of ratio reasoning</vt:lpstr>
      <vt:lpstr>Solution in terms of ratio reasoning</vt:lpstr>
      <vt:lpstr>Task to motivate interpretation of p*:</vt:lpstr>
      <vt:lpstr>Strong focus in PbI on a particular interpretation of division</vt:lpstr>
      <vt:lpstr>Research task*</vt:lpstr>
      <vt:lpstr>Instructional strategy:  Students formulate operational definitions</vt:lpstr>
      <vt:lpstr>Instructional strategy:  Develop concept of density</vt:lpstr>
      <vt:lpstr>Reflection on instructional strategy</vt:lpstr>
      <vt:lpstr>Instructional strategy:  Teach proportional reasoning in different contexts</vt:lpstr>
      <vt:lpstr>Proportion of students in course for underprepared students*</vt:lpstr>
      <vt:lpstr>Ratio reasoning</vt:lpstr>
      <vt:lpstr>Question on Charge Density* Administered in introductory calculus-based course</vt:lpstr>
      <vt:lpstr>Questions on Density:   Comparison of results</vt:lpstr>
      <vt:lpstr>Slide 32</vt:lpstr>
      <vt:lpstr>Research and curriculum development: important reasoning skills in physics (and beyond)</vt:lpstr>
      <vt:lpstr>Research on student reasoning skills: Example from electric circuits</vt:lpstr>
      <vt:lpstr>Slide 35</vt:lpstr>
      <vt:lpstr>Example of constructing a Scientific Model:  Physics by Inquiry Module on Electric Circuits</vt:lpstr>
      <vt:lpstr>Overview of model construction in the Electric Circuits module*</vt:lpstr>
      <vt:lpstr>Assessment of student learning</vt:lpstr>
      <vt:lpstr>Process of building a conceptual model  for current is</vt:lpstr>
      <vt:lpstr>Research and curriculum development: important reasoning skills in physics (and beyond)</vt:lpstr>
      <vt:lpstr>Research on student reasoning skills:  Example from control of variables*</vt:lpstr>
      <vt:lpstr>Slide 42</vt:lpstr>
      <vt:lpstr>Reflection on results from research</vt:lpstr>
      <vt:lpstr>Research and curriculum development: important reasoning skills in physics (and beyond)</vt:lpstr>
      <vt:lpstr>Emphasis in tutorials is</vt:lpstr>
      <vt:lpstr>Research on student reasoning:</vt:lpstr>
      <vt:lpstr>A brass and a plastic puck are each pushed with constant force between starting and finishing lines by steady stream of air. </vt:lpstr>
      <vt:lpstr>Slide 48</vt:lpstr>
      <vt:lpstr>Results from interview tasks  and written questions</vt:lpstr>
      <vt:lpstr>Slide 50</vt:lpstr>
      <vt:lpstr>Compensation arguments often used by students</vt:lpstr>
      <vt:lpstr>Slide 52</vt:lpstr>
      <vt:lpstr>Mechanics Baseline Test (MBT)  published in The Physics Teacher*</vt:lpstr>
      <vt:lpstr>Slide 54</vt:lpstr>
      <vt:lpstr>Slide 55</vt:lpstr>
      <vt:lpstr>Slide 56</vt:lpstr>
      <vt:lpstr>Multiple-choice instruments</vt:lpstr>
      <vt:lpstr>Some general intellectual goals  for physics courses</vt:lpstr>
      <vt:lpstr>Slide 59</vt:lpstr>
      <vt:lpstr>Slide 60</vt:lpstr>
    </vt:vector>
  </TitlesOfParts>
  <Company>mcdermott consultants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Physics Education Research: Scientific Reasoning Skills</dc:title>
  <cp:lastModifiedBy>Peter Shaffer</cp:lastModifiedBy>
  <cp:revision>266</cp:revision>
  <cp:lastPrinted>2010-07-18T00:57:02Z</cp:lastPrinted>
  <dcterms:created xsi:type="dcterms:W3CDTF">2010-07-21T15:06:12Z</dcterms:created>
  <dcterms:modified xsi:type="dcterms:W3CDTF">2010-07-21T21:00:03Z</dcterms:modified>
</cp:coreProperties>
</file>