
<file path=[Content_Types].xml><?xml version="1.0" encoding="utf-8"?>
<Types xmlns="http://schemas.openxmlformats.org/package/2006/content-types">
  <Override PartName="/ppt/slideLayouts/slideLayout8.xml" ContentType="application/vnd.openxmlformats-officedocument.presentationml.slideLayout+xml"/>
  <Override PartName="/ppt/tags/tag48.xml" ContentType="application/vnd.openxmlformats-officedocument.presentationml.tags+xml"/>
  <Override PartName="/ppt/tags/tag57.xml" ContentType="application/vnd.openxmlformats-officedocument.presentationml.tags+xml"/>
  <Override PartName="/ppt/tags/tag13.xml" ContentType="application/vnd.openxmlformats-officedocument.presentationml.tags+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tags/tag34.xml" ContentType="application/vnd.openxmlformats-officedocument.presentationml.tags+xml"/>
  <Override PartName="/ppt/tags/tag41.xml" ContentType="application/vnd.openxmlformats-officedocument.presentationml.tags+xml"/>
  <Override PartName="/ppt/tags/tag15.xml" ContentType="application/vnd.openxmlformats-officedocument.presentationml.tags+xml"/>
  <Override PartName="/ppt/tags/tag60.xml" ContentType="application/vnd.openxmlformats-officedocument.presentationml.tags+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tags/tag17.xml" ContentType="application/vnd.openxmlformats-officedocument.presentationml.tags+xml"/>
  <Override PartName="/ppt/tags/tag66.xml" ContentType="application/vnd.openxmlformats-officedocument.presentationml.tag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tags/tag6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55.xml" ContentType="application/vnd.openxmlformats-officedocument.presentationml.tags+xml"/>
  <Override PartName="/ppt/handoutMasters/handoutMaster1.xml" ContentType="application/vnd.openxmlformats-officedocument.presentationml.handoutMaster+xml"/>
  <Override PartName="/ppt/slides/slide13.xml" ContentType="application/vnd.openxmlformats-officedocument.presentationml.slide+xml"/>
  <Override PartName="/ppt/tags/tag9.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8.xml" ContentType="application/vnd.openxmlformats-officedocument.presentationml.tags+xml"/>
  <Override PartName="/ppt/tags/tag56.xml" ContentType="application/vnd.openxmlformats-officedocument.presentationml.tags+xml"/>
  <Override PartName="/ppt/tags/tag77.xml" ContentType="application/vnd.openxmlformats-officedocument.presentationml.tags+xml"/>
  <Override PartName="/ppt/notesSlides/notesSlide23.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ags/tag12.xml" ContentType="application/vnd.openxmlformats-officedocument.presentationml.tags+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tags/tag47.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slideLayouts/slideLayout6.xml" ContentType="application/vnd.openxmlformats-officedocument.presentationml.slideLayout+xml"/>
  <Override PartName="/ppt/tags/tag72.xml" ContentType="application/vnd.openxmlformats-officedocument.presentationml.tags+xml"/>
  <Override PartName="/ppt/tags/tag79.xml" ContentType="application/vnd.openxmlformats-officedocument.presentationml.tags+xml"/>
  <Override PartName="/ppt/slideLayouts/slideLayout14.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tags/tag40.xml" ContentType="application/vnd.openxmlformats-officedocument.presentationml.tags+xml"/>
  <Override PartName="/ppt/presProps.xml" ContentType="application/vnd.openxmlformats-officedocument.presentationml.presProps+xml"/>
  <Override PartName="/ppt/notesSlides/notesSlide18.xml" ContentType="application/vnd.openxmlformats-officedocument.presentationml.notesSlide+xml"/>
  <Override PartName="/ppt/tags/tag14.xml" ContentType="application/vnd.openxmlformats-officedocument.presentationml.tags+xml"/>
  <Override PartName="/ppt/tags/tag33.xml" ContentType="application/vnd.openxmlformats-officedocument.presentationml.tags+xml"/>
  <Override PartName="/ppt/commentAuthors.xml" ContentType="application/vnd.openxmlformats-officedocument.presentationml.commentAuthors+xml"/>
  <Default Extension="png" ContentType="image/png"/>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ppt/tags/tag37.xml" ContentType="application/vnd.openxmlformats-officedocument.presentationml.tags+xml"/>
  <Override PartName="/ppt/tags/tag65.xml" ContentType="application/vnd.openxmlformats-officedocument.presentationml.tags+xml"/>
  <Override PartName="/ppt/slideLayouts/slideLayout16.xml" ContentType="application/vnd.openxmlformats-officedocument.presentationml.slideLayout+xml"/>
  <Override PartName="/ppt/tags/tag42.xml" ContentType="application/vnd.openxmlformats-officedocument.presentationml.tags+xml"/>
  <Override PartName="/docProps/core.xml" ContentType="application/vnd.openxmlformats-package.core-properties+xml"/>
  <Override PartName="/ppt/tags/tag19.xml" ContentType="application/vnd.openxmlformats-officedocument.presentationml.tags+xml"/>
  <Override PartName="/ppt/tags/tag78.xml" ContentType="application/vnd.openxmlformats-officedocument.presentationml.tags+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tags/tag43.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ppt/tags/tag63.xml" ContentType="application/vnd.openxmlformats-officedocument.presentationml.tags+xml"/>
  <Override PartName="/ppt/slides/slide19.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tags/tag67.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tags/tag44.xml" ContentType="application/vnd.openxmlformats-officedocument.presentationml.tags+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tags/tag64.xml" ContentType="application/vnd.openxmlformats-officedocument.presentationml.tags+xml"/>
  <Override PartName="/ppt/tags/tag22.xml" ContentType="application/vnd.openxmlformats-officedocument.presentationml.tags+xml"/>
  <Override PartName="/ppt/tags/tag73.xml" ContentType="application/vnd.openxmlformats-officedocument.presentationml.tags+xml"/>
  <Override PartName="/ppt/tags/tag52.xml" ContentType="application/vnd.openxmlformats-officedocument.presentationml.tags+xml"/>
  <Override PartName="/ppt/tags/tag69.xml" ContentType="application/vnd.openxmlformats-officedocument.presentationml.tag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tags/tag3.xml" ContentType="application/vnd.openxmlformats-officedocument.presentationml.tags+xml"/>
  <Override PartName="/ppt/tags/tag58.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notesSlides/notesSlide29.xml" ContentType="application/vnd.openxmlformats-officedocument.presentationml.notesSlide+xml"/>
  <Override PartName="/ppt/tags/tag70.xml" ContentType="application/vnd.openxmlformats-officedocument.presentationml.tags+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tags/tag4.xml" ContentType="application/vnd.openxmlformats-officedocument.presentationml.tags+xml"/>
  <Override PartName="/ppt/tags/tag18.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tags/tag74.xml" ContentType="application/vnd.openxmlformats-officedocument.presentationml.tags+xml"/>
  <Override PartName="/ppt/slides/slide14.xml" ContentType="application/vnd.openxmlformats-officedocument.presentationml.slide+xml"/>
  <Override PartName="/ppt/slideLayouts/slideLayout18.xml" ContentType="application/vnd.openxmlformats-officedocument.presentationml.slideLayout+xml"/>
  <Override PartName="/ppt/tags/tag21.xml" ContentType="application/vnd.openxmlformats-officedocument.presentationml.tags+xml"/>
  <Override PartName="/ppt/tags/tag75.xml" ContentType="application/vnd.openxmlformats-officedocument.presentationml.tags+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tags/tag76.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ags/tag51.xml" ContentType="application/vnd.openxmlformats-officedocument.presentationml.tags+xml"/>
  <Override PartName="/ppt/tags/tag27.xml" ContentType="application/vnd.openxmlformats-officedocument.presentationml.tags+xml"/>
  <Override PartName="/ppt/theme/theme1.xml" ContentType="application/vnd.openxmlformats-officedocument.theme+xml"/>
  <Override PartName="/ppt/tags/tag10.xml" ContentType="application/vnd.openxmlformats-officedocument.presentationml.tags+xml"/>
  <Override PartName="/ppt/tags/tag28.xml" ContentType="application/vnd.openxmlformats-officedocument.presentationml.tags+xml"/>
  <Override PartName="/ppt/presentation.xml" ContentType="application/vnd.openxmlformats-officedocument.presentationml.presentation.main+xml"/>
  <Override PartName="/ppt/tags/tag61.xml" ContentType="application/vnd.openxmlformats-officedocument.presentationml.tags+xml"/>
  <Override PartName="/ppt/tags/tag31.xml" ContentType="application/vnd.openxmlformats-officedocument.presentationml.tags+xml"/>
  <Override PartName="/ppt/tags/tag39.xml" ContentType="application/vnd.openxmlformats-officedocument.presentationml.tags+xml"/>
  <Override PartName="/ppt/slides/slide5.xml" ContentType="application/vnd.openxmlformats-officedocument.presentationml.slide+xml"/>
  <Override PartName="/ppt/tags/tag62.xml" ContentType="application/vnd.openxmlformats-officedocument.presentationml.tags+xml"/>
  <Override PartName="/ppt/slideLayouts/slideLayout7.xml" ContentType="application/vnd.openxmlformats-officedocument.presentationml.slideLayout+xml"/>
  <Override PartName="/ppt/tags/tag23.xml" ContentType="application/vnd.openxmlformats-officedocument.presentationml.tag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tags/tag25.xml" ContentType="application/vnd.openxmlformats-officedocument.presentationml.tags+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tags/tag53.xml" ContentType="application/vnd.openxmlformats-officedocument.presentationml.tags+xml"/>
  <Override PartName="/ppt/tags/tag16.xml" ContentType="application/vnd.openxmlformats-officedocument.presentationml.tags+xml"/>
  <Override PartName="/ppt/slideLayouts/slideLayout13.xml" ContentType="application/vnd.openxmlformats-officedocument.presentationml.slideLayout+xml"/>
  <Override PartName="/ppt/slides/slide8.xml" ContentType="application/vnd.openxmlformats-officedocument.presentationml.slide+xml"/>
  <Override PartName="/ppt/tags/tag36.xml" ContentType="application/vnd.openxmlformats-officedocument.presentationml.tags+xml"/>
  <Override PartName="/ppt/slides/slide15.xml" ContentType="application/vnd.openxmlformats-officedocument.presentationml.slide+xml"/>
  <Override PartName="/ppt/tags/tag49.xml" ContentType="application/vnd.openxmlformats-officedocument.presentationml.tags+xml"/>
  <Override PartName="/ppt/tags/tag80.xml" ContentType="application/vnd.openxmlformats-officedocument.presentationml.tags+xml"/>
  <Override PartName="/ppt/slideLayouts/slideLayout15.xml" ContentType="application/vnd.openxmlformats-officedocument.presentationml.slideLayout+xml"/>
  <Override PartName="/ppt/tags/tag26.xml" ContentType="application/vnd.openxmlformats-officedocument.presentationml.tags+xml"/>
  <Override PartName="/ppt/slides/slide9.xml" ContentType="application/vnd.openxmlformats-officedocument.presentationml.slide+xml"/>
  <Override PartName="/ppt/tags/tag50.xml" ContentType="application/vnd.openxmlformats-officedocument.presentationml.tags+xml"/>
  <Default Extension="rels" ContentType="application/vnd.openxmlformats-package.relationships+xml"/>
  <Override PartName="/ppt/slides/slide24.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 r:id="rId2"/>
  </p:sldMasterIdLst>
  <p:notesMasterIdLst>
    <p:notesMasterId r:id="rId33"/>
  </p:notesMasterIdLst>
  <p:handoutMasterIdLst>
    <p:handoutMasterId r:id="rId34"/>
  </p:handoutMasterIdLst>
  <p:sldIdLst>
    <p:sldId id="329" r:id="rId3"/>
    <p:sldId id="353" r:id="rId4"/>
    <p:sldId id="351" r:id="rId5"/>
    <p:sldId id="368" r:id="rId6"/>
    <p:sldId id="332" r:id="rId7"/>
    <p:sldId id="267" r:id="rId8"/>
    <p:sldId id="334" r:id="rId9"/>
    <p:sldId id="335" r:id="rId10"/>
    <p:sldId id="361" r:id="rId11"/>
    <p:sldId id="346" r:id="rId12"/>
    <p:sldId id="268" r:id="rId13"/>
    <p:sldId id="300" r:id="rId14"/>
    <p:sldId id="369" r:id="rId15"/>
    <p:sldId id="328" r:id="rId16"/>
    <p:sldId id="316" r:id="rId17"/>
    <p:sldId id="343" r:id="rId18"/>
    <p:sldId id="345" r:id="rId19"/>
    <p:sldId id="362" r:id="rId20"/>
    <p:sldId id="313" r:id="rId21"/>
    <p:sldId id="315" r:id="rId22"/>
    <p:sldId id="365" r:id="rId23"/>
    <p:sldId id="363" r:id="rId24"/>
    <p:sldId id="312" r:id="rId25"/>
    <p:sldId id="340" r:id="rId26"/>
    <p:sldId id="271" r:id="rId27"/>
    <p:sldId id="323" r:id="rId28"/>
    <p:sldId id="367" r:id="rId29"/>
    <p:sldId id="257" r:id="rId30"/>
    <p:sldId id="265" r:id="rId31"/>
    <p:sldId id="36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Danielle Harlow" initials="DBH"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clrMru>
    <a:srgbClr val="3A8AAD"/>
    <a:srgbClr val="234085"/>
    <a:srgbClr val="1B1F49"/>
    <a:srgbClr val="8000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9885" autoAdjust="0"/>
    <p:restoredTop sz="81433" autoAdjust="0"/>
  </p:normalViewPr>
  <p:slideViewPr>
    <p:cSldViewPr snapToGrid="0" snapToObjects="1">
      <p:cViewPr>
        <p:scale>
          <a:sx n="100" d="100"/>
          <a:sy n="100" d="100"/>
        </p:scale>
        <p:origin x="-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29.xml"/><Relationship Id="rId34" Type="http://schemas.openxmlformats.org/officeDocument/2006/relationships/handoutMaster" Target="handoutMasters/handoutMaster1.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5.xml"/><Relationship Id="rId36" Type="http://schemas.openxmlformats.org/officeDocument/2006/relationships/commentAuthors" Target="commentAuthors.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slide" Target="slides/slide30.xml"/><Relationship Id="rId37"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viewProps" Target="viewProps.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017EFA-652A-D347-AD59-39BB2EFD4262}" type="datetimeFigureOut">
              <a:rPr lang="en-US" smtClean="0"/>
              <a:pPr/>
              <a:t>7/21/10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530619-58F9-BB43-BDAB-566289BACB9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213F3-7807-3B48-9AA9-5A940F3F07E7}" type="datetimeFigureOut">
              <a:rPr lang="en-US" smtClean="0"/>
              <a:pPr/>
              <a:t>7/21/10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EAFCF-1343-A946-A546-838DD8C80B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6EAFCF-1343-A946-A546-838DD8C80B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BE8FB72-2035-794C-B380-A1A380E0883E}" type="slidenum">
              <a:rPr lang="en-US">
                <a:ea typeface="ＭＳ Ｐゴシック" pitchFamily="-65" charset="-128"/>
                <a:cs typeface="ＭＳ Ｐゴシック" pitchFamily="-65" charset="-128"/>
              </a:rPr>
              <a:pPr/>
              <a:t>10</a:t>
            </a:fld>
            <a:endParaRPr lang="en-US">
              <a:ea typeface="ＭＳ Ｐゴシック" pitchFamily="-65" charset="-128"/>
              <a:cs typeface="ＭＳ Ｐゴシック" pitchFamily="-65"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ea typeface="ＭＳ Ｐゴシック" pitchFamily="-65" charset="-128"/>
                <a:cs typeface="ＭＳ Ｐゴシック" pitchFamily="-65" charset="-128"/>
              </a:rPr>
              <a:t>This is my big question: If we want children to be able to develop the skills and habits of mind to create new scientific knowledge, what do teachers need to be able to do and how can we (as teacher educators and educational researchers) help them. </a:t>
            </a:r>
            <a:br>
              <a:rPr lang="en-US" dirty="0" smtClean="0">
                <a:ea typeface="ＭＳ Ｐゴシック" pitchFamily="-65" charset="-128"/>
                <a:cs typeface="ＭＳ Ｐゴシック" pitchFamily="-65" charset="-128"/>
              </a:rPr>
            </a:br>
            <a:endParaRPr lang="en-US" dirty="0" smtClean="0">
              <a:ea typeface="ＭＳ Ｐゴシック" pitchFamily="-65" charset="-128"/>
              <a:cs typeface="ＭＳ Ｐゴシック" pitchFamily="-65" charset="-128"/>
            </a:endParaRPr>
          </a:p>
          <a:p>
            <a:pPr eaLnBrk="1" hangingPunct="1"/>
            <a:r>
              <a:rPr lang="en-US" dirty="0" smtClean="0">
                <a:ea typeface="ＭＳ Ｐゴシック" pitchFamily="-65" charset="-128"/>
                <a:cs typeface="ＭＳ Ｐゴシック" pitchFamily="-65" charset="-128"/>
              </a:rPr>
              <a:t>This research I am presenting here contributes to this big question by considering a very successful example of a single teaching episode that was actually adapted from a PD course that she took and looking at it carefully to understand how it happened.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return to our students. </a:t>
            </a:r>
          </a:p>
          <a:p>
            <a:endParaRPr lang="en-US" baseline="0" dirty="0" smtClean="0"/>
          </a:p>
          <a:p>
            <a:r>
              <a:rPr lang="en-US" baseline="0" dirty="0" smtClean="0"/>
              <a:t>We know that “modeling” is an excellent form of instruction. Modeling means that students are attempting to develop an explanation of a phenomenon. It means that they are collecting data, proposing explanations,</a:t>
            </a:r>
          </a:p>
          <a:p>
            <a:endParaRPr lang="en-US" baseline="0" dirty="0" smtClean="0"/>
          </a:p>
          <a:p>
            <a:r>
              <a:rPr lang="en-US" baseline="0" dirty="0" smtClean="0"/>
              <a:t>Lots of people have said some very important things about modeling and is value.</a:t>
            </a:r>
          </a:p>
          <a:p>
            <a:endParaRPr lang="en-US" baseline="0" dirty="0" smtClean="0"/>
          </a:p>
          <a:p>
            <a:r>
              <a:rPr lang="en-US" dirty="0" smtClean="0"/>
              <a:t>Modeling</a:t>
            </a:r>
            <a:r>
              <a:rPr lang="en-US" baseline="0" dirty="0" smtClean="0"/>
              <a:t> can help learners </a:t>
            </a:r>
          </a:p>
          <a:p>
            <a:pPr marL="228600" indent="-228600">
              <a:buAutoNum type="arabicParenR"/>
            </a:pPr>
            <a:r>
              <a:rPr lang="en-US" baseline="0" dirty="0" smtClean="0"/>
              <a:t>Develop expertise in scientific content</a:t>
            </a:r>
          </a:p>
          <a:p>
            <a:pPr marL="228600" indent="-228600">
              <a:buAutoNum type="arabicParenR"/>
            </a:pPr>
            <a:r>
              <a:rPr lang="en-US" baseline="0" dirty="0" smtClean="0"/>
              <a:t>Develop expertise in practices in building scientific knowledge</a:t>
            </a:r>
          </a:p>
          <a:p>
            <a:pPr marL="228600" indent="-228600">
              <a:buAutoNum type="arabicParenR"/>
            </a:pPr>
            <a:r>
              <a:rPr lang="en-US" baseline="0" dirty="0" smtClean="0"/>
              <a:t>Develop epistemological understanding (Lehrer &amp; </a:t>
            </a:r>
            <a:r>
              <a:rPr lang="en-US" baseline="0" dirty="0" err="1" smtClean="0"/>
              <a:t>Schauble</a:t>
            </a:r>
            <a:r>
              <a:rPr lang="en-US" baseline="0" dirty="0" smtClean="0"/>
              <a:t> 2006) ; Schwartz &amp; White 2005) </a:t>
            </a:r>
          </a:p>
          <a:p>
            <a:pPr marL="228600" indent="-228600">
              <a:buNone/>
            </a:pPr>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386EAFCF-1343-A946-A546-838DD8C80B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why doesn’t this happen more often?</a:t>
            </a:r>
          </a:p>
          <a:p>
            <a:endParaRPr lang="en-US" dirty="0" smtClean="0"/>
          </a:p>
          <a:p>
            <a:r>
              <a:rPr lang="en-US" dirty="0" smtClean="0"/>
              <a:t>One reason</a:t>
            </a:r>
            <a:r>
              <a:rPr lang="en-US" baseline="0" dirty="0" smtClean="0"/>
              <a:t> for not teaching through modeling at the early grade levels is the very common idea that children cannot think abstractly. </a:t>
            </a:r>
          </a:p>
          <a:p>
            <a:endParaRPr lang="en-US" baseline="0" dirty="0" smtClean="0"/>
          </a:p>
          <a:p>
            <a:r>
              <a:rPr lang="en-US" baseline="0" dirty="0" smtClean="0"/>
              <a:t>However, we now know that this idea is just not justified. We now know that children are capable of much more sophisticated reasoning than previously thought. The examples here are of a child’s model of the elbow. </a:t>
            </a:r>
          </a:p>
          <a:p>
            <a:endParaRPr lang="en-US" dirty="0" smtClean="0"/>
          </a:p>
          <a:p>
            <a:r>
              <a:rPr lang="en-US" dirty="0" smtClean="0"/>
              <a:t>“Note, for instance, the rubber bands that mimic the connective function of ligaments and the wooden dowels that are arranged so that their translation in the vertical plane cannot exceed 180 degrees. Though the search for function is supported by initial resemblance, what counts as resemblance typically changes as children revise their models. For example, attempts to make models exemplify elbow motion often lead to an interest in the way muscles might be arranged” (from Lehrer and </a:t>
            </a:r>
            <a:r>
              <a:rPr lang="en-US" dirty="0" err="1" smtClean="0"/>
              <a:t>Schauble</a:t>
            </a:r>
            <a:r>
              <a:rPr lang="en-US" dirty="0" smtClean="0"/>
              <a:t>, 1996a, </a:t>
            </a:r>
            <a:r>
              <a:rPr lang="en-US" dirty="0" err="1" smtClean="0"/>
              <a:t>b</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video is of a 2</a:t>
            </a:r>
            <a:r>
              <a:rPr lang="en-US" baseline="30000" dirty="0" smtClean="0"/>
              <a:t>nd</a:t>
            </a:r>
            <a:r>
              <a:rPr lang="en-US" baseline="0" dirty="0" smtClean="0"/>
              <a:t> grader who was asked to explain her observations of scent traveling throughout a room. She was not unique – many children had equally articulate responses. And she did this without training in how to talk or think about scientific phenomenon. In fact, in her school science was a rare occurrence and when it did happen was text book and worksheet based. </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AFCF-1343-A946-A546-838DD8C80B5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common explanation is the current state of elementary science education. The demands of NCLB legislation means that, in many schools, the 6 hour school day is divided roughly evenly into 3 hours of math and 3 hours of literacy. This is especially true of struggling schools. Any spare moments at the end of the day might be used for science, but they also need to be used for other content areas that are missing from the curriculum like social studies, the arts, and physical education. </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AFCF-1343-A946-A546-838DD8C80B5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AFCF-1343-A946-A546-838DD8C80B5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AFCF-1343-A946-A546-838DD8C80B5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6FF01-D818-0944-BDFB-A395FCB4CA4A}" type="slidenum">
              <a:rPr lang="en-US"/>
              <a:pPr/>
              <a:t>19</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dirty="0" smtClean="0"/>
              <a:t>Expected</a:t>
            </a:r>
            <a:r>
              <a:rPr lang="en-US" baseline="0" dirty="0" smtClean="0"/>
              <a:t> initial model among pre-service teachers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Controlling for</a:t>
            </a:r>
            <a:r>
              <a:rPr lang="en-US" baseline="0" dirty="0" smtClean="0"/>
              <a:t> variables </a:t>
            </a:r>
          </a:p>
          <a:p>
            <a:r>
              <a:rPr lang="en-US" baseline="0" dirty="0" smtClean="0"/>
              <a:t>Science and math achievement</a:t>
            </a:r>
          </a:p>
          <a:p>
            <a:r>
              <a:rPr lang="en-US" baseline="0" dirty="0" smtClean="0"/>
              <a:t>Demographics</a:t>
            </a:r>
          </a:p>
          <a:p>
            <a:r>
              <a:rPr lang="en-US" baseline="0" dirty="0" smtClean="0"/>
              <a:t>Enrollment in advanced classes</a:t>
            </a:r>
          </a:p>
          <a:p>
            <a:r>
              <a:rPr lang="en-US" baseline="0" dirty="0" smtClean="0"/>
              <a:t>Parents’ background</a:t>
            </a:r>
          </a:p>
          <a:p>
            <a:endParaRPr lang="en-US" baseline="0" dirty="0" smtClean="0"/>
          </a:p>
          <a:p>
            <a:r>
              <a:rPr lang="en-US" baseline="0" dirty="0" smtClean="0"/>
              <a:t>Used National Longitudinal Data</a:t>
            </a:r>
          </a:p>
        </p:txBody>
      </p:sp>
      <p:sp>
        <p:nvSpPr>
          <p:cNvPr id="4" name="Slide Number Placeholder 3"/>
          <p:cNvSpPr>
            <a:spLocks noGrp="1"/>
          </p:cNvSpPr>
          <p:nvPr>
            <p:ph type="sldNum" sz="quarter" idx="10"/>
          </p:nvPr>
        </p:nvSpPr>
        <p:spPr/>
        <p:txBody>
          <a:bodyPr/>
          <a:lstStyle/>
          <a:p>
            <a:fld id="{386EAFCF-1343-A946-A546-838DD8C80B5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are</a:t>
            </a:r>
            <a:r>
              <a:rPr lang="en-US" baseline="0" dirty="0" smtClean="0"/>
              <a:t> asked to predict what will happen when you “cut the nail” – this activity in combination with other lead to teachers developing a “domain like” model of magnetism. It’s a very powerful learning experience. </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AFCF-1343-A946-A546-838DD8C80B5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AFCF-1343-A946-A546-838DD8C80B5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US" dirty="0" smtClean="0">
                <a:ea typeface="ＭＳ Ｐゴシック" pitchFamily="-65" charset="-128"/>
                <a:cs typeface="ＭＳ Ｐゴシック" pitchFamily="-65" charset="-128"/>
              </a:rPr>
              <a:t>I reexamined Ms. Carter’s teaching</a:t>
            </a:r>
            <a:r>
              <a:rPr lang="en-US" baseline="0" dirty="0" smtClean="0">
                <a:ea typeface="ＭＳ Ｐゴシック" pitchFamily="-65" charset="-128"/>
                <a:cs typeface="ＭＳ Ｐゴシック" pitchFamily="-65" charset="-128"/>
              </a:rPr>
              <a:t> with the goal of understanding the structures that guided her.  </a:t>
            </a:r>
            <a:endParaRPr lang="en-US" dirty="0" smtClean="0">
              <a:ea typeface="ＭＳ Ｐゴシック" pitchFamily="-65" charset="-128"/>
              <a:cs typeface="ＭＳ Ｐゴシック" pitchFamily="-65" charset="-128"/>
            </a:endParaRP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The activity this teacher chose to adapt came from the “model of magnetism activity” from a professional development workshop that used the Physics &amp; Everyday thinking curriculum. </a:t>
            </a: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This activity was designed to develop the domain like model of magnetism. </a:t>
            </a:r>
          </a:p>
          <a:p>
            <a:r>
              <a:rPr lang="en-US" dirty="0" smtClean="0">
                <a:ea typeface="ＭＳ Ｐゴシック" pitchFamily="-65" charset="-128"/>
                <a:cs typeface="ＭＳ Ｐゴシック" pitchFamily="-65" charset="-128"/>
              </a:rPr>
              <a:t>It went as follows.</a:t>
            </a:r>
            <a:r>
              <a:rPr lang="en-US" baseline="0" dirty="0" smtClean="0">
                <a:ea typeface="ＭＳ Ｐゴシック" pitchFamily="-65" charset="-128"/>
                <a:cs typeface="ＭＳ Ｐゴシック" pitchFamily="-65" charset="-128"/>
              </a:rPr>
              <a:t> (describe model of magnetism activity) </a:t>
            </a:r>
            <a:endParaRPr lang="en-US" dirty="0" smtClean="0">
              <a:ea typeface="ＭＳ Ｐゴシック" pitchFamily="-65" charset="-128"/>
              <a:cs typeface="ＭＳ Ｐゴシック" pitchFamily="-65" charset="-128"/>
            </a:endParaRP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These “events” (middle column) were the structure that the teacher could “see” – it was the most evident. But this structure was built on an underlying implicit structure. And of course these events were made up of individual actions by the students and teachers [not all actions are included] </a:t>
            </a: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These events </a:t>
            </a:r>
            <a:r>
              <a:rPr lang="en-US" i="1" dirty="0" smtClean="0">
                <a:ea typeface="ＭＳ Ｐゴシック" pitchFamily="-65" charset="-128"/>
                <a:cs typeface="ＭＳ Ｐゴシック" pitchFamily="-65" charset="-128"/>
              </a:rPr>
              <a:t>depended</a:t>
            </a:r>
            <a:r>
              <a:rPr lang="en-US" dirty="0" smtClean="0">
                <a:ea typeface="ＭＳ Ｐゴシック" pitchFamily="-65" charset="-128"/>
                <a:cs typeface="ＭＳ Ｐゴシック" pitchFamily="-65" charset="-128"/>
              </a:rPr>
              <a:t> on the actions of the students, particularly the test intended to confront the particular anticipated model.</a:t>
            </a:r>
          </a:p>
        </p:txBody>
      </p:sp>
      <p:sp>
        <p:nvSpPr>
          <p:cNvPr id="4" name="Slide Number Placeholder 3"/>
          <p:cNvSpPr>
            <a:spLocks noGrp="1"/>
          </p:cNvSpPr>
          <p:nvPr>
            <p:ph type="sldNum" sz="quarter" idx="5"/>
          </p:nvPr>
        </p:nvSpPr>
        <p:spPr/>
        <p:txBody>
          <a:bodyPr/>
          <a:lstStyle/>
          <a:p>
            <a:pPr>
              <a:defRPr/>
            </a:pPr>
            <a:fld id="{3654C3CD-E494-8041-9BEF-B224395C96F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of Ms. Carter doing this same activity in her class. The students</a:t>
            </a:r>
            <a:r>
              <a:rPr lang="en-US" baseline="0" dirty="0" smtClean="0"/>
              <a:t> propose a dust and activation model. She asks them to rub the dust off. This was a very effective on-the-spot change in the activity.  </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p:spPr>
        <p:txBody>
          <a:bodyPr/>
          <a:lstStyle/>
          <a:p>
            <a:r>
              <a:rPr lang="en-US" dirty="0" smtClean="0">
                <a:ea typeface="ＭＳ Ｐゴシック" pitchFamily="-65" charset="-128"/>
                <a:cs typeface="ＭＳ Ｐゴシック" pitchFamily="-65" charset="-128"/>
              </a:rPr>
              <a:t>Explain what she actually did. </a:t>
            </a:r>
          </a:p>
        </p:txBody>
      </p:sp>
      <p:sp>
        <p:nvSpPr>
          <p:cNvPr id="4" name="Slide Number Placeholder 3"/>
          <p:cNvSpPr>
            <a:spLocks noGrp="1"/>
          </p:cNvSpPr>
          <p:nvPr>
            <p:ph type="sldNum" sz="quarter" idx="5"/>
          </p:nvPr>
        </p:nvSpPr>
        <p:spPr/>
        <p:txBody>
          <a:bodyPr/>
          <a:lstStyle/>
          <a:p>
            <a:pPr>
              <a:defRPr/>
            </a:pPr>
            <a:fld id="{107D836C-458A-5347-BAFF-1DEF7C31FE2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the same teacher (closest to the middle of the slide in both photos) in two different contexts: Learning about magnetism in PET and teaching magnetism in her 4</a:t>
            </a:r>
            <a:r>
              <a:rPr lang="en-US" baseline="30000" dirty="0" smtClean="0"/>
              <a:t>th</a:t>
            </a:r>
            <a:r>
              <a:rPr lang="en-US" baseline="0" dirty="0" smtClean="0"/>
              <a:t> grade class. Both contexts are dealing with the same content. But the ideas used may be different in each situation. </a:t>
            </a:r>
          </a:p>
          <a:p>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AFCF-1343-A946-A546-838DD8C80B5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questions and ideas I find most compelling</a:t>
            </a:r>
            <a:r>
              <a:rPr lang="en-US" baseline="0" dirty="0" smtClean="0"/>
              <a:t> from this video is the idea that we are preparing children to use technologies we have yet to imagine and to solve problems that don’t even exist. Our world – their world – is changing faster than we realize and we have </a:t>
            </a:r>
            <a:r>
              <a:rPr lang="en-US" i="1" baseline="0" dirty="0" smtClean="0"/>
              <a:t>no idea </a:t>
            </a:r>
            <a:r>
              <a:rPr lang="en-US" baseline="0" dirty="0" smtClean="0"/>
              <a:t>what they face. </a:t>
            </a:r>
          </a:p>
          <a:p>
            <a:endParaRPr lang="en-US" baseline="0" dirty="0" smtClean="0"/>
          </a:p>
          <a:p>
            <a:r>
              <a:rPr lang="en-US" baseline="0" dirty="0" smtClean="0"/>
              <a:t>But we do know they are not likely to need to be “keepers of information”. They’ll have </a:t>
            </a:r>
            <a:r>
              <a:rPr lang="en-US" baseline="0" dirty="0" err="1" smtClean="0"/>
              <a:t>google</a:t>
            </a:r>
            <a:r>
              <a:rPr lang="en-US" baseline="0" dirty="0" smtClean="0"/>
              <a:t>, or </a:t>
            </a:r>
            <a:r>
              <a:rPr lang="en-US" baseline="0" dirty="0" err="1" smtClean="0"/>
              <a:t>bing</a:t>
            </a:r>
            <a:r>
              <a:rPr lang="en-US" baseline="0" dirty="0" smtClean="0"/>
              <a:t>, or wolfram alpha, or something else, </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Dorph</a:t>
            </a:r>
            <a:r>
              <a:rPr lang="en-US" dirty="0" smtClean="0"/>
              <a:t>, R.,</a:t>
            </a:r>
            <a:r>
              <a:rPr lang="en-US" baseline="0" dirty="0" smtClean="0"/>
              <a:t> Goldstein, D., Lee, S., </a:t>
            </a:r>
            <a:r>
              <a:rPr lang="en-US" baseline="0" dirty="0" err="1" smtClean="0"/>
              <a:t>Lepori</a:t>
            </a:r>
            <a:r>
              <a:rPr lang="en-US" baseline="0" dirty="0" smtClean="0"/>
              <a:t>, K., Schneider, S., </a:t>
            </a:r>
            <a:r>
              <a:rPr lang="en-US" baseline="0" dirty="0" err="1" smtClean="0"/>
              <a:t>Venkatesan</a:t>
            </a:r>
            <a:r>
              <a:rPr lang="en-US" baseline="0" dirty="0" smtClean="0"/>
              <a:t>, S, (2007). The status of science education in the Bay Area: Research brief. Lawrence Hall of Science, University of California, Berkeley, California. </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dirty="0" smtClean="0"/>
          </a:p>
          <a:p>
            <a:r>
              <a:rPr lang="en-US" dirty="0" smtClean="0"/>
              <a:t>When we teach physics</a:t>
            </a:r>
            <a:r>
              <a:rPr lang="en-US" baseline="0" dirty="0" smtClean="0"/>
              <a:t> (or methods or whatever else) we know that it’s a good idea to ask what it is that we want our undergraduates to learn. We think about learning objectives and we know that “it’s what the text book” does next is not a good enough reason to teach a topic. </a:t>
            </a:r>
          </a:p>
          <a:p>
            <a:endParaRPr lang="en-US" baseline="0" dirty="0" smtClean="0"/>
          </a:p>
          <a:p>
            <a:r>
              <a:rPr lang="en-US" baseline="0" dirty="0" smtClean="0"/>
              <a:t>(click)</a:t>
            </a:r>
          </a:p>
          <a:p>
            <a:r>
              <a:rPr lang="en-US" baseline="0" dirty="0" smtClean="0"/>
              <a:t>But I teach elementary school teachers. I teach them physics and I teach them elementary science methods. The question I ask is what I want </a:t>
            </a:r>
            <a:r>
              <a:rPr lang="en-US" i="1" baseline="0" dirty="0" smtClean="0"/>
              <a:t>her</a:t>
            </a:r>
            <a:r>
              <a:rPr lang="en-US" baseline="0" dirty="0" smtClean="0"/>
              <a:t> students will learn. And today, I’m here to share what I’ve learned from teaching teachers that I think is useful for teaching physics to ALL students. </a:t>
            </a:r>
          </a:p>
          <a:p>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child… (my student’s student)... could graduate from college in the year 2027.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She and her classmates will be living, working, voting, raising children, in 2027 - and beyond.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 do we prepare our students to teach children in ways that will prepare them for the year 2027?</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we’re teaching teachers – this is what we’re doing – we’re preparing people to prepare other people for the year 2027</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need to help kids learn</a:t>
            </a:r>
            <a:r>
              <a:rPr lang="en-US" baseline="0" dirty="0" smtClean="0"/>
              <a:t> to be creative. We need to help them learn to take what is given to them and create something new. </a:t>
            </a:r>
          </a:p>
          <a:p>
            <a:endParaRPr lang="en-US" baseline="0" dirty="0" smtClean="0"/>
          </a:p>
          <a:p>
            <a:r>
              <a:rPr lang="en-US" baseline="0" dirty="0" smtClean="0"/>
              <a:t>This is now at the top of the revised Bloom’s taxonomy (revised by Bloom’s former student). </a:t>
            </a:r>
          </a:p>
          <a:p>
            <a:endParaRPr lang="en-US" baseline="0" dirty="0" smtClean="0"/>
          </a:p>
          <a:p>
            <a:r>
              <a:rPr lang="en-US" baseline="0" dirty="0" smtClean="0"/>
              <a:t>In science courses that address the nature of science, we work to make sure that students know that creativity is part of the scientific process, but developing creativity is not often an explicit goal of our classes. We do not pay attention to how to help children develop creativity, how to help teachers help children or even what creativity is.  </a:t>
            </a:r>
            <a:endParaRPr lang="en-US" dirty="0" smtClean="0"/>
          </a:p>
          <a:p>
            <a:endParaRPr lang="en-US" dirty="0" smtClean="0"/>
          </a:p>
          <a:p>
            <a:r>
              <a:rPr lang="en-US" dirty="0" smtClean="0"/>
              <a:t>Creativity</a:t>
            </a:r>
            <a:r>
              <a:rPr lang="en-US" baseline="0" dirty="0" smtClean="0"/>
              <a:t> is something I’m thinking about now. Just playing with it. I’ve started to look into it.</a:t>
            </a:r>
          </a:p>
          <a:p>
            <a:endParaRPr lang="en-US" baseline="0" dirty="0" smtClean="0"/>
          </a:p>
          <a:p>
            <a:endParaRPr lang="en-US" baseline="0" dirty="0" smtClean="0"/>
          </a:p>
          <a:p>
            <a:endParaRPr lang="en-US" baseline="0" dirty="0" smtClean="0"/>
          </a:p>
          <a:p>
            <a:endParaRPr lang="en-US" baseline="0" dirty="0" smtClean="0"/>
          </a:p>
          <a:p>
            <a:r>
              <a:rPr dirty="0" smtClean="0"/>
              <a:t>A recent IBM poll of 1,500 CEOs identified creativity as the No. 1 “leadership competency” of the future. </a:t>
            </a:r>
            <a:endParaRPr lang="en-US" dirty="0" smtClean="0"/>
          </a:p>
          <a:p>
            <a:endParaRPr lang="en-US" dirty="0" smtClean="0"/>
          </a:p>
          <a:p>
            <a:r>
              <a:rPr lang="en-US" dirty="0" smtClean="0"/>
              <a:t>Torrance test of creativity –</a:t>
            </a:r>
            <a:r>
              <a:rPr lang="en-US" baseline="0" dirty="0" smtClean="0"/>
              <a:t> test has been given since the 1950’s and scores rose consistently (same thing happens with IQ tests) – until 1990 and we’ve been getting less creative every year since then – especially among children in K-6</a:t>
            </a:r>
            <a:r>
              <a:rPr lang="en-US" baseline="30000" dirty="0" smtClean="0"/>
              <a:t>th</a:t>
            </a:r>
            <a:r>
              <a:rPr lang="en-US" baseline="0" dirty="0" smtClean="0"/>
              <a:t> grade.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creativity?</a:t>
            </a:r>
            <a:r>
              <a:rPr lang="en-US" baseline="0" dirty="0" smtClean="0"/>
              <a:t> </a:t>
            </a:r>
            <a:r>
              <a:rPr lang="en-US" dirty="0" smtClean="0"/>
              <a:t>It is more than just new,</a:t>
            </a:r>
            <a:r>
              <a:rPr lang="en-US" baseline="0" dirty="0" smtClean="0"/>
              <a:t> novel ideas. </a:t>
            </a:r>
          </a:p>
          <a:p>
            <a:r>
              <a:rPr lang="en-US" baseline="0" dirty="0" smtClean="0"/>
              <a:t>There are many definitions, but a generalized version is that creativity is A PROCESS which results in NOVEL and USEFUL Products.</a:t>
            </a:r>
          </a:p>
          <a:p>
            <a:endParaRPr lang="en-US" baseline="0" dirty="0" smtClean="0"/>
          </a:p>
          <a:p>
            <a:r>
              <a:rPr lang="en-US" baseline="0" dirty="0" smtClean="0"/>
              <a:t>According to Sternberg and </a:t>
            </a:r>
            <a:r>
              <a:rPr lang="en-US" baseline="0" dirty="0" err="1" smtClean="0"/>
              <a:t>Lubart</a:t>
            </a:r>
            <a:r>
              <a:rPr lang="en-US" baseline="0" dirty="0" smtClean="0"/>
              <a:t>, creative ideas are both novel AND appropriate. Coming up with these sorts of ideas is hard work. </a:t>
            </a:r>
          </a:p>
          <a:p>
            <a:r>
              <a:rPr lang="en-US" sz="1200" baseline="0" dirty="0" err="1" smtClean="0"/>
              <a:t>vs</a:t>
            </a:r>
            <a:r>
              <a:rPr lang="en-US" sz="1200" baseline="0" dirty="0" smtClean="0"/>
              <a:t> the quality of an experience), the similarities are instructive. </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In creative endeavors, domain specific knowledge plays an important role.  </a:t>
            </a:r>
          </a:p>
          <a:p>
            <a:r>
              <a:rPr lang="en-US" baseline="0" dirty="0" smtClean="0"/>
              <a:t>So let’s look at some work that other people have done.</a:t>
            </a:r>
          </a:p>
          <a:p>
            <a:r>
              <a:rPr lang="en-US" baseline="0" dirty="0" smtClean="0"/>
              <a:t/>
            </a:r>
            <a:br>
              <a:rPr lang="en-US" baseline="0" dirty="0" smtClean="0"/>
            </a:br>
            <a:r>
              <a:rPr lang="en-US" baseline="0" dirty="0" smtClean="0"/>
              <a:t>Schwartz and his colleagues’ work appears in </a:t>
            </a:r>
            <a:r>
              <a:rPr lang="en-US" baseline="0" dirty="0" err="1" smtClean="0"/>
              <a:t>Mestre’s</a:t>
            </a:r>
            <a:r>
              <a:rPr lang="en-US" baseline="0" dirty="0" smtClean="0"/>
              <a:t> book on transfer. In this model, there are two axes: one represents efficiencies (specialized skills, and knowledge), the other represents the ability to innovate. Adaptive expertise (the ultimate result) is high in both these areas.  </a:t>
            </a:r>
            <a:endParaRPr lang="en-US" dirty="0" smtClean="0"/>
          </a:p>
          <a:p>
            <a:endParaRPr lang="en-US" dirty="0" smtClean="0"/>
          </a:p>
          <a:p>
            <a:r>
              <a:rPr lang="en-US" dirty="0" smtClean="0"/>
              <a:t>A second</a:t>
            </a:r>
            <a:r>
              <a:rPr lang="en-US" baseline="0" dirty="0" smtClean="0"/>
              <a:t> model is that of </a:t>
            </a:r>
            <a:r>
              <a:rPr lang="en-US" sz="1200" dirty="0" err="1" smtClean="0"/>
              <a:t>Csikszentmihalyi</a:t>
            </a:r>
            <a:r>
              <a:rPr lang="en-US" sz="1200" baseline="0" dirty="0" smtClean="0"/>
              <a:t> who studies creativity and what he calls “flow” (the ultimate experience). This very similar diagram has skills on the </a:t>
            </a:r>
            <a:r>
              <a:rPr lang="en-US" sz="1200" baseline="0" dirty="0" err="1" smtClean="0"/>
              <a:t>x</a:t>
            </a:r>
            <a:r>
              <a:rPr lang="en-US" sz="1200" baseline="0" dirty="0" smtClean="0"/>
              <a:t> axis and challenge on the </a:t>
            </a:r>
            <a:r>
              <a:rPr lang="en-US" sz="1200" baseline="0" dirty="0" err="1" smtClean="0"/>
              <a:t>y</a:t>
            </a:r>
            <a:r>
              <a:rPr lang="en-US" sz="1200" baseline="0" dirty="0" smtClean="0"/>
              <a:t> axis. </a:t>
            </a:r>
          </a:p>
          <a:p>
            <a:endParaRPr lang="en-US" sz="1200" baseline="0" dirty="0" smtClean="0"/>
          </a:p>
          <a:p>
            <a:r>
              <a:rPr lang="en-US" sz="1200" baseline="0" dirty="0" smtClean="0"/>
              <a:t>While these two models are referring to different things (expertise </a:t>
            </a:r>
            <a:r>
              <a:rPr lang="en-US" sz="1200" baseline="0" dirty="0" err="1" smtClean="0"/>
              <a:t>vs</a:t>
            </a:r>
            <a:r>
              <a:rPr lang="en-US" sz="1200" baseline="0" dirty="0" smtClean="0"/>
              <a:t> the quality of an experience), the similarities are interesting. </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Kyung </a:t>
            </a:r>
            <a:r>
              <a:rPr lang="en-US" dirty="0" err="1" smtClean="0"/>
              <a:t>Hee</a:t>
            </a:r>
            <a:r>
              <a:rPr lang="en-US" dirty="0" smtClean="0"/>
              <a:t> Kim</a:t>
            </a:r>
          </a:p>
          <a:p>
            <a:endParaRPr lang="en-US" dirty="0" smtClean="0"/>
          </a:p>
          <a:p>
            <a:r>
              <a:rPr lang="en-US" dirty="0" smtClean="0"/>
              <a:t>Fluency, originality,</a:t>
            </a:r>
            <a:r>
              <a:rPr lang="en-US" baseline="0" dirty="0" smtClean="0"/>
              <a:t> </a:t>
            </a:r>
            <a:r>
              <a:rPr lang="en-US" dirty="0" smtClean="0"/>
              <a:t>elaboration, resistance to premature closure, abstractness of titles.</a:t>
            </a:r>
          </a:p>
          <a:p>
            <a:endParaRPr lang="en-US" dirty="0" smtClean="0"/>
          </a:p>
          <a:p>
            <a:r>
              <a:rPr lang="en-US" dirty="0" smtClean="0"/>
              <a:t>Better predictor of lifetime quantity</a:t>
            </a:r>
            <a:r>
              <a:rPr lang="en-US" baseline="0" dirty="0" smtClean="0"/>
              <a:t> and quality creative achievement than achievement scores, IQ scores, and peer nomination</a:t>
            </a:r>
            <a:r>
              <a:rPr lang="en-US" dirty="0" smtClean="0"/>
              <a:t> </a:t>
            </a:r>
            <a:endParaRPr lang="en-US" dirty="0"/>
          </a:p>
        </p:txBody>
      </p:sp>
      <p:sp>
        <p:nvSpPr>
          <p:cNvPr id="4" name="Slide Number Placeholder 3"/>
          <p:cNvSpPr>
            <a:spLocks noGrp="1"/>
          </p:cNvSpPr>
          <p:nvPr>
            <p:ph type="sldNum" sz="quarter" idx="10"/>
          </p:nvPr>
        </p:nvSpPr>
        <p:spPr/>
        <p:txBody>
          <a:bodyPr/>
          <a:lstStyle/>
          <a:p>
            <a:fld id="{386EAFCF-1343-A946-A546-838DD8C80B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E7B9C-3369-F14B-9685-237AF8B3A2C6}" type="datetimeFigureOut">
              <a:rPr lang="en-US" smtClean="0"/>
              <a:pPr/>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E7B9C-3369-F14B-9685-237AF8B3A2C6}" type="datetimeFigureOut">
              <a:rPr lang="en-US" smtClean="0"/>
              <a:pPr/>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E7B9C-3369-F14B-9685-237AF8B3A2C6}" type="datetimeFigureOut">
              <a:rPr lang="en-US" smtClean="0"/>
              <a:pPr/>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E7B9C-3369-F14B-9685-237AF8B3A2C6}" type="datetimeFigureOut">
              <a:rPr lang="en-US" smtClean="0"/>
              <a:pPr/>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E7B9C-3369-F14B-9685-237AF8B3A2C6}" type="datetimeFigureOut">
              <a:rPr lang="en-US" smtClean="0"/>
              <a:pPr/>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E7B9C-3369-F14B-9685-237AF8B3A2C6}" type="datetimeFigureOut">
              <a:rPr lang="en-US" smtClean="0"/>
              <a:pPr/>
              <a:t>7/21/10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E7B9C-3369-F14B-9685-237AF8B3A2C6}" type="datetimeFigureOut">
              <a:rPr lang="en-US" smtClean="0"/>
              <a:pPr/>
              <a:t>7/21/10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E7B9C-3369-F14B-9685-237AF8B3A2C6}" type="datetimeFigureOut">
              <a:rPr lang="en-US" smtClean="0"/>
              <a:pPr/>
              <a:t>7/21/10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E7B9C-3369-F14B-9685-237AF8B3A2C6}" type="datetimeFigureOut">
              <a:rPr lang="en-US" smtClean="0"/>
              <a:pPr/>
              <a:t>7/21/10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E7B9C-3369-F14B-9685-237AF8B3A2C6}" type="datetimeFigureOut">
              <a:rPr lang="en-US" smtClean="0"/>
              <a:pPr/>
              <a:t>7/21/10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E7B9C-3369-F14B-9685-237AF8B3A2C6}" type="datetimeFigureOut">
              <a:rPr lang="en-US" smtClean="0"/>
              <a:pPr/>
              <a:t>7/21/10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1408-A159-AA42-BACF-C752DEE4FA17}"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4" Type="http://schemas.openxmlformats.org/officeDocument/2006/relationships/slideLayout" Target="../slideLayouts/slideLayout15.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E7B9C-3369-F14B-9685-237AF8B3A2C6}" type="datetimeFigureOut">
              <a:rPr lang="en-US" smtClean="0"/>
              <a:pPr/>
              <a:t>7/21/10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C1408-A159-AA42-BACF-C752DEE4FA1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fade thruBlk="1"/>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65"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65"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65"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image" Target="../media/image11.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video" Target="file://localhost/Users/dharlow/Documents/LEPS/NEW%20LAL:NOS%20Activities/U4L08hwm2_miyu.mov" TargetMode="Externa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7" Type="http://schemas.openxmlformats.org/officeDocument/2006/relationships/tags" Target="../tags/tag7.xml"/><Relationship Id="rId1" Type="http://schemas.openxmlformats.org/officeDocument/2006/relationships/tags" Target="../tags/tag1.xml"/><Relationship Id="rId24" Type="http://schemas.openxmlformats.org/officeDocument/2006/relationships/tags" Target="../tags/tag24.xml"/><Relationship Id="rId25" Type="http://schemas.openxmlformats.org/officeDocument/2006/relationships/slideLayout" Target="../slideLayouts/slideLayout7.xml"/><Relationship Id="rId8" Type="http://schemas.openxmlformats.org/officeDocument/2006/relationships/tags" Target="../tags/tag8.xml"/><Relationship Id="rId13" Type="http://schemas.openxmlformats.org/officeDocument/2006/relationships/tags" Target="../tags/tag13.xml"/><Relationship Id="rId10" Type="http://schemas.openxmlformats.org/officeDocument/2006/relationships/tags" Target="../tags/tag10.xml"/><Relationship Id="rId12" Type="http://schemas.openxmlformats.org/officeDocument/2006/relationships/tags" Target="../tags/tag12.xml"/><Relationship Id="rId17" Type="http://schemas.openxmlformats.org/officeDocument/2006/relationships/tags" Target="../tags/tag17.xml"/><Relationship Id="rId9" Type="http://schemas.openxmlformats.org/officeDocument/2006/relationships/tags" Target="../tags/tag9.xml"/><Relationship Id="rId18" Type="http://schemas.openxmlformats.org/officeDocument/2006/relationships/tags" Target="../tags/tag18.xml"/><Relationship Id="rId3" Type="http://schemas.openxmlformats.org/officeDocument/2006/relationships/tags" Target="../tags/tag3.xml"/><Relationship Id="rId14" Type="http://schemas.openxmlformats.org/officeDocument/2006/relationships/tags" Target="../tags/tag14.xml"/><Relationship Id="rId23" Type="http://schemas.openxmlformats.org/officeDocument/2006/relationships/tags" Target="../tags/tag23.xml"/><Relationship Id="rId4" Type="http://schemas.openxmlformats.org/officeDocument/2006/relationships/tags" Target="../tags/tag4.xml"/><Relationship Id="rId26" Type="http://schemas.openxmlformats.org/officeDocument/2006/relationships/notesSlide" Target="../notesSlides/notesSlide19.xml"/><Relationship Id="rId11" Type="http://schemas.openxmlformats.org/officeDocument/2006/relationships/tags" Target="../tags/tag11.xml"/><Relationship Id="rId6" Type="http://schemas.openxmlformats.org/officeDocument/2006/relationships/tags" Target="../tags/tag6.xml"/><Relationship Id="rId16" Type="http://schemas.openxmlformats.org/officeDocument/2006/relationships/tags" Target="../tags/tag16.xml"/><Relationship Id="rId5" Type="http://schemas.openxmlformats.org/officeDocument/2006/relationships/tags" Target="../tags/tag5.xml"/><Relationship Id="rId15" Type="http://schemas.openxmlformats.org/officeDocument/2006/relationships/tags" Target="../tags/tag15.xml"/><Relationship Id="rId19" Type="http://schemas.openxmlformats.org/officeDocument/2006/relationships/tags" Target="../tags/tag19.xml"/><Relationship Id="rId20" Type="http://schemas.openxmlformats.org/officeDocument/2006/relationships/tags" Target="../tags/tag20.xml"/><Relationship Id="rId22" Type="http://schemas.openxmlformats.org/officeDocument/2006/relationships/tags" Target="../tags/tag22.xml"/><Relationship Id="rId21" Type="http://schemas.openxmlformats.org/officeDocument/2006/relationships/tags" Target="../tags/tag21.xml"/><Relationship Id="rId2"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9" Type="http://schemas.openxmlformats.org/officeDocument/2006/relationships/tags" Target="../tags/tag63.xml"/><Relationship Id="rId7" Type="http://schemas.openxmlformats.org/officeDocument/2006/relationships/tags" Target="../tags/tag31.xml"/><Relationship Id="rId43" Type="http://schemas.openxmlformats.org/officeDocument/2006/relationships/tags" Target="../tags/tag67.xml"/><Relationship Id="rId25" Type="http://schemas.openxmlformats.org/officeDocument/2006/relationships/tags" Target="../tags/tag49.xml"/><Relationship Id="rId10" Type="http://schemas.openxmlformats.org/officeDocument/2006/relationships/tags" Target="../tags/tag34.xml"/><Relationship Id="rId50" Type="http://schemas.openxmlformats.org/officeDocument/2006/relationships/tags" Target="../tags/tag74.xml"/><Relationship Id="rId17" Type="http://schemas.openxmlformats.org/officeDocument/2006/relationships/tags" Target="../tags/tag41.xml"/><Relationship Id="rId9" Type="http://schemas.openxmlformats.org/officeDocument/2006/relationships/tags" Target="../tags/tag33.xml"/><Relationship Id="rId18" Type="http://schemas.openxmlformats.org/officeDocument/2006/relationships/tags" Target="../tags/tag42.xml"/><Relationship Id="rId27" Type="http://schemas.openxmlformats.org/officeDocument/2006/relationships/tags" Target="../tags/tag51.xml"/><Relationship Id="rId14" Type="http://schemas.openxmlformats.org/officeDocument/2006/relationships/tags" Target="../tags/tag38.xml"/><Relationship Id="rId4" Type="http://schemas.openxmlformats.org/officeDocument/2006/relationships/tags" Target="../tags/tag28.xml"/><Relationship Id="rId28" Type="http://schemas.openxmlformats.org/officeDocument/2006/relationships/tags" Target="../tags/tag52.xml"/><Relationship Id="rId45" Type="http://schemas.openxmlformats.org/officeDocument/2006/relationships/tags" Target="../tags/tag69.xml"/><Relationship Id="rId58" Type="http://schemas.openxmlformats.org/officeDocument/2006/relationships/image" Target="../media/image16.jpeg"/><Relationship Id="rId42" Type="http://schemas.openxmlformats.org/officeDocument/2006/relationships/tags" Target="../tags/tag66.xml"/><Relationship Id="rId6" Type="http://schemas.openxmlformats.org/officeDocument/2006/relationships/tags" Target="../tags/tag30.xml"/><Relationship Id="rId49" Type="http://schemas.openxmlformats.org/officeDocument/2006/relationships/tags" Target="../tags/tag73.xml"/><Relationship Id="rId44" Type="http://schemas.openxmlformats.org/officeDocument/2006/relationships/tags" Target="../tags/tag68.xml"/><Relationship Id="rId19" Type="http://schemas.openxmlformats.org/officeDocument/2006/relationships/tags" Target="../tags/tag43.xml"/><Relationship Id="rId38" Type="http://schemas.openxmlformats.org/officeDocument/2006/relationships/tags" Target="../tags/tag62.xml"/><Relationship Id="rId20" Type="http://schemas.openxmlformats.org/officeDocument/2006/relationships/tags" Target="../tags/tag44.xml"/><Relationship Id="rId2" Type="http://schemas.openxmlformats.org/officeDocument/2006/relationships/tags" Target="../tags/tag26.xml"/><Relationship Id="rId46" Type="http://schemas.openxmlformats.org/officeDocument/2006/relationships/tags" Target="../tags/tag70.xml"/><Relationship Id="rId57" Type="http://schemas.openxmlformats.org/officeDocument/2006/relationships/notesSlide" Target="../notesSlides/notesSlide20.xml"/><Relationship Id="rId35" Type="http://schemas.openxmlformats.org/officeDocument/2006/relationships/tags" Target="../tags/tag59.xml"/><Relationship Id="rId51" Type="http://schemas.openxmlformats.org/officeDocument/2006/relationships/tags" Target="../tags/tag75.xml"/><Relationship Id="rId55" Type="http://schemas.openxmlformats.org/officeDocument/2006/relationships/tags" Target="../tags/tag79.xml"/><Relationship Id="rId31" Type="http://schemas.openxmlformats.org/officeDocument/2006/relationships/tags" Target="../tags/tag55.xml"/><Relationship Id="rId34" Type="http://schemas.openxmlformats.org/officeDocument/2006/relationships/tags" Target="../tags/tag58.xml"/><Relationship Id="rId40" Type="http://schemas.openxmlformats.org/officeDocument/2006/relationships/tags" Target="../tags/tag64.xml"/><Relationship Id="rId36" Type="http://schemas.openxmlformats.org/officeDocument/2006/relationships/tags" Target="../tags/tag60.xml"/><Relationship Id="rId1" Type="http://schemas.openxmlformats.org/officeDocument/2006/relationships/tags" Target="../tags/tag25.xml"/><Relationship Id="rId24" Type="http://schemas.openxmlformats.org/officeDocument/2006/relationships/tags" Target="../tags/tag48.xml"/><Relationship Id="rId47" Type="http://schemas.openxmlformats.org/officeDocument/2006/relationships/tags" Target="../tags/tag71.xml"/><Relationship Id="rId56" Type="http://schemas.openxmlformats.org/officeDocument/2006/relationships/slideLayout" Target="../slideLayouts/slideLayout7.xml"/><Relationship Id="rId48" Type="http://schemas.openxmlformats.org/officeDocument/2006/relationships/tags" Target="../tags/tag72.xml"/><Relationship Id="rId8" Type="http://schemas.openxmlformats.org/officeDocument/2006/relationships/tags" Target="../tags/tag32.xml"/><Relationship Id="rId13" Type="http://schemas.openxmlformats.org/officeDocument/2006/relationships/tags" Target="../tags/tag37.xml"/><Relationship Id="rId32" Type="http://schemas.openxmlformats.org/officeDocument/2006/relationships/tags" Target="../tags/tag56.xml"/><Relationship Id="rId37" Type="http://schemas.openxmlformats.org/officeDocument/2006/relationships/tags" Target="../tags/tag61.xml"/><Relationship Id="rId52" Type="http://schemas.openxmlformats.org/officeDocument/2006/relationships/tags" Target="../tags/tag76.xml"/><Relationship Id="rId54" Type="http://schemas.openxmlformats.org/officeDocument/2006/relationships/tags" Target="../tags/tag78.xml"/><Relationship Id="rId12" Type="http://schemas.openxmlformats.org/officeDocument/2006/relationships/tags" Target="../tags/tag36.xml"/><Relationship Id="rId3" Type="http://schemas.openxmlformats.org/officeDocument/2006/relationships/tags" Target="../tags/tag27.xml"/><Relationship Id="rId23" Type="http://schemas.openxmlformats.org/officeDocument/2006/relationships/tags" Target="../tags/tag47.xml"/><Relationship Id="rId53" Type="http://schemas.openxmlformats.org/officeDocument/2006/relationships/tags" Target="../tags/tag77.xml"/><Relationship Id="rId26" Type="http://schemas.openxmlformats.org/officeDocument/2006/relationships/tags" Target="../tags/tag50.xml"/><Relationship Id="rId30" Type="http://schemas.openxmlformats.org/officeDocument/2006/relationships/tags" Target="../tags/tag54.xml"/><Relationship Id="rId11" Type="http://schemas.openxmlformats.org/officeDocument/2006/relationships/tags" Target="../tags/tag35.xml"/><Relationship Id="rId29" Type="http://schemas.openxmlformats.org/officeDocument/2006/relationships/tags" Target="../tags/tag53.xml"/><Relationship Id="rId16" Type="http://schemas.openxmlformats.org/officeDocument/2006/relationships/tags" Target="../tags/tag40.xml"/><Relationship Id="rId33" Type="http://schemas.openxmlformats.org/officeDocument/2006/relationships/tags" Target="../tags/tag57.xml"/><Relationship Id="rId41" Type="http://schemas.openxmlformats.org/officeDocument/2006/relationships/tags" Target="../tags/tag65.xml"/><Relationship Id="rId5" Type="http://schemas.openxmlformats.org/officeDocument/2006/relationships/tags" Target="../tags/tag29.xml"/><Relationship Id="rId15" Type="http://schemas.openxmlformats.org/officeDocument/2006/relationships/tags" Target="../tags/tag39.xml"/><Relationship Id="rId22" Type="http://schemas.openxmlformats.org/officeDocument/2006/relationships/tags" Target="../tags/tag46.xml"/><Relationship Id="rId21" Type="http://schemas.openxmlformats.org/officeDocument/2006/relationships/tags" Target="../tags/tag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notesSlide" Target="../notesSlides/notesSlide23.xml"/><Relationship Id="rId1" Type="http://schemas.openxmlformats.org/officeDocument/2006/relationships/tags" Target="../tags/tag80.xml"/></Relationships>
</file>

<file path=ppt/slides/_rels/slide24.xml.rels><?xml version="1.0" encoding="UTF-8" standalone="yes"?>
<Relationships xmlns="http://schemas.openxmlformats.org/package/2006/relationships"><Relationship Id="rId4" Type="http://schemas.openxmlformats.org/officeDocument/2006/relationships/image" Target="../media/image19.png"/><Relationship Id="rId5" Type="http://schemas.openxmlformats.org/officeDocument/2006/relationships/image" Target="../media/image20.png"/><Relationship Id="rId7"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8.png"/><Relationship Id="rId6"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47133" y="440258"/>
            <a:ext cx="8509000" cy="2585323"/>
          </a:xfrm>
          <a:prstGeom prst="rect">
            <a:avLst/>
          </a:prstGeom>
        </p:spPr>
        <p:txBody>
          <a:bodyPr wrap="square">
            <a:spAutoFit/>
          </a:bodyPr>
          <a:lstStyle/>
          <a:p>
            <a:r>
              <a:rPr sz="5400" b="1" dirty="0" smtClean="0">
                <a:solidFill>
                  <a:schemeClr val="accent1"/>
                </a:solidFill>
                <a:latin typeface="Stone Sans ITC TT-Bold"/>
                <a:cs typeface="Stone Sans ITC TT-Bold"/>
              </a:rPr>
              <a:t>Uncovering the hidden</a:t>
            </a:r>
            <a:r>
              <a:rPr lang="en-US" sz="5400" b="1" dirty="0" smtClean="0">
                <a:solidFill>
                  <a:schemeClr val="accent1"/>
                </a:solidFill>
                <a:latin typeface="Stone Sans ITC TT-Bold"/>
                <a:cs typeface="Stone Sans ITC TT-Bold"/>
              </a:rPr>
              <a:t> </a:t>
            </a:r>
          </a:p>
          <a:p>
            <a:endParaRPr lang="en-US" sz="5400" b="1" dirty="0" smtClean="0">
              <a:solidFill>
                <a:schemeClr val="accent1"/>
              </a:solidFill>
              <a:latin typeface="Stone Sans ITC TT-Bold"/>
              <a:cs typeface="Stone Sans ITC TT-Bold"/>
            </a:endParaRPr>
          </a:p>
          <a:p>
            <a:r>
              <a:rPr sz="5400" b="1" dirty="0" smtClean="0">
                <a:solidFill>
                  <a:schemeClr val="accent1"/>
                </a:solidFill>
                <a:latin typeface="Stone Sans ITC TT-Bold"/>
                <a:cs typeface="Stone Sans ITC TT-Bold"/>
              </a:rPr>
              <a:t>curriculum</a:t>
            </a:r>
            <a:endParaRPr sz="5400" b="1" dirty="0">
              <a:solidFill>
                <a:schemeClr val="accent1"/>
              </a:solidFill>
              <a:latin typeface="Stone Sans ITC TT-Bold"/>
              <a:cs typeface="Stone Sans ITC TT-Bold"/>
            </a:endParaRPr>
          </a:p>
        </p:txBody>
      </p:sp>
      <p:sp>
        <p:nvSpPr>
          <p:cNvPr id="3" name="Rectangle 2"/>
          <p:cNvSpPr/>
          <p:nvPr/>
        </p:nvSpPr>
        <p:spPr>
          <a:xfrm>
            <a:off x="609600" y="3846475"/>
            <a:ext cx="8001000" cy="954107"/>
          </a:xfrm>
          <a:prstGeom prst="rect">
            <a:avLst/>
          </a:prstGeom>
        </p:spPr>
        <p:txBody>
          <a:bodyPr wrap="square">
            <a:spAutoFit/>
          </a:bodyPr>
          <a:lstStyle/>
          <a:p>
            <a:pPr algn="ctr"/>
            <a:r>
              <a:rPr lang="en-US" sz="2800" dirty="0" smtClean="0">
                <a:latin typeface="Stone Sans Sem ITC TT Semi"/>
              </a:rPr>
              <a:t>Danielle Boyd Harlow</a:t>
            </a:r>
          </a:p>
          <a:p>
            <a:pPr algn="ctr"/>
            <a:r>
              <a:rPr lang="en-US" sz="2800" dirty="0" smtClean="0">
                <a:latin typeface="Stone Sans Sem ITC TT Semi"/>
              </a:rPr>
              <a:t>University of California – Santa Barbara</a:t>
            </a:r>
            <a:endParaRPr lang="en-US" sz="2800" dirty="0">
              <a:latin typeface="Stone Sans Sem ITC TT Semi"/>
            </a:endParaRPr>
          </a:p>
        </p:txBody>
      </p:sp>
      <p:sp>
        <p:nvSpPr>
          <p:cNvPr id="4" name="Rectangle 3"/>
          <p:cNvSpPr/>
          <p:nvPr/>
        </p:nvSpPr>
        <p:spPr>
          <a:xfrm>
            <a:off x="533400" y="5791200"/>
            <a:ext cx="8001000" cy="584776"/>
          </a:xfrm>
          <a:prstGeom prst="rect">
            <a:avLst/>
          </a:prstGeom>
        </p:spPr>
        <p:txBody>
          <a:bodyPr wrap="square">
            <a:spAutoFit/>
          </a:bodyPr>
          <a:lstStyle/>
          <a:p>
            <a:pPr algn="ctr"/>
            <a:r>
              <a:rPr lang="en-US" sz="3200" dirty="0" smtClean="0">
                <a:solidFill>
                  <a:schemeClr val="bg2"/>
                </a:solidFill>
                <a:latin typeface="Stone Sans Sem ITC TT Semi"/>
              </a:rPr>
              <a:t>AAPT / PERC Bridging Session, 2010</a:t>
            </a:r>
            <a:endParaRPr lang="en-US" sz="3200" dirty="0">
              <a:solidFill>
                <a:schemeClr val="bg2"/>
              </a:solidFill>
              <a:latin typeface="Stone Sans Sem ITC TT Semi"/>
            </a:endParaRPr>
          </a:p>
        </p:txBody>
      </p:sp>
      <p:sp>
        <p:nvSpPr>
          <p:cNvPr id="5" name="TextBox 4"/>
          <p:cNvSpPr txBox="1"/>
          <p:nvPr/>
        </p:nvSpPr>
        <p:spPr>
          <a:xfrm>
            <a:off x="360092" y="1321712"/>
            <a:ext cx="7812018" cy="923330"/>
          </a:xfrm>
          <a:prstGeom prst="rect">
            <a:avLst/>
          </a:prstGeom>
          <a:noFill/>
        </p:spPr>
        <p:txBody>
          <a:bodyPr wrap="square" rtlCol="0">
            <a:spAutoFit/>
          </a:bodyPr>
          <a:lstStyle/>
          <a:p>
            <a:r>
              <a:rPr lang="en-US" sz="5400" b="1" dirty="0" smtClean="0">
                <a:solidFill>
                  <a:schemeClr val="accent1"/>
                </a:solidFill>
                <a:latin typeface="Stone Sans ITC TT-Bold"/>
                <a:cs typeface="Stone Sans ITC TT-Bold"/>
              </a:rPr>
              <a:t>decisions that shape </a:t>
            </a:r>
            <a:endParaRPr lang="en-US" sz="5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11" descr="SW_050206_Zuti.jpg"/>
          <p:cNvPicPr>
            <a:picLocks noChangeAspect="1"/>
          </p:cNvPicPr>
          <p:nvPr/>
        </p:nvPicPr>
        <p:blipFill>
          <a:blip r:embed="rId3"/>
          <a:srcRect/>
          <a:stretch>
            <a:fillRect/>
          </a:stretch>
        </p:blipFill>
        <p:spPr bwMode="auto">
          <a:xfrm>
            <a:off x="3576638" y="2519363"/>
            <a:ext cx="5567362" cy="4338637"/>
          </a:xfrm>
          <a:prstGeom prst="rect">
            <a:avLst/>
          </a:prstGeom>
          <a:noFill/>
          <a:ln w="38100" cap="sq">
            <a:noFill/>
            <a:miter lim="800000"/>
            <a:headEnd/>
            <a:tailEnd/>
          </a:ln>
        </p:spPr>
      </p:pic>
      <p:sp>
        <p:nvSpPr>
          <p:cNvPr id="16387" name="TextBox 15"/>
          <p:cNvSpPr txBox="1">
            <a:spLocks noChangeArrowheads="1"/>
          </p:cNvSpPr>
          <p:nvPr/>
        </p:nvSpPr>
        <p:spPr bwMode="auto">
          <a:xfrm>
            <a:off x="4938713" y="557213"/>
            <a:ext cx="1703387" cy="1878012"/>
          </a:xfrm>
          <a:prstGeom prst="rect">
            <a:avLst/>
          </a:prstGeom>
          <a:noFill/>
          <a:ln w="9525">
            <a:noFill/>
            <a:miter lim="800000"/>
            <a:headEnd/>
            <a:tailEnd/>
          </a:ln>
        </p:spPr>
        <p:txBody>
          <a:bodyPr>
            <a:prstTxWarp prst="textNoShape">
              <a:avLst/>
            </a:prstTxWarp>
            <a:spAutoFit/>
          </a:bodyPr>
          <a:lstStyle/>
          <a:p>
            <a:r>
              <a:rPr lang="en-US" sz="2900"/>
              <a:t>What do teachers </a:t>
            </a:r>
          </a:p>
          <a:p>
            <a:r>
              <a:rPr lang="en-US" sz="2900"/>
              <a:t>need to do?</a:t>
            </a:r>
          </a:p>
        </p:txBody>
      </p:sp>
      <p:sp>
        <p:nvSpPr>
          <p:cNvPr id="16388" name="TextBox 16"/>
          <p:cNvSpPr txBox="1">
            <a:spLocks noChangeArrowheads="1"/>
          </p:cNvSpPr>
          <p:nvPr/>
        </p:nvSpPr>
        <p:spPr bwMode="auto">
          <a:xfrm>
            <a:off x="1965325" y="3605213"/>
            <a:ext cx="1852613" cy="1431925"/>
          </a:xfrm>
          <a:prstGeom prst="rect">
            <a:avLst/>
          </a:prstGeom>
          <a:noFill/>
          <a:ln w="9525">
            <a:noFill/>
            <a:miter lim="800000"/>
            <a:headEnd/>
            <a:tailEnd/>
          </a:ln>
        </p:spPr>
        <p:txBody>
          <a:bodyPr>
            <a:prstTxWarp prst="textNoShape">
              <a:avLst/>
            </a:prstTxWarp>
            <a:spAutoFit/>
          </a:bodyPr>
          <a:lstStyle/>
          <a:p>
            <a:r>
              <a:rPr lang="en-US" sz="2900"/>
              <a:t>How can we help them?</a:t>
            </a:r>
          </a:p>
        </p:txBody>
      </p:sp>
      <p:pic>
        <p:nvPicPr>
          <p:cNvPr id="16389" name="Picture 10" descr="SH_POST_O5_050406_10.jpg"/>
          <p:cNvPicPr>
            <a:picLocks noChangeAspect="1"/>
          </p:cNvPicPr>
          <p:nvPr/>
        </p:nvPicPr>
        <p:blipFill>
          <a:blip r:embed="rId4"/>
          <a:srcRect/>
          <a:stretch>
            <a:fillRect/>
          </a:stretch>
        </p:blipFill>
        <p:spPr bwMode="auto">
          <a:xfrm>
            <a:off x="0" y="0"/>
            <a:ext cx="4914900" cy="3517900"/>
          </a:xfrm>
          <a:prstGeom prst="rect">
            <a:avLst/>
          </a:prstGeom>
          <a:noFill/>
          <a:ln w="38100" cap="sq">
            <a:noFill/>
            <a:miter lim="800000"/>
            <a:headEnd/>
            <a:tailEnd/>
          </a:ln>
        </p:spPr>
      </p:pic>
      <p:sp>
        <p:nvSpPr>
          <p:cNvPr id="15" name="Rectangle 14"/>
          <p:cNvSpPr/>
          <p:nvPr/>
        </p:nvSpPr>
        <p:spPr>
          <a:xfrm>
            <a:off x="1958975" y="0"/>
            <a:ext cx="48101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48640" rIns="548640" anchor="ctr"/>
          <a:lstStyle/>
          <a:p>
            <a:pPr algn="ctr">
              <a:defRPr/>
            </a:pPr>
            <a:r>
              <a:rPr lang="en-US" sz="4000" dirty="0"/>
              <a:t>If we want children to be able to develop the skills and habits of mind to </a:t>
            </a:r>
            <a:r>
              <a:rPr lang="en-US" sz="4000" i="1" dirty="0"/>
              <a:t>create </a:t>
            </a:r>
            <a:r>
              <a:rPr lang="en-US" sz="4000" dirty="0"/>
              <a:t>new science knowledge…..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P_friction.png"/>
          <p:cNvPicPr>
            <a:picLocks noChangeAspect="1"/>
          </p:cNvPicPr>
          <p:nvPr/>
        </p:nvPicPr>
        <p:blipFill>
          <a:blip r:embed="rId3">
            <a:grayscl/>
            <a:alphaModFix amt="76000"/>
          </a:blip>
          <a:srcRect l="19027" t="14402" r="18734" b="10287"/>
          <a:stretch>
            <a:fillRect/>
          </a:stretch>
        </p:blipFill>
        <p:spPr>
          <a:xfrm>
            <a:off x="3858139" y="1893907"/>
            <a:ext cx="4961219" cy="4153462"/>
          </a:xfrm>
          <a:prstGeom prst="rect">
            <a:avLst/>
          </a:prstGeom>
        </p:spPr>
      </p:pic>
      <p:sp>
        <p:nvSpPr>
          <p:cNvPr id="5" name="TextBox 4"/>
          <p:cNvSpPr txBox="1"/>
          <p:nvPr/>
        </p:nvSpPr>
        <p:spPr>
          <a:xfrm>
            <a:off x="381001" y="457200"/>
            <a:ext cx="8000999" cy="954107"/>
          </a:xfrm>
          <a:prstGeom prst="rect">
            <a:avLst/>
          </a:prstGeom>
          <a:noFill/>
        </p:spPr>
        <p:txBody>
          <a:bodyPr wrap="square" rtlCol="0">
            <a:spAutoFit/>
          </a:bodyPr>
          <a:lstStyle/>
          <a:p>
            <a:r>
              <a:rPr lang="en-US" sz="2800" b="1" dirty="0" smtClean="0">
                <a:solidFill>
                  <a:schemeClr val="accent2"/>
                </a:solidFill>
                <a:effectLst>
                  <a:outerShdw blurRad="50800" dist="38100" dir="2700000" algn="tl" rotWithShape="0">
                    <a:srgbClr val="000000">
                      <a:alpha val="43000"/>
                    </a:srgbClr>
                  </a:outerShdw>
                </a:effectLst>
              </a:rPr>
              <a:t>Engaging students in developing </a:t>
            </a:r>
            <a:r>
              <a:rPr lang="en-US" sz="2800" b="1" dirty="0" smtClean="0">
                <a:solidFill>
                  <a:schemeClr val="accent1"/>
                </a:solidFill>
                <a:effectLst>
                  <a:outerShdw blurRad="50800" dist="38100" dir="2700000" algn="tl" rotWithShape="0">
                    <a:srgbClr val="000000">
                      <a:alpha val="43000"/>
                    </a:srgbClr>
                  </a:outerShdw>
                </a:effectLst>
              </a:rPr>
              <a:t>explanatory models </a:t>
            </a:r>
            <a:r>
              <a:rPr lang="en-US" sz="2800" b="1" dirty="0" smtClean="0">
                <a:solidFill>
                  <a:schemeClr val="accent2"/>
                </a:solidFill>
                <a:effectLst>
                  <a:outerShdw blurRad="50800" dist="38100" dir="2700000" algn="tl" rotWithShape="0">
                    <a:srgbClr val="000000">
                      <a:alpha val="43000"/>
                    </a:srgbClr>
                  </a:outerShdw>
                </a:effectLst>
              </a:rPr>
              <a:t>of phenomenon is a powerful instructional strategy.</a:t>
            </a:r>
            <a:endParaRPr lang="en-US" sz="2800" dirty="0" smtClean="0">
              <a:solidFill>
                <a:schemeClr val="accent2"/>
              </a:solidFill>
            </a:endParaRPr>
          </a:p>
        </p:txBody>
      </p:sp>
      <p:sp>
        <p:nvSpPr>
          <p:cNvPr id="6" name="TextBox 5"/>
          <p:cNvSpPr txBox="1"/>
          <p:nvPr/>
        </p:nvSpPr>
        <p:spPr>
          <a:xfrm>
            <a:off x="381001" y="1765518"/>
            <a:ext cx="3670299" cy="4401205"/>
          </a:xfrm>
          <a:prstGeom prst="rect">
            <a:avLst/>
          </a:prstGeom>
          <a:noFill/>
        </p:spPr>
        <p:txBody>
          <a:bodyPr wrap="square" rtlCol="0">
            <a:spAutoFit/>
          </a:bodyPr>
          <a:lstStyle/>
          <a:p>
            <a:endParaRPr lang="en-US" sz="2800" dirty="0" smtClean="0">
              <a:solidFill>
                <a:schemeClr val="accent2"/>
              </a:solidFill>
            </a:endParaRPr>
          </a:p>
          <a:p>
            <a:pPr>
              <a:buClr>
                <a:schemeClr val="tx2"/>
              </a:buClr>
              <a:buFont typeface="Wingdings" charset="2"/>
              <a:buChar char="u"/>
            </a:pPr>
            <a:r>
              <a:rPr lang="en-US" sz="2800" b="1" dirty="0" smtClean="0">
                <a:solidFill>
                  <a:schemeClr val="accent1"/>
                </a:solidFill>
                <a:effectLst>
                  <a:outerShdw blurRad="50800" dist="38100" dir="2700000" algn="tl" rotWithShape="0">
                    <a:srgbClr val="000000">
                      <a:alpha val="43000"/>
                    </a:srgbClr>
                  </a:outerShdw>
                </a:effectLst>
              </a:rPr>
              <a:t> Adds to scientific expertise</a:t>
            </a:r>
          </a:p>
          <a:p>
            <a:pPr>
              <a:buClr>
                <a:schemeClr val="tx2"/>
              </a:buClr>
              <a:buFont typeface="Wingdings" charset="2"/>
              <a:buChar char="u"/>
            </a:pPr>
            <a:endParaRPr lang="en-US" sz="2800" b="1" dirty="0" smtClean="0">
              <a:solidFill>
                <a:schemeClr val="accent1"/>
              </a:solidFill>
              <a:effectLst>
                <a:outerShdw blurRad="50800" dist="38100" dir="2700000" algn="tl" rotWithShape="0">
                  <a:srgbClr val="000000">
                    <a:alpha val="43000"/>
                  </a:srgbClr>
                </a:outerShdw>
              </a:effectLst>
            </a:endParaRPr>
          </a:p>
          <a:p>
            <a:pPr>
              <a:buClr>
                <a:schemeClr val="tx2"/>
              </a:buClr>
              <a:buFont typeface="Wingdings" charset="2"/>
              <a:buChar char="u"/>
            </a:pPr>
            <a:r>
              <a:rPr lang="en-US" sz="2800" b="1" dirty="0" smtClean="0">
                <a:solidFill>
                  <a:schemeClr val="accent1"/>
                </a:solidFill>
                <a:effectLst>
                  <a:outerShdw blurRad="50800" dist="38100" dir="2700000" algn="tl" rotWithShape="0">
                    <a:srgbClr val="000000">
                      <a:alpha val="43000"/>
                    </a:srgbClr>
                  </a:outerShdw>
                </a:effectLst>
              </a:rPr>
              <a:t> Knowledge of the process</a:t>
            </a:r>
          </a:p>
          <a:p>
            <a:pPr>
              <a:buClr>
                <a:schemeClr val="tx2"/>
              </a:buClr>
              <a:buFont typeface="Wingdings" charset="2"/>
              <a:buChar char="u"/>
            </a:pPr>
            <a:endParaRPr lang="en-US" sz="2800" b="1" dirty="0" smtClean="0">
              <a:solidFill>
                <a:schemeClr val="accent1"/>
              </a:solidFill>
              <a:effectLst>
                <a:outerShdw blurRad="50800" dist="38100" dir="2700000" algn="tl" rotWithShape="0">
                  <a:srgbClr val="000000">
                    <a:alpha val="43000"/>
                  </a:srgbClr>
                </a:outerShdw>
              </a:effectLst>
            </a:endParaRPr>
          </a:p>
          <a:p>
            <a:pPr>
              <a:buClr>
                <a:schemeClr val="tx2"/>
              </a:buClr>
              <a:buFont typeface="Wingdings" charset="2"/>
              <a:buChar char="u"/>
            </a:pPr>
            <a:r>
              <a:rPr lang="en-US" sz="2800" b="1" dirty="0" smtClean="0">
                <a:solidFill>
                  <a:schemeClr val="accent1"/>
                </a:solidFill>
                <a:effectLst>
                  <a:outerShdw blurRad="50800" dist="38100" dir="2700000" algn="tl" rotWithShape="0">
                    <a:srgbClr val="000000">
                      <a:alpha val="43000"/>
                    </a:srgbClr>
                  </a:outerShdw>
                </a:effectLst>
              </a:rPr>
              <a:t> Epistemological understanding</a:t>
            </a:r>
          </a:p>
          <a:p>
            <a:pPr>
              <a:buClr>
                <a:schemeClr val="tx2"/>
              </a:buClr>
              <a:buFont typeface="Wingdings" charset="2"/>
              <a:buChar char="u"/>
            </a:pPr>
            <a:endParaRPr lang="en-US" sz="2800" dirty="0" smtClean="0">
              <a:solidFill>
                <a:schemeClr val="accent2"/>
              </a:solidFill>
            </a:endParaRPr>
          </a:p>
        </p:txBody>
      </p:sp>
      <p:sp>
        <p:nvSpPr>
          <p:cNvPr id="7" name="TextBox 6"/>
          <p:cNvSpPr txBox="1"/>
          <p:nvPr/>
        </p:nvSpPr>
        <p:spPr>
          <a:xfrm>
            <a:off x="381001" y="6451599"/>
            <a:ext cx="8438357" cy="584776"/>
          </a:xfrm>
          <a:prstGeom prst="rect">
            <a:avLst/>
          </a:prstGeom>
          <a:noFill/>
        </p:spPr>
        <p:txBody>
          <a:bodyPr wrap="square" rtlCol="0">
            <a:spAutoFit/>
          </a:bodyPr>
          <a:lstStyle/>
          <a:p>
            <a:r>
              <a:rPr lang="en-US" sz="1400" dirty="0" smtClean="0">
                <a:solidFill>
                  <a:schemeClr val="tx1">
                    <a:lumMod val="50000"/>
                  </a:schemeClr>
                </a:solidFill>
                <a:latin typeface="Times New Roman"/>
                <a:cs typeface="Times New Roman"/>
              </a:rPr>
              <a:t>e.g., Russ, </a:t>
            </a:r>
            <a:r>
              <a:rPr lang="en-US" sz="1400" dirty="0" err="1" smtClean="0">
                <a:solidFill>
                  <a:schemeClr val="tx1">
                    <a:lumMod val="50000"/>
                  </a:schemeClr>
                </a:solidFill>
                <a:latin typeface="Times New Roman"/>
                <a:cs typeface="Times New Roman"/>
              </a:rPr>
              <a:t>Scherr</a:t>
            </a:r>
            <a:r>
              <a:rPr lang="en-US" sz="1400" dirty="0" smtClean="0">
                <a:solidFill>
                  <a:schemeClr val="tx1">
                    <a:lumMod val="50000"/>
                  </a:schemeClr>
                </a:solidFill>
                <a:latin typeface="Times New Roman"/>
                <a:cs typeface="Times New Roman"/>
              </a:rPr>
              <a:t>, Hammer, &amp; </a:t>
            </a:r>
            <a:r>
              <a:rPr lang="en-US" sz="1400" dirty="0" err="1" smtClean="0">
                <a:solidFill>
                  <a:schemeClr val="tx1">
                    <a:lumMod val="50000"/>
                  </a:schemeClr>
                </a:solidFill>
                <a:latin typeface="Times New Roman"/>
                <a:cs typeface="Times New Roman"/>
              </a:rPr>
              <a:t>Mikeska</a:t>
            </a:r>
            <a:r>
              <a:rPr lang="en-US" sz="1400" dirty="0" smtClean="0">
                <a:solidFill>
                  <a:schemeClr val="tx1">
                    <a:lumMod val="50000"/>
                  </a:schemeClr>
                </a:solidFill>
                <a:latin typeface="Times New Roman"/>
                <a:cs typeface="Times New Roman"/>
              </a:rPr>
              <a:t>, 2008; </a:t>
            </a:r>
            <a:r>
              <a:rPr lang="en-US" sz="1400" dirty="0" err="1" smtClean="0">
                <a:solidFill>
                  <a:schemeClr val="tx1">
                    <a:lumMod val="50000"/>
                  </a:schemeClr>
                </a:solidFill>
                <a:latin typeface="Times New Roman"/>
                <a:cs typeface="Times New Roman"/>
              </a:rPr>
              <a:t>Windschitl</a:t>
            </a:r>
            <a:r>
              <a:rPr lang="en-US" sz="1400" dirty="0" smtClean="0">
                <a:solidFill>
                  <a:schemeClr val="tx1">
                    <a:lumMod val="50000"/>
                  </a:schemeClr>
                </a:solidFill>
                <a:latin typeface="Times New Roman"/>
                <a:cs typeface="Times New Roman"/>
              </a:rPr>
              <a:t>, &amp; Thompson, 2006; Osborne, </a:t>
            </a:r>
            <a:r>
              <a:rPr lang="en-US" sz="1400" dirty="0" err="1" smtClean="0">
                <a:solidFill>
                  <a:schemeClr val="tx1">
                    <a:lumMod val="50000"/>
                  </a:schemeClr>
                </a:solidFill>
                <a:latin typeface="Times New Roman"/>
                <a:cs typeface="Times New Roman"/>
              </a:rPr>
              <a:t>Erduran</a:t>
            </a:r>
            <a:r>
              <a:rPr lang="en-US" sz="1400" dirty="0" smtClean="0">
                <a:solidFill>
                  <a:schemeClr val="tx1">
                    <a:lumMod val="50000"/>
                  </a:schemeClr>
                </a:solidFill>
                <a:latin typeface="Times New Roman"/>
                <a:cs typeface="Times New Roman"/>
              </a:rPr>
              <a:t>, &amp; Simon, 2004.</a:t>
            </a:r>
          </a:p>
          <a:p>
            <a:r>
              <a:rPr lang="en-US" dirty="0" smtClean="0">
                <a:solidFill>
                  <a:srgbClr val="B5D2F5"/>
                </a:solidFill>
                <a:latin typeface="Times New Roman"/>
                <a:cs typeface="Times New Roman"/>
              </a:rPr>
              <a:t> </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4.png"/>
          <p:cNvPicPr>
            <a:picLocks noChangeAspect="1"/>
          </p:cNvPicPr>
          <p:nvPr/>
        </p:nvPicPr>
        <p:blipFill>
          <a:blip r:embed="rId3">
            <a:lum bright="16000" contrast="44000"/>
          </a:blip>
          <a:stretch>
            <a:fillRect/>
          </a:stretch>
        </p:blipFill>
        <p:spPr>
          <a:xfrm>
            <a:off x="6248695" y="3962400"/>
            <a:ext cx="2361905" cy="2597480"/>
          </a:xfrm>
          <a:prstGeom prst="rect">
            <a:avLst/>
          </a:prstGeom>
        </p:spPr>
      </p:pic>
      <p:sp>
        <p:nvSpPr>
          <p:cNvPr id="3" name="Content Placeholder 2"/>
          <p:cNvSpPr>
            <a:spLocks noGrp="1"/>
          </p:cNvSpPr>
          <p:nvPr>
            <p:ph idx="1"/>
          </p:nvPr>
        </p:nvSpPr>
        <p:spPr>
          <a:xfrm>
            <a:off x="457200" y="152400"/>
            <a:ext cx="8229600" cy="2057400"/>
          </a:xfrm>
        </p:spPr>
        <p:txBody>
          <a:bodyPr>
            <a:normAutofit/>
          </a:bodyPr>
          <a:lstStyle/>
          <a:p>
            <a:pPr marL="0" indent="0">
              <a:buNone/>
            </a:pPr>
            <a:r>
              <a:rPr lang="en-US" sz="2800" dirty="0" smtClean="0">
                <a:solidFill>
                  <a:schemeClr val="accent1"/>
                </a:solidFill>
              </a:rPr>
              <a:t>We now know that children are capable of much more sophisticated reasoning than previously thought.</a:t>
            </a:r>
          </a:p>
        </p:txBody>
      </p:sp>
      <p:pic>
        <p:nvPicPr>
          <p:cNvPr id="4" name="Picture 3"/>
          <p:cNvPicPr>
            <a:picLocks noChangeAspect="1"/>
          </p:cNvPicPr>
          <p:nvPr/>
        </p:nvPicPr>
        <p:blipFill>
          <a:blip r:embed="rId4"/>
          <a:stretch>
            <a:fillRect/>
          </a:stretch>
        </p:blipFill>
        <p:spPr>
          <a:xfrm>
            <a:off x="457200" y="1219200"/>
            <a:ext cx="5086178" cy="2362200"/>
          </a:xfrm>
          <a:prstGeom prst="rect">
            <a:avLst/>
          </a:prstGeom>
        </p:spPr>
      </p:pic>
      <p:sp>
        <p:nvSpPr>
          <p:cNvPr id="5" name="Rectangle 4"/>
          <p:cNvSpPr/>
          <p:nvPr/>
        </p:nvSpPr>
        <p:spPr>
          <a:xfrm>
            <a:off x="5943600" y="1408836"/>
            <a:ext cx="3124200" cy="2062103"/>
          </a:xfrm>
          <a:prstGeom prst="rect">
            <a:avLst/>
          </a:prstGeom>
        </p:spPr>
        <p:txBody>
          <a:bodyPr wrap="square">
            <a:spAutoFit/>
          </a:bodyPr>
          <a:lstStyle/>
          <a:p>
            <a:pPr>
              <a:buNone/>
            </a:pPr>
            <a:r>
              <a:rPr lang="en-US" sz="2700" dirty="0" smtClean="0">
                <a:solidFill>
                  <a:schemeClr val="accent2"/>
                </a:solidFill>
              </a:rPr>
              <a:t>Children of all age levels show sophisticated reasoning abilities </a:t>
            </a:r>
            <a:r>
              <a:rPr lang="en-US" sz="2000" dirty="0" smtClean="0">
                <a:solidFill>
                  <a:srgbClr val="7F7F7F"/>
                </a:solidFill>
              </a:rPr>
              <a:t>(NRC, 2008).</a:t>
            </a:r>
          </a:p>
        </p:txBody>
      </p:sp>
      <p:sp>
        <p:nvSpPr>
          <p:cNvPr id="6" name="TextBox 5"/>
          <p:cNvSpPr txBox="1"/>
          <p:nvPr/>
        </p:nvSpPr>
        <p:spPr>
          <a:xfrm>
            <a:off x="3496797" y="1371600"/>
            <a:ext cx="2065803" cy="923330"/>
          </a:xfrm>
          <a:prstGeom prst="rect">
            <a:avLst/>
          </a:prstGeom>
          <a:noFill/>
        </p:spPr>
        <p:txBody>
          <a:bodyPr wrap="square" rtlCol="0">
            <a:spAutoFit/>
          </a:bodyPr>
          <a:lstStyle/>
          <a:p>
            <a:r>
              <a:rPr lang="en-US" dirty="0" smtClean="0"/>
              <a:t>Model of an elbow (Lehrer &amp; </a:t>
            </a:r>
            <a:r>
              <a:rPr lang="en-US" dirty="0" err="1" smtClean="0"/>
              <a:t>Schauble</a:t>
            </a:r>
            <a:r>
              <a:rPr lang="en-US" dirty="0" smtClean="0"/>
              <a:t>, 1996ab)</a:t>
            </a:r>
            <a:endParaRPr lang="en-US" dirty="0"/>
          </a:p>
        </p:txBody>
      </p:sp>
      <p:pic>
        <p:nvPicPr>
          <p:cNvPr id="7" name="Picture 6"/>
          <p:cNvPicPr>
            <a:picLocks noChangeAspect="1"/>
          </p:cNvPicPr>
          <p:nvPr/>
        </p:nvPicPr>
        <p:blipFill>
          <a:blip r:embed="rId5">
            <a:grayscl/>
          </a:blip>
          <a:stretch>
            <a:fillRect/>
          </a:stretch>
        </p:blipFill>
        <p:spPr>
          <a:xfrm>
            <a:off x="4370458" y="3962400"/>
            <a:ext cx="1953214" cy="2521280"/>
          </a:xfrm>
          <a:prstGeom prst="rect">
            <a:avLst/>
          </a:prstGeom>
        </p:spPr>
      </p:pic>
      <p:sp>
        <p:nvSpPr>
          <p:cNvPr id="10" name="TextBox 9"/>
          <p:cNvSpPr txBox="1"/>
          <p:nvPr/>
        </p:nvSpPr>
        <p:spPr>
          <a:xfrm>
            <a:off x="4952433" y="4031920"/>
            <a:ext cx="2065803" cy="923330"/>
          </a:xfrm>
          <a:prstGeom prst="rect">
            <a:avLst/>
          </a:prstGeom>
          <a:noFill/>
        </p:spPr>
        <p:txBody>
          <a:bodyPr wrap="square" rtlCol="0">
            <a:spAutoFit/>
          </a:bodyPr>
          <a:lstStyle/>
          <a:p>
            <a:r>
              <a:rPr lang="en-US" dirty="0" smtClean="0">
                <a:solidFill>
                  <a:schemeClr val="bg1"/>
                </a:solidFill>
              </a:rPr>
              <a:t>1</a:t>
            </a:r>
            <a:r>
              <a:rPr lang="en-US" baseline="30000" dirty="0" smtClean="0">
                <a:solidFill>
                  <a:schemeClr val="bg1"/>
                </a:solidFill>
              </a:rPr>
              <a:t>st</a:t>
            </a:r>
            <a:r>
              <a:rPr lang="en-US" dirty="0" smtClean="0">
                <a:solidFill>
                  <a:schemeClr val="bg1"/>
                </a:solidFill>
              </a:rPr>
              <a:t> graders representations of height of plants</a:t>
            </a:r>
            <a:endParaRPr lang="en-US" dirty="0">
              <a:solidFill>
                <a:schemeClr val="bg1"/>
              </a:solidFill>
            </a:endParaRPr>
          </a:p>
        </p:txBody>
      </p:sp>
      <p:pic>
        <p:nvPicPr>
          <p:cNvPr id="11" name="Picture 10" descr="Picture 16.png"/>
          <p:cNvPicPr>
            <a:picLocks noChangeAspect="1"/>
          </p:cNvPicPr>
          <p:nvPr/>
        </p:nvPicPr>
        <p:blipFill>
          <a:blip r:embed="rId6"/>
          <a:stretch>
            <a:fillRect/>
          </a:stretch>
        </p:blipFill>
        <p:spPr>
          <a:xfrm>
            <a:off x="503103" y="4031920"/>
            <a:ext cx="3205469" cy="2205783"/>
          </a:xfrm>
          <a:prstGeom prst="rect">
            <a:avLst/>
          </a:prstGeom>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U4L08hwm2_miyu.mov">
            <a:hlinkClick r:id="" action="ppaction://media"/>
          </p:cNvPr>
          <p:cNvPicPr/>
          <p:nvPr>
            <p:ph idx="1"/>
            <a:videoFile r:link="rId1"/>
          </p:nvPr>
        </p:nvPicPr>
        <p:blipFill>
          <a:blip r:embed="rId4"/>
          <a:stretch>
            <a:fillRect/>
          </a:stretch>
        </p:blipFill>
        <p:spPr>
          <a:xfrm>
            <a:off x="254143" y="351888"/>
            <a:ext cx="8180132" cy="6135099"/>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90601" y="1529950"/>
            <a:ext cx="7696199" cy="3170099"/>
          </a:xfrm>
          <a:prstGeom prst="rect">
            <a:avLst/>
          </a:prstGeom>
          <a:noFill/>
        </p:spPr>
        <p:txBody>
          <a:bodyPr wrap="square" rtlCol="0">
            <a:spAutoFit/>
          </a:bodyPr>
          <a:lstStyle/>
          <a:p>
            <a:endParaRPr lang="en-US" sz="4000" dirty="0" smtClean="0">
              <a:solidFill>
                <a:schemeClr val="accent2"/>
              </a:solidFill>
            </a:endParaRPr>
          </a:p>
          <a:p>
            <a:r>
              <a:rPr lang="en-US" sz="4000" b="1" dirty="0" smtClean="0">
                <a:solidFill>
                  <a:schemeClr val="accent2"/>
                </a:solidFill>
                <a:effectLst>
                  <a:outerShdw blurRad="50800" dist="38100" dir="2700000" algn="tl" rotWithShape="0">
                    <a:srgbClr val="000000">
                      <a:alpha val="43000"/>
                    </a:srgbClr>
                  </a:outerShdw>
                </a:effectLst>
              </a:rPr>
              <a:t>Yet.. Model-based instruction is rarely observed in K-12 classrooms.</a:t>
            </a:r>
          </a:p>
          <a:p>
            <a:endParaRPr lang="en-US" sz="4000" b="1" dirty="0" smtClean="0">
              <a:solidFill>
                <a:schemeClr val="accent2"/>
              </a:solidFill>
              <a:effectLst>
                <a:outerShdw blurRad="50800" dist="38100" dir="2700000" algn="tl" rotWithShape="0">
                  <a:srgbClr val="000000">
                    <a:alpha val="43000"/>
                  </a:srgbClr>
                </a:outerShdw>
              </a:effectLst>
            </a:endParaRPr>
          </a:p>
          <a:p>
            <a:r>
              <a:rPr lang="en-US" sz="4000" b="1" dirty="0" smtClean="0">
                <a:solidFill>
                  <a:srgbClr val="FFFFFF"/>
                </a:solidFill>
                <a:effectLst>
                  <a:outerShdw blurRad="50800" dist="38100" dir="2700000" algn="tl" rotWithShape="0">
                    <a:srgbClr val="000000">
                      <a:alpha val="43000"/>
                    </a:srgbClr>
                  </a:outerShdw>
                </a:effectLst>
              </a:rPr>
              <a:t>Why not?</a:t>
            </a:r>
          </a:p>
          <a:p>
            <a:endParaRPr lang="en-US" sz="2800" dirty="0" smtClean="0">
              <a:solidFill>
                <a:schemeClr val="accent2"/>
              </a:solidFill>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1" y="922615"/>
            <a:ext cx="9144001" cy="3585534"/>
          </a:xfrm>
          <a:prstGeom prst="rect">
            <a:avLst/>
          </a:prstGeom>
          <a:solidFill>
            <a:schemeClr val="bg1">
              <a:lumMod val="65000"/>
              <a:lumOff val="35000"/>
            </a:schemeClr>
          </a:solidFill>
          <a:ln>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an 5"/>
          <p:cNvSpPr/>
          <p:nvPr/>
        </p:nvSpPr>
        <p:spPr>
          <a:xfrm>
            <a:off x="1962150" y="2610352"/>
            <a:ext cx="1714500" cy="1676400"/>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Literacy</a:t>
            </a:r>
            <a:endParaRPr lang="en-US" dirty="0">
              <a:solidFill>
                <a:schemeClr val="bg1"/>
              </a:solidFill>
            </a:endParaRPr>
          </a:p>
        </p:txBody>
      </p:sp>
      <p:sp>
        <p:nvSpPr>
          <p:cNvPr id="11" name="Can 10"/>
          <p:cNvSpPr/>
          <p:nvPr/>
        </p:nvSpPr>
        <p:spPr>
          <a:xfrm>
            <a:off x="1962150" y="1303615"/>
            <a:ext cx="1714500" cy="1676400"/>
          </a:xfrm>
          <a:prstGeom prst="can">
            <a:avLst/>
          </a:prstGeom>
          <a:gradFill>
            <a:gsLst>
              <a:gs pos="0">
                <a:schemeClr val="tx2">
                  <a:lumMod val="50000"/>
                </a:schemeClr>
              </a:gs>
              <a:gs pos="100000">
                <a:schemeClr val="tx2">
                  <a:lumMod val="75000"/>
                </a:schemeClr>
              </a:gs>
            </a:gsLst>
            <a:lin ang="19800000" scaled="0"/>
          </a:gradFill>
          <a:ln>
            <a:solidFill>
              <a:schemeClr val="tx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Math</a:t>
            </a:r>
            <a:endParaRPr lang="en-US" dirty="0">
              <a:solidFill>
                <a:schemeClr val="bg1"/>
              </a:solidFill>
            </a:endParaRPr>
          </a:p>
        </p:txBody>
      </p:sp>
      <p:sp>
        <p:nvSpPr>
          <p:cNvPr id="9" name="Can 8"/>
          <p:cNvSpPr/>
          <p:nvPr/>
        </p:nvSpPr>
        <p:spPr>
          <a:xfrm>
            <a:off x="1905000" y="1104549"/>
            <a:ext cx="1847850" cy="3251200"/>
          </a:xfrm>
          <a:prstGeom prst="can">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330488" y="2317964"/>
            <a:ext cx="2362200" cy="584776"/>
          </a:xfrm>
          <a:prstGeom prst="rect">
            <a:avLst/>
          </a:prstGeom>
          <a:noFill/>
        </p:spPr>
        <p:txBody>
          <a:bodyPr wrap="square" rtlCol="0">
            <a:spAutoFit/>
          </a:bodyPr>
          <a:lstStyle/>
          <a:p>
            <a:r>
              <a:rPr lang="en-US" sz="3200" dirty="0" smtClean="0"/>
              <a:t>School Day</a:t>
            </a:r>
            <a:endParaRPr lang="en-US" sz="3200" dirty="0"/>
          </a:p>
        </p:txBody>
      </p:sp>
      <p:sp>
        <p:nvSpPr>
          <p:cNvPr id="13" name="TextBox 12"/>
          <p:cNvSpPr txBox="1"/>
          <p:nvPr/>
        </p:nvSpPr>
        <p:spPr>
          <a:xfrm>
            <a:off x="4800600" y="962329"/>
            <a:ext cx="2286000" cy="523220"/>
          </a:xfrm>
          <a:prstGeom prst="rect">
            <a:avLst/>
          </a:prstGeom>
          <a:noFill/>
        </p:spPr>
        <p:txBody>
          <a:bodyPr wrap="square" rtlCol="0">
            <a:spAutoFit/>
          </a:bodyPr>
          <a:lstStyle/>
          <a:p>
            <a:r>
              <a:rPr lang="en-US" sz="2800" dirty="0" smtClean="0">
                <a:solidFill>
                  <a:schemeClr val="accent1"/>
                </a:solidFill>
              </a:rPr>
              <a:t>Science </a:t>
            </a:r>
            <a:endParaRPr lang="en-US" sz="2800" dirty="0">
              <a:solidFill>
                <a:schemeClr val="accent1"/>
              </a:solidFill>
            </a:endParaRPr>
          </a:p>
        </p:txBody>
      </p:sp>
      <p:sp>
        <p:nvSpPr>
          <p:cNvPr id="14" name="TextBox 13"/>
          <p:cNvSpPr txBox="1"/>
          <p:nvPr/>
        </p:nvSpPr>
        <p:spPr>
          <a:xfrm>
            <a:off x="4800600" y="1370554"/>
            <a:ext cx="2971800" cy="1384995"/>
          </a:xfrm>
          <a:prstGeom prst="rect">
            <a:avLst/>
          </a:prstGeom>
          <a:noFill/>
        </p:spPr>
        <p:txBody>
          <a:bodyPr wrap="square" rtlCol="0">
            <a:spAutoFit/>
          </a:bodyPr>
          <a:lstStyle/>
          <a:p>
            <a:r>
              <a:rPr lang="en-US" sz="2800" dirty="0" smtClean="0">
                <a:solidFill>
                  <a:schemeClr val="accent2"/>
                </a:solidFill>
              </a:rPr>
              <a:t>Social Studies</a:t>
            </a:r>
          </a:p>
          <a:p>
            <a:r>
              <a:rPr lang="en-US" sz="2800" dirty="0" smtClean="0">
                <a:solidFill>
                  <a:schemeClr val="accent2"/>
                </a:solidFill>
              </a:rPr>
              <a:t>Arts</a:t>
            </a:r>
          </a:p>
          <a:p>
            <a:r>
              <a:rPr lang="en-US" sz="2800" dirty="0" smtClean="0">
                <a:solidFill>
                  <a:schemeClr val="accent2"/>
                </a:solidFill>
              </a:rPr>
              <a:t>Physical Education</a:t>
            </a:r>
            <a:endParaRPr lang="en-US" sz="2800" dirty="0">
              <a:solidFill>
                <a:schemeClr val="accent2"/>
              </a:solidFill>
            </a:endParaRPr>
          </a:p>
        </p:txBody>
      </p:sp>
      <p:cxnSp>
        <p:nvCxnSpPr>
          <p:cNvPr id="16" name="Curved Connector 15"/>
          <p:cNvCxnSpPr/>
          <p:nvPr/>
        </p:nvCxnSpPr>
        <p:spPr>
          <a:xfrm rot="10800000">
            <a:off x="3829050" y="1303615"/>
            <a:ext cx="971550" cy="1588"/>
          </a:xfrm>
          <a:prstGeom prst="curvedConnector3">
            <a:avLst>
              <a:gd name="adj1" fmla="val 50000"/>
            </a:avLst>
          </a:prstGeom>
          <a:ln w="60325">
            <a:tailEnd type="arrow"/>
          </a:ln>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idx="1"/>
          </p:nvPr>
        </p:nvSpPr>
        <p:spPr>
          <a:xfrm>
            <a:off x="228600" y="152400"/>
            <a:ext cx="8282259" cy="1371600"/>
          </a:xfrm>
        </p:spPr>
        <p:txBody>
          <a:bodyPr>
            <a:noAutofit/>
          </a:bodyPr>
          <a:lstStyle/>
          <a:p>
            <a:pPr>
              <a:buNone/>
            </a:pPr>
            <a:r>
              <a:rPr lang="en-US" sz="2800" dirty="0" smtClean="0">
                <a:solidFill>
                  <a:schemeClr val="accent1"/>
                </a:solidFill>
              </a:rPr>
              <a:t>1. Current state of elementary science education</a:t>
            </a:r>
          </a:p>
        </p:txBody>
      </p:sp>
      <p:sp>
        <p:nvSpPr>
          <p:cNvPr id="15" name="Content Placeholder 2"/>
          <p:cNvSpPr txBox="1">
            <a:spLocks/>
          </p:cNvSpPr>
          <p:nvPr/>
        </p:nvSpPr>
        <p:spPr>
          <a:xfrm>
            <a:off x="152400" y="4946498"/>
            <a:ext cx="8282259" cy="13716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2. Teachers have never had the opportunity to learn in ways that help them understand</a:t>
            </a:r>
            <a:r>
              <a:rPr kumimoji="0" lang="en-US" sz="2800" b="0" i="0" u="none" strike="noStrike" kern="1200" cap="none" spc="0" normalizeH="0" noProof="0" dirty="0" smtClean="0">
                <a:ln>
                  <a:noFill/>
                </a:ln>
                <a:solidFill>
                  <a:schemeClr val="accent1"/>
                </a:solidFill>
                <a:effectLst/>
                <a:uLnTx/>
                <a:uFillTx/>
                <a:latin typeface="+mn-lt"/>
                <a:ea typeface="+mn-ea"/>
                <a:cs typeface="+mn-cs"/>
              </a:rPr>
              <a:t> how science </a:t>
            </a:r>
            <a:r>
              <a:rPr lang="en-US" sz="2800" dirty="0" smtClean="0">
                <a:solidFill>
                  <a:schemeClr val="accent1"/>
                </a:solidFill>
              </a:rPr>
              <a:t>knowledge develops. </a:t>
            </a:r>
            <a:endParaRPr kumimoji="0" lang="en-US" sz="2800" b="0" i="0" u="none" strike="noStrike" kern="1200" cap="none" spc="0" normalizeH="0" baseline="0" noProof="0" dirty="0" smtClean="0">
              <a:ln>
                <a:noFill/>
              </a:ln>
              <a:solidFill>
                <a:schemeClr val="accent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ube 6"/>
          <p:cNvSpPr/>
          <p:nvPr/>
        </p:nvSpPr>
        <p:spPr>
          <a:xfrm>
            <a:off x="2791310" y="770941"/>
            <a:ext cx="3386676" cy="4351867"/>
          </a:xfrm>
          <a:prstGeom prst="cube">
            <a:avLst>
              <a:gd name="adj" fmla="val 10121"/>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3200" dirty="0" smtClean="0">
                <a:solidFill>
                  <a:schemeClr val="bg1"/>
                </a:solidFill>
                <a:latin typeface="Copperplate Gothic Bold"/>
              </a:rPr>
              <a:t>New </a:t>
            </a:r>
          </a:p>
          <a:p>
            <a:pPr algn="ctr"/>
            <a:r>
              <a:rPr lang="en-US" sz="3200" dirty="0" smtClean="0">
                <a:solidFill>
                  <a:schemeClr val="bg1"/>
                </a:solidFill>
                <a:latin typeface="Copperplate Gothic Bold"/>
              </a:rPr>
              <a:t>Physics Curriculum</a:t>
            </a:r>
          </a:p>
          <a:p>
            <a:pPr algn="ctr"/>
            <a:endParaRPr lang="en-US" sz="3200" dirty="0" smtClean="0">
              <a:solidFill>
                <a:schemeClr val="bg1"/>
              </a:solidFill>
              <a:latin typeface="Copperplate Gothic Bold"/>
            </a:endParaRPr>
          </a:p>
          <a:p>
            <a:pPr algn="ctr"/>
            <a:endParaRPr lang="en-US" sz="3200" dirty="0" smtClean="0">
              <a:solidFill>
                <a:schemeClr val="bg1"/>
              </a:solidFill>
              <a:latin typeface="Copperplate Gothic Bold"/>
            </a:endParaRPr>
          </a:p>
          <a:p>
            <a:pPr algn="ctr"/>
            <a:endParaRPr lang="en-US" sz="3200" dirty="0">
              <a:solidFill>
                <a:schemeClr val="bg1"/>
              </a:solidFill>
              <a:latin typeface="Copperplate Gothic Bold"/>
            </a:endParaRPr>
          </a:p>
        </p:txBody>
      </p:sp>
      <p:cxnSp>
        <p:nvCxnSpPr>
          <p:cNvPr id="9" name="Straight Connector 8"/>
          <p:cNvCxnSpPr/>
          <p:nvPr/>
        </p:nvCxnSpPr>
        <p:spPr>
          <a:xfrm>
            <a:off x="3045320" y="974141"/>
            <a:ext cx="2912534"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129987" y="906412"/>
            <a:ext cx="2912534"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6188" y="838683"/>
            <a:ext cx="2912534"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994529" y="1041882"/>
            <a:ext cx="2912534"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3868177" y="3082345"/>
            <a:ext cx="4080926"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3944374" y="3014603"/>
            <a:ext cx="4080926"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4029038" y="2929927"/>
            <a:ext cx="4080926"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088301" y="2862185"/>
            <a:ext cx="4080926"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ight Arrow 27"/>
          <p:cNvSpPr/>
          <p:nvPr/>
        </p:nvSpPr>
        <p:spPr>
          <a:xfrm>
            <a:off x="6257878" y="2766513"/>
            <a:ext cx="2473158" cy="962526"/>
          </a:xfrm>
          <a:prstGeom prst="rightArrow">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rot="20602276">
            <a:off x="148690" y="843995"/>
            <a:ext cx="2823559" cy="923330"/>
          </a:xfrm>
          <a:prstGeom prst="rect">
            <a:avLst/>
          </a:prstGeom>
          <a:noFill/>
        </p:spPr>
        <p:txBody>
          <a:bodyPr wrap="square" rtlCol="0">
            <a:spAutoFit/>
          </a:bodyPr>
          <a:lstStyle/>
          <a:p>
            <a:r>
              <a:rPr lang="en-US" dirty="0" smtClean="0"/>
              <a:t>Research on students’ Ideas about forces, electricity, quantum mechanics….</a:t>
            </a:r>
            <a:endParaRPr lang="en-US" dirty="0"/>
          </a:p>
        </p:txBody>
      </p:sp>
      <p:sp>
        <p:nvSpPr>
          <p:cNvPr id="30" name="TextBox 29"/>
          <p:cNvSpPr txBox="1"/>
          <p:nvPr/>
        </p:nvSpPr>
        <p:spPr>
          <a:xfrm rot="562654">
            <a:off x="321477" y="3147434"/>
            <a:ext cx="2125890" cy="923330"/>
          </a:xfrm>
          <a:prstGeom prst="rect">
            <a:avLst/>
          </a:prstGeom>
          <a:noFill/>
        </p:spPr>
        <p:txBody>
          <a:bodyPr wrap="none" rtlCol="0">
            <a:spAutoFit/>
          </a:bodyPr>
          <a:lstStyle/>
          <a:p>
            <a:r>
              <a:rPr lang="en-US" dirty="0" smtClean="0"/>
              <a:t>Research on </a:t>
            </a:r>
          </a:p>
          <a:p>
            <a:r>
              <a:rPr lang="en-US" dirty="0" smtClean="0"/>
              <a:t>how undergraduates</a:t>
            </a:r>
          </a:p>
          <a:p>
            <a:r>
              <a:rPr lang="en-US" dirty="0" smtClean="0"/>
              <a:t>learn</a:t>
            </a:r>
            <a:endParaRPr lang="en-US" dirty="0"/>
          </a:p>
        </p:txBody>
      </p:sp>
      <p:sp>
        <p:nvSpPr>
          <p:cNvPr id="31" name="TextBox 30"/>
          <p:cNvSpPr txBox="1"/>
          <p:nvPr/>
        </p:nvSpPr>
        <p:spPr>
          <a:xfrm rot="20232772">
            <a:off x="1105940" y="5196658"/>
            <a:ext cx="1567744" cy="923330"/>
          </a:xfrm>
          <a:prstGeom prst="rect">
            <a:avLst/>
          </a:prstGeom>
          <a:noFill/>
        </p:spPr>
        <p:txBody>
          <a:bodyPr wrap="none" rtlCol="0">
            <a:spAutoFit/>
          </a:bodyPr>
          <a:lstStyle/>
          <a:p>
            <a:r>
              <a:rPr lang="en-US" dirty="0" smtClean="0"/>
              <a:t>Evaluations of </a:t>
            </a:r>
          </a:p>
          <a:p>
            <a:r>
              <a:rPr lang="en-US" dirty="0" smtClean="0"/>
              <a:t>other curricula</a:t>
            </a:r>
          </a:p>
          <a:p>
            <a:r>
              <a:rPr lang="en-US" dirty="0" smtClean="0"/>
              <a:t> (what works?)</a:t>
            </a:r>
            <a:endParaRPr lang="en-US" dirty="0"/>
          </a:p>
        </p:txBody>
      </p:sp>
      <p:sp>
        <p:nvSpPr>
          <p:cNvPr id="32" name="TextBox 31"/>
          <p:cNvSpPr txBox="1"/>
          <p:nvPr/>
        </p:nvSpPr>
        <p:spPr>
          <a:xfrm rot="340526">
            <a:off x="6561460" y="782455"/>
            <a:ext cx="2115408" cy="1200329"/>
          </a:xfrm>
          <a:prstGeom prst="rect">
            <a:avLst/>
          </a:prstGeom>
          <a:noFill/>
        </p:spPr>
        <p:txBody>
          <a:bodyPr wrap="square" rtlCol="0">
            <a:spAutoFit/>
          </a:bodyPr>
          <a:lstStyle/>
          <a:p>
            <a:r>
              <a:rPr lang="en-US" dirty="0" smtClean="0"/>
              <a:t>Research on students’ ideas about the Nature of Science</a:t>
            </a:r>
            <a:endParaRPr lang="en-US" dirty="0"/>
          </a:p>
        </p:txBody>
      </p:sp>
      <p:sp>
        <p:nvSpPr>
          <p:cNvPr id="33" name="TextBox 32"/>
          <p:cNvSpPr txBox="1"/>
          <p:nvPr/>
        </p:nvSpPr>
        <p:spPr>
          <a:xfrm>
            <a:off x="5467688" y="5193514"/>
            <a:ext cx="3569368" cy="1477328"/>
          </a:xfrm>
          <a:prstGeom prst="rect">
            <a:avLst/>
          </a:prstGeom>
          <a:noFill/>
        </p:spPr>
        <p:txBody>
          <a:bodyPr wrap="square" rtlCol="0">
            <a:spAutoFit/>
          </a:bodyPr>
          <a:lstStyle/>
          <a:p>
            <a:r>
              <a:rPr lang="en-US" dirty="0" smtClean="0">
                <a:solidFill>
                  <a:schemeClr val="accent1"/>
                </a:solidFill>
              </a:rPr>
              <a:t>Research from Physics Education Research, Science Education, Cognitive Science and Psychology contributes to our development of Curriculum and activities</a:t>
            </a:r>
            <a:endParaRPr lang="en-US" dirty="0">
              <a:solidFill>
                <a:schemeClr val="accent1"/>
              </a:solidFill>
            </a:endParaRPr>
          </a:p>
        </p:txBody>
      </p:sp>
      <p:sp>
        <p:nvSpPr>
          <p:cNvPr id="34" name="Rectangle 33"/>
          <p:cNvSpPr/>
          <p:nvPr/>
        </p:nvSpPr>
        <p:spPr>
          <a:xfrm>
            <a:off x="2804678" y="1043470"/>
            <a:ext cx="3102385" cy="4065970"/>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latin typeface="Arial Black"/>
              </a:rPr>
              <a:t>Reformed </a:t>
            </a:r>
          </a:p>
          <a:p>
            <a:pPr algn="ctr"/>
            <a:r>
              <a:rPr lang="en-US" sz="3600" dirty="0" smtClean="0">
                <a:solidFill>
                  <a:schemeClr val="bg1"/>
                </a:solidFill>
                <a:latin typeface="Arial Black"/>
              </a:rPr>
              <a:t>Physics </a:t>
            </a:r>
          </a:p>
          <a:p>
            <a:pPr algn="ctr"/>
            <a:r>
              <a:rPr lang="en-US" sz="3600" dirty="0" smtClean="0">
                <a:solidFill>
                  <a:schemeClr val="bg1"/>
                </a:solidFill>
                <a:latin typeface="Arial Black"/>
              </a:rPr>
              <a:t>Curriculum</a:t>
            </a:r>
          </a:p>
          <a:p>
            <a:pPr algn="ctr"/>
            <a:endParaRPr lang="en-US" sz="3600" dirty="0" smtClean="0">
              <a:solidFill>
                <a:schemeClr val="bg1"/>
              </a:solidFill>
              <a:latin typeface="Arial Black"/>
            </a:endParaRPr>
          </a:p>
          <a:p>
            <a:pPr algn="ctr"/>
            <a:endParaRPr lang="en-US" sz="3600" dirty="0" smtClean="0">
              <a:solidFill>
                <a:schemeClr val="bg1"/>
              </a:solidFill>
              <a:latin typeface="Arial Black"/>
            </a:endParaRPr>
          </a:p>
          <a:p>
            <a:pPr algn="ctr"/>
            <a:endParaRPr lang="en-US" sz="3600" dirty="0">
              <a:solidFill>
                <a:schemeClr val="bg1"/>
              </a:solidFill>
              <a:latin typeface="Arial Black"/>
            </a:endParaRPr>
          </a:p>
        </p:txBody>
      </p:sp>
      <p:sp>
        <p:nvSpPr>
          <p:cNvPr id="35" name="Circular Arrow 34"/>
          <p:cNvSpPr/>
          <p:nvPr/>
        </p:nvSpPr>
        <p:spPr>
          <a:xfrm>
            <a:off x="2165684" y="890258"/>
            <a:ext cx="964303" cy="1261768"/>
          </a:xfrm>
          <a:prstGeom prst="circularArrow">
            <a:avLst>
              <a:gd name="adj1" fmla="val 12500"/>
              <a:gd name="adj2" fmla="val 1142319"/>
              <a:gd name="adj3" fmla="val 20457681"/>
              <a:gd name="adj4" fmla="val 14966627"/>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Circular Arrow 35"/>
          <p:cNvSpPr/>
          <p:nvPr/>
        </p:nvSpPr>
        <p:spPr>
          <a:xfrm flipH="1">
            <a:off x="5467688" y="1109289"/>
            <a:ext cx="1365032" cy="1042737"/>
          </a:xfrm>
          <a:prstGeom prst="circularArrow">
            <a:avLst>
              <a:gd name="adj1" fmla="val 12500"/>
              <a:gd name="adj2" fmla="val 1142319"/>
              <a:gd name="adj3" fmla="val 20457681"/>
              <a:gd name="adj4" fmla="val 14403750"/>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Circular Arrow 37"/>
          <p:cNvSpPr/>
          <p:nvPr/>
        </p:nvSpPr>
        <p:spPr>
          <a:xfrm rot="20837367" flipV="1">
            <a:off x="2480159" y="4884285"/>
            <a:ext cx="1130326" cy="1215999"/>
          </a:xfrm>
          <a:prstGeom prst="circularArrow">
            <a:avLst>
              <a:gd name="adj1" fmla="val 12500"/>
              <a:gd name="adj2" fmla="val 1142319"/>
              <a:gd name="adj3" fmla="val 20457681"/>
              <a:gd name="adj4" fmla="val 13055011"/>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 name="Circular Arrow 38"/>
          <p:cNvSpPr/>
          <p:nvPr/>
        </p:nvSpPr>
        <p:spPr>
          <a:xfrm rot="16999567">
            <a:off x="2309159" y="2992324"/>
            <a:ext cx="964303" cy="1261768"/>
          </a:xfrm>
          <a:prstGeom prst="circularArrow">
            <a:avLst>
              <a:gd name="adj1" fmla="val 12500"/>
              <a:gd name="adj2" fmla="val 1142319"/>
              <a:gd name="adj3" fmla="val 20457681"/>
              <a:gd name="adj4" fmla="val 14966627"/>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804678" y="1043470"/>
            <a:ext cx="3102385" cy="4065970"/>
          </a:xfrm>
          <a:prstGeom prst="rect">
            <a:avLst/>
          </a:prstGeom>
          <a:solidFill>
            <a:schemeClr val="accent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latin typeface="Arial Black"/>
              </a:rPr>
              <a:t>Great </a:t>
            </a:r>
          </a:p>
          <a:p>
            <a:pPr algn="ctr"/>
            <a:r>
              <a:rPr lang="en-US" sz="3600" dirty="0" smtClean="0">
                <a:solidFill>
                  <a:schemeClr val="bg1"/>
                </a:solidFill>
                <a:latin typeface="Arial Black"/>
              </a:rPr>
              <a:t>Physics </a:t>
            </a:r>
            <a:br>
              <a:rPr lang="en-US" sz="3600" dirty="0" smtClean="0">
                <a:solidFill>
                  <a:schemeClr val="bg1"/>
                </a:solidFill>
                <a:latin typeface="Arial Black"/>
              </a:rPr>
            </a:br>
            <a:r>
              <a:rPr lang="en-US" sz="3600" dirty="0" smtClean="0">
                <a:solidFill>
                  <a:schemeClr val="bg1"/>
                </a:solidFill>
                <a:latin typeface="Arial Black"/>
              </a:rPr>
              <a:t>Activity!</a:t>
            </a:r>
          </a:p>
          <a:p>
            <a:pPr algn="ctr"/>
            <a:endParaRPr lang="en-US" sz="3600" dirty="0" smtClean="0">
              <a:solidFill>
                <a:schemeClr val="bg1"/>
              </a:solidFill>
              <a:latin typeface="Arial Black"/>
            </a:endParaRPr>
          </a:p>
          <a:p>
            <a:pPr algn="ctr"/>
            <a:endParaRPr lang="en-US" sz="3600" dirty="0" smtClean="0">
              <a:solidFill>
                <a:schemeClr val="bg1"/>
              </a:solidFill>
              <a:latin typeface="Arial Black"/>
            </a:endParaRPr>
          </a:p>
          <a:p>
            <a:pPr algn="ctr"/>
            <a:endParaRPr lang="en-US" sz="3600" dirty="0">
              <a:solidFill>
                <a:schemeClr val="bg1"/>
              </a:solidFill>
              <a:latin typeface="Arial Black"/>
            </a:endParaRPr>
          </a:p>
        </p:txBody>
      </p:sp>
    </p:spTree>
  </p:cSld>
  <p:clrMapOvr>
    <a:masterClrMapping/>
  </p:clrMapOvr>
  <p:transition spd="med">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76200"/>
            <a:ext cx="8229600" cy="762000"/>
          </a:xfrm>
        </p:spPr>
        <p:txBody>
          <a:bodyPr>
            <a:normAutofit fontScale="92500"/>
          </a:bodyPr>
          <a:lstStyle/>
          <a:p>
            <a:pPr>
              <a:buNone/>
            </a:pPr>
            <a:r>
              <a:rPr lang="en-US" dirty="0" smtClean="0"/>
              <a:t>Model of Magnetism (Physics &amp; Everyday Thinking)</a:t>
            </a:r>
          </a:p>
          <a:p>
            <a:endParaRPr lang="en-US" dirty="0" smtClean="0"/>
          </a:p>
        </p:txBody>
      </p:sp>
      <p:pic>
        <p:nvPicPr>
          <p:cNvPr id="5" name="Picture 4" descr="diag_rubbing_nail.png"/>
          <p:cNvPicPr>
            <a:picLocks noChangeAspect="1"/>
          </p:cNvPicPr>
          <p:nvPr/>
        </p:nvPicPr>
        <p:blipFill>
          <a:blip r:embed="rId3"/>
          <a:stretch>
            <a:fillRect/>
          </a:stretch>
        </p:blipFill>
        <p:spPr>
          <a:xfrm>
            <a:off x="927751" y="924043"/>
            <a:ext cx="1918351" cy="1557810"/>
          </a:xfrm>
          <a:prstGeom prst="rect">
            <a:avLst/>
          </a:prstGeom>
        </p:spPr>
      </p:pic>
      <p:pic>
        <p:nvPicPr>
          <p:cNvPr id="6" name="Picture 5" descr="diag_floating_nail2.png"/>
          <p:cNvPicPr>
            <a:picLocks noChangeAspect="1"/>
          </p:cNvPicPr>
          <p:nvPr/>
        </p:nvPicPr>
        <p:blipFill>
          <a:blip r:embed="rId4"/>
          <a:stretch>
            <a:fillRect/>
          </a:stretch>
        </p:blipFill>
        <p:spPr>
          <a:xfrm>
            <a:off x="5075407" y="3160404"/>
            <a:ext cx="2773194" cy="1459067"/>
          </a:xfrm>
          <a:prstGeom prst="rect">
            <a:avLst/>
          </a:prstGeom>
        </p:spPr>
      </p:pic>
      <p:sp>
        <p:nvSpPr>
          <p:cNvPr id="7" name="TextBox 6"/>
          <p:cNvSpPr txBox="1"/>
          <p:nvPr/>
        </p:nvSpPr>
        <p:spPr>
          <a:xfrm>
            <a:off x="3177432" y="1041984"/>
            <a:ext cx="5078283" cy="830997"/>
          </a:xfrm>
          <a:prstGeom prst="rect">
            <a:avLst/>
          </a:prstGeom>
          <a:noFill/>
        </p:spPr>
        <p:txBody>
          <a:bodyPr wrap="square" rtlCol="0">
            <a:spAutoFit/>
          </a:bodyPr>
          <a:lstStyle/>
          <a:p>
            <a:r>
              <a:rPr lang="en-US" sz="2400" dirty="0" smtClean="0">
                <a:solidFill>
                  <a:srgbClr val="F97817"/>
                </a:solidFill>
              </a:rPr>
              <a:t>“Rubbed Nail” - A nail that has been repeatedly rubbed with a bar magnet. </a:t>
            </a:r>
            <a:endParaRPr lang="en-US" sz="2400" dirty="0">
              <a:solidFill>
                <a:srgbClr val="F97817"/>
              </a:solidFill>
            </a:endParaRPr>
          </a:p>
        </p:txBody>
      </p:sp>
      <p:sp>
        <p:nvSpPr>
          <p:cNvPr id="8" name="TextBox 7"/>
          <p:cNvSpPr txBox="1"/>
          <p:nvPr/>
        </p:nvSpPr>
        <p:spPr>
          <a:xfrm>
            <a:off x="927751" y="3049811"/>
            <a:ext cx="3962400" cy="1569660"/>
          </a:xfrm>
          <a:prstGeom prst="rect">
            <a:avLst/>
          </a:prstGeom>
          <a:noFill/>
        </p:spPr>
        <p:txBody>
          <a:bodyPr wrap="square" rtlCol="0">
            <a:spAutoFit/>
          </a:bodyPr>
          <a:lstStyle/>
          <a:p>
            <a:r>
              <a:rPr lang="en-US" sz="2400" dirty="0" smtClean="0">
                <a:solidFill>
                  <a:srgbClr val="F97817"/>
                </a:solidFill>
              </a:rPr>
              <a:t>Students observe what happens when they bring the two nails together in various combinations.</a:t>
            </a:r>
          </a:p>
        </p:txBody>
      </p:sp>
      <p:pic>
        <p:nvPicPr>
          <p:cNvPr id="9" name="Picture 8" descr="Picture 51.png"/>
          <p:cNvPicPr>
            <a:picLocks noChangeAspect="1"/>
          </p:cNvPicPr>
          <p:nvPr/>
        </p:nvPicPr>
        <p:blipFill>
          <a:blip r:embed="rId5"/>
          <a:stretch>
            <a:fillRect/>
          </a:stretch>
        </p:blipFill>
        <p:spPr>
          <a:xfrm>
            <a:off x="2186718" y="5160718"/>
            <a:ext cx="4320713" cy="1189624"/>
          </a:xfrm>
          <a:prstGeom prst="rect">
            <a:avLst/>
          </a:prstGeom>
        </p:spPr>
      </p:pic>
      <p:sp>
        <p:nvSpPr>
          <p:cNvPr id="10" name="Rectangle 9"/>
          <p:cNvSpPr/>
          <p:nvPr/>
        </p:nvSpPr>
        <p:spPr>
          <a:xfrm>
            <a:off x="3177433" y="2020188"/>
            <a:ext cx="5078283" cy="461665"/>
          </a:xfrm>
          <a:prstGeom prst="rect">
            <a:avLst/>
          </a:prstGeom>
        </p:spPr>
        <p:txBody>
          <a:bodyPr wrap="none">
            <a:spAutoFit/>
          </a:bodyPr>
          <a:lstStyle/>
          <a:p>
            <a:r>
              <a:rPr lang="en-US" sz="2400" dirty="0" smtClean="0">
                <a:solidFill>
                  <a:srgbClr val="F97817"/>
                </a:solidFill>
              </a:rPr>
              <a:t>“</a:t>
            </a:r>
            <a:r>
              <a:rPr lang="en-US" sz="2400" dirty="0" err="1" smtClean="0">
                <a:solidFill>
                  <a:srgbClr val="F97817"/>
                </a:solidFill>
              </a:rPr>
              <a:t>Unrubbed</a:t>
            </a:r>
            <a:r>
              <a:rPr lang="en-US" sz="2400" dirty="0" smtClean="0">
                <a:solidFill>
                  <a:srgbClr val="F97817"/>
                </a:solidFill>
              </a:rPr>
              <a:t> Nail” – an ordinary iron nail </a:t>
            </a:r>
            <a:endParaRPr lang="en-US" sz="2400"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ChangeArrowheads="1"/>
          </p:cNvSpPr>
          <p:nvPr>
            <p:custDataLst>
              <p:tags r:id="rId1"/>
            </p:custDataLst>
          </p:nvPr>
        </p:nvSpPr>
        <p:spPr bwMode="auto">
          <a:xfrm>
            <a:off x="838200" y="1066800"/>
            <a:ext cx="7467600" cy="5562600"/>
          </a:xfrm>
          <a:prstGeom prst="rect">
            <a:avLst/>
          </a:prstGeom>
          <a:solidFill>
            <a:srgbClr val="FFFFFF"/>
          </a:solidFill>
          <a:ln w="25400">
            <a:solidFill>
              <a:srgbClr val="FFCC00"/>
            </a:solidFill>
            <a:miter lim="800000"/>
            <a:headEnd/>
            <a:tailEnd/>
          </a:ln>
          <a:effectLst/>
        </p:spPr>
        <p:txBody>
          <a:bodyPr wrap="none" anchor="ctr">
            <a:prstTxWarp prst="textNoShape">
              <a:avLst/>
            </a:prstTxWarp>
          </a:bodyPr>
          <a:lstStyle/>
          <a:p>
            <a:pPr algn="ctr"/>
            <a:endParaRPr lang="en-US"/>
          </a:p>
        </p:txBody>
      </p:sp>
      <p:grpSp>
        <p:nvGrpSpPr>
          <p:cNvPr id="2" name="Group 3"/>
          <p:cNvGrpSpPr>
            <a:grpSpLocks/>
          </p:cNvGrpSpPr>
          <p:nvPr>
            <p:custDataLst>
              <p:tags r:id="rId2"/>
            </p:custDataLst>
          </p:nvPr>
        </p:nvGrpSpPr>
        <p:grpSpPr bwMode="auto">
          <a:xfrm>
            <a:off x="1425575" y="3859213"/>
            <a:ext cx="6589713" cy="2486025"/>
            <a:chOff x="699" y="709"/>
            <a:chExt cx="4151" cy="1566"/>
          </a:xfrm>
        </p:grpSpPr>
        <p:sp>
          <p:nvSpPr>
            <p:cNvPr id="88068" name="Rectangle 4"/>
            <p:cNvSpPr>
              <a:spLocks noChangeArrowheads="1"/>
            </p:cNvSpPr>
            <p:nvPr>
              <p:custDataLst>
                <p:tags r:id="rId23"/>
              </p:custDataLst>
            </p:nvPr>
          </p:nvSpPr>
          <p:spPr bwMode="auto">
            <a:xfrm>
              <a:off x="699" y="709"/>
              <a:ext cx="828" cy="1566"/>
            </a:xfrm>
            <a:prstGeom prst="rect">
              <a:avLst/>
            </a:prstGeom>
            <a:solidFill>
              <a:srgbClr val="969696"/>
            </a:solidFill>
            <a:ln w="9525">
              <a:solidFill>
                <a:schemeClr val="bg1"/>
              </a:solidFill>
              <a:miter lim="800000"/>
              <a:headEnd/>
              <a:tailEnd/>
            </a:ln>
            <a:effectLst/>
          </p:spPr>
          <p:txBody>
            <a:bodyPr wrap="none" anchor="ctr">
              <a:prstTxWarp prst="textNoShape">
                <a:avLst/>
              </a:prstTxWarp>
            </a:bodyPr>
            <a:lstStyle/>
            <a:p>
              <a:endParaRPr lang="en-US"/>
            </a:p>
          </p:txBody>
        </p:sp>
        <p:sp>
          <p:nvSpPr>
            <p:cNvPr id="88069" name="AutoShape 5"/>
            <p:cNvSpPr>
              <a:spLocks noChangeArrowheads="1"/>
            </p:cNvSpPr>
            <p:nvPr>
              <p:custDataLst>
                <p:tags r:id="rId24"/>
              </p:custDataLst>
            </p:nvPr>
          </p:nvSpPr>
          <p:spPr bwMode="auto">
            <a:xfrm>
              <a:off x="1520" y="1029"/>
              <a:ext cx="3330" cy="918"/>
            </a:xfrm>
            <a:prstGeom prst="homePlate">
              <a:avLst>
                <a:gd name="adj" fmla="val 90686"/>
              </a:avLst>
            </a:prstGeom>
            <a:solidFill>
              <a:srgbClr val="969696"/>
            </a:solidFill>
            <a:ln w="9525">
              <a:solidFill>
                <a:schemeClr val="bg1"/>
              </a:solidFill>
              <a:miter lim="800000"/>
              <a:headEnd/>
              <a:tailEnd/>
            </a:ln>
            <a:effectLst/>
          </p:spPr>
          <p:txBody>
            <a:bodyPr wrap="none" anchor="ctr">
              <a:prstTxWarp prst="textNoShape">
                <a:avLst/>
              </a:prstTxWarp>
            </a:bodyPr>
            <a:lstStyle/>
            <a:p>
              <a:endParaRPr lang="en-US"/>
            </a:p>
          </p:txBody>
        </p:sp>
      </p:grpSp>
      <p:grpSp>
        <p:nvGrpSpPr>
          <p:cNvPr id="3" name="Group 6"/>
          <p:cNvGrpSpPr>
            <a:grpSpLocks/>
          </p:cNvGrpSpPr>
          <p:nvPr>
            <p:custDataLst>
              <p:tags r:id="rId3"/>
            </p:custDataLst>
          </p:nvPr>
        </p:nvGrpSpPr>
        <p:grpSpPr bwMode="auto">
          <a:xfrm>
            <a:off x="1574800" y="1270000"/>
            <a:ext cx="762000" cy="2420938"/>
            <a:chOff x="992" y="608"/>
            <a:chExt cx="480" cy="1525"/>
          </a:xfrm>
        </p:grpSpPr>
        <p:sp>
          <p:nvSpPr>
            <p:cNvPr id="88071" name="Rectangle 7"/>
            <p:cNvSpPr>
              <a:spLocks noChangeArrowheads="1"/>
            </p:cNvSpPr>
            <p:nvPr>
              <p:custDataLst>
                <p:tags r:id="rId21"/>
              </p:custDataLst>
            </p:nvPr>
          </p:nvSpPr>
          <p:spPr bwMode="auto">
            <a:xfrm>
              <a:off x="992" y="608"/>
              <a:ext cx="480" cy="768"/>
            </a:xfrm>
            <a:prstGeom prst="rect">
              <a:avLst/>
            </a:prstGeom>
            <a:solidFill>
              <a:schemeClr val="accent4">
                <a:lumMod val="75000"/>
              </a:schemeClr>
            </a:solidFill>
            <a:ln w="9525">
              <a:solidFill>
                <a:schemeClr val="accent2"/>
              </a:solidFill>
              <a:miter lim="800000"/>
              <a:headEnd/>
              <a:tailEnd/>
            </a:ln>
            <a:effectLst/>
          </p:spPr>
          <p:txBody>
            <a:bodyPr wrap="none" anchor="ctr">
              <a:prstTxWarp prst="textNoShape">
                <a:avLst/>
              </a:prstTxWarp>
            </a:bodyPr>
            <a:lstStyle/>
            <a:p>
              <a:endParaRPr lang="en-US"/>
            </a:p>
          </p:txBody>
        </p:sp>
        <p:sp>
          <p:nvSpPr>
            <p:cNvPr id="88072" name="Rectangle 8"/>
            <p:cNvSpPr>
              <a:spLocks noChangeArrowheads="1"/>
            </p:cNvSpPr>
            <p:nvPr>
              <p:custDataLst>
                <p:tags r:id="rId22"/>
              </p:custDataLst>
            </p:nvPr>
          </p:nvSpPr>
          <p:spPr bwMode="auto">
            <a:xfrm>
              <a:off x="992" y="1365"/>
              <a:ext cx="480" cy="768"/>
            </a:xfrm>
            <a:prstGeom prst="rect">
              <a:avLst/>
            </a:prstGeom>
            <a:solidFill>
              <a:srgbClr val="000090"/>
            </a:solidFill>
            <a:ln w="9525">
              <a:solidFill>
                <a:schemeClr val="bg1"/>
              </a:solidFill>
              <a:miter lim="800000"/>
              <a:headEnd/>
              <a:tailEnd/>
            </a:ln>
            <a:effectLst/>
          </p:spPr>
          <p:txBody>
            <a:bodyPr wrap="none" anchor="ctr">
              <a:prstTxWarp prst="textNoShape">
                <a:avLst/>
              </a:prstTxWarp>
            </a:bodyPr>
            <a:lstStyle/>
            <a:p>
              <a:endParaRPr lang="en-US"/>
            </a:p>
          </p:txBody>
        </p:sp>
      </p:grpSp>
      <p:sp>
        <p:nvSpPr>
          <p:cNvPr id="88073" name="Text Box 9"/>
          <p:cNvSpPr txBox="1">
            <a:spLocks noChangeArrowheads="1"/>
          </p:cNvSpPr>
          <p:nvPr>
            <p:custDataLst>
              <p:tags r:id="rId4"/>
            </p:custDataLst>
          </p:nvPr>
        </p:nvSpPr>
        <p:spPr bwMode="auto">
          <a:xfrm>
            <a:off x="1736725" y="2981325"/>
            <a:ext cx="402875" cy="646331"/>
          </a:xfrm>
          <a:prstGeom prst="rect">
            <a:avLst/>
          </a:prstGeom>
          <a:noFill/>
          <a:ln w="9525">
            <a:noFill/>
            <a:miter lim="800000"/>
            <a:headEnd/>
            <a:tailEnd/>
          </a:ln>
          <a:effectLst/>
        </p:spPr>
        <p:txBody>
          <a:bodyPr wrap="none">
            <a:prstTxWarp prst="textNoShape">
              <a:avLst/>
            </a:prstTxWarp>
            <a:spAutoFit/>
          </a:bodyPr>
          <a:lstStyle/>
          <a:p>
            <a:r>
              <a:rPr lang="en-US" sz="3600" b="1" dirty="0"/>
              <a:t>S</a:t>
            </a:r>
          </a:p>
        </p:txBody>
      </p:sp>
      <p:sp>
        <p:nvSpPr>
          <p:cNvPr id="88074" name="Text Box 10"/>
          <p:cNvSpPr txBox="1">
            <a:spLocks noChangeArrowheads="1"/>
          </p:cNvSpPr>
          <p:nvPr>
            <p:custDataLst>
              <p:tags r:id="rId5"/>
            </p:custDataLst>
          </p:nvPr>
        </p:nvSpPr>
        <p:spPr bwMode="auto">
          <a:xfrm>
            <a:off x="1719263" y="1304925"/>
            <a:ext cx="488761" cy="646331"/>
          </a:xfrm>
          <a:prstGeom prst="rect">
            <a:avLst/>
          </a:prstGeom>
          <a:noFill/>
          <a:ln w="9525">
            <a:noFill/>
            <a:miter lim="800000"/>
            <a:headEnd/>
            <a:tailEnd/>
          </a:ln>
          <a:effectLst/>
        </p:spPr>
        <p:txBody>
          <a:bodyPr wrap="none">
            <a:prstTxWarp prst="textNoShape">
              <a:avLst/>
            </a:prstTxWarp>
            <a:spAutoFit/>
          </a:bodyPr>
          <a:lstStyle/>
          <a:p>
            <a:r>
              <a:rPr lang="en-US" sz="3600" b="1"/>
              <a:t>N</a:t>
            </a:r>
          </a:p>
        </p:txBody>
      </p:sp>
      <p:sp>
        <p:nvSpPr>
          <p:cNvPr id="88075" name="Rectangle 11"/>
          <p:cNvSpPr>
            <a:spLocks noChangeArrowheads="1"/>
          </p:cNvSpPr>
          <p:nvPr>
            <p:custDataLst>
              <p:tags r:id="rId6"/>
            </p:custDataLst>
          </p:nvPr>
        </p:nvSpPr>
        <p:spPr bwMode="auto">
          <a:xfrm>
            <a:off x="2514600" y="4368800"/>
            <a:ext cx="457200" cy="1441450"/>
          </a:xfrm>
          <a:prstGeom prst="rect">
            <a:avLst/>
          </a:prstGeom>
          <a:solidFill>
            <a:srgbClr val="969696"/>
          </a:solidFill>
          <a:ln w="9525">
            <a:noFill/>
            <a:miter lim="800000"/>
            <a:headEnd/>
            <a:tailEnd/>
          </a:ln>
          <a:effectLst/>
        </p:spPr>
        <p:txBody>
          <a:bodyPr wrap="none" anchor="ctr">
            <a:prstTxWarp prst="textNoShape">
              <a:avLst/>
            </a:prstTxWarp>
          </a:bodyPr>
          <a:lstStyle/>
          <a:p>
            <a:endParaRPr lang="en-US" dirty="0"/>
          </a:p>
        </p:txBody>
      </p:sp>
      <p:sp>
        <p:nvSpPr>
          <p:cNvPr id="88076" name="Oval 12"/>
          <p:cNvSpPr>
            <a:spLocks noChangeArrowheads="1"/>
          </p:cNvSpPr>
          <p:nvPr>
            <p:custDataLst>
              <p:tags r:id="rId7"/>
            </p:custDataLst>
          </p:nvPr>
        </p:nvSpPr>
        <p:spPr bwMode="auto">
          <a:xfrm>
            <a:off x="1597025" y="4332288"/>
            <a:ext cx="515938" cy="495300"/>
          </a:xfrm>
          <a:prstGeom prst="ellipse">
            <a:avLst/>
          </a:prstGeom>
          <a:solidFill>
            <a:srgbClr val="FF0000"/>
          </a:solidFill>
          <a:ln w="9525">
            <a:solidFill>
              <a:schemeClr val="bg1"/>
            </a:solidFill>
            <a:round/>
            <a:headEnd/>
            <a:tailEnd/>
          </a:ln>
          <a:effectLst/>
        </p:spPr>
        <p:txBody>
          <a:bodyPr wrap="none" anchor="ctr">
            <a:prstTxWarp prst="textNoShape">
              <a:avLst/>
            </a:prstTxWarp>
          </a:bodyPr>
          <a:lstStyle/>
          <a:p>
            <a:pPr algn="ctr"/>
            <a:r>
              <a:rPr lang="en-US" sz="2400" b="1"/>
              <a:t>N</a:t>
            </a:r>
          </a:p>
        </p:txBody>
      </p:sp>
      <p:sp>
        <p:nvSpPr>
          <p:cNvPr id="88077" name="Oval 13"/>
          <p:cNvSpPr>
            <a:spLocks noChangeArrowheads="1"/>
          </p:cNvSpPr>
          <p:nvPr>
            <p:custDataLst>
              <p:tags r:id="rId8"/>
            </p:custDataLst>
          </p:nvPr>
        </p:nvSpPr>
        <p:spPr bwMode="auto">
          <a:xfrm>
            <a:off x="3476625" y="4470400"/>
            <a:ext cx="515938" cy="495300"/>
          </a:xfrm>
          <a:prstGeom prst="ellipse">
            <a:avLst/>
          </a:prstGeom>
          <a:solidFill>
            <a:srgbClr val="FF0000"/>
          </a:solidFill>
          <a:ln w="9525">
            <a:solidFill>
              <a:schemeClr val="bg1"/>
            </a:solidFill>
            <a:round/>
            <a:headEnd/>
            <a:tailEnd/>
          </a:ln>
          <a:effectLst/>
        </p:spPr>
        <p:txBody>
          <a:bodyPr wrap="none" anchor="ctr">
            <a:prstTxWarp prst="textNoShape">
              <a:avLst/>
            </a:prstTxWarp>
          </a:bodyPr>
          <a:lstStyle/>
          <a:p>
            <a:pPr algn="ctr"/>
            <a:r>
              <a:rPr lang="en-US" sz="2400" b="1"/>
              <a:t>N</a:t>
            </a:r>
          </a:p>
        </p:txBody>
      </p:sp>
      <p:sp>
        <p:nvSpPr>
          <p:cNvPr id="88078" name="Oval 14"/>
          <p:cNvSpPr>
            <a:spLocks noChangeArrowheads="1"/>
          </p:cNvSpPr>
          <p:nvPr>
            <p:custDataLst>
              <p:tags r:id="rId9"/>
            </p:custDataLst>
          </p:nvPr>
        </p:nvSpPr>
        <p:spPr bwMode="auto">
          <a:xfrm>
            <a:off x="5594350" y="4554538"/>
            <a:ext cx="515938" cy="495300"/>
          </a:xfrm>
          <a:prstGeom prst="ellipse">
            <a:avLst/>
          </a:prstGeom>
          <a:solidFill>
            <a:srgbClr val="FF0000"/>
          </a:solidFill>
          <a:ln w="9525">
            <a:solidFill>
              <a:schemeClr val="bg1"/>
            </a:solidFill>
            <a:round/>
            <a:headEnd/>
            <a:tailEnd/>
          </a:ln>
          <a:effectLst/>
        </p:spPr>
        <p:txBody>
          <a:bodyPr wrap="none" anchor="ctr">
            <a:prstTxWarp prst="textNoShape">
              <a:avLst/>
            </a:prstTxWarp>
          </a:bodyPr>
          <a:lstStyle/>
          <a:p>
            <a:pPr algn="ctr"/>
            <a:r>
              <a:rPr lang="en-US" sz="2400" b="1"/>
              <a:t>N</a:t>
            </a:r>
          </a:p>
        </p:txBody>
      </p:sp>
      <p:sp>
        <p:nvSpPr>
          <p:cNvPr id="88079" name="Oval 15"/>
          <p:cNvSpPr>
            <a:spLocks noChangeArrowheads="1"/>
          </p:cNvSpPr>
          <p:nvPr>
            <p:custDataLst>
              <p:tags r:id="rId10"/>
            </p:custDataLst>
          </p:nvPr>
        </p:nvSpPr>
        <p:spPr bwMode="auto">
          <a:xfrm>
            <a:off x="4730750" y="5129213"/>
            <a:ext cx="515938" cy="495300"/>
          </a:xfrm>
          <a:prstGeom prst="ellipse">
            <a:avLst/>
          </a:prstGeom>
          <a:solidFill>
            <a:srgbClr val="FF0000"/>
          </a:solidFill>
          <a:ln w="9525">
            <a:solidFill>
              <a:schemeClr val="bg1"/>
            </a:solidFill>
            <a:round/>
            <a:headEnd/>
            <a:tailEnd/>
          </a:ln>
          <a:effectLst/>
        </p:spPr>
        <p:txBody>
          <a:bodyPr wrap="none" anchor="ctr">
            <a:prstTxWarp prst="textNoShape">
              <a:avLst/>
            </a:prstTxWarp>
          </a:bodyPr>
          <a:lstStyle/>
          <a:p>
            <a:pPr algn="ctr"/>
            <a:r>
              <a:rPr lang="en-US" sz="2400" b="1"/>
              <a:t>N</a:t>
            </a:r>
          </a:p>
        </p:txBody>
      </p:sp>
      <p:sp>
        <p:nvSpPr>
          <p:cNvPr id="88080" name="Oval 16"/>
          <p:cNvSpPr>
            <a:spLocks noChangeArrowheads="1"/>
          </p:cNvSpPr>
          <p:nvPr>
            <p:custDataLst>
              <p:tags r:id="rId11"/>
            </p:custDataLst>
          </p:nvPr>
        </p:nvSpPr>
        <p:spPr bwMode="auto">
          <a:xfrm>
            <a:off x="1817688" y="5470525"/>
            <a:ext cx="515937" cy="495300"/>
          </a:xfrm>
          <a:prstGeom prst="ellipse">
            <a:avLst/>
          </a:prstGeom>
          <a:solidFill>
            <a:srgbClr val="000080"/>
          </a:solidFill>
          <a:ln w="9525">
            <a:solidFill>
              <a:schemeClr val="bg1"/>
            </a:solidFill>
            <a:round/>
            <a:headEnd/>
            <a:tailEnd/>
          </a:ln>
          <a:effectLst/>
        </p:spPr>
        <p:txBody>
          <a:bodyPr wrap="none" anchor="ctr">
            <a:prstTxWarp prst="textNoShape">
              <a:avLst/>
            </a:prstTxWarp>
          </a:bodyPr>
          <a:lstStyle/>
          <a:p>
            <a:pPr algn="ctr"/>
            <a:r>
              <a:rPr lang="en-US" sz="2400" b="1" dirty="0"/>
              <a:t>S</a:t>
            </a:r>
          </a:p>
        </p:txBody>
      </p:sp>
      <p:sp>
        <p:nvSpPr>
          <p:cNvPr id="88081" name="Oval 17"/>
          <p:cNvSpPr>
            <a:spLocks noChangeArrowheads="1"/>
          </p:cNvSpPr>
          <p:nvPr>
            <p:custDataLst>
              <p:tags r:id="rId12"/>
            </p:custDataLst>
          </p:nvPr>
        </p:nvSpPr>
        <p:spPr bwMode="auto">
          <a:xfrm>
            <a:off x="3781425" y="5251450"/>
            <a:ext cx="515938" cy="495300"/>
          </a:xfrm>
          <a:prstGeom prst="ellipse">
            <a:avLst/>
          </a:prstGeom>
          <a:solidFill>
            <a:srgbClr val="000080"/>
          </a:solidFill>
          <a:ln w="9525">
            <a:solidFill>
              <a:schemeClr val="bg1"/>
            </a:solidFill>
            <a:round/>
            <a:headEnd/>
            <a:tailEnd/>
          </a:ln>
          <a:effectLst/>
        </p:spPr>
        <p:txBody>
          <a:bodyPr wrap="none" anchor="ctr">
            <a:prstTxWarp prst="textNoShape">
              <a:avLst/>
            </a:prstTxWarp>
          </a:bodyPr>
          <a:lstStyle/>
          <a:p>
            <a:pPr algn="ctr"/>
            <a:r>
              <a:rPr lang="en-US" sz="2400" b="1" dirty="0"/>
              <a:t>S</a:t>
            </a:r>
          </a:p>
        </p:txBody>
      </p:sp>
      <p:sp>
        <p:nvSpPr>
          <p:cNvPr id="88082" name="Oval 18"/>
          <p:cNvSpPr>
            <a:spLocks noChangeArrowheads="1"/>
          </p:cNvSpPr>
          <p:nvPr>
            <p:custDataLst>
              <p:tags r:id="rId13"/>
            </p:custDataLst>
          </p:nvPr>
        </p:nvSpPr>
        <p:spPr bwMode="auto">
          <a:xfrm>
            <a:off x="4491038" y="4557713"/>
            <a:ext cx="515937" cy="495300"/>
          </a:xfrm>
          <a:prstGeom prst="ellipse">
            <a:avLst/>
          </a:prstGeom>
          <a:solidFill>
            <a:srgbClr val="000080"/>
          </a:solidFill>
          <a:ln w="9525">
            <a:solidFill>
              <a:schemeClr val="bg1"/>
            </a:solidFill>
            <a:round/>
            <a:headEnd/>
            <a:tailEnd/>
          </a:ln>
          <a:effectLst/>
        </p:spPr>
        <p:txBody>
          <a:bodyPr wrap="none" anchor="ctr">
            <a:prstTxWarp prst="textNoShape">
              <a:avLst/>
            </a:prstTxWarp>
          </a:bodyPr>
          <a:lstStyle/>
          <a:p>
            <a:pPr algn="ctr"/>
            <a:r>
              <a:rPr lang="en-US" sz="2400" b="1" dirty="0"/>
              <a:t>S</a:t>
            </a:r>
          </a:p>
        </p:txBody>
      </p:sp>
      <p:sp>
        <p:nvSpPr>
          <p:cNvPr id="88083" name="Oval 19"/>
          <p:cNvSpPr>
            <a:spLocks noChangeArrowheads="1"/>
          </p:cNvSpPr>
          <p:nvPr>
            <p:custDataLst>
              <p:tags r:id="rId14"/>
            </p:custDataLst>
          </p:nvPr>
        </p:nvSpPr>
        <p:spPr bwMode="auto">
          <a:xfrm>
            <a:off x="6608763" y="4575175"/>
            <a:ext cx="515937" cy="495300"/>
          </a:xfrm>
          <a:prstGeom prst="ellipse">
            <a:avLst/>
          </a:prstGeom>
          <a:solidFill>
            <a:srgbClr val="000080"/>
          </a:solidFill>
          <a:ln w="9525">
            <a:solidFill>
              <a:schemeClr val="bg1"/>
            </a:solidFill>
            <a:round/>
            <a:headEnd/>
            <a:tailEnd/>
          </a:ln>
          <a:effectLst/>
        </p:spPr>
        <p:txBody>
          <a:bodyPr wrap="none" anchor="ctr">
            <a:prstTxWarp prst="textNoShape">
              <a:avLst/>
            </a:prstTxWarp>
          </a:bodyPr>
          <a:lstStyle/>
          <a:p>
            <a:pPr algn="ctr"/>
            <a:r>
              <a:rPr lang="en-US" sz="2400" b="1"/>
              <a:t>S</a:t>
            </a:r>
          </a:p>
        </p:txBody>
      </p:sp>
      <p:sp>
        <p:nvSpPr>
          <p:cNvPr id="88084" name="Oval 20"/>
          <p:cNvSpPr>
            <a:spLocks noChangeArrowheads="1"/>
          </p:cNvSpPr>
          <p:nvPr>
            <p:custDataLst>
              <p:tags r:id="rId15"/>
            </p:custDataLst>
          </p:nvPr>
        </p:nvSpPr>
        <p:spPr bwMode="auto">
          <a:xfrm>
            <a:off x="5573713" y="5218113"/>
            <a:ext cx="515937" cy="495300"/>
          </a:xfrm>
          <a:prstGeom prst="ellipse">
            <a:avLst/>
          </a:prstGeom>
          <a:solidFill>
            <a:srgbClr val="000080"/>
          </a:solidFill>
          <a:ln w="9525">
            <a:solidFill>
              <a:schemeClr val="bg1"/>
            </a:solidFill>
            <a:round/>
            <a:headEnd/>
            <a:tailEnd/>
          </a:ln>
          <a:effectLst/>
        </p:spPr>
        <p:txBody>
          <a:bodyPr wrap="none" anchor="ctr">
            <a:prstTxWarp prst="textNoShape">
              <a:avLst/>
            </a:prstTxWarp>
          </a:bodyPr>
          <a:lstStyle/>
          <a:p>
            <a:pPr algn="ctr"/>
            <a:r>
              <a:rPr lang="en-US" sz="2400" b="1" dirty="0"/>
              <a:t>S</a:t>
            </a:r>
          </a:p>
        </p:txBody>
      </p:sp>
      <p:sp>
        <p:nvSpPr>
          <p:cNvPr id="88085" name="Oval 21"/>
          <p:cNvSpPr>
            <a:spLocks noChangeArrowheads="1"/>
          </p:cNvSpPr>
          <p:nvPr>
            <p:custDataLst>
              <p:tags r:id="rId16"/>
            </p:custDataLst>
          </p:nvPr>
        </p:nvSpPr>
        <p:spPr bwMode="auto">
          <a:xfrm>
            <a:off x="6202363" y="5180013"/>
            <a:ext cx="515937" cy="495300"/>
          </a:xfrm>
          <a:prstGeom prst="ellipse">
            <a:avLst/>
          </a:prstGeom>
          <a:solidFill>
            <a:srgbClr val="FF0000"/>
          </a:solidFill>
          <a:ln w="9525">
            <a:solidFill>
              <a:schemeClr val="bg1"/>
            </a:solidFill>
            <a:round/>
            <a:headEnd/>
            <a:tailEnd/>
          </a:ln>
          <a:effectLst/>
        </p:spPr>
        <p:txBody>
          <a:bodyPr wrap="none" anchor="ctr">
            <a:prstTxWarp prst="textNoShape">
              <a:avLst/>
            </a:prstTxWarp>
          </a:bodyPr>
          <a:lstStyle/>
          <a:p>
            <a:pPr algn="ctr"/>
            <a:r>
              <a:rPr lang="en-US" sz="2400" b="1" dirty="0"/>
              <a:t>N</a:t>
            </a:r>
          </a:p>
        </p:txBody>
      </p:sp>
      <p:sp>
        <p:nvSpPr>
          <p:cNvPr id="88086" name="Oval 22"/>
          <p:cNvSpPr>
            <a:spLocks noChangeArrowheads="1"/>
          </p:cNvSpPr>
          <p:nvPr>
            <p:custDataLst>
              <p:tags r:id="rId17"/>
            </p:custDataLst>
          </p:nvPr>
        </p:nvSpPr>
        <p:spPr bwMode="auto">
          <a:xfrm>
            <a:off x="2393950" y="4521200"/>
            <a:ext cx="515938" cy="495300"/>
          </a:xfrm>
          <a:prstGeom prst="ellipse">
            <a:avLst/>
          </a:prstGeom>
          <a:solidFill>
            <a:srgbClr val="000080"/>
          </a:solidFill>
          <a:ln w="9525">
            <a:solidFill>
              <a:schemeClr val="bg1"/>
            </a:solidFill>
            <a:round/>
            <a:headEnd/>
            <a:tailEnd/>
          </a:ln>
          <a:effectLst/>
        </p:spPr>
        <p:txBody>
          <a:bodyPr wrap="none" anchor="ctr">
            <a:prstTxWarp prst="textNoShape">
              <a:avLst/>
            </a:prstTxWarp>
          </a:bodyPr>
          <a:lstStyle/>
          <a:p>
            <a:pPr algn="ctr"/>
            <a:r>
              <a:rPr lang="en-US" sz="2400" b="1" dirty="0"/>
              <a:t>S</a:t>
            </a:r>
          </a:p>
        </p:txBody>
      </p:sp>
      <p:sp>
        <p:nvSpPr>
          <p:cNvPr id="88087" name="Oval 23"/>
          <p:cNvSpPr>
            <a:spLocks noChangeArrowheads="1"/>
          </p:cNvSpPr>
          <p:nvPr>
            <p:custDataLst>
              <p:tags r:id="rId18"/>
            </p:custDataLst>
          </p:nvPr>
        </p:nvSpPr>
        <p:spPr bwMode="auto">
          <a:xfrm>
            <a:off x="2679700" y="5183188"/>
            <a:ext cx="515938" cy="495300"/>
          </a:xfrm>
          <a:prstGeom prst="ellipse">
            <a:avLst/>
          </a:prstGeom>
          <a:solidFill>
            <a:srgbClr val="FF0000"/>
          </a:solidFill>
          <a:ln w="9525">
            <a:solidFill>
              <a:schemeClr val="bg1"/>
            </a:solidFill>
            <a:round/>
            <a:headEnd/>
            <a:tailEnd/>
          </a:ln>
          <a:effectLst/>
        </p:spPr>
        <p:txBody>
          <a:bodyPr wrap="none" anchor="ctr">
            <a:prstTxWarp prst="textNoShape">
              <a:avLst/>
            </a:prstTxWarp>
          </a:bodyPr>
          <a:lstStyle/>
          <a:p>
            <a:pPr algn="ctr"/>
            <a:r>
              <a:rPr lang="en-US" sz="2400" b="1"/>
              <a:t>N</a:t>
            </a:r>
          </a:p>
        </p:txBody>
      </p:sp>
      <p:sp>
        <p:nvSpPr>
          <p:cNvPr id="88088" name="Text Box 24"/>
          <p:cNvSpPr txBox="1">
            <a:spLocks noChangeArrowheads="1"/>
          </p:cNvSpPr>
          <p:nvPr>
            <p:custDataLst>
              <p:tags r:id="rId19"/>
            </p:custDataLst>
          </p:nvPr>
        </p:nvSpPr>
        <p:spPr bwMode="auto">
          <a:xfrm>
            <a:off x="2514600" y="1308318"/>
            <a:ext cx="5626100" cy="181588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800" dirty="0">
                <a:solidFill>
                  <a:schemeClr val="bg1"/>
                </a:solidFill>
              </a:rPr>
              <a:t>Before rubbing a nail with a magnet, north and south (or + and -) are randomly arranged in a non-magnetized nail</a:t>
            </a:r>
          </a:p>
        </p:txBody>
      </p:sp>
      <p:sp>
        <p:nvSpPr>
          <p:cNvPr id="88090" name="Text Box 26"/>
          <p:cNvSpPr txBox="1">
            <a:spLocks noChangeArrowheads="1"/>
          </p:cNvSpPr>
          <p:nvPr>
            <p:custDataLst>
              <p:tags r:id="rId20"/>
            </p:custDataLst>
          </p:nvPr>
        </p:nvSpPr>
        <p:spPr bwMode="auto">
          <a:xfrm>
            <a:off x="587376" y="136525"/>
            <a:ext cx="4419600" cy="828675"/>
          </a:xfrm>
          <a:prstGeom prst="rect">
            <a:avLst/>
          </a:prstGeom>
          <a:noFill/>
          <a:ln w="9525">
            <a:noFill/>
            <a:miter lim="800000"/>
            <a:headEnd/>
            <a:tailEnd/>
          </a:ln>
          <a:effectLst/>
        </p:spPr>
        <p:txBody>
          <a:bodyPr wrap="square">
            <a:prstTxWarp prst="textNoShape">
              <a:avLst/>
            </a:prstTxWarp>
            <a:spAutoFit/>
          </a:bodyPr>
          <a:lstStyle/>
          <a:p>
            <a:r>
              <a:rPr lang="en-US" sz="2400" b="1" dirty="0">
                <a:solidFill>
                  <a:schemeClr val="accent1"/>
                </a:solidFill>
              </a:rPr>
              <a:t>Common Students’ Ideas: “Charge Separation” Model</a:t>
            </a:r>
            <a:r>
              <a:rPr lang="en-US" dirty="0">
                <a:solidFill>
                  <a:schemeClr val="accent1"/>
                </a:solidFill>
              </a:rPr>
              <a:t> </a:t>
            </a:r>
          </a:p>
        </p:txBody>
      </p:sp>
      <p:cxnSp>
        <p:nvCxnSpPr>
          <p:cNvPr id="31" name="Straight Connector 30"/>
          <p:cNvCxnSpPr/>
          <p:nvPr/>
        </p:nvCxnSpPr>
        <p:spPr>
          <a:xfrm rot="16200000" flipH="1">
            <a:off x="3246836" y="5102622"/>
            <a:ext cx="2486816" cy="1"/>
          </a:xfrm>
          <a:prstGeom prst="line">
            <a:avLst/>
          </a:prstGeom>
          <a:ln w="25400" cap="flat" cmpd="sng" algn="ctr">
            <a:solidFill>
              <a:schemeClr val="bg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808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1.11111E-6 3.7037E-7 L 0.61667 3.7037E-7 " pathEditMode="relative" rAng="0" ptsTypes="AA">
                                      <p:cBhvr>
                                        <p:cTn id="10" dur="3000" fill="hold"/>
                                        <p:tgtEl>
                                          <p:spTgt spid="3"/>
                                        </p:tgtEl>
                                        <p:attrNameLst>
                                          <p:attrName>ppt_x</p:attrName>
                                          <p:attrName>ppt_y</p:attrName>
                                        </p:attrNameLst>
                                      </p:cBhvr>
                                      <p:rCtr x="308" y="0"/>
                                    </p:animMotion>
                                  </p:childTnLst>
                                </p:cTn>
                              </p:par>
                              <p:par>
                                <p:cTn id="11" presetID="63" presetClass="path" presetSubtype="0" accel="50000" decel="50000" fill="hold" grpId="0" nodeType="withEffect">
                                  <p:stCondLst>
                                    <p:cond delay="0"/>
                                  </p:stCondLst>
                                  <p:childTnLst>
                                    <p:animMotion origin="layout" path="M 3.33333E-6 2.96296E-6 L 0.61475 2.96296E-6 " pathEditMode="relative" rAng="0" ptsTypes="AA">
                                      <p:cBhvr>
                                        <p:cTn id="12" dur="3000" fill="hold"/>
                                        <p:tgtEl>
                                          <p:spTgt spid="88073"/>
                                        </p:tgtEl>
                                        <p:attrNameLst>
                                          <p:attrName>ppt_x</p:attrName>
                                          <p:attrName>ppt_y</p:attrName>
                                        </p:attrNameLst>
                                      </p:cBhvr>
                                      <p:rCtr x="307" y="0"/>
                                    </p:animMotion>
                                  </p:childTnLst>
                                </p:cTn>
                              </p:par>
                              <p:par>
                                <p:cTn id="13" presetID="63" presetClass="path" presetSubtype="0" accel="50000" decel="50000" fill="hold" grpId="0" nodeType="withEffect">
                                  <p:stCondLst>
                                    <p:cond delay="0"/>
                                  </p:stCondLst>
                                  <p:childTnLst>
                                    <p:animMotion origin="layout" path="M 4.16667E-6 -2.59259E-6 L 0.61093 -0.00278 " pathEditMode="relative" rAng="0" ptsTypes="AA">
                                      <p:cBhvr>
                                        <p:cTn id="14" dur="3000" fill="hold"/>
                                        <p:tgtEl>
                                          <p:spTgt spid="88074"/>
                                        </p:tgtEl>
                                        <p:attrNameLst>
                                          <p:attrName>ppt_x</p:attrName>
                                          <p:attrName>ppt_y</p:attrName>
                                        </p:attrNameLst>
                                      </p:cBhvr>
                                      <p:rCtr x="305" y="-1"/>
                                    </p:animMotion>
                                  </p:childTnLst>
                                </p:cTn>
                              </p:par>
                              <p:par>
                                <p:cTn id="15" presetID="63" presetClass="path" presetSubtype="0" accel="50000" decel="50000" fill="hold" grpId="0" nodeType="withEffect">
                                  <p:stCondLst>
                                    <p:cond delay="0"/>
                                  </p:stCondLst>
                                  <p:childTnLst>
                                    <p:animMotion origin="layout" path="M -0.01493 0.03542 L 0.37014 0.0331 " pathEditMode="relative" rAng="0" ptsTypes="AA">
                                      <p:cBhvr>
                                        <p:cTn id="16" dur="2000" fill="hold"/>
                                        <p:tgtEl>
                                          <p:spTgt spid="88076"/>
                                        </p:tgtEl>
                                        <p:attrNameLst>
                                          <p:attrName>ppt_x</p:attrName>
                                          <p:attrName>ppt_y</p:attrName>
                                        </p:attrNameLst>
                                      </p:cBhvr>
                                      <p:rCtr x="193" y="-1"/>
                                    </p:animMotion>
                                  </p:childTnLst>
                                </p:cTn>
                              </p:par>
                              <p:par>
                                <p:cTn id="17" presetID="63" presetClass="path" presetSubtype="0" accel="50000" decel="50000" fill="hold" grpId="0" nodeType="withEffect">
                                  <p:stCondLst>
                                    <p:cond delay="0"/>
                                  </p:stCondLst>
                                  <p:childTnLst>
                                    <p:animMotion origin="layout" path="M 0 0  L 0.25 0  E" pathEditMode="relative" ptsTypes="">
                                      <p:cBhvr>
                                        <p:cTn id="18" dur="2000" fill="hold"/>
                                        <p:tgtEl>
                                          <p:spTgt spid="88087"/>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25 0  E" pathEditMode="relative" ptsTypes="">
                                      <p:cBhvr>
                                        <p:cTn id="20" dur="2000" fill="hold"/>
                                        <p:tgtEl>
                                          <p:spTgt spid="88077"/>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5.55556E-7 -3.7037E-6 L 0.23507 -0.04213 " pathEditMode="relative" rAng="0" ptsTypes="AA">
                                      <p:cBhvr>
                                        <p:cTn id="22" dur="2000" fill="hold"/>
                                        <p:tgtEl>
                                          <p:spTgt spid="88079"/>
                                        </p:tgtEl>
                                        <p:attrNameLst>
                                          <p:attrName>ppt_x</p:attrName>
                                          <p:attrName>ppt_y</p:attrName>
                                        </p:attrNameLst>
                                      </p:cBhvr>
                                      <p:rCtr x="118" y="-21"/>
                                    </p:animMotion>
                                  </p:childTnLst>
                                </p:cTn>
                              </p:par>
                              <p:par>
                                <p:cTn id="23" presetID="63" presetClass="path" presetSubtype="0" accel="50000" decel="50000" fill="hold" grpId="0" nodeType="withEffect">
                                  <p:stCondLst>
                                    <p:cond delay="0"/>
                                  </p:stCondLst>
                                  <p:childTnLst>
                                    <p:animMotion origin="layout" path="M -3.33333E-6 1.48148E-6 L 0.07414 0.00254 " pathEditMode="relative" rAng="0" ptsTypes="AA">
                                      <p:cBhvr>
                                        <p:cTn id="24" dur="2000" fill="hold"/>
                                        <p:tgtEl>
                                          <p:spTgt spid="88078"/>
                                        </p:tgtEl>
                                        <p:attrNameLst>
                                          <p:attrName>ppt_x</p:attrName>
                                          <p:attrName>ppt_y</p:attrName>
                                        </p:attrNameLst>
                                      </p:cBhvr>
                                      <p:rCtr x="37" y="1"/>
                                    </p:animMotion>
                                  </p:childTnLst>
                                </p:cTn>
                              </p:par>
                              <p:par>
                                <p:cTn id="25" presetID="35" presetClass="path" presetSubtype="0" accel="50000" decel="50000" fill="hold" grpId="0" nodeType="withEffect">
                                  <p:stCondLst>
                                    <p:cond delay="0"/>
                                  </p:stCondLst>
                                  <p:childTnLst>
                                    <p:animMotion origin="layout" path="M 3.33333E-6 2.59259E-6 L -0.20191 -0.02963 " pathEditMode="relative" rAng="0" ptsTypes="AA">
                                      <p:cBhvr>
                                        <p:cTn id="26" dur="2000" fill="hold"/>
                                        <p:tgtEl>
                                          <p:spTgt spid="88081"/>
                                        </p:tgtEl>
                                        <p:attrNameLst>
                                          <p:attrName>ppt_x</p:attrName>
                                          <p:attrName>ppt_y</p:attrName>
                                        </p:attrNameLst>
                                      </p:cBhvr>
                                      <p:rCtr x="-101" y="-15"/>
                                    </p:animMotion>
                                  </p:childTnLst>
                                </p:cTn>
                              </p:par>
                              <p:par>
                                <p:cTn id="27" presetID="35" presetClass="path" presetSubtype="0" accel="50000" decel="50000" fill="hold" grpId="0" nodeType="withEffect">
                                  <p:stCondLst>
                                    <p:cond delay="0"/>
                                  </p:stCondLst>
                                  <p:childTnLst>
                                    <p:animMotion origin="layout" path="M 1.94444E-6 3.7037E-6 L -0.24271 0.00254 " pathEditMode="relative" rAng="0" ptsTypes="AA">
                                      <p:cBhvr>
                                        <p:cTn id="28" dur="2000" fill="hold"/>
                                        <p:tgtEl>
                                          <p:spTgt spid="88082"/>
                                        </p:tgtEl>
                                        <p:attrNameLst>
                                          <p:attrName>ppt_x</p:attrName>
                                          <p:attrName>ppt_y</p:attrName>
                                        </p:attrNameLst>
                                      </p:cBhvr>
                                      <p:rCtr x="-121" y="1"/>
                                    </p:animMotion>
                                  </p:childTnLst>
                                </p:cTn>
                              </p:par>
                              <p:par>
                                <p:cTn id="29" presetID="35" presetClass="path" presetSubtype="0" accel="50000" decel="50000" fill="hold" grpId="0" nodeType="withEffect">
                                  <p:stCondLst>
                                    <p:cond delay="0"/>
                                  </p:stCondLst>
                                  <p:childTnLst>
                                    <p:animMotion origin="layout" path="M 2.5E-6 2.59259E-6 L -0.29618 0.00254 " pathEditMode="relative" rAng="0" ptsTypes="AA">
                                      <p:cBhvr>
                                        <p:cTn id="30" dur="2000" fill="hold"/>
                                        <p:tgtEl>
                                          <p:spTgt spid="88084"/>
                                        </p:tgtEl>
                                        <p:attrNameLst>
                                          <p:attrName>ppt_x</p:attrName>
                                          <p:attrName>ppt_y</p:attrName>
                                        </p:attrNameLst>
                                      </p:cBhvr>
                                      <p:rCtr x="-148" y="1"/>
                                    </p:animMotion>
                                  </p:childTnLst>
                                </p:cTn>
                              </p:par>
                              <p:par>
                                <p:cTn id="31" presetID="35" presetClass="path" presetSubtype="0" accel="50000" decel="50000" fill="hold" grpId="0" nodeType="withEffect">
                                  <p:stCondLst>
                                    <p:cond delay="0"/>
                                  </p:stCondLst>
                                  <p:childTnLst>
                                    <p:animMotion origin="layout" path="M 0.00938 0.03866 L -0.34809 0.03611 " pathEditMode="relative" rAng="0" ptsTypes="AA">
                                      <p:cBhvr>
                                        <p:cTn id="32" dur="2000" fill="hold"/>
                                        <p:tgtEl>
                                          <p:spTgt spid="88083"/>
                                        </p:tgtEl>
                                        <p:attrNameLst>
                                          <p:attrName>ppt_x</p:attrName>
                                          <p:attrName>ppt_y</p:attrName>
                                        </p:attrNameLst>
                                      </p:cBhvr>
                                      <p:rCtr x="-179" y="-1"/>
                                    </p:animMotion>
                                  </p:childTnLst>
                                </p:cTn>
                              </p:par>
                              <p:par>
                                <p:cTn id="33" presetID="35" presetClass="path" presetSubtype="0" accel="50000" decel="50000" fill="hold" grpId="0" nodeType="withEffect">
                                  <p:stCondLst>
                                    <p:cond delay="0"/>
                                  </p:stCondLst>
                                  <p:childTnLst>
                                    <p:animMotion origin="layout" path="M -1.94444E-6 -2.22222E-6 L -0.09635 -0.04467 " pathEditMode="relative" rAng="0" ptsTypes="AA">
                                      <p:cBhvr>
                                        <p:cTn id="34" dur="2000" fill="hold"/>
                                        <p:tgtEl>
                                          <p:spTgt spid="88086"/>
                                        </p:tgtEl>
                                        <p:attrNameLst>
                                          <p:attrName>ppt_x</p:attrName>
                                          <p:attrName>ppt_y</p:attrName>
                                        </p:attrNameLst>
                                      </p:cBhvr>
                                      <p:rCtr x="-48" y="-22"/>
                                    </p:animMotion>
                                  </p:childTnLst>
                                </p:cTn>
                              </p:par>
                              <p:par>
                                <p:cTn id="35" presetID="35" presetClass="path" presetSubtype="0" accel="50000" decel="50000" fill="hold" grpId="0" nodeType="withEffect">
                                  <p:stCondLst>
                                    <p:cond delay="0"/>
                                  </p:stCondLst>
                                  <p:childTnLst>
                                    <p:animMotion origin="layout" path="M 2.77778E-7 -1.85185E-6 L -0.03889 0.02709 " pathEditMode="relative" rAng="0" ptsTypes="AA">
                                      <p:cBhvr>
                                        <p:cTn id="36" dur="2000" fill="hold"/>
                                        <p:tgtEl>
                                          <p:spTgt spid="88080"/>
                                        </p:tgtEl>
                                        <p:attrNameLst>
                                          <p:attrName>ppt_x</p:attrName>
                                          <p:attrName>ppt_y</p:attrName>
                                        </p:attrNameLst>
                                      </p:cBhvr>
                                      <p:rCtr x="-19" y="13"/>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p:bldP spid="88074" grpId="0"/>
      <p:bldP spid="88076" grpId="0" animBg="1"/>
      <p:bldP spid="88077" grpId="0" animBg="1"/>
      <p:bldP spid="88078" grpId="0" animBg="1"/>
      <p:bldP spid="88079" grpId="0" animBg="1"/>
      <p:bldP spid="88080" grpId="0" animBg="1"/>
      <p:bldP spid="88081" grpId="0" animBg="1"/>
      <p:bldP spid="88082" grpId="0" animBg="1"/>
      <p:bldP spid="88083" grpId="0" animBg="1"/>
      <p:bldP spid="88084" grpId="0" animBg="1"/>
      <p:bldP spid="88086" grpId="0" animBg="1"/>
      <p:bldP spid="88087" grpId="0" animBg="1"/>
      <p:bldP spid="8808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915507" y="1038073"/>
            <a:ext cx="7375324" cy="2246769"/>
          </a:xfrm>
          <a:prstGeom prst="rect">
            <a:avLst/>
          </a:prstGeom>
          <a:noFill/>
        </p:spPr>
        <p:txBody>
          <a:bodyPr wrap="square" lIns="91440" tIns="45720" rIns="91440" bIns="45720">
            <a:spAutoFit/>
          </a:bodyPr>
          <a:lstStyle/>
          <a:p>
            <a:pPr algn="ctr"/>
            <a:r>
              <a:rPr lang="en-US" sz="1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a:t>
            </a:r>
            <a:r>
              <a:rPr lang="en-US" sz="14000"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t>
            </a:r>
            <a:r>
              <a:rPr lang="en-US" sz="1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Grade</a:t>
            </a:r>
            <a:endParaRPr lang="en-US" sz="1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1285938" y="3674533"/>
            <a:ext cx="6960595" cy="1815882"/>
          </a:xfrm>
          <a:prstGeom prst="rect">
            <a:avLst/>
          </a:prstGeom>
          <a:noFill/>
        </p:spPr>
        <p:txBody>
          <a:bodyPr wrap="square" rtlCol="0">
            <a:spAutoFit/>
          </a:bodyPr>
          <a:lstStyle/>
          <a:p>
            <a:r>
              <a:rPr lang="en-US" sz="2800" dirty="0" smtClean="0"/>
              <a:t>Self-reported interest in pursuing science at 8</a:t>
            </a:r>
            <a:r>
              <a:rPr lang="en-US" sz="2800" baseline="30000" dirty="0" smtClean="0"/>
              <a:t>th</a:t>
            </a:r>
            <a:r>
              <a:rPr lang="en-US" sz="2800" dirty="0" smtClean="0"/>
              <a:t> grade is a significant predictor of whether or not a student will be working as a scientist at age 30.   </a:t>
            </a:r>
          </a:p>
          <a:p>
            <a:endParaRPr lang="en-US" sz="2800" dirty="0" smtClean="0"/>
          </a:p>
        </p:txBody>
      </p:sp>
      <p:sp>
        <p:nvSpPr>
          <p:cNvPr id="4" name="TextBox 3"/>
          <p:cNvSpPr txBox="1"/>
          <p:nvPr/>
        </p:nvSpPr>
        <p:spPr>
          <a:xfrm>
            <a:off x="620182" y="6483256"/>
            <a:ext cx="2708494" cy="369332"/>
          </a:xfrm>
          <a:prstGeom prst="rect">
            <a:avLst/>
          </a:prstGeom>
          <a:noFill/>
        </p:spPr>
        <p:txBody>
          <a:bodyPr wrap="none" rtlCol="0">
            <a:spAutoFit/>
          </a:bodyPr>
          <a:lstStyle/>
          <a:p>
            <a:r>
              <a:rPr lang="en-US" dirty="0" smtClean="0">
                <a:solidFill>
                  <a:srgbClr val="7F7F7F"/>
                </a:solidFill>
              </a:rPr>
              <a:t>Tai, </a:t>
            </a:r>
            <a:r>
              <a:rPr lang="en-US" dirty="0" err="1" smtClean="0">
                <a:solidFill>
                  <a:srgbClr val="7F7F7F"/>
                </a:solidFill>
              </a:rPr>
              <a:t>Lui</a:t>
            </a:r>
            <a:r>
              <a:rPr lang="en-US" dirty="0" smtClean="0">
                <a:solidFill>
                  <a:srgbClr val="7F7F7F"/>
                </a:solidFill>
              </a:rPr>
              <a:t>, Maltese, Fan, 2006</a:t>
            </a:r>
            <a:endParaRPr lang="en-US" dirty="0">
              <a:solidFill>
                <a:srgbClr val="7F7F7F"/>
              </a:solidFill>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AutoShape 55"/>
          <p:cNvSpPr>
            <a:spLocks noChangeArrowheads="1"/>
          </p:cNvSpPr>
          <p:nvPr>
            <p:custDataLst>
              <p:tags r:id="rId1"/>
            </p:custDataLst>
          </p:nvPr>
        </p:nvSpPr>
        <p:spPr bwMode="auto">
          <a:xfrm>
            <a:off x="306388" y="290513"/>
            <a:ext cx="8385175" cy="2263775"/>
          </a:xfrm>
          <a:prstGeom prst="roundRect">
            <a:avLst>
              <a:gd name="adj" fmla="val 16667"/>
            </a:avLst>
          </a:prstGeom>
          <a:solidFill>
            <a:schemeClr val="bg1"/>
          </a:solidFill>
          <a:ln w="76200">
            <a:solidFill>
              <a:srgbClr val="FFCC00"/>
            </a:solidFill>
            <a:round/>
            <a:headEnd/>
            <a:tailEnd/>
          </a:ln>
          <a:effectLst/>
        </p:spPr>
        <p:txBody>
          <a:bodyPr wrap="none" anchor="ctr">
            <a:prstTxWarp prst="textNoShape">
              <a:avLst/>
            </a:prstTxWarp>
          </a:bodyPr>
          <a:lstStyle/>
          <a:p>
            <a:endParaRPr lang="en-US"/>
          </a:p>
        </p:txBody>
      </p:sp>
      <p:sp>
        <p:nvSpPr>
          <p:cNvPr id="3" name="Rectangle 2"/>
          <p:cNvSpPr>
            <a:spLocks noChangeArrowheads="1"/>
          </p:cNvSpPr>
          <p:nvPr>
            <p:custDataLst>
              <p:tags r:id="rId2"/>
            </p:custDataLst>
          </p:nvPr>
        </p:nvSpPr>
        <p:spPr bwMode="auto">
          <a:xfrm>
            <a:off x="417513" y="3798888"/>
            <a:ext cx="8458200" cy="2797175"/>
          </a:xfrm>
          <a:prstGeom prst="rect">
            <a:avLst/>
          </a:prstGeom>
          <a:solidFill>
            <a:srgbClr val="FFFFFF"/>
          </a:solidFill>
          <a:ln w="38100">
            <a:solidFill>
              <a:srgbClr val="FFCC00"/>
            </a:solidFill>
            <a:miter lim="800000"/>
            <a:headEnd/>
            <a:tailEnd/>
          </a:ln>
          <a:effectLst/>
        </p:spPr>
        <p:txBody>
          <a:bodyPr wrap="none" anchor="ctr">
            <a:prstTxWarp prst="textNoShape">
              <a:avLst/>
            </a:prstTxWarp>
          </a:bodyPr>
          <a:lstStyle/>
          <a:p>
            <a:pPr algn="ctr"/>
            <a:endParaRPr lang="en-US"/>
          </a:p>
        </p:txBody>
      </p:sp>
      <p:grpSp>
        <p:nvGrpSpPr>
          <p:cNvPr id="5" name="Group 4"/>
          <p:cNvGrpSpPr>
            <a:grpSpLocks/>
          </p:cNvGrpSpPr>
          <p:nvPr>
            <p:custDataLst>
              <p:tags r:id="rId3"/>
            </p:custDataLst>
          </p:nvPr>
        </p:nvGrpSpPr>
        <p:grpSpPr bwMode="auto">
          <a:xfrm>
            <a:off x="1741488" y="4243388"/>
            <a:ext cx="5980112" cy="1952625"/>
            <a:chOff x="699" y="709"/>
            <a:chExt cx="4151" cy="1566"/>
          </a:xfrm>
        </p:grpSpPr>
        <p:sp>
          <p:nvSpPr>
            <p:cNvPr id="6" name="Rectangle 5"/>
            <p:cNvSpPr>
              <a:spLocks noChangeArrowheads="1"/>
            </p:cNvSpPr>
            <p:nvPr>
              <p:custDataLst>
                <p:tags r:id="rId54"/>
              </p:custDataLst>
            </p:nvPr>
          </p:nvSpPr>
          <p:spPr bwMode="auto">
            <a:xfrm>
              <a:off x="699" y="709"/>
              <a:ext cx="828" cy="1566"/>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7" name="AutoShape 6"/>
            <p:cNvSpPr>
              <a:spLocks noChangeArrowheads="1"/>
            </p:cNvSpPr>
            <p:nvPr>
              <p:custDataLst>
                <p:tags r:id="rId55"/>
              </p:custDataLst>
            </p:nvPr>
          </p:nvSpPr>
          <p:spPr bwMode="auto">
            <a:xfrm>
              <a:off x="1520" y="1029"/>
              <a:ext cx="3330" cy="918"/>
            </a:xfrm>
            <a:prstGeom prst="homePlate">
              <a:avLst>
                <a:gd name="adj" fmla="val 90686"/>
              </a:avLst>
            </a:prstGeom>
            <a:solidFill>
              <a:srgbClr val="969696"/>
            </a:solidFill>
            <a:ln w="9525">
              <a:solidFill>
                <a:schemeClr val="tx1"/>
              </a:solidFill>
              <a:miter lim="800000"/>
              <a:headEnd/>
              <a:tailEnd/>
            </a:ln>
            <a:effectLst/>
          </p:spPr>
          <p:txBody>
            <a:bodyPr wrap="none" anchor="ctr">
              <a:prstTxWarp prst="textNoShape">
                <a:avLst/>
              </a:prstTxWarp>
            </a:bodyPr>
            <a:lstStyle/>
            <a:p>
              <a:pPr algn="ctr"/>
              <a:endParaRPr lang="en-US" sz="1400"/>
            </a:p>
          </p:txBody>
        </p:sp>
      </p:grpSp>
      <p:sp>
        <p:nvSpPr>
          <p:cNvPr id="8" name="Rectangle 7"/>
          <p:cNvSpPr>
            <a:spLocks noChangeArrowheads="1"/>
          </p:cNvSpPr>
          <p:nvPr>
            <p:custDataLst>
              <p:tags r:id="rId4"/>
            </p:custDataLst>
          </p:nvPr>
        </p:nvSpPr>
        <p:spPr bwMode="auto">
          <a:xfrm>
            <a:off x="2730500" y="4668838"/>
            <a:ext cx="414338" cy="1057275"/>
          </a:xfrm>
          <a:prstGeom prst="rect">
            <a:avLst/>
          </a:prstGeom>
          <a:solidFill>
            <a:srgbClr val="969696"/>
          </a:solidFill>
          <a:ln w="9525">
            <a:noFill/>
            <a:miter lim="800000"/>
            <a:headEnd/>
            <a:tailEnd/>
          </a:ln>
          <a:effectLst/>
        </p:spPr>
        <p:txBody>
          <a:bodyPr wrap="none" anchor="ctr">
            <a:prstTxWarp prst="textNoShape">
              <a:avLst/>
            </a:prstTxWarp>
          </a:bodyPr>
          <a:lstStyle/>
          <a:p>
            <a:endParaRPr lang="en-US"/>
          </a:p>
        </p:txBody>
      </p:sp>
      <p:sp>
        <p:nvSpPr>
          <p:cNvPr id="9" name="Rectangle 8"/>
          <p:cNvSpPr>
            <a:spLocks noChangeArrowheads="1"/>
          </p:cNvSpPr>
          <p:nvPr>
            <p:custDataLst>
              <p:tags r:id="rId5"/>
            </p:custDataLst>
          </p:nvPr>
        </p:nvSpPr>
        <p:spPr bwMode="auto">
          <a:xfrm>
            <a:off x="1876425" y="4387850"/>
            <a:ext cx="484188" cy="373063"/>
          </a:xfrm>
          <a:prstGeom prst="rect">
            <a:avLst/>
          </a:prstGeom>
          <a:solidFill>
            <a:srgbClr val="00009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 name="Rectangle 9"/>
          <p:cNvSpPr>
            <a:spLocks noChangeArrowheads="1"/>
          </p:cNvSpPr>
          <p:nvPr>
            <p:custDataLst>
              <p:tags r:id="rId6"/>
            </p:custDataLst>
          </p:nvPr>
        </p:nvSpPr>
        <p:spPr bwMode="auto">
          <a:xfrm>
            <a:off x="2360613" y="4387850"/>
            <a:ext cx="484187" cy="37306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 name="Text Box 10"/>
          <p:cNvSpPr txBox="1">
            <a:spLocks noChangeArrowheads="1"/>
          </p:cNvSpPr>
          <p:nvPr>
            <p:custDataLst>
              <p:tags r:id="rId7"/>
            </p:custDataLst>
          </p:nvPr>
        </p:nvSpPr>
        <p:spPr bwMode="auto">
          <a:xfrm>
            <a:off x="2354263" y="4267200"/>
            <a:ext cx="421184" cy="523220"/>
          </a:xfrm>
          <a:prstGeom prst="rect">
            <a:avLst/>
          </a:prstGeom>
          <a:noFill/>
          <a:ln w="9525">
            <a:noFill/>
            <a:miter lim="800000"/>
            <a:headEnd/>
            <a:tailEnd/>
          </a:ln>
          <a:effectLst/>
        </p:spPr>
        <p:txBody>
          <a:bodyPr wrap="none">
            <a:prstTxWarp prst="textNoShape">
              <a:avLst/>
            </a:prstTxWarp>
            <a:spAutoFit/>
          </a:bodyPr>
          <a:lstStyle/>
          <a:p>
            <a:r>
              <a:rPr lang="en-US" sz="2800" b="1" dirty="0"/>
              <a:t>N</a:t>
            </a:r>
          </a:p>
        </p:txBody>
      </p:sp>
      <p:sp>
        <p:nvSpPr>
          <p:cNvPr id="12" name="Text Box 11"/>
          <p:cNvSpPr txBox="1">
            <a:spLocks noChangeArrowheads="1"/>
          </p:cNvSpPr>
          <p:nvPr>
            <p:custDataLst>
              <p:tags r:id="rId8"/>
            </p:custDataLst>
          </p:nvPr>
        </p:nvSpPr>
        <p:spPr bwMode="auto">
          <a:xfrm>
            <a:off x="1885950" y="4267200"/>
            <a:ext cx="354384" cy="523220"/>
          </a:xfrm>
          <a:prstGeom prst="rect">
            <a:avLst/>
          </a:prstGeom>
          <a:noFill/>
          <a:ln w="9525">
            <a:noFill/>
            <a:miter lim="800000"/>
            <a:headEnd/>
            <a:tailEnd/>
          </a:ln>
          <a:effectLst/>
        </p:spPr>
        <p:txBody>
          <a:bodyPr wrap="none">
            <a:prstTxWarp prst="textNoShape">
              <a:avLst/>
            </a:prstTxWarp>
            <a:spAutoFit/>
          </a:bodyPr>
          <a:lstStyle/>
          <a:p>
            <a:r>
              <a:rPr lang="en-US" sz="2800" b="1" dirty="0"/>
              <a:t>S</a:t>
            </a:r>
          </a:p>
        </p:txBody>
      </p:sp>
      <p:sp>
        <p:nvSpPr>
          <p:cNvPr id="13" name="Rectangle 12"/>
          <p:cNvSpPr>
            <a:spLocks noChangeArrowheads="1"/>
          </p:cNvSpPr>
          <p:nvPr>
            <p:custDataLst>
              <p:tags r:id="rId9"/>
            </p:custDataLst>
          </p:nvPr>
        </p:nvSpPr>
        <p:spPr bwMode="auto">
          <a:xfrm>
            <a:off x="1876425" y="4984750"/>
            <a:ext cx="484188" cy="373063"/>
          </a:xfrm>
          <a:prstGeom prst="rect">
            <a:avLst/>
          </a:prstGeom>
          <a:solidFill>
            <a:srgbClr val="00009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 name="Rectangle 13"/>
          <p:cNvSpPr>
            <a:spLocks noChangeArrowheads="1"/>
          </p:cNvSpPr>
          <p:nvPr>
            <p:custDataLst>
              <p:tags r:id="rId10"/>
            </p:custDataLst>
          </p:nvPr>
        </p:nvSpPr>
        <p:spPr bwMode="auto">
          <a:xfrm>
            <a:off x="2360613" y="4984750"/>
            <a:ext cx="484187" cy="37306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 name="Text Box 14"/>
          <p:cNvSpPr txBox="1">
            <a:spLocks noChangeArrowheads="1"/>
          </p:cNvSpPr>
          <p:nvPr>
            <p:custDataLst>
              <p:tags r:id="rId11"/>
            </p:custDataLst>
          </p:nvPr>
        </p:nvSpPr>
        <p:spPr bwMode="auto">
          <a:xfrm>
            <a:off x="2354263" y="4864100"/>
            <a:ext cx="421184" cy="523220"/>
          </a:xfrm>
          <a:prstGeom prst="rect">
            <a:avLst/>
          </a:prstGeom>
          <a:noFill/>
          <a:ln w="9525">
            <a:noFill/>
            <a:miter lim="800000"/>
            <a:headEnd/>
            <a:tailEnd/>
          </a:ln>
          <a:effectLst/>
        </p:spPr>
        <p:txBody>
          <a:bodyPr wrap="none">
            <a:prstTxWarp prst="textNoShape">
              <a:avLst/>
            </a:prstTxWarp>
            <a:spAutoFit/>
          </a:bodyPr>
          <a:lstStyle/>
          <a:p>
            <a:r>
              <a:rPr lang="en-US" sz="2800" b="1"/>
              <a:t>N</a:t>
            </a:r>
          </a:p>
        </p:txBody>
      </p:sp>
      <p:sp>
        <p:nvSpPr>
          <p:cNvPr id="16" name="Text Box 15"/>
          <p:cNvSpPr txBox="1">
            <a:spLocks noChangeArrowheads="1"/>
          </p:cNvSpPr>
          <p:nvPr>
            <p:custDataLst>
              <p:tags r:id="rId12"/>
            </p:custDataLst>
          </p:nvPr>
        </p:nvSpPr>
        <p:spPr bwMode="auto">
          <a:xfrm>
            <a:off x="1885950" y="4876800"/>
            <a:ext cx="354384" cy="523220"/>
          </a:xfrm>
          <a:prstGeom prst="rect">
            <a:avLst/>
          </a:prstGeom>
          <a:noFill/>
          <a:ln w="9525">
            <a:noFill/>
            <a:miter lim="800000"/>
            <a:headEnd/>
            <a:tailEnd/>
          </a:ln>
          <a:effectLst/>
        </p:spPr>
        <p:txBody>
          <a:bodyPr wrap="none">
            <a:prstTxWarp prst="textNoShape">
              <a:avLst/>
            </a:prstTxWarp>
            <a:spAutoFit/>
          </a:bodyPr>
          <a:lstStyle/>
          <a:p>
            <a:r>
              <a:rPr lang="en-US" sz="2800" b="1" dirty="0"/>
              <a:t>S</a:t>
            </a:r>
          </a:p>
        </p:txBody>
      </p:sp>
      <p:sp>
        <p:nvSpPr>
          <p:cNvPr id="17" name="Rectangle 16"/>
          <p:cNvSpPr>
            <a:spLocks noChangeArrowheads="1"/>
          </p:cNvSpPr>
          <p:nvPr>
            <p:custDataLst>
              <p:tags r:id="rId13"/>
            </p:custDataLst>
          </p:nvPr>
        </p:nvSpPr>
        <p:spPr bwMode="auto">
          <a:xfrm>
            <a:off x="1876425" y="5600700"/>
            <a:ext cx="484188" cy="373063"/>
          </a:xfrm>
          <a:prstGeom prst="rect">
            <a:avLst/>
          </a:prstGeom>
          <a:solidFill>
            <a:srgbClr val="00009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 name="Rectangle 17"/>
          <p:cNvSpPr>
            <a:spLocks noChangeArrowheads="1"/>
          </p:cNvSpPr>
          <p:nvPr>
            <p:custDataLst>
              <p:tags r:id="rId14"/>
            </p:custDataLst>
          </p:nvPr>
        </p:nvSpPr>
        <p:spPr bwMode="auto">
          <a:xfrm>
            <a:off x="2360613" y="5600700"/>
            <a:ext cx="484187" cy="37306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 name="Text Box 18"/>
          <p:cNvSpPr txBox="1">
            <a:spLocks noChangeArrowheads="1"/>
          </p:cNvSpPr>
          <p:nvPr>
            <p:custDataLst>
              <p:tags r:id="rId15"/>
            </p:custDataLst>
          </p:nvPr>
        </p:nvSpPr>
        <p:spPr bwMode="auto">
          <a:xfrm>
            <a:off x="2354263" y="5478463"/>
            <a:ext cx="421184" cy="523220"/>
          </a:xfrm>
          <a:prstGeom prst="rect">
            <a:avLst/>
          </a:prstGeom>
          <a:noFill/>
          <a:ln w="9525">
            <a:noFill/>
            <a:miter lim="800000"/>
            <a:headEnd/>
            <a:tailEnd/>
          </a:ln>
          <a:effectLst/>
        </p:spPr>
        <p:txBody>
          <a:bodyPr wrap="none">
            <a:prstTxWarp prst="textNoShape">
              <a:avLst/>
            </a:prstTxWarp>
            <a:spAutoFit/>
          </a:bodyPr>
          <a:lstStyle/>
          <a:p>
            <a:r>
              <a:rPr lang="en-US" sz="2800" b="1" dirty="0"/>
              <a:t>N</a:t>
            </a:r>
          </a:p>
        </p:txBody>
      </p:sp>
      <p:sp>
        <p:nvSpPr>
          <p:cNvPr id="20" name="Text Box 19"/>
          <p:cNvSpPr txBox="1">
            <a:spLocks noChangeArrowheads="1"/>
          </p:cNvSpPr>
          <p:nvPr>
            <p:custDataLst>
              <p:tags r:id="rId16"/>
            </p:custDataLst>
          </p:nvPr>
        </p:nvSpPr>
        <p:spPr bwMode="auto">
          <a:xfrm>
            <a:off x="1885950" y="5486400"/>
            <a:ext cx="354384" cy="523220"/>
          </a:xfrm>
          <a:prstGeom prst="rect">
            <a:avLst/>
          </a:prstGeom>
          <a:noFill/>
          <a:ln w="9525">
            <a:noFill/>
            <a:miter lim="800000"/>
            <a:headEnd/>
            <a:tailEnd/>
          </a:ln>
          <a:effectLst/>
        </p:spPr>
        <p:txBody>
          <a:bodyPr wrap="none">
            <a:prstTxWarp prst="textNoShape">
              <a:avLst/>
            </a:prstTxWarp>
            <a:spAutoFit/>
          </a:bodyPr>
          <a:lstStyle/>
          <a:p>
            <a:r>
              <a:rPr lang="en-US" sz="2800" b="1" dirty="0"/>
              <a:t>S</a:t>
            </a:r>
          </a:p>
        </p:txBody>
      </p:sp>
      <p:sp>
        <p:nvSpPr>
          <p:cNvPr id="21" name="Rectangle 20"/>
          <p:cNvSpPr>
            <a:spLocks noChangeArrowheads="1"/>
          </p:cNvSpPr>
          <p:nvPr>
            <p:custDataLst>
              <p:tags r:id="rId17"/>
            </p:custDataLst>
          </p:nvPr>
        </p:nvSpPr>
        <p:spPr bwMode="auto">
          <a:xfrm>
            <a:off x="3074988" y="4705350"/>
            <a:ext cx="484187" cy="373063"/>
          </a:xfrm>
          <a:prstGeom prst="rect">
            <a:avLst/>
          </a:prstGeom>
          <a:solidFill>
            <a:srgbClr val="00009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 name="Rectangle 21"/>
          <p:cNvSpPr>
            <a:spLocks noChangeArrowheads="1"/>
          </p:cNvSpPr>
          <p:nvPr>
            <p:custDataLst>
              <p:tags r:id="rId18"/>
            </p:custDataLst>
          </p:nvPr>
        </p:nvSpPr>
        <p:spPr bwMode="auto">
          <a:xfrm>
            <a:off x="3559175" y="4705350"/>
            <a:ext cx="484188" cy="37306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3" name="Text Box 22"/>
          <p:cNvSpPr txBox="1">
            <a:spLocks noChangeArrowheads="1"/>
          </p:cNvSpPr>
          <p:nvPr>
            <p:custDataLst>
              <p:tags r:id="rId19"/>
            </p:custDataLst>
          </p:nvPr>
        </p:nvSpPr>
        <p:spPr bwMode="auto">
          <a:xfrm>
            <a:off x="3552825" y="4572000"/>
            <a:ext cx="421184" cy="523220"/>
          </a:xfrm>
          <a:prstGeom prst="rect">
            <a:avLst/>
          </a:prstGeom>
          <a:noFill/>
          <a:ln w="9525">
            <a:noFill/>
            <a:miter lim="800000"/>
            <a:headEnd/>
            <a:tailEnd/>
          </a:ln>
          <a:effectLst/>
        </p:spPr>
        <p:txBody>
          <a:bodyPr wrap="none">
            <a:prstTxWarp prst="textNoShape">
              <a:avLst/>
            </a:prstTxWarp>
            <a:spAutoFit/>
          </a:bodyPr>
          <a:lstStyle/>
          <a:p>
            <a:r>
              <a:rPr lang="en-US" sz="2800" b="1" dirty="0"/>
              <a:t>N</a:t>
            </a:r>
          </a:p>
        </p:txBody>
      </p:sp>
      <p:sp>
        <p:nvSpPr>
          <p:cNvPr id="24" name="Text Box 23"/>
          <p:cNvSpPr txBox="1">
            <a:spLocks noChangeArrowheads="1"/>
          </p:cNvSpPr>
          <p:nvPr>
            <p:custDataLst>
              <p:tags r:id="rId20"/>
            </p:custDataLst>
          </p:nvPr>
        </p:nvSpPr>
        <p:spPr bwMode="auto">
          <a:xfrm>
            <a:off x="3084513" y="4572000"/>
            <a:ext cx="354384" cy="523220"/>
          </a:xfrm>
          <a:prstGeom prst="rect">
            <a:avLst/>
          </a:prstGeom>
          <a:noFill/>
          <a:ln w="9525">
            <a:noFill/>
            <a:miter lim="800000"/>
            <a:headEnd/>
            <a:tailEnd/>
          </a:ln>
          <a:effectLst/>
        </p:spPr>
        <p:txBody>
          <a:bodyPr wrap="none">
            <a:prstTxWarp prst="textNoShape">
              <a:avLst/>
            </a:prstTxWarp>
            <a:spAutoFit/>
          </a:bodyPr>
          <a:lstStyle/>
          <a:p>
            <a:r>
              <a:rPr lang="en-US" sz="2800" b="1"/>
              <a:t>S</a:t>
            </a:r>
          </a:p>
        </p:txBody>
      </p:sp>
      <p:sp>
        <p:nvSpPr>
          <p:cNvPr id="25" name="Rectangle 24"/>
          <p:cNvSpPr>
            <a:spLocks noChangeArrowheads="1"/>
          </p:cNvSpPr>
          <p:nvPr>
            <p:custDataLst>
              <p:tags r:id="rId21"/>
            </p:custDataLst>
          </p:nvPr>
        </p:nvSpPr>
        <p:spPr bwMode="auto">
          <a:xfrm>
            <a:off x="3074988" y="5321300"/>
            <a:ext cx="484187" cy="373063"/>
          </a:xfrm>
          <a:prstGeom prst="rect">
            <a:avLst/>
          </a:prstGeom>
          <a:solidFill>
            <a:srgbClr val="00009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6" name="Rectangle 25"/>
          <p:cNvSpPr>
            <a:spLocks noChangeArrowheads="1"/>
          </p:cNvSpPr>
          <p:nvPr>
            <p:custDataLst>
              <p:tags r:id="rId22"/>
            </p:custDataLst>
          </p:nvPr>
        </p:nvSpPr>
        <p:spPr bwMode="auto">
          <a:xfrm>
            <a:off x="3559175" y="5321300"/>
            <a:ext cx="484188" cy="37306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7" name="Text Box 26"/>
          <p:cNvSpPr txBox="1">
            <a:spLocks noChangeArrowheads="1"/>
          </p:cNvSpPr>
          <p:nvPr>
            <p:custDataLst>
              <p:tags r:id="rId23"/>
            </p:custDataLst>
          </p:nvPr>
        </p:nvSpPr>
        <p:spPr bwMode="auto">
          <a:xfrm>
            <a:off x="3552825" y="5187950"/>
            <a:ext cx="421184" cy="523220"/>
          </a:xfrm>
          <a:prstGeom prst="rect">
            <a:avLst/>
          </a:prstGeom>
          <a:noFill/>
          <a:ln w="9525">
            <a:noFill/>
            <a:miter lim="800000"/>
            <a:headEnd/>
            <a:tailEnd/>
          </a:ln>
          <a:effectLst/>
        </p:spPr>
        <p:txBody>
          <a:bodyPr wrap="none">
            <a:prstTxWarp prst="textNoShape">
              <a:avLst/>
            </a:prstTxWarp>
            <a:spAutoFit/>
          </a:bodyPr>
          <a:lstStyle/>
          <a:p>
            <a:r>
              <a:rPr lang="en-US" sz="2800" b="1" dirty="0"/>
              <a:t>N</a:t>
            </a:r>
          </a:p>
        </p:txBody>
      </p:sp>
      <p:sp>
        <p:nvSpPr>
          <p:cNvPr id="28" name="Text Box 27"/>
          <p:cNvSpPr txBox="1">
            <a:spLocks noChangeArrowheads="1"/>
          </p:cNvSpPr>
          <p:nvPr>
            <p:custDataLst>
              <p:tags r:id="rId24"/>
            </p:custDataLst>
          </p:nvPr>
        </p:nvSpPr>
        <p:spPr bwMode="auto">
          <a:xfrm>
            <a:off x="3084513" y="5187950"/>
            <a:ext cx="354384" cy="523220"/>
          </a:xfrm>
          <a:prstGeom prst="rect">
            <a:avLst/>
          </a:prstGeom>
          <a:noFill/>
          <a:ln w="9525">
            <a:noFill/>
            <a:miter lim="800000"/>
            <a:headEnd/>
            <a:tailEnd/>
          </a:ln>
          <a:effectLst/>
        </p:spPr>
        <p:txBody>
          <a:bodyPr wrap="none">
            <a:prstTxWarp prst="textNoShape">
              <a:avLst/>
            </a:prstTxWarp>
            <a:spAutoFit/>
          </a:bodyPr>
          <a:lstStyle/>
          <a:p>
            <a:r>
              <a:rPr lang="en-US" sz="2800" b="1"/>
              <a:t>S</a:t>
            </a:r>
          </a:p>
        </p:txBody>
      </p:sp>
      <p:sp>
        <p:nvSpPr>
          <p:cNvPr id="29" name="Rectangle 28"/>
          <p:cNvSpPr>
            <a:spLocks noChangeArrowheads="1"/>
          </p:cNvSpPr>
          <p:nvPr>
            <p:custDataLst>
              <p:tags r:id="rId25"/>
            </p:custDataLst>
          </p:nvPr>
        </p:nvSpPr>
        <p:spPr bwMode="auto">
          <a:xfrm>
            <a:off x="4227513" y="4724400"/>
            <a:ext cx="484187" cy="373063"/>
          </a:xfrm>
          <a:prstGeom prst="rect">
            <a:avLst/>
          </a:prstGeom>
          <a:solidFill>
            <a:srgbClr val="00009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 name="Rectangle 29"/>
          <p:cNvSpPr>
            <a:spLocks noChangeArrowheads="1"/>
          </p:cNvSpPr>
          <p:nvPr>
            <p:custDataLst>
              <p:tags r:id="rId26"/>
            </p:custDataLst>
          </p:nvPr>
        </p:nvSpPr>
        <p:spPr bwMode="auto">
          <a:xfrm>
            <a:off x="4711700" y="4724400"/>
            <a:ext cx="484188" cy="37306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 name="Text Box 30"/>
          <p:cNvSpPr txBox="1">
            <a:spLocks noChangeArrowheads="1"/>
          </p:cNvSpPr>
          <p:nvPr>
            <p:custDataLst>
              <p:tags r:id="rId27"/>
            </p:custDataLst>
          </p:nvPr>
        </p:nvSpPr>
        <p:spPr bwMode="auto">
          <a:xfrm>
            <a:off x="4679950" y="4572000"/>
            <a:ext cx="421184" cy="523220"/>
          </a:xfrm>
          <a:prstGeom prst="rect">
            <a:avLst/>
          </a:prstGeom>
          <a:noFill/>
          <a:ln w="9525">
            <a:noFill/>
            <a:miter lim="800000"/>
            <a:headEnd/>
            <a:tailEnd/>
          </a:ln>
          <a:effectLst/>
        </p:spPr>
        <p:txBody>
          <a:bodyPr wrap="none">
            <a:prstTxWarp prst="textNoShape">
              <a:avLst/>
            </a:prstTxWarp>
            <a:spAutoFit/>
          </a:bodyPr>
          <a:lstStyle/>
          <a:p>
            <a:r>
              <a:rPr lang="en-US" sz="2800" b="1"/>
              <a:t>N</a:t>
            </a:r>
          </a:p>
        </p:txBody>
      </p:sp>
      <p:sp>
        <p:nvSpPr>
          <p:cNvPr id="32" name="Text Box 31"/>
          <p:cNvSpPr txBox="1">
            <a:spLocks noChangeArrowheads="1"/>
          </p:cNvSpPr>
          <p:nvPr>
            <p:custDataLst>
              <p:tags r:id="rId28"/>
            </p:custDataLst>
          </p:nvPr>
        </p:nvSpPr>
        <p:spPr bwMode="auto">
          <a:xfrm>
            <a:off x="4237038" y="4597400"/>
            <a:ext cx="354384" cy="523220"/>
          </a:xfrm>
          <a:prstGeom prst="rect">
            <a:avLst/>
          </a:prstGeom>
          <a:noFill/>
          <a:ln w="9525">
            <a:noFill/>
            <a:miter lim="800000"/>
            <a:headEnd/>
            <a:tailEnd/>
          </a:ln>
          <a:effectLst/>
        </p:spPr>
        <p:txBody>
          <a:bodyPr wrap="none">
            <a:prstTxWarp prst="textNoShape">
              <a:avLst/>
            </a:prstTxWarp>
            <a:spAutoFit/>
          </a:bodyPr>
          <a:lstStyle/>
          <a:p>
            <a:r>
              <a:rPr lang="en-US" sz="2800" b="1"/>
              <a:t>S</a:t>
            </a:r>
          </a:p>
        </p:txBody>
      </p:sp>
      <p:sp>
        <p:nvSpPr>
          <p:cNvPr id="33" name="Rectangle 32"/>
          <p:cNvSpPr>
            <a:spLocks noChangeArrowheads="1"/>
          </p:cNvSpPr>
          <p:nvPr>
            <p:custDataLst>
              <p:tags r:id="rId29"/>
            </p:custDataLst>
          </p:nvPr>
        </p:nvSpPr>
        <p:spPr bwMode="auto">
          <a:xfrm>
            <a:off x="4227513" y="5321300"/>
            <a:ext cx="484187" cy="373063"/>
          </a:xfrm>
          <a:prstGeom prst="rect">
            <a:avLst/>
          </a:prstGeom>
          <a:solidFill>
            <a:srgbClr val="00009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4" name="Rectangle 33"/>
          <p:cNvSpPr>
            <a:spLocks noChangeArrowheads="1"/>
          </p:cNvSpPr>
          <p:nvPr>
            <p:custDataLst>
              <p:tags r:id="rId30"/>
            </p:custDataLst>
          </p:nvPr>
        </p:nvSpPr>
        <p:spPr bwMode="auto">
          <a:xfrm>
            <a:off x="4711700" y="5321300"/>
            <a:ext cx="484188" cy="37306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 name="Text Box 34"/>
          <p:cNvSpPr txBox="1">
            <a:spLocks noChangeArrowheads="1"/>
          </p:cNvSpPr>
          <p:nvPr>
            <p:custDataLst>
              <p:tags r:id="rId31"/>
            </p:custDataLst>
          </p:nvPr>
        </p:nvSpPr>
        <p:spPr bwMode="auto">
          <a:xfrm>
            <a:off x="4679950" y="5168900"/>
            <a:ext cx="421184" cy="523220"/>
          </a:xfrm>
          <a:prstGeom prst="rect">
            <a:avLst/>
          </a:prstGeom>
          <a:noFill/>
          <a:ln w="9525">
            <a:noFill/>
            <a:miter lim="800000"/>
            <a:headEnd/>
            <a:tailEnd/>
          </a:ln>
          <a:effectLst/>
        </p:spPr>
        <p:txBody>
          <a:bodyPr wrap="none">
            <a:prstTxWarp prst="textNoShape">
              <a:avLst/>
            </a:prstTxWarp>
            <a:spAutoFit/>
          </a:bodyPr>
          <a:lstStyle/>
          <a:p>
            <a:r>
              <a:rPr lang="en-US" sz="2800" b="1"/>
              <a:t>N</a:t>
            </a:r>
          </a:p>
        </p:txBody>
      </p:sp>
      <p:sp>
        <p:nvSpPr>
          <p:cNvPr id="36" name="Text Box 35"/>
          <p:cNvSpPr txBox="1">
            <a:spLocks noChangeArrowheads="1"/>
          </p:cNvSpPr>
          <p:nvPr>
            <p:custDataLst>
              <p:tags r:id="rId32"/>
            </p:custDataLst>
          </p:nvPr>
        </p:nvSpPr>
        <p:spPr bwMode="auto">
          <a:xfrm>
            <a:off x="4237038" y="5194300"/>
            <a:ext cx="354384" cy="523220"/>
          </a:xfrm>
          <a:prstGeom prst="rect">
            <a:avLst/>
          </a:prstGeom>
          <a:noFill/>
          <a:ln w="9525">
            <a:noFill/>
            <a:miter lim="800000"/>
            <a:headEnd/>
            <a:tailEnd/>
          </a:ln>
          <a:effectLst/>
        </p:spPr>
        <p:txBody>
          <a:bodyPr wrap="none">
            <a:prstTxWarp prst="textNoShape">
              <a:avLst/>
            </a:prstTxWarp>
            <a:spAutoFit/>
          </a:bodyPr>
          <a:lstStyle/>
          <a:p>
            <a:r>
              <a:rPr lang="en-US" sz="2800" b="1" dirty="0"/>
              <a:t>S</a:t>
            </a:r>
          </a:p>
        </p:txBody>
      </p:sp>
      <p:sp>
        <p:nvSpPr>
          <p:cNvPr id="37" name="Rectangle 36"/>
          <p:cNvSpPr>
            <a:spLocks noChangeArrowheads="1"/>
          </p:cNvSpPr>
          <p:nvPr>
            <p:custDataLst>
              <p:tags r:id="rId33"/>
            </p:custDataLst>
          </p:nvPr>
        </p:nvSpPr>
        <p:spPr bwMode="auto">
          <a:xfrm>
            <a:off x="5403850" y="4705350"/>
            <a:ext cx="484188" cy="373063"/>
          </a:xfrm>
          <a:prstGeom prst="rect">
            <a:avLst/>
          </a:prstGeom>
          <a:solidFill>
            <a:srgbClr val="00009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 name="Rectangle 37"/>
          <p:cNvSpPr>
            <a:spLocks noChangeArrowheads="1"/>
          </p:cNvSpPr>
          <p:nvPr>
            <p:custDataLst>
              <p:tags r:id="rId34"/>
            </p:custDataLst>
          </p:nvPr>
        </p:nvSpPr>
        <p:spPr bwMode="auto">
          <a:xfrm>
            <a:off x="5888038" y="4705350"/>
            <a:ext cx="484187" cy="37306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9" name="Text Box 38"/>
          <p:cNvSpPr txBox="1">
            <a:spLocks noChangeArrowheads="1"/>
          </p:cNvSpPr>
          <p:nvPr>
            <p:custDataLst>
              <p:tags r:id="rId35"/>
            </p:custDataLst>
          </p:nvPr>
        </p:nvSpPr>
        <p:spPr bwMode="auto">
          <a:xfrm>
            <a:off x="5880100" y="4602163"/>
            <a:ext cx="421184" cy="523220"/>
          </a:xfrm>
          <a:prstGeom prst="rect">
            <a:avLst/>
          </a:prstGeom>
          <a:noFill/>
          <a:ln w="9525">
            <a:noFill/>
            <a:miter lim="800000"/>
            <a:headEnd/>
            <a:tailEnd/>
          </a:ln>
          <a:effectLst/>
        </p:spPr>
        <p:txBody>
          <a:bodyPr wrap="none">
            <a:prstTxWarp prst="textNoShape">
              <a:avLst/>
            </a:prstTxWarp>
            <a:spAutoFit/>
          </a:bodyPr>
          <a:lstStyle/>
          <a:p>
            <a:r>
              <a:rPr lang="en-US" sz="2800" b="1"/>
              <a:t>N</a:t>
            </a:r>
          </a:p>
        </p:txBody>
      </p:sp>
      <p:sp>
        <p:nvSpPr>
          <p:cNvPr id="40" name="Text Box 39"/>
          <p:cNvSpPr txBox="1">
            <a:spLocks noChangeArrowheads="1"/>
          </p:cNvSpPr>
          <p:nvPr>
            <p:custDataLst>
              <p:tags r:id="rId36"/>
            </p:custDataLst>
          </p:nvPr>
        </p:nvSpPr>
        <p:spPr bwMode="auto">
          <a:xfrm>
            <a:off x="5411788" y="4602163"/>
            <a:ext cx="354384" cy="523220"/>
          </a:xfrm>
          <a:prstGeom prst="rect">
            <a:avLst/>
          </a:prstGeom>
          <a:noFill/>
          <a:ln w="9525">
            <a:noFill/>
            <a:miter lim="800000"/>
            <a:headEnd/>
            <a:tailEnd/>
          </a:ln>
          <a:effectLst/>
        </p:spPr>
        <p:txBody>
          <a:bodyPr wrap="none">
            <a:prstTxWarp prst="textNoShape">
              <a:avLst/>
            </a:prstTxWarp>
            <a:spAutoFit/>
          </a:bodyPr>
          <a:lstStyle/>
          <a:p>
            <a:r>
              <a:rPr lang="en-US" sz="2800" b="1"/>
              <a:t>S</a:t>
            </a:r>
          </a:p>
        </p:txBody>
      </p:sp>
      <p:sp>
        <p:nvSpPr>
          <p:cNvPr id="41" name="Rectangle 40"/>
          <p:cNvSpPr>
            <a:spLocks noChangeArrowheads="1"/>
          </p:cNvSpPr>
          <p:nvPr>
            <p:custDataLst>
              <p:tags r:id="rId37"/>
            </p:custDataLst>
          </p:nvPr>
        </p:nvSpPr>
        <p:spPr bwMode="auto">
          <a:xfrm>
            <a:off x="5403850" y="5321300"/>
            <a:ext cx="484188" cy="373063"/>
          </a:xfrm>
          <a:prstGeom prst="rect">
            <a:avLst/>
          </a:prstGeom>
          <a:solidFill>
            <a:srgbClr val="00009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2" name="Rectangle 41"/>
          <p:cNvSpPr>
            <a:spLocks noChangeArrowheads="1"/>
          </p:cNvSpPr>
          <p:nvPr>
            <p:custDataLst>
              <p:tags r:id="rId38"/>
            </p:custDataLst>
          </p:nvPr>
        </p:nvSpPr>
        <p:spPr bwMode="auto">
          <a:xfrm>
            <a:off x="5888038" y="5321300"/>
            <a:ext cx="484187" cy="37306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 name="Text Box 42"/>
          <p:cNvSpPr txBox="1">
            <a:spLocks noChangeArrowheads="1"/>
          </p:cNvSpPr>
          <p:nvPr>
            <p:custDataLst>
              <p:tags r:id="rId39"/>
            </p:custDataLst>
          </p:nvPr>
        </p:nvSpPr>
        <p:spPr bwMode="auto">
          <a:xfrm>
            <a:off x="5880100" y="5181600"/>
            <a:ext cx="421184" cy="523220"/>
          </a:xfrm>
          <a:prstGeom prst="rect">
            <a:avLst/>
          </a:prstGeom>
          <a:noFill/>
          <a:ln w="9525">
            <a:noFill/>
            <a:miter lim="800000"/>
            <a:headEnd/>
            <a:tailEnd/>
          </a:ln>
          <a:effectLst/>
        </p:spPr>
        <p:txBody>
          <a:bodyPr wrap="none">
            <a:prstTxWarp prst="textNoShape">
              <a:avLst/>
            </a:prstTxWarp>
            <a:spAutoFit/>
          </a:bodyPr>
          <a:lstStyle/>
          <a:p>
            <a:r>
              <a:rPr lang="en-US" sz="2800" b="1"/>
              <a:t>N</a:t>
            </a:r>
          </a:p>
        </p:txBody>
      </p:sp>
      <p:sp>
        <p:nvSpPr>
          <p:cNvPr id="44" name="Text Box 43"/>
          <p:cNvSpPr txBox="1">
            <a:spLocks noChangeArrowheads="1"/>
          </p:cNvSpPr>
          <p:nvPr>
            <p:custDataLst>
              <p:tags r:id="rId40"/>
            </p:custDataLst>
          </p:nvPr>
        </p:nvSpPr>
        <p:spPr bwMode="auto">
          <a:xfrm>
            <a:off x="5411788" y="5207000"/>
            <a:ext cx="354384" cy="523220"/>
          </a:xfrm>
          <a:prstGeom prst="rect">
            <a:avLst/>
          </a:prstGeom>
          <a:noFill/>
          <a:ln w="9525">
            <a:noFill/>
            <a:miter lim="800000"/>
            <a:headEnd/>
            <a:tailEnd/>
          </a:ln>
          <a:effectLst/>
        </p:spPr>
        <p:txBody>
          <a:bodyPr wrap="none">
            <a:prstTxWarp prst="textNoShape">
              <a:avLst/>
            </a:prstTxWarp>
            <a:spAutoFit/>
          </a:bodyPr>
          <a:lstStyle/>
          <a:p>
            <a:r>
              <a:rPr lang="en-US" sz="2800" b="1" dirty="0"/>
              <a:t>S</a:t>
            </a:r>
          </a:p>
        </p:txBody>
      </p:sp>
      <p:sp>
        <p:nvSpPr>
          <p:cNvPr id="45" name="WordArt 44"/>
          <p:cNvSpPr>
            <a:spLocks noChangeArrowheads="1" noChangeShapeType="1" noTextEdit="1"/>
          </p:cNvSpPr>
          <p:nvPr>
            <p:custDataLst>
              <p:tags r:id="rId41"/>
            </p:custDataLst>
          </p:nvPr>
        </p:nvSpPr>
        <p:spPr bwMode="auto">
          <a:xfrm>
            <a:off x="7961313" y="4733925"/>
            <a:ext cx="736600" cy="9779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ea typeface="Arial Black"/>
                <a:cs typeface="Arial Black"/>
              </a:rPr>
              <a:t>N</a:t>
            </a:r>
          </a:p>
        </p:txBody>
      </p:sp>
      <p:sp>
        <p:nvSpPr>
          <p:cNvPr id="46" name="WordArt 45"/>
          <p:cNvSpPr>
            <a:spLocks noChangeArrowheads="1" noChangeShapeType="1" noTextEdit="1"/>
          </p:cNvSpPr>
          <p:nvPr>
            <p:custDataLst>
              <p:tags r:id="rId42"/>
            </p:custDataLst>
          </p:nvPr>
        </p:nvSpPr>
        <p:spPr bwMode="auto">
          <a:xfrm>
            <a:off x="849313" y="4735513"/>
            <a:ext cx="736600" cy="9779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90"/>
                </a:solidFill>
                <a:latin typeface="Arial Black"/>
                <a:ea typeface="Arial Black"/>
                <a:cs typeface="Arial Black"/>
              </a:rPr>
              <a:t>S</a:t>
            </a:r>
          </a:p>
        </p:txBody>
      </p:sp>
      <p:sp>
        <p:nvSpPr>
          <p:cNvPr id="47" name="Rectangle 47"/>
          <p:cNvSpPr>
            <a:spLocks noChangeArrowheads="1"/>
          </p:cNvSpPr>
          <p:nvPr>
            <p:custDataLst>
              <p:tags r:id="rId43"/>
            </p:custDataLst>
          </p:nvPr>
        </p:nvSpPr>
        <p:spPr bwMode="auto">
          <a:xfrm>
            <a:off x="715963" y="534988"/>
            <a:ext cx="3505200" cy="1589087"/>
          </a:xfrm>
          <a:prstGeom prst="rect">
            <a:avLst/>
          </a:prstGeom>
          <a:solidFill>
            <a:schemeClr val="bg1"/>
          </a:solidFill>
          <a:ln w="57150">
            <a:noFill/>
            <a:miter lim="800000"/>
            <a:headEnd/>
            <a:tailEnd/>
          </a:ln>
          <a:effectLst/>
        </p:spPr>
        <p:txBody>
          <a:bodyPr wrap="none" anchor="ctr">
            <a:prstTxWarp prst="textNoShape">
              <a:avLst/>
            </a:prstTxWarp>
          </a:bodyPr>
          <a:lstStyle/>
          <a:p>
            <a:pPr algn="ctr"/>
            <a:endParaRPr lang="en-US"/>
          </a:p>
        </p:txBody>
      </p:sp>
      <p:sp>
        <p:nvSpPr>
          <p:cNvPr id="48" name="Text Box 48"/>
          <p:cNvSpPr txBox="1">
            <a:spLocks noChangeArrowheads="1"/>
          </p:cNvSpPr>
          <p:nvPr>
            <p:custDataLst>
              <p:tags r:id="rId44"/>
            </p:custDataLst>
          </p:nvPr>
        </p:nvSpPr>
        <p:spPr bwMode="auto">
          <a:xfrm>
            <a:off x="752475" y="552450"/>
            <a:ext cx="3392488"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latin typeface="Times New Roman" pitchFamily="-65" charset="0"/>
              </a:rPr>
              <a:t>Charge Separation Model</a:t>
            </a:r>
          </a:p>
        </p:txBody>
      </p:sp>
      <p:sp>
        <p:nvSpPr>
          <p:cNvPr id="49" name="Rectangle 49"/>
          <p:cNvSpPr>
            <a:spLocks noChangeArrowheads="1"/>
          </p:cNvSpPr>
          <p:nvPr>
            <p:custDataLst>
              <p:tags r:id="rId45"/>
            </p:custDataLst>
          </p:nvPr>
        </p:nvSpPr>
        <p:spPr bwMode="auto">
          <a:xfrm>
            <a:off x="5556250" y="496888"/>
            <a:ext cx="2757488" cy="1568450"/>
          </a:xfrm>
          <a:prstGeom prst="rect">
            <a:avLst/>
          </a:prstGeom>
          <a:solidFill>
            <a:schemeClr val="bg1"/>
          </a:solidFill>
          <a:ln w="57150">
            <a:noFill/>
            <a:miter lim="800000"/>
            <a:headEnd/>
            <a:tailEnd/>
          </a:ln>
          <a:effectLst/>
        </p:spPr>
        <p:txBody>
          <a:bodyPr wrap="none" anchor="ctr">
            <a:prstTxWarp prst="textNoShape">
              <a:avLst/>
            </a:prstTxWarp>
          </a:bodyPr>
          <a:lstStyle/>
          <a:p>
            <a:pPr algn="ctr"/>
            <a:endParaRPr lang="en-US"/>
          </a:p>
        </p:txBody>
      </p:sp>
      <p:sp>
        <p:nvSpPr>
          <p:cNvPr id="50" name="AutoShape 50"/>
          <p:cNvSpPr>
            <a:spLocks noChangeArrowheads="1"/>
          </p:cNvSpPr>
          <p:nvPr>
            <p:custDataLst>
              <p:tags r:id="rId46"/>
            </p:custDataLst>
          </p:nvPr>
        </p:nvSpPr>
        <p:spPr bwMode="auto">
          <a:xfrm rot="16200000">
            <a:off x="4567238" y="771525"/>
            <a:ext cx="723900" cy="1104900"/>
          </a:xfrm>
          <a:prstGeom prst="downArrow">
            <a:avLst>
              <a:gd name="adj1" fmla="val 50000"/>
              <a:gd name="adj2" fmla="val 38158"/>
            </a:avLst>
          </a:prstGeom>
          <a:solidFill>
            <a:srgbClr val="FFCC00"/>
          </a:solidFill>
          <a:ln w="9525">
            <a:solidFill>
              <a:schemeClr val="tx1"/>
            </a:solidFill>
            <a:miter lim="800000"/>
            <a:headEnd/>
            <a:tailEnd/>
          </a:ln>
          <a:effectLst/>
        </p:spPr>
        <p:txBody>
          <a:bodyPr vert="eaVert" wrap="none" anchor="ctr">
            <a:prstTxWarp prst="textNoShape">
              <a:avLst/>
            </a:prstTxWarp>
          </a:bodyPr>
          <a:lstStyle/>
          <a:p>
            <a:endParaRPr lang="en-US"/>
          </a:p>
        </p:txBody>
      </p:sp>
      <p:sp>
        <p:nvSpPr>
          <p:cNvPr id="51" name="Text Box 51"/>
          <p:cNvSpPr txBox="1">
            <a:spLocks noChangeArrowheads="1"/>
          </p:cNvSpPr>
          <p:nvPr>
            <p:custDataLst>
              <p:tags r:id="rId47"/>
            </p:custDataLst>
          </p:nvPr>
        </p:nvSpPr>
        <p:spPr bwMode="auto">
          <a:xfrm>
            <a:off x="5715000" y="785813"/>
            <a:ext cx="2476500" cy="946150"/>
          </a:xfrm>
          <a:prstGeom prst="rect">
            <a:avLst/>
          </a:prstGeom>
          <a:noFill/>
          <a:ln w="9525">
            <a:noFill/>
            <a:miter lim="800000"/>
            <a:headEnd/>
            <a:tailEnd/>
          </a:ln>
          <a:effectLst/>
        </p:spPr>
        <p:txBody>
          <a:bodyPr>
            <a:prstTxWarp prst="textNoShape">
              <a:avLst/>
            </a:prstTxWarp>
            <a:spAutoFit/>
          </a:bodyPr>
          <a:lstStyle/>
          <a:p>
            <a:pPr algn="ctr"/>
            <a:r>
              <a:rPr lang="en-US" sz="2800">
                <a:latin typeface="Times New Roman" pitchFamily="-65" charset="0"/>
              </a:rPr>
              <a:t>“Cut the Nail” Activity</a:t>
            </a:r>
          </a:p>
        </p:txBody>
      </p:sp>
      <p:pic>
        <p:nvPicPr>
          <p:cNvPr id="52" name="Picture 52" descr="charge_sep"/>
          <p:cNvPicPr>
            <a:picLocks noChangeAspect="1" noChangeArrowheads="1"/>
          </p:cNvPicPr>
          <p:nvPr>
            <p:custDataLst>
              <p:tags r:id="rId48"/>
            </p:custDataLst>
          </p:nvPr>
        </p:nvPicPr>
        <p:blipFill>
          <a:blip r:embed="rId58"/>
          <a:srcRect b="72566"/>
          <a:stretch>
            <a:fillRect/>
          </a:stretch>
        </p:blipFill>
        <p:spPr bwMode="auto">
          <a:xfrm>
            <a:off x="1546225" y="1174750"/>
            <a:ext cx="1781175" cy="722313"/>
          </a:xfrm>
          <a:prstGeom prst="rect">
            <a:avLst/>
          </a:prstGeom>
          <a:noFill/>
        </p:spPr>
      </p:pic>
      <p:sp>
        <p:nvSpPr>
          <p:cNvPr id="53" name="Text Box 53"/>
          <p:cNvSpPr txBox="1">
            <a:spLocks noChangeArrowheads="1"/>
          </p:cNvSpPr>
          <p:nvPr>
            <p:custDataLst>
              <p:tags r:id="rId49"/>
            </p:custDataLst>
          </p:nvPr>
        </p:nvSpPr>
        <p:spPr bwMode="auto">
          <a:xfrm>
            <a:off x="655638" y="2125663"/>
            <a:ext cx="3729037" cy="396875"/>
          </a:xfrm>
          <a:prstGeom prst="rect">
            <a:avLst/>
          </a:prstGeom>
          <a:noFill/>
          <a:ln w="9525">
            <a:noFill/>
            <a:miter lim="800000"/>
            <a:headEnd/>
            <a:tailEnd/>
          </a:ln>
          <a:effectLst/>
        </p:spPr>
        <p:txBody>
          <a:bodyPr wrap="none">
            <a:prstTxWarp prst="textNoShape">
              <a:avLst/>
            </a:prstTxWarp>
            <a:spAutoFit/>
          </a:bodyPr>
          <a:lstStyle/>
          <a:p>
            <a:r>
              <a:rPr lang="en-US" sz="2000">
                <a:latin typeface="Arial Black" pitchFamily="-65" charset="0"/>
              </a:rPr>
              <a:t>Context (Students’ Ideas)</a:t>
            </a:r>
          </a:p>
        </p:txBody>
      </p:sp>
      <p:sp>
        <p:nvSpPr>
          <p:cNvPr id="54" name="Text Box 54"/>
          <p:cNvSpPr txBox="1">
            <a:spLocks noChangeArrowheads="1"/>
          </p:cNvSpPr>
          <p:nvPr>
            <p:custDataLst>
              <p:tags r:id="rId50"/>
            </p:custDataLst>
          </p:nvPr>
        </p:nvSpPr>
        <p:spPr bwMode="auto">
          <a:xfrm>
            <a:off x="5776913" y="2111375"/>
            <a:ext cx="2474912" cy="396875"/>
          </a:xfrm>
          <a:prstGeom prst="rect">
            <a:avLst/>
          </a:prstGeom>
          <a:noFill/>
          <a:ln w="9525">
            <a:noFill/>
            <a:miter lim="800000"/>
            <a:headEnd/>
            <a:tailEnd/>
          </a:ln>
          <a:effectLst/>
        </p:spPr>
        <p:txBody>
          <a:bodyPr wrap="none">
            <a:prstTxWarp prst="textNoShape">
              <a:avLst/>
            </a:prstTxWarp>
            <a:spAutoFit/>
          </a:bodyPr>
          <a:lstStyle/>
          <a:p>
            <a:r>
              <a:rPr lang="en-US" sz="2000">
                <a:latin typeface="Arial Black" pitchFamily="-65" charset="0"/>
              </a:rPr>
              <a:t>Teacher Actions</a:t>
            </a:r>
          </a:p>
        </p:txBody>
      </p:sp>
      <p:sp>
        <p:nvSpPr>
          <p:cNvPr id="55" name="Text Box 56"/>
          <p:cNvSpPr txBox="1">
            <a:spLocks noChangeArrowheads="1"/>
          </p:cNvSpPr>
          <p:nvPr>
            <p:custDataLst>
              <p:tags r:id="rId51"/>
            </p:custDataLst>
          </p:nvPr>
        </p:nvSpPr>
        <p:spPr bwMode="auto">
          <a:xfrm>
            <a:off x="1860550" y="6211888"/>
            <a:ext cx="5183188" cy="396875"/>
          </a:xfrm>
          <a:prstGeom prst="rect">
            <a:avLst/>
          </a:prstGeom>
          <a:noFill/>
          <a:ln w="9525">
            <a:noFill/>
            <a:miter lim="800000"/>
            <a:headEnd/>
            <a:tailEnd/>
          </a:ln>
          <a:effectLst/>
        </p:spPr>
        <p:txBody>
          <a:bodyPr wrap="none">
            <a:prstTxWarp prst="textNoShape">
              <a:avLst/>
            </a:prstTxWarp>
            <a:spAutoFit/>
          </a:bodyPr>
          <a:lstStyle/>
          <a:p>
            <a:r>
              <a:rPr lang="en-US" sz="2000" dirty="0">
                <a:latin typeface="Arial Black" pitchFamily="-65" charset="0"/>
              </a:rPr>
              <a:t>“Tiny Magnets” Model of Magnetism</a:t>
            </a:r>
          </a:p>
        </p:txBody>
      </p:sp>
      <p:sp>
        <p:nvSpPr>
          <p:cNvPr id="56" name="AutoShape 57"/>
          <p:cNvSpPr>
            <a:spLocks noChangeArrowheads="1"/>
          </p:cNvSpPr>
          <p:nvPr>
            <p:custDataLst>
              <p:tags r:id="rId52"/>
            </p:custDataLst>
          </p:nvPr>
        </p:nvSpPr>
        <p:spPr bwMode="auto">
          <a:xfrm>
            <a:off x="4189413" y="2730500"/>
            <a:ext cx="873125" cy="935038"/>
          </a:xfrm>
          <a:prstGeom prst="downArrow">
            <a:avLst>
              <a:gd name="adj1" fmla="val 50000"/>
              <a:gd name="adj2" fmla="val 26773"/>
            </a:avLst>
          </a:prstGeom>
          <a:solidFill>
            <a:srgbClr val="FFCC00"/>
          </a:solidFill>
          <a:ln w="9525">
            <a:solidFill>
              <a:schemeClr val="tx1"/>
            </a:solidFill>
            <a:miter lim="800000"/>
            <a:headEnd/>
            <a:tailEnd/>
          </a:ln>
          <a:effectLst/>
        </p:spPr>
        <p:txBody>
          <a:bodyPr vert="eaVert" wrap="none" anchor="ctr">
            <a:prstTxWarp prst="textNoShape">
              <a:avLst/>
            </a:prstTxWarp>
          </a:bodyPr>
          <a:lstStyle/>
          <a:p>
            <a:endParaRPr lang="en-US"/>
          </a:p>
        </p:txBody>
      </p:sp>
      <p:sp>
        <p:nvSpPr>
          <p:cNvPr id="57" name="Text Box 58"/>
          <p:cNvSpPr txBox="1">
            <a:spLocks noChangeArrowheads="1"/>
          </p:cNvSpPr>
          <p:nvPr>
            <p:custDataLst>
              <p:tags r:id="rId53"/>
            </p:custDataLst>
          </p:nvPr>
        </p:nvSpPr>
        <p:spPr bwMode="auto">
          <a:xfrm>
            <a:off x="3371850" y="3822700"/>
            <a:ext cx="2584450" cy="396875"/>
          </a:xfrm>
          <a:prstGeom prst="rect">
            <a:avLst/>
          </a:prstGeom>
          <a:noFill/>
          <a:ln w="9525">
            <a:noFill/>
            <a:miter lim="800000"/>
            <a:headEnd/>
            <a:tailEnd/>
          </a:ln>
          <a:effectLst/>
        </p:spPr>
        <p:txBody>
          <a:bodyPr wrap="none">
            <a:prstTxWarp prst="textNoShape">
              <a:avLst/>
            </a:prstTxWarp>
            <a:spAutoFit/>
          </a:bodyPr>
          <a:lstStyle/>
          <a:p>
            <a:r>
              <a:rPr lang="en-US" sz="2000">
                <a:latin typeface="Arial Black" pitchFamily="-65" charset="0"/>
              </a:rPr>
              <a:t>Desired Outcome</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78262" y="635033"/>
            <a:ext cx="6271966" cy="1569660"/>
          </a:xfrm>
          <a:prstGeom prst="rect">
            <a:avLst/>
          </a:prstGeom>
          <a:noFill/>
        </p:spPr>
        <p:txBody>
          <a:bodyPr wrap="square" rtlCol="0">
            <a:spAutoFit/>
          </a:bodyPr>
          <a:lstStyle/>
          <a:p>
            <a:r>
              <a:rPr lang="en-US" sz="3200" dirty="0" smtClean="0">
                <a:solidFill>
                  <a:srgbClr val="B5D2F5"/>
                </a:solidFill>
              </a:rPr>
              <a:t>Through this activity, what do the undergraduates (future elementary teachers) learn?</a:t>
            </a:r>
            <a:endParaRPr lang="en-US" sz="3200" dirty="0">
              <a:solidFill>
                <a:srgbClr val="B5D2F5"/>
              </a:solidFill>
            </a:endParaRPr>
          </a:p>
        </p:txBody>
      </p:sp>
      <p:sp>
        <p:nvSpPr>
          <p:cNvPr id="3" name="TextBox 2"/>
          <p:cNvSpPr txBox="1"/>
          <p:nvPr/>
        </p:nvSpPr>
        <p:spPr>
          <a:xfrm>
            <a:off x="1801482" y="2348163"/>
            <a:ext cx="6327373" cy="2246769"/>
          </a:xfrm>
          <a:prstGeom prst="rect">
            <a:avLst/>
          </a:prstGeom>
          <a:noFill/>
        </p:spPr>
        <p:txBody>
          <a:bodyPr wrap="none" rtlCol="0">
            <a:spAutoFit/>
          </a:bodyPr>
          <a:lstStyle/>
          <a:p>
            <a:pPr>
              <a:buFont typeface="Arial"/>
              <a:buChar char="•"/>
            </a:pPr>
            <a:r>
              <a:rPr lang="en-US" sz="2800" dirty="0" smtClean="0">
                <a:solidFill>
                  <a:schemeClr val="accent2"/>
                </a:solidFill>
              </a:rPr>
              <a:t>Magnetism</a:t>
            </a:r>
          </a:p>
          <a:p>
            <a:r>
              <a:rPr lang="en-US" sz="2800" dirty="0" smtClean="0">
                <a:solidFill>
                  <a:schemeClr val="accent2"/>
                </a:solidFill>
              </a:rPr>
              <a:t> </a:t>
            </a:r>
          </a:p>
          <a:p>
            <a:pPr>
              <a:buFont typeface="Arial"/>
              <a:buChar char="•"/>
            </a:pPr>
            <a:r>
              <a:rPr lang="en-US" sz="2800" dirty="0" smtClean="0">
                <a:solidFill>
                  <a:schemeClr val="accent2"/>
                </a:solidFill>
              </a:rPr>
              <a:t>How models are developed in science </a:t>
            </a:r>
          </a:p>
          <a:p>
            <a:pPr>
              <a:buFont typeface="Arial"/>
              <a:buChar char="•"/>
            </a:pPr>
            <a:endParaRPr lang="en-US" sz="2800" dirty="0" smtClean="0">
              <a:solidFill>
                <a:schemeClr val="accent2"/>
              </a:solidFill>
            </a:endParaRPr>
          </a:p>
          <a:p>
            <a:pPr>
              <a:buFont typeface="Arial"/>
              <a:buChar char="•"/>
            </a:pPr>
            <a:r>
              <a:rPr lang="en-US" sz="2800" dirty="0" smtClean="0">
                <a:solidFill>
                  <a:schemeClr val="accent2"/>
                </a:solidFill>
              </a:rPr>
              <a:t>That they can develop science knowledge</a:t>
            </a:r>
            <a:endParaRPr lang="en-US" sz="2800" dirty="0">
              <a:solidFill>
                <a:schemeClr val="accent2"/>
              </a:solidFill>
            </a:endParaRPr>
          </a:p>
        </p:txBody>
      </p:sp>
      <p:sp>
        <p:nvSpPr>
          <p:cNvPr id="4" name="TextBox 3"/>
          <p:cNvSpPr txBox="1"/>
          <p:nvPr/>
        </p:nvSpPr>
        <p:spPr>
          <a:xfrm>
            <a:off x="978262" y="4845988"/>
            <a:ext cx="7365638" cy="1077218"/>
          </a:xfrm>
          <a:prstGeom prst="rect">
            <a:avLst/>
          </a:prstGeom>
          <a:noFill/>
        </p:spPr>
        <p:txBody>
          <a:bodyPr wrap="square" rtlCol="0">
            <a:spAutoFit/>
          </a:bodyPr>
          <a:lstStyle/>
          <a:p>
            <a:r>
              <a:rPr lang="en-US" sz="3200" dirty="0" smtClean="0">
                <a:solidFill>
                  <a:schemeClr val="accent1"/>
                </a:solidFill>
              </a:rPr>
              <a:t>Can they then implement this (or similar strategies) with their elementary students?</a:t>
            </a:r>
            <a:endParaRPr lang="en-US" sz="3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rabbit_hat.jpg"/>
          <p:cNvPicPr>
            <a:picLocks noChangeAspect="1"/>
          </p:cNvPicPr>
          <p:nvPr/>
        </p:nvPicPr>
        <p:blipFill>
          <a:blip r:embed="rId3"/>
          <a:stretch>
            <a:fillRect/>
          </a:stretch>
        </p:blipFill>
        <p:spPr>
          <a:xfrm>
            <a:off x="-197740" y="0"/>
            <a:ext cx="4991475" cy="6858000"/>
          </a:xfrm>
          <a:prstGeom prst="rect">
            <a:avLst/>
          </a:prstGeom>
        </p:spPr>
      </p:pic>
      <p:sp>
        <p:nvSpPr>
          <p:cNvPr id="5" name="TextBox 4"/>
          <p:cNvSpPr txBox="1"/>
          <p:nvPr/>
        </p:nvSpPr>
        <p:spPr>
          <a:xfrm>
            <a:off x="191958" y="354438"/>
            <a:ext cx="4134550" cy="1200329"/>
          </a:xfrm>
          <a:prstGeom prst="rect">
            <a:avLst/>
          </a:prstGeom>
          <a:noFill/>
        </p:spPr>
        <p:txBody>
          <a:bodyPr wrap="square" rtlCol="0">
            <a:spAutoFit/>
          </a:bodyPr>
          <a:lstStyle/>
          <a:p>
            <a:r>
              <a:rPr lang="en-US" sz="3600" dirty="0" smtClean="0">
                <a:solidFill>
                  <a:srgbClr val="3A8AAD"/>
                </a:solidFill>
              </a:rPr>
              <a:t>It’s a bit of sleight of hand </a:t>
            </a:r>
            <a:endParaRPr lang="en-US" sz="3600" dirty="0">
              <a:solidFill>
                <a:srgbClr val="3A8AAD"/>
              </a:solidFill>
            </a:endParaRPr>
          </a:p>
        </p:txBody>
      </p:sp>
      <p:sp>
        <p:nvSpPr>
          <p:cNvPr id="6" name="TextBox 5"/>
          <p:cNvSpPr txBox="1"/>
          <p:nvPr/>
        </p:nvSpPr>
        <p:spPr>
          <a:xfrm>
            <a:off x="5301085" y="1004240"/>
            <a:ext cx="3169815" cy="3539430"/>
          </a:xfrm>
          <a:prstGeom prst="rect">
            <a:avLst/>
          </a:prstGeom>
          <a:noFill/>
        </p:spPr>
        <p:txBody>
          <a:bodyPr wrap="square" rtlCol="0">
            <a:spAutoFit/>
          </a:bodyPr>
          <a:lstStyle/>
          <a:p>
            <a:r>
              <a:rPr lang="en-US" sz="3200" dirty="0" smtClean="0">
                <a:solidFill>
                  <a:schemeClr val="accent1"/>
                </a:solidFill>
              </a:rPr>
              <a:t>They don’t know that we know that they will likely propose the charge separation model of magnetism. </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Rounded Rectangle 23"/>
          <p:cNvSpPr/>
          <p:nvPr/>
        </p:nvSpPr>
        <p:spPr>
          <a:xfrm>
            <a:off x="431800" y="2293938"/>
            <a:ext cx="2738438" cy="1093787"/>
          </a:xfrm>
          <a:prstGeom prst="roundRect">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000000"/>
              </a:solidFill>
              <a:latin typeface="Times New Roman"/>
            </a:endParaRPr>
          </a:p>
        </p:txBody>
      </p:sp>
      <p:sp>
        <p:nvSpPr>
          <p:cNvPr id="13" name="Rounded Rectangle 12"/>
          <p:cNvSpPr/>
          <p:nvPr/>
        </p:nvSpPr>
        <p:spPr>
          <a:xfrm>
            <a:off x="527050" y="1314450"/>
            <a:ext cx="2481263" cy="822325"/>
          </a:xfrm>
          <a:prstGeom prst="roundRect">
            <a:avLst/>
          </a:prstGeom>
          <a:solidFill>
            <a:schemeClr val="accent4">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Observe rubbed nail acts like a magnet</a:t>
            </a:r>
          </a:p>
        </p:txBody>
      </p:sp>
      <p:sp>
        <p:nvSpPr>
          <p:cNvPr id="41" name="Rounded Rectangle 40"/>
          <p:cNvSpPr/>
          <p:nvPr/>
        </p:nvSpPr>
        <p:spPr>
          <a:xfrm>
            <a:off x="536575" y="3552825"/>
            <a:ext cx="2481263" cy="820738"/>
          </a:xfrm>
          <a:prstGeom prst="roundRect">
            <a:avLst/>
          </a:prstGeom>
          <a:solidFill>
            <a:schemeClr val="accent4">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Predict that upon cutting a nail in half, 2 monopoles</a:t>
            </a:r>
          </a:p>
          <a:p>
            <a:pPr algn="ctr">
              <a:defRPr/>
            </a:pPr>
            <a:endParaRPr lang="en-US" sz="1800" dirty="0">
              <a:solidFill>
                <a:srgbClr val="000000"/>
              </a:solidFill>
              <a:latin typeface="Times New Roman"/>
            </a:endParaRPr>
          </a:p>
        </p:txBody>
      </p:sp>
      <p:sp>
        <p:nvSpPr>
          <p:cNvPr id="43" name="Rounded Rectangle 42"/>
          <p:cNvSpPr/>
          <p:nvPr/>
        </p:nvSpPr>
        <p:spPr>
          <a:xfrm>
            <a:off x="531813" y="4651375"/>
            <a:ext cx="2481262" cy="820738"/>
          </a:xfrm>
          <a:prstGeom prst="roundRect">
            <a:avLst/>
          </a:prstGeom>
          <a:solidFill>
            <a:schemeClr val="accent4">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Observe 2 smaller magnets </a:t>
            </a:r>
          </a:p>
        </p:txBody>
      </p:sp>
      <p:sp>
        <p:nvSpPr>
          <p:cNvPr id="45" name="Rounded Rectangle 44"/>
          <p:cNvSpPr/>
          <p:nvPr/>
        </p:nvSpPr>
        <p:spPr>
          <a:xfrm>
            <a:off x="3314700" y="1323975"/>
            <a:ext cx="2481263" cy="820738"/>
          </a:xfrm>
          <a:prstGeom prst="roundRect">
            <a:avLst/>
          </a:prstGeom>
          <a:solidFill>
            <a:schemeClr val="accent4">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Compare “rubbed” and “</a:t>
            </a:r>
            <a:r>
              <a:rPr lang="en-US" sz="1800" dirty="0" err="1">
                <a:solidFill>
                  <a:srgbClr val="000000"/>
                </a:solidFill>
                <a:latin typeface="Times New Roman"/>
              </a:rPr>
              <a:t>unrubbed</a:t>
            </a:r>
            <a:r>
              <a:rPr lang="en-US" sz="1800" dirty="0">
                <a:solidFill>
                  <a:srgbClr val="000000"/>
                </a:solidFill>
                <a:latin typeface="Times New Roman"/>
              </a:rPr>
              <a:t>” nail</a:t>
            </a:r>
          </a:p>
        </p:txBody>
      </p:sp>
      <p:sp>
        <p:nvSpPr>
          <p:cNvPr id="47" name="Rounded Rectangle 46"/>
          <p:cNvSpPr/>
          <p:nvPr/>
        </p:nvSpPr>
        <p:spPr>
          <a:xfrm>
            <a:off x="3324225" y="2433638"/>
            <a:ext cx="2481263" cy="822325"/>
          </a:xfrm>
          <a:prstGeom prst="roundRect">
            <a:avLst/>
          </a:prstGeom>
          <a:solidFill>
            <a:schemeClr val="accent4">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Explain what makes a rubbed nail act like a magnet</a:t>
            </a:r>
          </a:p>
        </p:txBody>
      </p:sp>
      <p:sp>
        <p:nvSpPr>
          <p:cNvPr id="49" name="Rounded Rectangle 48"/>
          <p:cNvSpPr/>
          <p:nvPr/>
        </p:nvSpPr>
        <p:spPr>
          <a:xfrm>
            <a:off x="3324225" y="3548063"/>
            <a:ext cx="2481263" cy="820737"/>
          </a:xfrm>
          <a:prstGeom prst="roundRect">
            <a:avLst/>
          </a:prstGeom>
          <a:solidFill>
            <a:schemeClr val="accent4">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What will happen when nail is cut in half?</a:t>
            </a:r>
          </a:p>
        </p:txBody>
      </p:sp>
      <p:sp>
        <p:nvSpPr>
          <p:cNvPr id="51" name="Rounded Rectangle 50"/>
          <p:cNvSpPr/>
          <p:nvPr/>
        </p:nvSpPr>
        <p:spPr>
          <a:xfrm>
            <a:off x="3333750" y="4672013"/>
            <a:ext cx="2481263" cy="820737"/>
          </a:xfrm>
          <a:prstGeom prst="roundRect">
            <a:avLst/>
          </a:prstGeom>
          <a:solidFill>
            <a:schemeClr val="accent4">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Cut nail in half</a:t>
            </a:r>
          </a:p>
        </p:txBody>
      </p:sp>
      <p:sp>
        <p:nvSpPr>
          <p:cNvPr id="53" name="Rounded Rectangle 52"/>
          <p:cNvSpPr/>
          <p:nvPr/>
        </p:nvSpPr>
        <p:spPr>
          <a:xfrm>
            <a:off x="6103938" y="1355725"/>
            <a:ext cx="2481262" cy="822325"/>
          </a:xfrm>
          <a:prstGeom prst="roundRect">
            <a:avLst/>
          </a:prstGeom>
          <a:solidFill>
            <a:schemeClr val="accent4">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FFFFFF"/>
                </a:solidFill>
                <a:latin typeface="Times New Roman"/>
              </a:rPr>
              <a:t>Observe Phenomenon</a:t>
            </a:r>
          </a:p>
        </p:txBody>
      </p:sp>
      <p:sp>
        <p:nvSpPr>
          <p:cNvPr id="55" name="Rounded Rectangle 54"/>
          <p:cNvSpPr/>
          <p:nvPr/>
        </p:nvSpPr>
        <p:spPr>
          <a:xfrm>
            <a:off x="6111875" y="2454275"/>
            <a:ext cx="2481263" cy="822325"/>
          </a:xfrm>
          <a:prstGeom prst="roundRect">
            <a:avLst/>
          </a:prstGeom>
          <a:solidFill>
            <a:schemeClr val="accent4">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FFFFFF"/>
                </a:solidFill>
                <a:latin typeface="Times New Roman"/>
              </a:rPr>
              <a:t>Explain </a:t>
            </a:r>
          </a:p>
          <a:p>
            <a:pPr algn="ctr">
              <a:defRPr/>
            </a:pPr>
            <a:r>
              <a:rPr lang="en-US" sz="1800" dirty="0">
                <a:solidFill>
                  <a:srgbClr val="FFFFFF"/>
                </a:solidFill>
                <a:latin typeface="Times New Roman"/>
              </a:rPr>
              <a:t>(propose model)</a:t>
            </a:r>
          </a:p>
        </p:txBody>
      </p:sp>
      <p:sp>
        <p:nvSpPr>
          <p:cNvPr id="57" name="Rounded Rectangle 56"/>
          <p:cNvSpPr/>
          <p:nvPr/>
        </p:nvSpPr>
        <p:spPr>
          <a:xfrm>
            <a:off x="6111875" y="3594100"/>
            <a:ext cx="2481263" cy="820738"/>
          </a:xfrm>
          <a:prstGeom prst="roundRect">
            <a:avLst/>
          </a:prstGeom>
          <a:solidFill>
            <a:schemeClr val="accent4">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FFFFFF"/>
                </a:solidFill>
                <a:latin typeface="Times New Roman"/>
              </a:rPr>
              <a:t>Predict </a:t>
            </a:r>
          </a:p>
          <a:p>
            <a:pPr algn="ctr">
              <a:defRPr/>
            </a:pPr>
            <a:r>
              <a:rPr lang="en-US" sz="1800" dirty="0">
                <a:solidFill>
                  <a:srgbClr val="FFFFFF"/>
                </a:solidFill>
                <a:latin typeface="Times New Roman"/>
              </a:rPr>
              <a:t>(based on model)</a:t>
            </a:r>
          </a:p>
        </p:txBody>
      </p:sp>
      <p:sp>
        <p:nvSpPr>
          <p:cNvPr id="59" name="Rounded Rectangle 58"/>
          <p:cNvSpPr/>
          <p:nvPr/>
        </p:nvSpPr>
        <p:spPr>
          <a:xfrm>
            <a:off x="6108700" y="4692650"/>
            <a:ext cx="2481263" cy="820738"/>
          </a:xfrm>
          <a:prstGeom prst="roundRect">
            <a:avLst/>
          </a:prstGeom>
          <a:solidFill>
            <a:schemeClr val="accent4">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latin typeface="Times New Roman"/>
              </a:rPr>
              <a:t>Test</a:t>
            </a:r>
          </a:p>
        </p:txBody>
      </p:sp>
      <p:sp>
        <p:nvSpPr>
          <p:cNvPr id="60" name="Rounded Rectangle 59"/>
          <p:cNvSpPr/>
          <p:nvPr/>
        </p:nvSpPr>
        <p:spPr>
          <a:xfrm>
            <a:off x="555625" y="5686425"/>
            <a:ext cx="2481263" cy="820738"/>
          </a:xfrm>
          <a:prstGeom prst="roundRect">
            <a:avLst/>
          </a:prstGeom>
          <a:solidFill>
            <a:schemeClr val="accent4">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Domain-like model of magnetism</a:t>
            </a:r>
          </a:p>
        </p:txBody>
      </p:sp>
      <p:sp>
        <p:nvSpPr>
          <p:cNvPr id="68" name="Rounded Rectangle 67"/>
          <p:cNvSpPr/>
          <p:nvPr/>
        </p:nvSpPr>
        <p:spPr>
          <a:xfrm>
            <a:off x="3330575" y="5770563"/>
            <a:ext cx="2482850" cy="820737"/>
          </a:xfrm>
          <a:prstGeom prst="roundRect">
            <a:avLst/>
          </a:prstGeom>
          <a:solidFill>
            <a:schemeClr val="accent4">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Explain how cutting the nail results in two nails</a:t>
            </a:r>
          </a:p>
        </p:txBody>
      </p:sp>
      <p:sp>
        <p:nvSpPr>
          <p:cNvPr id="84" name="Rounded Rectangle 83"/>
          <p:cNvSpPr/>
          <p:nvPr/>
        </p:nvSpPr>
        <p:spPr>
          <a:xfrm>
            <a:off x="6119813" y="5765800"/>
            <a:ext cx="2481262" cy="820738"/>
          </a:xfrm>
          <a:prstGeom prst="roundRect">
            <a:avLst/>
          </a:prstGeom>
          <a:solidFill>
            <a:schemeClr val="accent4">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tx1"/>
                </a:solidFill>
                <a:latin typeface="Times New Roman"/>
              </a:rPr>
              <a:t>Revise</a:t>
            </a:r>
          </a:p>
        </p:txBody>
      </p:sp>
      <p:sp>
        <p:nvSpPr>
          <p:cNvPr id="25" name="Right Arrow 24"/>
          <p:cNvSpPr/>
          <p:nvPr/>
        </p:nvSpPr>
        <p:spPr>
          <a:xfrm rot="2973059">
            <a:off x="2713831" y="3175794"/>
            <a:ext cx="846138" cy="393700"/>
          </a:xfrm>
          <a:prstGeom prst="right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46" name="TextBox 84"/>
          <p:cNvSpPr txBox="1">
            <a:spLocks noChangeArrowheads="1"/>
          </p:cNvSpPr>
          <p:nvPr/>
        </p:nvSpPr>
        <p:spPr bwMode="auto">
          <a:xfrm>
            <a:off x="6296101" y="876300"/>
            <a:ext cx="1857299" cy="369332"/>
          </a:xfrm>
          <a:prstGeom prst="rect">
            <a:avLst/>
          </a:prstGeom>
          <a:noFill/>
          <a:ln w="9525">
            <a:noFill/>
            <a:miter lim="800000"/>
            <a:headEnd/>
            <a:tailEnd/>
          </a:ln>
        </p:spPr>
        <p:txBody>
          <a:bodyPr wrap="none">
            <a:prstTxWarp prst="textNoShape">
              <a:avLst/>
            </a:prstTxWarp>
            <a:spAutoFit/>
          </a:bodyPr>
          <a:lstStyle/>
          <a:p>
            <a:r>
              <a:rPr lang="en-US" dirty="0">
                <a:latin typeface="Times New Roman" pitchFamily="-65" charset="0"/>
                <a:ea typeface="Times New Roman" pitchFamily="-65" charset="0"/>
                <a:cs typeface="Times New Roman" pitchFamily="-65" charset="0"/>
              </a:rPr>
              <a:t>Scientific practice</a:t>
            </a:r>
          </a:p>
        </p:txBody>
      </p:sp>
      <p:sp>
        <p:nvSpPr>
          <p:cNvPr id="22547" name="TextBox 93"/>
          <p:cNvSpPr txBox="1">
            <a:spLocks noChangeArrowheads="1"/>
          </p:cNvSpPr>
          <p:nvPr/>
        </p:nvSpPr>
        <p:spPr bwMode="auto">
          <a:xfrm>
            <a:off x="4094163" y="877888"/>
            <a:ext cx="812918" cy="369332"/>
          </a:xfrm>
          <a:prstGeom prst="rect">
            <a:avLst/>
          </a:prstGeom>
          <a:noFill/>
          <a:ln w="9525">
            <a:noFill/>
            <a:miter lim="800000"/>
            <a:headEnd/>
            <a:tailEnd/>
          </a:ln>
        </p:spPr>
        <p:txBody>
          <a:bodyPr wrap="none">
            <a:prstTxWarp prst="textNoShape">
              <a:avLst/>
            </a:prstTxWarp>
            <a:spAutoFit/>
          </a:bodyPr>
          <a:lstStyle/>
          <a:p>
            <a:r>
              <a:rPr lang="en-US" dirty="0">
                <a:latin typeface="Times New Roman" pitchFamily="-65" charset="0"/>
                <a:ea typeface="Times New Roman" pitchFamily="-65" charset="0"/>
                <a:cs typeface="Times New Roman" pitchFamily="-65" charset="0"/>
              </a:rPr>
              <a:t>Events</a:t>
            </a:r>
          </a:p>
        </p:txBody>
      </p:sp>
      <p:sp>
        <p:nvSpPr>
          <p:cNvPr id="22548" name="TextBox 96"/>
          <p:cNvSpPr txBox="1">
            <a:spLocks noChangeArrowheads="1"/>
          </p:cNvSpPr>
          <p:nvPr/>
        </p:nvSpPr>
        <p:spPr bwMode="auto">
          <a:xfrm>
            <a:off x="1211263" y="874713"/>
            <a:ext cx="902749" cy="369332"/>
          </a:xfrm>
          <a:prstGeom prst="rect">
            <a:avLst/>
          </a:prstGeom>
          <a:noFill/>
          <a:ln w="9525">
            <a:noFill/>
            <a:miter lim="800000"/>
            <a:headEnd/>
            <a:tailEnd/>
          </a:ln>
        </p:spPr>
        <p:txBody>
          <a:bodyPr wrap="none">
            <a:prstTxWarp prst="textNoShape">
              <a:avLst/>
            </a:prstTxWarp>
            <a:spAutoFit/>
          </a:bodyPr>
          <a:lstStyle/>
          <a:p>
            <a:r>
              <a:rPr lang="en-US" dirty="0" smtClean="0">
                <a:latin typeface="Times New Roman" pitchFamily="-65" charset="0"/>
                <a:ea typeface="Times New Roman" pitchFamily="-65" charset="0"/>
                <a:cs typeface="Times New Roman" pitchFamily="-65" charset="0"/>
              </a:rPr>
              <a:t>Actions</a:t>
            </a:r>
            <a:endParaRPr lang="en-US" dirty="0">
              <a:latin typeface="Times New Roman" pitchFamily="-65" charset="0"/>
              <a:ea typeface="Times New Roman" pitchFamily="-65" charset="0"/>
              <a:cs typeface="Times New Roman" pitchFamily="-65" charset="0"/>
            </a:endParaRPr>
          </a:p>
        </p:txBody>
      </p:sp>
      <p:sp>
        <p:nvSpPr>
          <p:cNvPr id="39" name="Rounded Rectangle 38"/>
          <p:cNvSpPr/>
          <p:nvPr/>
        </p:nvSpPr>
        <p:spPr>
          <a:xfrm>
            <a:off x="536575" y="2414588"/>
            <a:ext cx="2481263" cy="820737"/>
          </a:xfrm>
          <a:prstGeom prst="roundRect">
            <a:avLst/>
          </a:prstGeom>
          <a:solidFill>
            <a:schemeClr val="accent4">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000000"/>
                </a:solidFill>
                <a:latin typeface="Times New Roman"/>
              </a:rPr>
              <a:t>“charge separation model”</a:t>
            </a:r>
          </a:p>
        </p:txBody>
      </p:sp>
      <p:sp>
        <p:nvSpPr>
          <p:cNvPr id="26" name="Down Arrow 25"/>
          <p:cNvSpPr/>
          <p:nvPr/>
        </p:nvSpPr>
        <p:spPr>
          <a:xfrm>
            <a:off x="4465638" y="2157413"/>
            <a:ext cx="271462" cy="269875"/>
          </a:xfrm>
          <a:prstGeom prst="downArrow">
            <a:avLst>
              <a:gd name="adj1" fmla="val 21875"/>
              <a:gd name="adj2" fmla="val 40625"/>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Down Arrow 26"/>
          <p:cNvSpPr/>
          <p:nvPr/>
        </p:nvSpPr>
        <p:spPr>
          <a:xfrm>
            <a:off x="4459288" y="3262313"/>
            <a:ext cx="271462" cy="269875"/>
          </a:xfrm>
          <a:prstGeom prst="downArrow">
            <a:avLst>
              <a:gd name="adj1" fmla="val 21875"/>
              <a:gd name="adj2" fmla="val 40625"/>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Down Arrow 27"/>
          <p:cNvSpPr/>
          <p:nvPr/>
        </p:nvSpPr>
        <p:spPr>
          <a:xfrm>
            <a:off x="4452938" y="4379913"/>
            <a:ext cx="271462" cy="269875"/>
          </a:xfrm>
          <a:prstGeom prst="downArrow">
            <a:avLst>
              <a:gd name="adj1" fmla="val 21875"/>
              <a:gd name="adj2" fmla="val 40625"/>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4471988" y="5497513"/>
            <a:ext cx="271462" cy="269875"/>
          </a:xfrm>
          <a:prstGeom prst="downArrow">
            <a:avLst>
              <a:gd name="adj1" fmla="val 21875"/>
              <a:gd name="adj2" fmla="val 40625"/>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97" name="Text Box 4"/>
          <p:cNvSpPr txBox="1">
            <a:spLocks noChangeArrowheads="1"/>
          </p:cNvSpPr>
          <p:nvPr>
            <p:custDataLst>
              <p:tags r:id="rId1"/>
            </p:custDataLst>
          </p:nvPr>
        </p:nvSpPr>
        <p:spPr bwMode="auto">
          <a:xfrm>
            <a:off x="0" y="0"/>
            <a:ext cx="9220200" cy="492443"/>
          </a:xfrm>
          <a:prstGeom prst="rect">
            <a:avLst/>
          </a:prstGeom>
          <a:solidFill>
            <a:schemeClr val="accent1"/>
          </a:solidFill>
          <a:ln w="9525">
            <a:noFill/>
            <a:miter lim="800000"/>
            <a:headEnd/>
            <a:tailEnd/>
          </a:ln>
        </p:spPr>
        <p:txBody>
          <a:bodyPr wrap="square">
            <a:prstTxWarp prst="textNoShape">
              <a:avLst/>
            </a:prstTxWarp>
            <a:spAutoFit/>
          </a:bodyPr>
          <a:lstStyle/>
          <a:p>
            <a:r>
              <a:rPr lang="en-US" sz="2600" b="1" dirty="0" smtClean="0">
                <a:solidFill>
                  <a:schemeClr val="bg1"/>
                </a:solidFill>
                <a:latin typeface="Arial Black" pitchFamily="-65" charset="0"/>
                <a:ea typeface="Arial Black" pitchFamily="-65" charset="0"/>
                <a:cs typeface="Arial Black" pitchFamily="-65" charset="0"/>
              </a:rPr>
              <a:t>  </a:t>
            </a:r>
            <a:r>
              <a:rPr lang="en-US" sz="2000" b="1" dirty="0" smtClean="0">
                <a:solidFill>
                  <a:schemeClr val="bg1"/>
                </a:solidFill>
                <a:latin typeface="Arial Black" pitchFamily="-65" charset="0"/>
                <a:ea typeface="Arial Black" pitchFamily="-65" charset="0"/>
                <a:cs typeface="Arial Black" pitchFamily="-65" charset="0"/>
              </a:rPr>
              <a:t>Model of Magnetism Activity </a:t>
            </a:r>
            <a:endParaRPr lang="en-US" sz="2000" b="1" dirty="0">
              <a:solidFill>
                <a:schemeClr val="bg1"/>
              </a:solidFill>
              <a:latin typeface="Arial Black" pitchFamily="-65" charset="0"/>
              <a:ea typeface="Arial Black" pitchFamily="-65" charset="0"/>
              <a:cs typeface="Arial Black" pitchFamily="-65"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96200" y="466264"/>
            <a:ext cx="5538320" cy="523220"/>
          </a:xfrm>
          <a:prstGeom prst="rect">
            <a:avLst/>
          </a:prstGeom>
          <a:noFill/>
        </p:spPr>
        <p:txBody>
          <a:bodyPr wrap="none" rtlCol="0">
            <a:spAutoFit/>
          </a:bodyPr>
          <a:lstStyle/>
          <a:p>
            <a:r>
              <a:rPr lang="en-US" sz="2800" dirty="0" smtClean="0">
                <a:solidFill>
                  <a:srgbClr val="FFB91D"/>
                </a:solidFill>
              </a:rPr>
              <a:t>Ms. Carter’s Elementary School Class</a:t>
            </a:r>
            <a:endParaRPr lang="en-US" sz="2800" dirty="0">
              <a:solidFill>
                <a:srgbClr val="FFB91D"/>
              </a:solidFill>
            </a:endParaRPr>
          </a:p>
        </p:txBody>
      </p:sp>
      <p:pic>
        <p:nvPicPr>
          <p:cNvPr id="4" name="Picture 3"/>
          <p:cNvPicPr>
            <a:picLocks noChangeAspect="1"/>
          </p:cNvPicPr>
          <p:nvPr/>
        </p:nvPicPr>
        <p:blipFill>
          <a:blip r:embed="rId3"/>
          <a:stretch>
            <a:fillRect/>
          </a:stretch>
        </p:blipFill>
        <p:spPr>
          <a:xfrm>
            <a:off x="0" y="2135278"/>
            <a:ext cx="9144000" cy="2102188"/>
          </a:xfrm>
          <a:prstGeom prst="rect">
            <a:avLst/>
          </a:prstGeom>
        </p:spPr>
      </p:pic>
      <p:pic>
        <p:nvPicPr>
          <p:cNvPr id="6" name="Picture 5" descr="Picture 21.png"/>
          <p:cNvPicPr>
            <a:picLocks noChangeAspect="1"/>
          </p:cNvPicPr>
          <p:nvPr/>
        </p:nvPicPr>
        <p:blipFill>
          <a:blip r:embed="rId4"/>
          <a:stretch>
            <a:fillRect/>
          </a:stretch>
        </p:blipFill>
        <p:spPr>
          <a:xfrm>
            <a:off x="2266760" y="2438401"/>
            <a:ext cx="2286000" cy="1446376"/>
          </a:xfrm>
          <a:prstGeom prst="rect">
            <a:avLst/>
          </a:prstGeom>
        </p:spPr>
      </p:pic>
      <p:pic>
        <p:nvPicPr>
          <p:cNvPr id="7" name="Picture 6" descr="Picture 22.png"/>
          <p:cNvPicPr>
            <a:picLocks noChangeAspect="1"/>
          </p:cNvPicPr>
          <p:nvPr/>
        </p:nvPicPr>
        <p:blipFill>
          <a:blip r:embed="rId5"/>
          <a:stretch>
            <a:fillRect/>
          </a:stretch>
        </p:blipFill>
        <p:spPr>
          <a:xfrm>
            <a:off x="6849583" y="2462445"/>
            <a:ext cx="2275177" cy="1461170"/>
          </a:xfrm>
          <a:prstGeom prst="rect">
            <a:avLst/>
          </a:prstGeom>
        </p:spPr>
      </p:pic>
      <p:pic>
        <p:nvPicPr>
          <p:cNvPr id="8" name="Picture 7" descr="Picture 23.png"/>
          <p:cNvPicPr>
            <a:picLocks noChangeAspect="1"/>
          </p:cNvPicPr>
          <p:nvPr/>
        </p:nvPicPr>
        <p:blipFill>
          <a:blip r:embed="rId6"/>
          <a:stretch>
            <a:fillRect/>
          </a:stretch>
        </p:blipFill>
        <p:spPr>
          <a:xfrm>
            <a:off x="76960" y="2438401"/>
            <a:ext cx="2099767" cy="1485214"/>
          </a:xfrm>
          <a:prstGeom prst="rect">
            <a:avLst/>
          </a:prstGeom>
        </p:spPr>
      </p:pic>
      <p:pic>
        <p:nvPicPr>
          <p:cNvPr id="9" name="Picture 8" descr="Picture 24.png"/>
          <p:cNvPicPr>
            <a:picLocks noChangeAspect="1"/>
          </p:cNvPicPr>
          <p:nvPr/>
        </p:nvPicPr>
        <p:blipFill>
          <a:blip r:embed="rId7"/>
          <a:stretch>
            <a:fillRect/>
          </a:stretch>
        </p:blipFill>
        <p:spPr>
          <a:xfrm>
            <a:off x="4600473" y="2343286"/>
            <a:ext cx="2199555" cy="1541491"/>
          </a:xfrm>
          <a:prstGeom prst="rect">
            <a:avLst/>
          </a:prstGeom>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7" descr="Picture 9.png"/>
          <p:cNvPicPr>
            <a:picLocks noChangeAspect="1"/>
          </p:cNvPicPr>
          <p:nvPr/>
        </p:nvPicPr>
        <p:blipFill>
          <a:blip r:embed="rId3"/>
          <a:srcRect/>
          <a:stretch>
            <a:fillRect/>
          </a:stretch>
        </p:blipFill>
        <p:spPr bwMode="auto">
          <a:xfrm>
            <a:off x="0" y="152400"/>
            <a:ext cx="9144000" cy="5635625"/>
          </a:xfrm>
          <a:prstGeom prst="rect">
            <a:avLst/>
          </a:prstGeom>
          <a:noFill/>
          <a:ln w="9525">
            <a:noFill/>
            <a:miter lim="800000"/>
            <a:headEnd/>
            <a:tailEnd/>
          </a:ln>
        </p:spPr>
      </p:pic>
      <p:sp>
        <p:nvSpPr>
          <p:cNvPr id="9" name="Rounded Rectangle 8"/>
          <p:cNvSpPr/>
          <p:nvPr/>
        </p:nvSpPr>
        <p:spPr>
          <a:xfrm>
            <a:off x="7486650" y="1981200"/>
            <a:ext cx="1525588" cy="850900"/>
          </a:xfrm>
          <a:prstGeom prst="roundRect">
            <a:avLst>
              <a:gd name="adj" fmla="val 10697"/>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1300" dirty="0">
                <a:solidFill>
                  <a:schemeClr val="bg1"/>
                </a:solidFill>
                <a:latin typeface="Times New Roman"/>
                <a:cs typeface="Times New Roman"/>
              </a:rPr>
              <a:t>Students propose “dust” and “activation” models</a:t>
            </a:r>
          </a:p>
        </p:txBody>
      </p:sp>
      <p:sp>
        <p:nvSpPr>
          <p:cNvPr id="6" name="Rounded Rectangle 5"/>
          <p:cNvSpPr/>
          <p:nvPr/>
        </p:nvSpPr>
        <p:spPr>
          <a:xfrm>
            <a:off x="5962650" y="3044825"/>
            <a:ext cx="1344613" cy="850900"/>
          </a:xfrm>
          <a:prstGeom prst="roundRect">
            <a:avLst>
              <a:gd name="adj" fmla="val 7712"/>
            </a:avLst>
          </a:prstGeom>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300" dirty="0">
                <a:solidFill>
                  <a:srgbClr val="000000"/>
                </a:solidFill>
                <a:latin typeface="Times New Roman"/>
                <a:cs typeface="Times New Roman"/>
              </a:rPr>
              <a:t>Predict what will happen when dust is rubbed off</a:t>
            </a:r>
          </a:p>
        </p:txBody>
      </p:sp>
      <p:sp>
        <p:nvSpPr>
          <p:cNvPr id="7" name="Rounded Rectangle 6"/>
          <p:cNvSpPr/>
          <p:nvPr/>
        </p:nvSpPr>
        <p:spPr>
          <a:xfrm>
            <a:off x="7493000" y="3100387"/>
            <a:ext cx="1549400" cy="714375"/>
          </a:xfrm>
          <a:prstGeom prst="roundRect">
            <a:avLst>
              <a:gd name="adj" fmla="val 6000"/>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1300" dirty="0">
                <a:solidFill>
                  <a:srgbClr val="000000"/>
                </a:solidFill>
                <a:latin typeface="Times New Roman"/>
                <a:cs typeface="Times New Roman"/>
              </a:rPr>
              <a:t>Students predict nail will no longer be magnetized</a:t>
            </a:r>
          </a:p>
        </p:txBody>
      </p:sp>
      <p:sp>
        <p:nvSpPr>
          <p:cNvPr id="11" name="Rounded Rectangle 10"/>
          <p:cNvSpPr/>
          <p:nvPr/>
        </p:nvSpPr>
        <p:spPr>
          <a:xfrm>
            <a:off x="5975350" y="3975100"/>
            <a:ext cx="1344613" cy="850900"/>
          </a:xfrm>
          <a:prstGeom prst="roundRect">
            <a:avLst>
              <a:gd name="adj" fmla="val 7712"/>
            </a:avLst>
          </a:prstGeom>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300" dirty="0">
                <a:solidFill>
                  <a:srgbClr val="000000"/>
                </a:solidFill>
                <a:latin typeface="Times New Roman"/>
                <a:cs typeface="Times New Roman"/>
              </a:rPr>
              <a:t>Observe what happens when dust is rubbed off</a:t>
            </a:r>
          </a:p>
        </p:txBody>
      </p:sp>
      <p:sp>
        <p:nvSpPr>
          <p:cNvPr id="28679" name="TextBox 17"/>
          <p:cNvSpPr txBox="1">
            <a:spLocks noChangeArrowheads="1"/>
          </p:cNvSpPr>
          <p:nvPr/>
        </p:nvSpPr>
        <p:spPr bwMode="auto">
          <a:xfrm>
            <a:off x="5741988" y="5988050"/>
            <a:ext cx="1312862" cy="461963"/>
          </a:xfrm>
          <a:prstGeom prst="rect">
            <a:avLst/>
          </a:prstGeom>
          <a:noFill/>
          <a:ln w="9525">
            <a:noFill/>
            <a:miter lim="800000"/>
            <a:headEnd/>
            <a:tailEnd/>
          </a:ln>
        </p:spPr>
        <p:txBody>
          <a:bodyPr wrap="none">
            <a:prstTxWarp prst="textNoShape">
              <a:avLst/>
            </a:prstTxWarp>
            <a:spAutoFit/>
          </a:bodyPr>
          <a:lstStyle/>
          <a:p>
            <a:r>
              <a:rPr lang="en-US">
                <a:latin typeface="Times New Roman" pitchFamily="-65" charset="0"/>
                <a:ea typeface="Times New Roman" pitchFamily="-65" charset="0"/>
                <a:cs typeface="Times New Roman" pitchFamily="-65" charset="0"/>
              </a:rPr>
              <a:t>Different</a:t>
            </a:r>
          </a:p>
        </p:txBody>
      </p:sp>
      <p:sp>
        <p:nvSpPr>
          <p:cNvPr id="13" name="Bent Arrow 12"/>
          <p:cNvSpPr/>
          <p:nvPr/>
        </p:nvSpPr>
        <p:spPr>
          <a:xfrm rot="5400000" flipH="1" flipV="1">
            <a:off x="3204369" y="3791744"/>
            <a:ext cx="1414462" cy="3606800"/>
          </a:xfrm>
          <a:prstGeom prst="bentArrow">
            <a:avLst>
              <a:gd name="adj1" fmla="val 5791"/>
              <a:gd name="adj2" fmla="val 11622"/>
              <a:gd name="adj3" fmla="val 11208"/>
              <a:gd name="adj4" fmla="val 38194"/>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4" name="Bent Arrow 13"/>
          <p:cNvSpPr/>
          <p:nvPr/>
        </p:nvSpPr>
        <p:spPr>
          <a:xfrm rot="5400000" flipH="1" flipV="1">
            <a:off x="3635375" y="5661025"/>
            <a:ext cx="517525" cy="320675"/>
          </a:xfrm>
          <a:prstGeom prst="bentArrow">
            <a:avLst>
              <a:gd name="adj1" fmla="val 24122"/>
              <a:gd name="adj2" fmla="val 43445"/>
              <a:gd name="adj3" fmla="val 43276"/>
              <a:gd name="adj4" fmla="val 38194"/>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0" name="Bent Arrow 19"/>
          <p:cNvSpPr/>
          <p:nvPr/>
        </p:nvSpPr>
        <p:spPr>
          <a:xfrm rot="16200000" flipV="1">
            <a:off x="4668838" y="5661026"/>
            <a:ext cx="517525" cy="320675"/>
          </a:xfrm>
          <a:prstGeom prst="bentArrow">
            <a:avLst>
              <a:gd name="adj1" fmla="val 24122"/>
              <a:gd name="adj2" fmla="val 43445"/>
              <a:gd name="adj3" fmla="val 43276"/>
              <a:gd name="adj4" fmla="val 38194"/>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1" name="Bent Arrow 20"/>
          <p:cNvSpPr/>
          <p:nvPr/>
        </p:nvSpPr>
        <p:spPr>
          <a:xfrm rot="16200000" flipV="1">
            <a:off x="6261895" y="5466556"/>
            <a:ext cx="1355725" cy="315913"/>
          </a:xfrm>
          <a:prstGeom prst="bentArrow">
            <a:avLst>
              <a:gd name="adj1" fmla="val 24122"/>
              <a:gd name="adj2" fmla="val 43445"/>
              <a:gd name="adj3" fmla="val 43276"/>
              <a:gd name="adj4" fmla="val 38194"/>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8684" name="TextBox 17"/>
          <p:cNvSpPr txBox="1">
            <a:spLocks noChangeArrowheads="1"/>
          </p:cNvSpPr>
          <p:nvPr/>
        </p:nvSpPr>
        <p:spPr bwMode="auto">
          <a:xfrm>
            <a:off x="4084637" y="5765800"/>
            <a:ext cx="868363" cy="461963"/>
          </a:xfrm>
          <a:prstGeom prst="rect">
            <a:avLst/>
          </a:prstGeom>
          <a:noFill/>
          <a:ln w="9525">
            <a:noFill/>
            <a:miter lim="800000"/>
            <a:headEnd/>
            <a:tailEnd/>
          </a:ln>
        </p:spPr>
        <p:txBody>
          <a:bodyPr wrap="none">
            <a:prstTxWarp prst="textNoShape">
              <a:avLst/>
            </a:prstTxWarp>
            <a:spAutoFit/>
          </a:bodyPr>
          <a:lstStyle/>
          <a:p>
            <a:r>
              <a:rPr lang="en-US" dirty="0">
                <a:latin typeface="Times New Roman" pitchFamily="-65" charset="0"/>
                <a:ea typeface="Times New Roman" pitchFamily="-65" charset="0"/>
                <a:cs typeface="Times New Roman" pitchFamily="-65" charset="0"/>
              </a:rPr>
              <a:t>Same</a:t>
            </a:r>
          </a:p>
        </p:txBody>
      </p:sp>
      <p:sp>
        <p:nvSpPr>
          <p:cNvPr id="15" name="TextBox 14"/>
          <p:cNvSpPr txBox="1"/>
          <p:nvPr/>
        </p:nvSpPr>
        <p:spPr>
          <a:xfrm>
            <a:off x="292100" y="1422400"/>
            <a:ext cx="6489700" cy="646331"/>
          </a:xfrm>
          <a:prstGeom prst="rect">
            <a:avLst/>
          </a:prstGeom>
          <a:solidFill>
            <a:schemeClr val="bg2">
              <a:lumMod val="75000"/>
            </a:schemeClr>
          </a:solidFill>
          <a:effectLst/>
        </p:spPr>
        <p:txBody>
          <a:bodyPr wrap="square">
            <a:spAutoFit/>
          </a:bodyPr>
          <a:lstStyle/>
          <a:p>
            <a:pPr>
              <a:defRPr/>
            </a:pPr>
            <a:r>
              <a:rPr lang="en-US" dirty="0"/>
              <a:t>The differences at the event level were necessary to preserve the similarities at the scientific practice level</a:t>
            </a:r>
            <a:r>
              <a:rPr lang="en-US" dirty="0" smtClean="0"/>
              <a:t>.</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304800" y="2664836"/>
            <a:ext cx="3365564" cy="2897763"/>
          </a:xfrm>
          <a:prstGeom prst="rect">
            <a:avLst/>
          </a:prstGeom>
        </p:spPr>
      </p:pic>
      <p:pic>
        <p:nvPicPr>
          <p:cNvPr id="5" name="Picture 4"/>
          <p:cNvPicPr>
            <a:picLocks noChangeAspect="1"/>
          </p:cNvPicPr>
          <p:nvPr/>
        </p:nvPicPr>
        <p:blipFill>
          <a:blip r:embed="rId4"/>
          <a:stretch>
            <a:fillRect/>
          </a:stretch>
        </p:blipFill>
        <p:spPr>
          <a:xfrm flipH="1">
            <a:off x="5715000" y="2664837"/>
            <a:ext cx="2952749" cy="2897763"/>
          </a:xfrm>
          <a:prstGeom prst="rect">
            <a:avLst/>
          </a:prstGeom>
        </p:spPr>
      </p:pic>
      <p:sp>
        <p:nvSpPr>
          <p:cNvPr id="6" name="Right Arrow 5"/>
          <p:cNvSpPr/>
          <p:nvPr/>
        </p:nvSpPr>
        <p:spPr>
          <a:xfrm>
            <a:off x="3746564" y="3655437"/>
            <a:ext cx="2044636"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410200" y="1752600"/>
            <a:ext cx="1793304" cy="523220"/>
          </a:xfrm>
          <a:prstGeom prst="rect">
            <a:avLst/>
          </a:prstGeom>
          <a:noFill/>
        </p:spPr>
        <p:txBody>
          <a:bodyPr wrap="none" rtlCol="0">
            <a:spAutoFit/>
          </a:bodyPr>
          <a:lstStyle/>
          <a:p>
            <a:r>
              <a:rPr lang="en-US" sz="2800" dirty="0" smtClean="0"/>
              <a:t>Knowledge</a:t>
            </a:r>
            <a:endParaRPr lang="en-US" sz="2800" dirty="0"/>
          </a:p>
        </p:txBody>
      </p:sp>
      <p:sp>
        <p:nvSpPr>
          <p:cNvPr id="8" name="TextBox 7"/>
          <p:cNvSpPr txBox="1"/>
          <p:nvPr/>
        </p:nvSpPr>
        <p:spPr>
          <a:xfrm>
            <a:off x="2286000" y="1752600"/>
            <a:ext cx="1793304" cy="523220"/>
          </a:xfrm>
          <a:prstGeom prst="rect">
            <a:avLst/>
          </a:prstGeom>
          <a:noFill/>
        </p:spPr>
        <p:txBody>
          <a:bodyPr wrap="none" rtlCol="0">
            <a:spAutoFit/>
          </a:bodyPr>
          <a:lstStyle/>
          <a:p>
            <a:r>
              <a:rPr lang="en-US" sz="2800" dirty="0" smtClean="0"/>
              <a:t>Knowledge</a:t>
            </a:r>
            <a:endParaRPr lang="en-US" sz="2800" dirty="0"/>
          </a:p>
        </p:txBody>
      </p:sp>
      <p:sp>
        <p:nvSpPr>
          <p:cNvPr id="9" name="TextBox 8"/>
          <p:cNvSpPr txBox="1"/>
          <p:nvPr/>
        </p:nvSpPr>
        <p:spPr>
          <a:xfrm>
            <a:off x="4495800" y="1676400"/>
            <a:ext cx="440145" cy="707886"/>
          </a:xfrm>
          <a:prstGeom prst="rect">
            <a:avLst/>
          </a:prstGeom>
          <a:noFill/>
        </p:spPr>
        <p:txBody>
          <a:bodyPr wrap="none" rtlCol="0">
            <a:spAutoFit/>
          </a:bodyPr>
          <a:lstStyle/>
          <a:p>
            <a:r>
              <a:rPr lang="en-US" sz="4000" dirty="0" smtClean="0">
                <a:solidFill>
                  <a:schemeClr val="accent1"/>
                </a:solidFill>
              </a:rPr>
              <a:t>≠</a:t>
            </a:r>
            <a:endParaRPr lang="en-US" sz="4000" dirty="0">
              <a:solidFill>
                <a:schemeClr val="accent1"/>
              </a:solidFill>
            </a:endParaRPr>
          </a:p>
        </p:txBody>
      </p:sp>
      <p:cxnSp>
        <p:nvCxnSpPr>
          <p:cNvPr id="11" name="Straight Arrow Connector 10"/>
          <p:cNvCxnSpPr>
            <a:stCxn id="8" idx="2"/>
          </p:cNvCxnSpPr>
          <p:nvPr/>
        </p:nvCxnSpPr>
        <p:spPr>
          <a:xfrm rot="5400000">
            <a:off x="2768418" y="2250602"/>
            <a:ext cx="389017" cy="439452"/>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306854" y="2275820"/>
            <a:ext cx="398746" cy="38902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ube 6"/>
          <p:cNvSpPr/>
          <p:nvPr/>
        </p:nvSpPr>
        <p:spPr>
          <a:xfrm>
            <a:off x="2791310" y="770941"/>
            <a:ext cx="3386676" cy="4351867"/>
          </a:xfrm>
          <a:prstGeom prst="cube">
            <a:avLst>
              <a:gd name="adj" fmla="val 10121"/>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3200" dirty="0" smtClean="0">
                <a:solidFill>
                  <a:schemeClr val="bg1"/>
                </a:solidFill>
                <a:latin typeface="Copperplate Gothic Bold"/>
              </a:rPr>
              <a:t>New </a:t>
            </a:r>
          </a:p>
          <a:p>
            <a:pPr algn="ctr"/>
            <a:r>
              <a:rPr lang="en-US" sz="3200" dirty="0" smtClean="0">
                <a:solidFill>
                  <a:schemeClr val="bg1"/>
                </a:solidFill>
                <a:latin typeface="Copperplate Gothic Bold"/>
              </a:rPr>
              <a:t>Physics Curriculum</a:t>
            </a:r>
          </a:p>
          <a:p>
            <a:pPr algn="ctr"/>
            <a:endParaRPr lang="en-US" sz="3200" dirty="0" smtClean="0">
              <a:solidFill>
                <a:schemeClr val="bg1"/>
              </a:solidFill>
              <a:latin typeface="Copperplate Gothic Bold"/>
            </a:endParaRPr>
          </a:p>
          <a:p>
            <a:pPr algn="ctr"/>
            <a:endParaRPr lang="en-US" sz="3200" dirty="0" smtClean="0">
              <a:solidFill>
                <a:schemeClr val="bg1"/>
              </a:solidFill>
              <a:latin typeface="Copperplate Gothic Bold"/>
            </a:endParaRPr>
          </a:p>
          <a:p>
            <a:pPr algn="ctr"/>
            <a:endParaRPr lang="en-US" sz="3200" dirty="0">
              <a:solidFill>
                <a:schemeClr val="bg1"/>
              </a:solidFill>
              <a:latin typeface="Copperplate Gothic Bold"/>
            </a:endParaRPr>
          </a:p>
        </p:txBody>
      </p:sp>
      <p:cxnSp>
        <p:nvCxnSpPr>
          <p:cNvPr id="9" name="Straight Connector 8"/>
          <p:cNvCxnSpPr/>
          <p:nvPr/>
        </p:nvCxnSpPr>
        <p:spPr>
          <a:xfrm>
            <a:off x="3045320" y="974141"/>
            <a:ext cx="2912534"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129987" y="906412"/>
            <a:ext cx="2912534"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6188" y="838683"/>
            <a:ext cx="2912534"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994529" y="1041882"/>
            <a:ext cx="2912534"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3868177" y="3082345"/>
            <a:ext cx="4080926"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3944374" y="3014603"/>
            <a:ext cx="4080926"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4029038" y="2929927"/>
            <a:ext cx="4080926"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088301" y="2862185"/>
            <a:ext cx="4080926"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20602276">
            <a:off x="148690" y="843995"/>
            <a:ext cx="2823559" cy="923330"/>
          </a:xfrm>
          <a:prstGeom prst="rect">
            <a:avLst/>
          </a:prstGeom>
          <a:noFill/>
        </p:spPr>
        <p:txBody>
          <a:bodyPr wrap="square" rtlCol="0">
            <a:spAutoFit/>
          </a:bodyPr>
          <a:lstStyle/>
          <a:p>
            <a:r>
              <a:rPr lang="en-US" dirty="0" smtClean="0"/>
              <a:t>Research on students’ Ideas about forces, electricity, quantum mechanics….</a:t>
            </a:r>
            <a:endParaRPr lang="en-US" dirty="0"/>
          </a:p>
        </p:txBody>
      </p:sp>
      <p:sp>
        <p:nvSpPr>
          <p:cNvPr id="30" name="TextBox 29"/>
          <p:cNvSpPr txBox="1"/>
          <p:nvPr/>
        </p:nvSpPr>
        <p:spPr>
          <a:xfrm rot="562654">
            <a:off x="321477" y="3147434"/>
            <a:ext cx="2125890" cy="923330"/>
          </a:xfrm>
          <a:prstGeom prst="rect">
            <a:avLst/>
          </a:prstGeom>
          <a:noFill/>
        </p:spPr>
        <p:txBody>
          <a:bodyPr wrap="none" rtlCol="0">
            <a:spAutoFit/>
          </a:bodyPr>
          <a:lstStyle/>
          <a:p>
            <a:r>
              <a:rPr lang="en-US" dirty="0" smtClean="0"/>
              <a:t>Research on </a:t>
            </a:r>
          </a:p>
          <a:p>
            <a:r>
              <a:rPr lang="en-US" dirty="0" smtClean="0"/>
              <a:t>how undergraduates</a:t>
            </a:r>
          </a:p>
          <a:p>
            <a:r>
              <a:rPr lang="en-US" dirty="0" smtClean="0"/>
              <a:t>learn</a:t>
            </a:r>
            <a:endParaRPr lang="en-US" dirty="0"/>
          </a:p>
        </p:txBody>
      </p:sp>
      <p:sp>
        <p:nvSpPr>
          <p:cNvPr id="31" name="TextBox 30"/>
          <p:cNvSpPr txBox="1"/>
          <p:nvPr/>
        </p:nvSpPr>
        <p:spPr>
          <a:xfrm rot="20232772">
            <a:off x="1105940" y="5196658"/>
            <a:ext cx="1567744" cy="923330"/>
          </a:xfrm>
          <a:prstGeom prst="rect">
            <a:avLst/>
          </a:prstGeom>
          <a:noFill/>
        </p:spPr>
        <p:txBody>
          <a:bodyPr wrap="none" rtlCol="0">
            <a:spAutoFit/>
          </a:bodyPr>
          <a:lstStyle/>
          <a:p>
            <a:r>
              <a:rPr lang="en-US" dirty="0" smtClean="0"/>
              <a:t>Evaluations of </a:t>
            </a:r>
          </a:p>
          <a:p>
            <a:r>
              <a:rPr lang="en-US" dirty="0" smtClean="0"/>
              <a:t>other curricula</a:t>
            </a:r>
          </a:p>
          <a:p>
            <a:r>
              <a:rPr lang="en-US" dirty="0" smtClean="0"/>
              <a:t> (what works?)</a:t>
            </a:r>
            <a:endParaRPr lang="en-US" dirty="0"/>
          </a:p>
        </p:txBody>
      </p:sp>
      <p:sp>
        <p:nvSpPr>
          <p:cNvPr id="32" name="TextBox 31"/>
          <p:cNvSpPr txBox="1"/>
          <p:nvPr/>
        </p:nvSpPr>
        <p:spPr>
          <a:xfrm rot="340526">
            <a:off x="6561460" y="782455"/>
            <a:ext cx="2115408" cy="1200329"/>
          </a:xfrm>
          <a:prstGeom prst="rect">
            <a:avLst/>
          </a:prstGeom>
          <a:noFill/>
        </p:spPr>
        <p:txBody>
          <a:bodyPr wrap="square" rtlCol="0">
            <a:spAutoFit/>
          </a:bodyPr>
          <a:lstStyle/>
          <a:p>
            <a:r>
              <a:rPr lang="en-US" dirty="0" smtClean="0"/>
              <a:t>Research on students’ ideas about the Nature of Science</a:t>
            </a:r>
            <a:endParaRPr lang="en-US" dirty="0"/>
          </a:p>
        </p:txBody>
      </p:sp>
      <p:sp>
        <p:nvSpPr>
          <p:cNvPr id="33" name="TextBox 32"/>
          <p:cNvSpPr txBox="1"/>
          <p:nvPr/>
        </p:nvSpPr>
        <p:spPr>
          <a:xfrm>
            <a:off x="5467688" y="5193514"/>
            <a:ext cx="3569368" cy="1477328"/>
          </a:xfrm>
          <a:prstGeom prst="rect">
            <a:avLst/>
          </a:prstGeom>
          <a:noFill/>
        </p:spPr>
        <p:txBody>
          <a:bodyPr wrap="square" rtlCol="0">
            <a:spAutoFit/>
          </a:bodyPr>
          <a:lstStyle/>
          <a:p>
            <a:r>
              <a:rPr lang="en-US" dirty="0" smtClean="0">
                <a:solidFill>
                  <a:schemeClr val="accent1"/>
                </a:solidFill>
              </a:rPr>
              <a:t>Research from Physics Education Research, Science Education, Cognitive Science and Psychology contributes to our development of curriculum and activities</a:t>
            </a:r>
            <a:endParaRPr lang="en-US" dirty="0">
              <a:solidFill>
                <a:schemeClr val="accent1"/>
              </a:solidFill>
            </a:endParaRPr>
          </a:p>
        </p:txBody>
      </p:sp>
      <p:sp>
        <p:nvSpPr>
          <p:cNvPr id="34" name="Rectangle 33"/>
          <p:cNvSpPr/>
          <p:nvPr/>
        </p:nvSpPr>
        <p:spPr>
          <a:xfrm>
            <a:off x="2804678" y="1043470"/>
            <a:ext cx="3102385" cy="4065970"/>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latin typeface="Arial Black"/>
              </a:rPr>
              <a:t>New </a:t>
            </a:r>
          </a:p>
          <a:p>
            <a:pPr algn="ctr"/>
            <a:r>
              <a:rPr lang="en-US" sz="3600" dirty="0" smtClean="0">
                <a:solidFill>
                  <a:schemeClr val="bg1"/>
                </a:solidFill>
                <a:latin typeface="Arial Black"/>
              </a:rPr>
              <a:t>Physics </a:t>
            </a:r>
          </a:p>
          <a:p>
            <a:pPr algn="ctr"/>
            <a:r>
              <a:rPr lang="en-US" sz="3600" dirty="0" smtClean="0">
                <a:solidFill>
                  <a:schemeClr val="bg1"/>
                </a:solidFill>
                <a:latin typeface="Arial Black"/>
              </a:rPr>
              <a:t>Curriculum</a:t>
            </a:r>
          </a:p>
          <a:p>
            <a:pPr algn="ctr"/>
            <a:endParaRPr lang="en-US" sz="3600" dirty="0" smtClean="0">
              <a:solidFill>
                <a:schemeClr val="bg1"/>
              </a:solidFill>
              <a:latin typeface="Arial Black"/>
            </a:endParaRPr>
          </a:p>
          <a:p>
            <a:pPr algn="ctr"/>
            <a:endParaRPr lang="en-US" sz="3600" dirty="0" smtClean="0">
              <a:solidFill>
                <a:schemeClr val="bg1"/>
              </a:solidFill>
              <a:latin typeface="Arial Black"/>
            </a:endParaRPr>
          </a:p>
          <a:p>
            <a:pPr algn="ctr"/>
            <a:endParaRPr lang="en-US" sz="3600" dirty="0">
              <a:solidFill>
                <a:schemeClr val="bg1"/>
              </a:solidFill>
              <a:latin typeface="Arial Black"/>
            </a:endParaRPr>
          </a:p>
        </p:txBody>
      </p:sp>
      <p:sp>
        <p:nvSpPr>
          <p:cNvPr id="35" name="Circular Arrow 34"/>
          <p:cNvSpPr/>
          <p:nvPr/>
        </p:nvSpPr>
        <p:spPr>
          <a:xfrm>
            <a:off x="2165684" y="890258"/>
            <a:ext cx="964303" cy="1261768"/>
          </a:xfrm>
          <a:prstGeom prst="circularArrow">
            <a:avLst>
              <a:gd name="adj1" fmla="val 12500"/>
              <a:gd name="adj2" fmla="val 1142319"/>
              <a:gd name="adj3" fmla="val 20457681"/>
              <a:gd name="adj4" fmla="val 14966627"/>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Circular Arrow 35"/>
          <p:cNvSpPr/>
          <p:nvPr/>
        </p:nvSpPr>
        <p:spPr>
          <a:xfrm flipH="1">
            <a:off x="5467688" y="1109289"/>
            <a:ext cx="1365032" cy="1042737"/>
          </a:xfrm>
          <a:prstGeom prst="circularArrow">
            <a:avLst>
              <a:gd name="adj1" fmla="val 12500"/>
              <a:gd name="adj2" fmla="val 1142319"/>
              <a:gd name="adj3" fmla="val 20457681"/>
              <a:gd name="adj4" fmla="val 14403750"/>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Circular Arrow 37"/>
          <p:cNvSpPr/>
          <p:nvPr/>
        </p:nvSpPr>
        <p:spPr>
          <a:xfrm rot="20837367" flipV="1">
            <a:off x="2480159" y="4884285"/>
            <a:ext cx="1130326" cy="1215999"/>
          </a:xfrm>
          <a:prstGeom prst="circularArrow">
            <a:avLst>
              <a:gd name="adj1" fmla="val 12500"/>
              <a:gd name="adj2" fmla="val 1142319"/>
              <a:gd name="adj3" fmla="val 20457681"/>
              <a:gd name="adj4" fmla="val 13055011"/>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 name="Circular Arrow 38"/>
          <p:cNvSpPr/>
          <p:nvPr/>
        </p:nvSpPr>
        <p:spPr>
          <a:xfrm rot="16999567">
            <a:off x="2309159" y="2992324"/>
            <a:ext cx="964303" cy="1261768"/>
          </a:xfrm>
          <a:prstGeom prst="circularArrow">
            <a:avLst>
              <a:gd name="adj1" fmla="val 12500"/>
              <a:gd name="adj2" fmla="val 1142319"/>
              <a:gd name="adj3" fmla="val 20457681"/>
              <a:gd name="adj4" fmla="val 14966627"/>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3">
            <a:grayscl/>
            <a:lum bright="-5000"/>
            <a:alphaModFix amt="77000"/>
          </a:blip>
          <a:stretch>
            <a:fillRect/>
          </a:stretch>
        </p:blipFill>
        <p:spPr>
          <a:xfrm>
            <a:off x="1752600" y="152400"/>
            <a:ext cx="5562600" cy="3815932"/>
          </a:xfrm>
          <a:prstGeom prst="rect">
            <a:avLst/>
          </a:prstGeom>
        </p:spPr>
      </p:pic>
      <p:sp>
        <p:nvSpPr>
          <p:cNvPr id="11" name="Subtitle 2"/>
          <p:cNvSpPr txBox="1">
            <a:spLocks/>
          </p:cNvSpPr>
          <p:nvPr/>
        </p:nvSpPr>
        <p:spPr>
          <a:xfrm>
            <a:off x="381000" y="3962400"/>
            <a:ext cx="8763000" cy="2438400"/>
          </a:xfrm>
          <a:prstGeom prst="rect">
            <a:avLst/>
          </a:prstGeom>
        </p:spPr>
        <p:txBody>
          <a:bodyPr vert="horz" lIns="91440" tIns="45720" rIns="91440" bIns="45720" rtlCol="0">
            <a:normAutofit/>
          </a:bodyPr>
          <a:lstStyle/>
          <a:p>
            <a:endParaRPr lang="en-US" sz="3200" b="1" dirty="0" smtClean="0">
              <a:solidFill>
                <a:schemeClr val="accent2"/>
              </a:solidFill>
              <a:effectLst>
                <a:outerShdw blurRad="50800" dist="38100" dir="2700000" algn="tl" rotWithShape="0">
                  <a:srgbClr val="000000">
                    <a:alpha val="43000"/>
                  </a:srgbClr>
                </a:outerShdw>
              </a:effectLst>
            </a:endParaRPr>
          </a:p>
        </p:txBody>
      </p:sp>
      <p:sp>
        <p:nvSpPr>
          <p:cNvPr id="4" name="Content Placeholder 2"/>
          <p:cNvSpPr txBox="1">
            <a:spLocks/>
          </p:cNvSpPr>
          <p:nvPr/>
        </p:nvSpPr>
        <p:spPr>
          <a:xfrm>
            <a:off x="914400" y="3358325"/>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4763"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Like students, teachers need domain specific knowledge that they can use flexibly</a:t>
            </a:r>
          </a:p>
          <a:p>
            <a:pPr marL="342900" marR="0" lvl="0" indent="-4763" algn="l" defTabSz="457200" rtl="0" eaLnBrk="1" fontAlgn="auto" latinLnBrk="0" hangingPunct="1">
              <a:lnSpc>
                <a:spcPct val="100000"/>
              </a:lnSpc>
              <a:spcBef>
                <a:spcPct val="20000"/>
              </a:spcBef>
              <a:spcAft>
                <a:spcPts val="0"/>
              </a:spcAft>
              <a:buClrTx/>
              <a:buSzTx/>
              <a:buFont typeface="Arial"/>
              <a:buNone/>
              <a:tabLst/>
              <a:defRPr/>
            </a:pPr>
            <a:endParaRPr lang="en-US" sz="3200" dirty="0" smtClean="0">
              <a:solidFill>
                <a:schemeClr val="accent1"/>
              </a:solidFill>
            </a:endParaRPr>
          </a:p>
          <a:p>
            <a:pPr marL="342900" marR="0" lvl="0" indent="-4763"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But to do so,</a:t>
            </a:r>
            <a:r>
              <a:rPr kumimoji="0" lang="en-US" sz="3200" b="0" i="0" u="none" strike="noStrike" kern="1200" cap="none" spc="0" normalizeH="0" noProof="0" dirty="0" smtClean="0">
                <a:ln>
                  <a:noFill/>
                </a:ln>
                <a:solidFill>
                  <a:schemeClr val="accent1"/>
                </a:solidFill>
                <a:effectLst/>
                <a:uLnTx/>
                <a:uFillTx/>
                <a:latin typeface="+mn-lt"/>
                <a:ea typeface="+mn-ea"/>
                <a:cs typeface="+mn-cs"/>
              </a:rPr>
              <a:t> they need to understand the decisions that go into curricular design.</a:t>
            </a: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extBox 15"/>
          <p:cNvSpPr txBox="1"/>
          <p:nvPr/>
        </p:nvSpPr>
        <p:spPr>
          <a:xfrm>
            <a:off x="346746" y="30540"/>
            <a:ext cx="4034754" cy="769441"/>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4400" dirty="0" smtClean="0">
                <a:solidFill>
                  <a:srgbClr val="FFCC00"/>
                </a:solidFill>
              </a:rPr>
              <a:t>Thank you!</a:t>
            </a:r>
            <a:endParaRPr lang="en-US" sz="4400" dirty="0">
              <a:solidFill>
                <a:srgbClr val="FFCC00"/>
              </a:solidFill>
            </a:endParaRPr>
          </a:p>
        </p:txBody>
      </p:sp>
      <p:sp>
        <p:nvSpPr>
          <p:cNvPr id="4" name="TextBox 3"/>
          <p:cNvSpPr txBox="1"/>
          <p:nvPr/>
        </p:nvSpPr>
        <p:spPr>
          <a:xfrm>
            <a:off x="346746" y="799981"/>
            <a:ext cx="5537200" cy="584776"/>
          </a:xfrm>
          <a:prstGeom prst="rect">
            <a:avLst/>
          </a:prstGeom>
          <a:noFill/>
          <a:effectLst>
            <a:outerShdw blurRad="63500" dist="50800" dir="2700000" algn="tl" rotWithShape="0">
              <a:srgbClr val="000000">
                <a:alpha val="49000"/>
              </a:srgbClr>
            </a:outerShdw>
          </a:effectLst>
        </p:spPr>
        <p:txBody>
          <a:bodyPr wrap="square" rtlCol="0">
            <a:spAutoFit/>
          </a:bodyPr>
          <a:lstStyle/>
          <a:p>
            <a:r>
              <a:rPr lang="en-US" sz="3200" dirty="0" err="1" smtClean="0">
                <a:solidFill>
                  <a:srgbClr val="FF6600"/>
                </a:solidFill>
              </a:rPr>
              <a:t>dharlow@education.ucsb.edu</a:t>
            </a:r>
            <a:endParaRPr lang="en-US" sz="3200" dirty="0">
              <a:solidFill>
                <a:srgbClr val="FF6600"/>
              </a:solidFill>
            </a:endParaRPr>
          </a:p>
        </p:txBody>
      </p:sp>
      <p:sp>
        <p:nvSpPr>
          <p:cNvPr id="5" name="Content Placeholder 2"/>
          <p:cNvSpPr txBox="1">
            <a:spLocks/>
          </p:cNvSpPr>
          <p:nvPr/>
        </p:nvSpPr>
        <p:spPr>
          <a:xfrm>
            <a:off x="266700" y="1981200"/>
            <a:ext cx="8229600" cy="371316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Csikszentmihalyi</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M. (1997). </a:t>
            </a:r>
            <a:r>
              <a:rPr kumimoji="0" lang="en-US" sz="1200" b="0" i="1" u="none" strike="noStrike" kern="1200" cap="none" spc="0" normalizeH="0" baseline="0" noProof="0" dirty="0" smtClean="0">
                <a:ln>
                  <a:noFill/>
                </a:ln>
                <a:solidFill>
                  <a:srgbClr val="B5D2F5"/>
                </a:solidFill>
                <a:effectLst/>
                <a:uLnTx/>
                <a:uFillTx/>
                <a:latin typeface="Times New Roman"/>
                <a:ea typeface="+mn-ea"/>
                <a:cs typeface="Times New Roman"/>
              </a:rPr>
              <a:t>Creativity: Flow and the psychology of discovery and invention: Harper Perennial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Kim, K. (2006). Can we trust creativity tests: A review of the Torrance Test of Creative Thinking (TTCT</a:t>
            </a:r>
            <a:r>
              <a:rPr kumimoji="0" lang="en-US" sz="1200" b="0" i="1" u="none" strike="noStrike" kern="1200" cap="none" spc="0" normalizeH="0" baseline="0" noProof="0" dirty="0" smtClean="0">
                <a:ln>
                  <a:noFill/>
                </a:ln>
                <a:solidFill>
                  <a:srgbClr val="B5D2F5"/>
                </a:solidFill>
                <a:effectLst/>
                <a:uLnTx/>
                <a:uFillTx/>
                <a:latin typeface="Times New Roman"/>
                <a:ea typeface="+mn-ea"/>
                <a:cs typeface="Times New Roman"/>
              </a:rPr>
              <a:t>). Creativity Research Journal, 18,1,3-14. </a:t>
            </a:r>
            <a:endPar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srgbClr val="B5D2F5"/>
                </a:solidFill>
                <a:effectLst/>
                <a:uLnTx/>
                <a:uFillTx/>
                <a:latin typeface="+mn-lt"/>
                <a:ea typeface="+mn-ea"/>
                <a:cs typeface="+mn-cs"/>
              </a:rPr>
              <a:t>National Research Council. (2007). </a:t>
            </a:r>
            <a:r>
              <a:rPr kumimoji="0" lang="en-US" sz="1200" b="0" i="1" u="none" strike="noStrike" kern="1200" cap="none" spc="0" normalizeH="0" baseline="0" noProof="0" dirty="0" smtClean="0">
                <a:ln>
                  <a:noFill/>
                </a:ln>
                <a:solidFill>
                  <a:srgbClr val="B5D2F5"/>
                </a:solidFill>
                <a:effectLst/>
                <a:uLnTx/>
                <a:uFillTx/>
                <a:latin typeface="+mn-lt"/>
                <a:ea typeface="+mn-ea"/>
                <a:cs typeface="+mn-cs"/>
              </a:rPr>
              <a:t>Ready, Set, Science: Putting research to work in K-8 science classrooms. Washington, D.C.: National Academies Press.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Osborne, J., </a:t>
            </a: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Erduran</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S., &amp; Simon, S. (2004). Enhancing the quality of argument in school science. </a:t>
            </a:r>
            <a:r>
              <a:rPr kumimoji="0" lang="en-US" sz="1200" b="0" i="1" u="none" strike="noStrike" kern="1200" cap="none" spc="0" normalizeH="0" baseline="0" noProof="0" dirty="0" smtClean="0">
                <a:ln>
                  <a:noFill/>
                </a:ln>
                <a:solidFill>
                  <a:srgbClr val="B5D2F5"/>
                </a:solidFill>
                <a:effectLst/>
                <a:uLnTx/>
                <a:uFillTx/>
                <a:latin typeface="Times New Roman"/>
                <a:ea typeface="+mn-ea"/>
                <a:cs typeface="Times New Roman"/>
              </a:rPr>
              <a:t>Journal of Research in Science Teaching, 41(10), 994-1020.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Russ, R., </a:t>
            </a: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Scherr</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R., Hammer, D., &amp; </a:t>
            </a: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Mikeska</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J. (2008). Recognizing mechanistic reasoning in student scientific inquiry: a framework for discourse analysis developed from philosophy of science </a:t>
            </a:r>
            <a:r>
              <a:rPr kumimoji="0" lang="en-US" sz="1200" b="0" i="1" u="none" strike="noStrike" kern="1200" cap="none" spc="0" normalizeH="0" baseline="0" noProof="0" dirty="0" smtClean="0">
                <a:ln>
                  <a:noFill/>
                </a:ln>
                <a:solidFill>
                  <a:srgbClr val="B5D2F5"/>
                </a:solidFill>
                <a:effectLst/>
                <a:uLnTx/>
                <a:uFillTx/>
                <a:latin typeface="Times New Roman"/>
                <a:ea typeface="+mn-ea"/>
                <a:cs typeface="Times New Roman"/>
              </a:rPr>
              <a:t>Science Education, 92(3), 499-425.</a:t>
            </a:r>
            <a:endPar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Sawyer, K. (2004). Creative teaching: collaborative discussion as disciplined improvisation. </a:t>
            </a:r>
            <a:r>
              <a:rPr kumimoji="0" lang="en-US" sz="1200" b="0" i="1" u="none" strike="noStrike" kern="1200" cap="none" spc="0" normalizeH="0" baseline="0" noProof="0" dirty="0" smtClean="0">
                <a:ln>
                  <a:noFill/>
                </a:ln>
                <a:solidFill>
                  <a:srgbClr val="B5D2F5"/>
                </a:solidFill>
                <a:effectLst/>
                <a:uLnTx/>
                <a:uFillTx/>
                <a:latin typeface="Times New Roman"/>
                <a:ea typeface="+mn-ea"/>
                <a:cs typeface="Times New Roman"/>
              </a:rPr>
              <a:t>Educational Researcher, 33(2), 12-30.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Schwartz, D., </a:t>
            </a: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Bransford</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J., &amp; Sears, D. (2005). Efficiency and Innovation in transfer. In J. </a:t>
            </a: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Mestre</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(Ed.), </a:t>
            </a:r>
            <a:r>
              <a:rPr kumimoji="0" lang="en-US" sz="1200" b="0" i="1" u="none" strike="noStrike" kern="1200" cap="none" spc="0" normalizeH="0" baseline="0" noProof="0" dirty="0" smtClean="0">
                <a:ln>
                  <a:noFill/>
                </a:ln>
                <a:solidFill>
                  <a:srgbClr val="B5D2F5"/>
                </a:solidFill>
                <a:effectLst/>
                <a:uLnTx/>
                <a:uFillTx/>
                <a:latin typeface="Times New Roman"/>
                <a:ea typeface="+mn-ea"/>
                <a:cs typeface="Times New Roman"/>
              </a:rPr>
              <a:t>Transfer of learning from a modern multidisciplinary perspective (pp. 1-51). Greenwich: Information Age Publishing.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Sternberg, R., &amp; </a:t>
            </a: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Lubert</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T. (1999). The Concept of Creativity: Prospects and Paradigms. In R. Sternberg (Ed.), </a:t>
            </a:r>
            <a:r>
              <a:rPr kumimoji="0" lang="en-US" sz="1200" b="0" i="1" u="none" strike="noStrike" kern="1200" cap="none" spc="0" normalizeH="0" baseline="0" noProof="0" dirty="0" smtClean="0">
                <a:ln>
                  <a:noFill/>
                </a:ln>
                <a:solidFill>
                  <a:srgbClr val="B5D2F5"/>
                </a:solidFill>
                <a:effectLst/>
                <a:uLnTx/>
                <a:uFillTx/>
                <a:latin typeface="Times New Roman"/>
                <a:ea typeface="+mn-ea"/>
                <a:cs typeface="Times New Roman"/>
              </a:rPr>
              <a:t>Handbook of Creativity. Cambridge Cambridge University Press.</a:t>
            </a:r>
            <a:endPar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Tai,R</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et al (2006). Planning Early for a career in science, </a:t>
            </a:r>
            <a:r>
              <a:rPr kumimoji="0" lang="en-US" sz="1200" b="0" i="1" u="none" strike="noStrike" kern="1200" cap="none" spc="0" normalizeH="0" baseline="0" noProof="0" dirty="0" smtClean="0">
                <a:ln>
                  <a:noFill/>
                </a:ln>
                <a:solidFill>
                  <a:srgbClr val="B5D2F5"/>
                </a:solidFill>
                <a:effectLst/>
                <a:uLnTx/>
                <a:uFillTx/>
                <a:latin typeface="Times New Roman"/>
                <a:ea typeface="+mn-ea"/>
                <a:cs typeface="Times New Roman"/>
              </a:rPr>
              <a:t>Science, </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312, 1143.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Windschitl</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M., &amp; Thompson, J. (2006). Transcending simple forms of school science investigation: The impact of </a:t>
            </a:r>
            <a:r>
              <a:rPr kumimoji="0" lang="en-US" sz="1200" b="0" i="0" u="none" strike="noStrike" kern="1200" cap="none" spc="0" normalizeH="0" baseline="0" noProof="0" dirty="0" err="1" smtClean="0">
                <a:ln>
                  <a:noFill/>
                </a:ln>
                <a:solidFill>
                  <a:srgbClr val="B5D2F5"/>
                </a:solidFill>
                <a:effectLst/>
                <a:uLnTx/>
                <a:uFillTx/>
                <a:latin typeface="Times New Roman"/>
                <a:ea typeface="+mn-ea"/>
                <a:cs typeface="Times New Roman"/>
              </a:rPr>
              <a:t>preservice</a:t>
            </a:r>
            <a:r>
              <a:rPr kumimoji="0" lang="en-US" sz="1200" b="0" i="0" u="none" strike="noStrike" kern="1200" cap="none" spc="0" normalizeH="0" baseline="0" noProof="0" dirty="0" smtClean="0">
                <a:ln>
                  <a:noFill/>
                </a:ln>
                <a:solidFill>
                  <a:srgbClr val="B5D2F5"/>
                </a:solidFill>
                <a:effectLst/>
                <a:uLnTx/>
                <a:uFillTx/>
                <a:latin typeface="Times New Roman"/>
                <a:ea typeface="+mn-ea"/>
                <a:cs typeface="Times New Roman"/>
              </a:rPr>
              <a:t> instruction on teachers' understanding of model-based inquiry. </a:t>
            </a:r>
            <a:r>
              <a:rPr kumimoji="0" lang="en-US" sz="1200" b="0" i="1" u="none" strike="noStrike" kern="1200" cap="none" spc="0" normalizeH="0" baseline="0" noProof="0" dirty="0" smtClean="0">
                <a:ln>
                  <a:noFill/>
                </a:ln>
                <a:solidFill>
                  <a:srgbClr val="B5D2F5"/>
                </a:solidFill>
                <a:effectLst/>
                <a:uLnTx/>
                <a:uFillTx/>
                <a:latin typeface="Times New Roman"/>
                <a:ea typeface="+mn-ea"/>
                <a:cs typeface="Times New Roman"/>
              </a:rPr>
              <a:t>American educational research journal, 43(4), 783-835.</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1" u="none" strike="noStrike" kern="1200" cap="none" spc="0" normalizeH="0" baseline="0" noProof="0" dirty="0" smtClean="0">
              <a:ln>
                <a:noFill/>
              </a:ln>
              <a:solidFill>
                <a:schemeClr val="tx1"/>
              </a:solidFill>
              <a:effectLst/>
              <a:uLnTx/>
              <a:uFillTx/>
              <a:latin typeface="Times New Roman"/>
              <a:ea typeface="+mn-ea"/>
              <a:cs typeface="Times New Roman"/>
            </a:endParaRPr>
          </a:p>
        </p:txBody>
      </p:sp>
      <p:sp>
        <p:nvSpPr>
          <p:cNvPr id="7" name="Title 1"/>
          <p:cNvSpPr txBox="1">
            <a:spLocks/>
          </p:cNvSpPr>
          <p:nvPr/>
        </p:nvSpPr>
        <p:spPr>
          <a:xfrm>
            <a:off x="372146" y="1257300"/>
            <a:ext cx="8229600"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Selected references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1285938" y="0"/>
            <a:ext cx="6963818" cy="4647426"/>
          </a:xfrm>
          <a:prstGeom prst="rect">
            <a:avLst/>
          </a:prstGeom>
          <a:noFill/>
        </p:spPr>
        <p:txBody>
          <a:bodyPr wrap="square" lIns="91440" tIns="45720" rIns="91440" bIns="45720">
            <a:spAutoFit/>
          </a:bodyPr>
          <a:lstStyle/>
          <a:p>
            <a:pPr algn="ctr"/>
            <a:r>
              <a:rPr lang="en-US" sz="2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a:t>
            </a:r>
            <a:endParaRPr lang="en-US" sz="2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609595" y="4315871"/>
            <a:ext cx="8500533" cy="1815882"/>
          </a:xfrm>
          <a:prstGeom prst="rect">
            <a:avLst/>
          </a:prstGeom>
          <a:noFill/>
        </p:spPr>
        <p:txBody>
          <a:bodyPr wrap="square" rtlCol="0">
            <a:spAutoFit/>
          </a:bodyPr>
          <a:lstStyle/>
          <a:p>
            <a:r>
              <a:rPr lang="en-US" sz="2800" dirty="0" smtClean="0"/>
              <a:t>20% of California elementary school teachers report spending more than 60 minutes on science </a:t>
            </a:r>
            <a:r>
              <a:rPr lang="en-US" sz="2800" i="1" dirty="0" smtClean="0"/>
              <a:t>per week</a:t>
            </a:r>
            <a:r>
              <a:rPr lang="en-US" sz="2800" dirty="0" smtClean="0"/>
              <a:t>.</a:t>
            </a:r>
          </a:p>
          <a:p>
            <a:endParaRPr lang="en-US" sz="2800" dirty="0" smtClean="0"/>
          </a:p>
          <a:p>
            <a:r>
              <a:rPr lang="en-US" sz="2800" dirty="0" smtClean="0"/>
              <a:t>16% report not teaching science at all. </a:t>
            </a:r>
            <a:endParaRPr lang="en-US" sz="2800" dirty="0"/>
          </a:p>
        </p:txBody>
      </p:sp>
      <p:sp>
        <p:nvSpPr>
          <p:cNvPr id="4" name="TextBox 3"/>
          <p:cNvSpPr txBox="1"/>
          <p:nvPr/>
        </p:nvSpPr>
        <p:spPr>
          <a:xfrm>
            <a:off x="609595" y="6427113"/>
            <a:ext cx="7543576" cy="369332"/>
          </a:xfrm>
          <a:prstGeom prst="rect">
            <a:avLst/>
          </a:prstGeom>
          <a:noFill/>
        </p:spPr>
        <p:txBody>
          <a:bodyPr wrap="none" rtlCol="0">
            <a:spAutoFit/>
          </a:bodyPr>
          <a:lstStyle/>
          <a:p>
            <a:r>
              <a:rPr lang="en-US" dirty="0" err="1" smtClean="0">
                <a:solidFill>
                  <a:schemeClr val="tx1">
                    <a:lumMod val="50000"/>
                  </a:schemeClr>
                </a:solidFill>
              </a:rPr>
              <a:t>Dorph</a:t>
            </a:r>
            <a:r>
              <a:rPr lang="en-US" dirty="0" smtClean="0">
                <a:solidFill>
                  <a:schemeClr val="tx1">
                    <a:lumMod val="50000"/>
                  </a:schemeClr>
                </a:solidFill>
              </a:rPr>
              <a:t>, R., Goldstein, D., Lee, S., </a:t>
            </a:r>
            <a:r>
              <a:rPr lang="en-US" dirty="0" err="1" smtClean="0">
                <a:solidFill>
                  <a:schemeClr val="tx1">
                    <a:lumMod val="50000"/>
                  </a:schemeClr>
                </a:solidFill>
              </a:rPr>
              <a:t>Lepori</a:t>
            </a:r>
            <a:r>
              <a:rPr lang="en-US" dirty="0" smtClean="0">
                <a:solidFill>
                  <a:schemeClr val="tx1">
                    <a:lumMod val="50000"/>
                  </a:schemeClr>
                </a:solidFill>
              </a:rPr>
              <a:t>, K., Schneider, S., </a:t>
            </a:r>
            <a:r>
              <a:rPr lang="en-US" dirty="0" err="1" smtClean="0">
                <a:solidFill>
                  <a:schemeClr val="tx1">
                    <a:lumMod val="50000"/>
                  </a:schemeClr>
                </a:solidFill>
              </a:rPr>
              <a:t>Venkatesan</a:t>
            </a:r>
            <a:r>
              <a:rPr lang="en-US" dirty="0" smtClean="0">
                <a:solidFill>
                  <a:schemeClr val="tx1">
                    <a:lumMod val="50000"/>
                  </a:schemeClr>
                </a:solidFill>
              </a:rPr>
              <a:t>, S, (2007). </a:t>
            </a:r>
            <a:endParaRPr lang="en-US" dirty="0">
              <a:solidFill>
                <a:schemeClr val="tx1">
                  <a:lumMod val="50000"/>
                </a:schemeClr>
              </a:solidFill>
            </a:endParaRPr>
          </a:p>
        </p:txBody>
      </p:sp>
    </p:spTree>
  </p:cSld>
  <p:clrMapOvr>
    <a:masterClrMapping/>
  </p:clrMapOvr>
  <mc:AlternateContent xmlns:mp="http://schemas.microsoft.com/office/mac/powerpoint/2008/main">
    <mc:Choice Requires="mp">
      <mp:transition spd="slow">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u"/>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H_POST_O5_050406_10.jpg"/>
          <p:cNvPicPr>
            <a:picLocks noChangeAspect="1"/>
          </p:cNvPicPr>
          <p:nvPr/>
        </p:nvPicPr>
        <p:blipFill>
          <a:blip r:embed="rId3">
            <a:grayscl/>
          </a:blip>
          <a:stretch>
            <a:fillRect/>
          </a:stretch>
        </p:blipFill>
        <p:spPr>
          <a:xfrm>
            <a:off x="-152400" y="0"/>
            <a:ext cx="9343454" cy="6858000"/>
          </a:xfrm>
          <a:prstGeom prst="rect">
            <a:avLst/>
          </a:prstGeom>
          <a:ln w="38100" cap="sq">
            <a:noFill/>
            <a:prstDash val="solid"/>
            <a:miter lim="800000"/>
          </a:ln>
          <a:effectLst>
            <a:outerShdw blurRad="279400" sx="102000" sy="102000" algn="ctr" rotWithShape="0">
              <a:srgbClr val="000000">
                <a:alpha val="43000"/>
              </a:srgbClr>
            </a:outerShdw>
          </a:effectLst>
        </p:spPr>
      </p:pic>
      <p:sp>
        <p:nvSpPr>
          <p:cNvPr id="6" name="Rectangle 5"/>
          <p:cNvSpPr/>
          <p:nvPr/>
        </p:nvSpPr>
        <p:spPr>
          <a:xfrm>
            <a:off x="-304800" y="-228600"/>
            <a:ext cx="5164322" cy="7315200"/>
          </a:xfrm>
          <a:prstGeom prst="rect">
            <a:avLst/>
          </a:prstGeom>
          <a:solidFill>
            <a:schemeClr val="bg1"/>
          </a:solidFill>
          <a:ln>
            <a:noFill/>
          </a:ln>
          <a:effectLst>
            <a:outerShdw blurRad="40000" dist="23000" dir="5400000" rotWithShape="0">
              <a:srgbClr val="000000">
                <a:alpha val="35000"/>
              </a:srgbClr>
            </a:outerShdw>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accent1"/>
                </a:solidFill>
              </a:rPr>
              <a:t>  What do I want my undergraduate students </a:t>
            </a:r>
          </a:p>
          <a:p>
            <a:pPr algn="ctr"/>
            <a:r>
              <a:rPr lang="en-US" sz="3600" dirty="0" smtClean="0">
                <a:solidFill>
                  <a:schemeClr val="accent1"/>
                </a:solidFill>
              </a:rPr>
              <a:t>to learn?</a:t>
            </a:r>
            <a:endParaRPr lang="en-US" sz="3600" dirty="0">
              <a:solidFill>
                <a:schemeClr val="accent1"/>
              </a:solidFill>
            </a:endParaRPr>
          </a:p>
        </p:txBody>
      </p:sp>
      <p:sp>
        <p:nvSpPr>
          <p:cNvPr id="4" name="Rectangle 3"/>
          <p:cNvSpPr/>
          <p:nvPr/>
        </p:nvSpPr>
        <p:spPr>
          <a:xfrm>
            <a:off x="4114800" y="3429000"/>
            <a:ext cx="4876800" cy="1323439"/>
          </a:xfrm>
          <a:prstGeom prst="rect">
            <a:avLst/>
          </a:prstGeom>
        </p:spPr>
        <p:txBody>
          <a:bodyPr wrap="square">
            <a:spAutoFit/>
          </a:bodyPr>
          <a:lstStyle/>
          <a:p>
            <a:pPr algn="ctr"/>
            <a:r>
              <a:rPr lang="en-US" sz="4000" dirty="0" smtClean="0">
                <a:solidFill>
                  <a:schemeClr val="accent1"/>
                </a:solidFill>
              </a:rPr>
              <a:t>What do I want </a:t>
            </a:r>
            <a:r>
              <a:rPr lang="en-US" sz="4000" i="1" dirty="0" smtClean="0">
                <a:solidFill>
                  <a:schemeClr val="accent2"/>
                </a:solidFill>
              </a:rPr>
              <a:t>her</a:t>
            </a:r>
            <a:r>
              <a:rPr lang="en-US" sz="4000" dirty="0" smtClean="0">
                <a:solidFill>
                  <a:schemeClr val="accent1"/>
                </a:solidFill>
              </a:rPr>
              <a:t> students to learn?</a:t>
            </a:r>
            <a:endParaRPr lang="en-US" sz="4000" dirty="0">
              <a:solidFill>
                <a:schemeClr val="accent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LP_SPM_1.png"/>
          <p:cNvPicPr>
            <a:picLocks noChangeAspect="1"/>
          </p:cNvPicPr>
          <p:nvPr/>
        </p:nvPicPr>
        <p:blipFill>
          <a:blip r:embed="rId3">
            <a:grayscl/>
          </a:blip>
          <a:srcRect l="9035" t="4805" b="30304"/>
          <a:stretch>
            <a:fillRect/>
          </a:stretch>
        </p:blipFill>
        <p:spPr>
          <a:xfrm>
            <a:off x="-536" y="898307"/>
            <a:ext cx="9144536" cy="4084111"/>
          </a:xfrm>
          <a:prstGeom prst="rect">
            <a:avLst/>
          </a:prstGeom>
        </p:spPr>
      </p:pic>
      <p:cxnSp>
        <p:nvCxnSpPr>
          <p:cNvPr id="15" name="Straight Connector 14"/>
          <p:cNvCxnSpPr/>
          <p:nvPr/>
        </p:nvCxnSpPr>
        <p:spPr>
          <a:xfrm rot="16200000" flipH="1">
            <a:off x="2200961" y="1134158"/>
            <a:ext cx="47488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90911" y="896719"/>
            <a:ext cx="8382000" cy="1588"/>
          </a:xfrm>
          <a:prstGeom prst="straightConnector1">
            <a:avLst/>
          </a:prstGeom>
          <a:ln w="117475">
            <a:solidFill>
              <a:schemeClr val="bg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818854" y="1334869"/>
            <a:ext cx="1928307" cy="646331"/>
          </a:xfrm>
          <a:prstGeom prst="rect">
            <a:avLst/>
          </a:prstGeom>
          <a:noFill/>
        </p:spPr>
        <p:txBody>
          <a:bodyPr wrap="none" rtlCol="0">
            <a:spAutoFit/>
          </a:bodyPr>
          <a:lstStyle/>
          <a:p>
            <a:r>
              <a:rPr lang="en-US" dirty="0" smtClean="0">
                <a:solidFill>
                  <a:schemeClr val="accent1"/>
                </a:solidFill>
              </a:rPr>
              <a:t>Begin </a:t>
            </a:r>
          </a:p>
          <a:p>
            <a:r>
              <a:rPr lang="en-US" dirty="0" smtClean="0">
                <a:solidFill>
                  <a:schemeClr val="accent1"/>
                </a:solidFill>
              </a:rPr>
              <a:t>Elementary School</a:t>
            </a:r>
            <a:endParaRPr lang="en-US" dirty="0">
              <a:solidFill>
                <a:schemeClr val="accent1"/>
              </a:solidFill>
            </a:endParaRPr>
          </a:p>
        </p:txBody>
      </p:sp>
      <p:sp>
        <p:nvSpPr>
          <p:cNvPr id="20" name="TextBox 19"/>
          <p:cNvSpPr txBox="1"/>
          <p:nvPr/>
        </p:nvSpPr>
        <p:spPr>
          <a:xfrm>
            <a:off x="5334000" y="1371600"/>
            <a:ext cx="1796661" cy="369332"/>
          </a:xfrm>
          <a:prstGeom prst="rect">
            <a:avLst/>
          </a:prstGeom>
          <a:noFill/>
        </p:spPr>
        <p:txBody>
          <a:bodyPr wrap="none" rtlCol="0">
            <a:spAutoFit/>
          </a:bodyPr>
          <a:lstStyle/>
          <a:p>
            <a:r>
              <a:rPr lang="en-US" dirty="0" smtClean="0">
                <a:solidFill>
                  <a:schemeClr val="accent1"/>
                </a:solidFill>
              </a:rPr>
              <a:t>Graduate College</a:t>
            </a:r>
            <a:endParaRPr lang="en-US" dirty="0">
              <a:solidFill>
                <a:schemeClr val="accent1"/>
              </a:solidFill>
            </a:endParaRPr>
          </a:p>
        </p:txBody>
      </p:sp>
      <p:sp>
        <p:nvSpPr>
          <p:cNvPr id="10" name="Oval 9"/>
          <p:cNvSpPr/>
          <p:nvPr/>
        </p:nvSpPr>
        <p:spPr>
          <a:xfrm>
            <a:off x="1987728" y="630019"/>
            <a:ext cx="914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2010</a:t>
            </a:r>
            <a:endParaRPr lang="en-US" dirty="0">
              <a:solidFill>
                <a:schemeClr val="bg1"/>
              </a:solidFill>
            </a:endParaRPr>
          </a:p>
        </p:txBody>
      </p:sp>
      <p:cxnSp>
        <p:nvCxnSpPr>
          <p:cNvPr id="25" name="Straight Connector 24"/>
          <p:cNvCxnSpPr>
            <a:stCxn id="14" idx="0"/>
          </p:cNvCxnSpPr>
          <p:nvPr/>
        </p:nvCxnSpPr>
        <p:spPr>
          <a:xfrm rot="16200000" flipH="1">
            <a:off x="5836580" y="997119"/>
            <a:ext cx="772301" cy="1"/>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5745218" y="610969"/>
            <a:ext cx="955025" cy="571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2027</a:t>
            </a:r>
            <a:endParaRPr lang="en-US" dirty="0">
              <a:solidFill>
                <a:schemeClr val="bg1"/>
              </a:solidFill>
            </a:endParaRPr>
          </a:p>
        </p:txBody>
      </p:sp>
      <p:sp>
        <p:nvSpPr>
          <p:cNvPr id="11" name="TextBox 10"/>
          <p:cNvSpPr txBox="1"/>
          <p:nvPr/>
        </p:nvSpPr>
        <p:spPr>
          <a:xfrm>
            <a:off x="390911" y="4935262"/>
            <a:ext cx="5334000" cy="138499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800" dirty="0" smtClean="0">
                <a:solidFill>
                  <a:srgbClr val="FF6600"/>
                </a:solidFill>
              </a:rPr>
              <a:t>Today’s children will use </a:t>
            </a:r>
            <a:r>
              <a:rPr lang="en-US" sz="2800" dirty="0" smtClean="0">
                <a:solidFill>
                  <a:srgbClr val="FFCC00"/>
                </a:solidFill>
              </a:rPr>
              <a:t>technologies </a:t>
            </a:r>
            <a:r>
              <a:rPr lang="en-US" sz="2800" dirty="0" smtClean="0">
                <a:solidFill>
                  <a:srgbClr val="FF6600"/>
                </a:solidFill>
              </a:rPr>
              <a:t>we have yet to imagine…</a:t>
            </a:r>
            <a:endParaRPr lang="en-US" sz="2800" dirty="0">
              <a:solidFill>
                <a:srgbClr val="FF6600"/>
              </a:solidFill>
            </a:endParaRPr>
          </a:p>
        </p:txBody>
      </p:sp>
      <p:sp>
        <p:nvSpPr>
          <p:cNvPr id="12" name="TextBox 11"/>
          <p:cNvSpPr txBox="1"/>
          <p:nvPr/>
        </p:nvSpPr>
        <p:spPr>
          <a:xfrm>
            <a:off x="5538842" y="5843203"/>
            <a:ext cx="3708400" cy="954107"/>
          </a:xfrm>
          <a:prstGeom prst="rect">
            <a:avLst/>
          </a:prstGeom>
          <a:noFill/>
          <a:effectLst>
            <a:outerShdw blurRad="63500" dist="50800" dir="2700000" algn="tl" rotWithShape="0">
              <a:srgbClr val="000000">
                <a:alpha val="49000"/>
              </a:srgbClr>
            </a:outerShdw>
          </a:effectLst>
        </p:spPr>
        <p:txBody>
          <a:bodyPr wrap="square" rtlCol="0">
            <a:spAutoFit/>
          </a:bodyPr>
          <a:lstStyle/>
          <a:p>
            <a:r>
              <a:rPr lang="en-US" sz="2800" dirty="0" smtClean="0">
                <a:solidFill>
                  <a:srgbClr val="FF6600"/>
                </a:solidFill>
              </a:rPr>
              <a:t>…and face </a:t>
            </a:r>
            <a:r>
              <a:rPr lang="en-US" sz="2800" dirty="0" smtClean="0">
                <a:solidFill>
                  <a:srgbClr val="FFCC00"/>
                </a:solidFill>
              </a:rPr>
              <a:t>problems</a:t>
            </a:r>
            <a:r>
              <a:rPr lang="en-US" sz="2800" dirty="0" smtClean="0">
                <a:solidFill>
                  <a:srgbClr val="FF6600"/>
                </a:solidFill>
              </a:rPr>
              <a:t> </a:t>
            </a:r>
          </a:p>
          <a:p>
            <a:r>
              <a:rPr lang="en-US" sz="2800" dirty="0" smtClean="0">
                <a:solidFill>
                  <a:srgbClr val="FF6600"/>
                </a:solidFill>
              </a:rPr>
              <a:t>that don’t yet exist</a:t>
            </a:r>
            <a:endParaRPr lang="en-US" sz="2800" dirty="0">
              <a:solidFill>
                <a:srgbClr val="FF66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81000" y="1600200"/>
            <a:ext cx="4427958" cy="3542366"/>
          </a:xfrm>
          <a:prstGeom prst="rect">
            <a:avLst/>
          </a:prstGeom>
        </p:spPr>
      </p:pic>
      <p:sp>
        <p:nvSpPr>
          <p:cNvPr id="19" name="TextBox 18"/>
          <p:cNvSpPr txBox="1"/>
          <p:nvPr/>
        </p:nvSpPr>
        <p:spPr>
          <a:xfrm>
            <a:off x="5029200" y="1483793"/>
            <a:ext cx="3581400" cy="4893648"/>
          </a:xfrm>
          <a:prstGeom prst="rect">
            <a:avLst/>
          </a:prstGeom>
          <a:noFill/>
        </p:spPr>
        <p:txBody>
          <a:bodyPr wrap="square" rtlCol="0">
            <a:spAutoFit/>
          </a:bodyPr>
          <a:lstStyle/>
          <a:p>
            <a:r>
              <a:rPr lang="en-US" sz="2000" dirty="0" smtClean="0">
                <a:solidFill>
                  <a:srgbClr val="FFCC00"/>
                </a:solidFill>
              </a:rPr>
              <a:t>We talk about wanting students (of all ages) to learn that creativity is used in science.</a:t>
            </a:r>
          </a:p>
          <a:p>
            <a:endParaRPr lang="en-US" sz="2000" dirty="0" smtClean="0">
              <a:solidFill>
                <a:srgbClr val="FFCC00"/>
              </a:solidFill>
            </a:endParaRPr>
          </a:p>
          <a:p>
            <a:r>
              <a:rPr lang="en-US" sz="2000" dirty="0" smtClean="0">
                <a:solidFill>
                  <a:srgbClr val="FFCC00"/>
                </a:solidFill>
              </a:rPr>
              <a:t>But we may not pay enough attention to  </a:t>
            </a:r>
            <a:r>
              <a:rPr lang="en-US" sz="2000" i="1" dirty="0" smtClean="0">
                <a:solidFill>
                  <a:srgbClr val="FFCC00"/>
                </a:solidFill>
              </a:rPr>
              <a:t>how</a:t>
            </a:r>
            <a:r>
              <a:rPr lang="en-US" sz="2000" dirty="0" smtClean="0">
                <a:solidFill>
                  <a:srgbClr val="FFCC00"/>
                </a:solidFill>
              </a:rPr>
              <a:t> children develop creativity</a:t>
            </a:r>
          </a:p>
          <a:p>
            <a:r>
              <a:rPr lang="en-US" sz="2000" dirty="0" smtClean="0">
                <a:solidFill>
                  <a:srgbClr val="FFCC00"/>
                </a:solidFill>
              </a:rPr>
              <a:t> </a:t>
            </a:r>
          </a:p>
          <a:p>
            <a:r>
              <a:rPr lang="en-US" sz="2000" dirty="0" smtClean="0">
                <a:solidFill>
                  <a:srgbClr val="FFCC00"/>
                </a:solidFill>
              </a:rPr>
              <a:t>or how to help teachers help students develop it.</a:t>
            </a:r>
          </a:p>
          <a:p>
            <a:endParaRPr lang="en-US" sz="2000" dirty="0" smtClean="0">
              <a:solidFill>
                <a:srgbClr val="FFCC00"/>
              </a:solidFill>
            </a:endParaRPr>
          </a:p>
          <a:p>
            <a:r>
              <a:rPr lang="en-US" sz="2000" dirty="0" smtClean="0">
                <a:solidFill>
                  <a:srgbClr val="FFCC00"/>
                </a:solidFill>
              </a:rPr>
              <a:t>or even what it is.</a:t>
            </a:r>
          </a:p>
          <a:p>
            <a:pPr algn="r"/>
            <a:endParaRPr lang="en-US" sz="3600" dirty="0" smtClean="0">
              <a:solidFill>
                <a:srgbClr val="FFCC00"/>
              </a:solidFill>
            </a:endParaRPr>
          </a:p>
          <a:p>
            <a:r>
              <a:rPr lang="en-US" sz="3600" dirty="0" smtClean="0">
                <a:solidFill>
                  <a:srgbClr val="FFCC00"/>
                </a:solidFill>
              </a:rPr>
              <a:t> </a:t>
            </a:r>
          </a:p>
        </p:txBody>
      </p:sp>
      <p:sp>
        <p:nvSpPr>
          <p:cNvPr id="22" name="Freeform 21"/>
          <p:cNvSpPr/>
          <p:nvPr/>
        </p:nvSpPr>
        <p:spPr>
          <a:xfrm>
            <a:off x="3182785" y="1623493"/>
            <a:ext cx="1612597" cy="941749"/>
          </a:xfrm>
          <a:custGeom>
            <a:avLst/>
            <a:gdLst>
              <a:gd name="connsiteX0" fmla="*/ 199790 w 1612597"/>
              <a:gd name="connsiteY0" fmla="*/ 0 h 941749"/>
              <a:gd name="connsiteX1" fmla="*/ 1612597 w 1612597"/>
              <a:gd name="connsiteY1" fmla="*/ 0 h 941749"/>
              <a:gd name="connsiteX2" fmla="*/ 1198745 w 1612597"/>
              <a:gd name="connsiteY2" fmla="*/ 941749 h 941749"/>
              <a:gd name="connsiteX3" fmla="*/ 0 w 1612597"/>
              <a:gd name="connsiteY3" fmla="*/ 941749 h 941749"/>
              <a:gd name="connsiteX4" fmla="*/ 199790 w 1612597"/>
              <a:gd name="connsiteY4" fmla="*/ 0 h 94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597" h="941749">
                <a:moveTo>
                  <a:pt x="199790" y="0"/>
                </a:moveTo>
                <a:lnTo>
                  <a:pt x="1612597" y="0"/>
                </a:lnTo>
                <a:lnTo>
                  <a:pt x="1198745" y="941749"/>
                </a:lnTo>
                <a:lnTo>
                  <a:pt x="0" y="941749"/>
                </a:lnTo>
                <a:lnTo>
                  <a:pt x="199790" y="0"/>
                </a:lnTo>
                <a:close/>
              </a:path>
            </a:pathLst>
          </a:cu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Create</a:t>
            </a:r>
            <a:endParaRPr lang="en-US" dirty="0">
              <a:solidFill>
                <a:schemeClr val="tx1"/>
              </a:solidFill>
            </a:endParaRPr>
          </a:p>
        </p:txBody>
      </p:sp>
      <p:sp>
        <p:nvSpPr>
          <p:cNvPr id="12" name="TextBox 11"/>
          <p:cNvSpPr txBox="1"/>
          <p:nvPr/>
        </p:nvSpPr>
        <p:spPr>
          <a:xfrm>
            <a:off x="482329" y="5568790"/>
            <a:ext cx="2938988" cy="646331"/>
          </a:xfrm>
          <a:prstGeom prst="rect">
            <a:avLst/>
          </a:prstGeom>
          <a:noFill/>
        </p:spPr>
        <p:txBody>
          <a:bodyPr wrap="none" rtlCol="0">
            <a:spAutoFit/>
          </a:bodyPr>
          <a:lstStyle/>
          <a:p>
            <a:r>
              <a:rPr lang="en-US" dirty="0" smtClean="0"/>
              <a:t>Revised Bloom’s Taxonomy</a:t>
            </a:r>
          </a:p>
          <a:p>
            <a:r>
              <a:rPr lang="en-US" dirty="0" smtClean="0"/>
              <a:t>Anderson, &amp; </a:t>
            </a:r>
            <a:r>
              <a:rPr lang="en-US" dirty="0" err="1" smtClean="0"/>
              <a:t>Krathwohl</a:t>
            </a:r>
            <a:r>
              <a:rPr lang="en-US" dirty="0" smtClean="0"/>
              <a:t>, 2001</a:t>
            </a:r>
            <a:endParaRPr lang="en-US" dirty="0"/>
          </a:p>
        </p:txBody>
      </p:sp>
      <p:sp>
        <p:nvSpPr>
          <p:cNvPr id="7" name="TextBox 6"/>
          <p:cNvSpPr txBox="1"/>
          <p:nvPr/>
        </p:nvSpPr>
        <p:spPr>
          <a:xfrm>
            <a:off x="1644984" y="228600"/>
            <a:ext cx="1928733" cy="630942"/>
          </a:xfrm>
          <a:prstGeom prst="rect">
            <a:avLst/>
          </a:prstGeom>
          <a:noFill/>
        </p:spPr>
        <p:txBody>
          <a:bodyPr wrap="none" rtlCol="0">
            <a:spAutoFit/>
          </a:bodyPr>
          <a:lstStyle/>
          <a:p>
            <a:r>
              <a:rPr lang="en-US" sz="3500" dirty="0" smtClean="0">
                <a:solidFill>
                  <a:schemeClr val="accent2"/>
                </a:solidFill>
              </a:rPr>
              <a:t>Creativity</a:t>
            </a:r>
            <a:endParaRPr lang="en-US" sz="3500" dirty="0">
              <a:solidFill>
                <a:schemeClr val="accent2"/>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686800" cy="3048000"/>
          </a:xfrm>
        </p:spPr>
        <p:txBody>
          <a:bodyPr/>
          <a:lstStyle/>
          <a:p>
            <a:pPr>
              <a:buNone/>
            </a:pPr>
            <a:r>
              <a:rPr lang="en-US" dirty="0" smtClean="0">
                <a:solidFill>
                  <a:srgbClr val="FFCC00"/>
                </a:solidFill>
              </a:rPr>
              <a:t>Creativity</a:t>
            </a:r>
            <a:r>
              <a:rPr lang="en-US" dirty="0" smtClean="0"/>
              <a:t> is ability to produce work that is both novel and appropriate </a:t>
            </a:r>
            <a:r>
              <a:rPr lang="en-US" sz="2400" dirty="0" smtClean="0"/>
              <a:t>(Sternberg &amp;  </a:t>
            </a:r>
            <a:r>
              <a:rPr lang="en-US" sz="2400" dirty="0" err="1" smtClean="0"/>
              <a:t>Lubart</a:t>
            </a:r>
            <a:r>
              <a:rPr lang="en-US" sz="2400" dirty="0" smtClean="0"/>
              <a:t>, 1999)</a:t>
            </a:r>
          </a:p>
          <a:p>
            <a:pPr>
              <a:buNone/>
            </a:pPr>
            <a:endParaRPr lang="en-US" dirty="0" smtClean="0"/>
          </a:p>
        </p:txBody>
      </p:sp>
      <p:pic>
        <p:nvPicPr>
          <p:cNvPr id="28" name="Picture 27" descr="Picture 9.png"/>
          <p:cNvPicPr>
            <a:picLocks noChangeAspect="1"/>
          </p:cNvPicPr>
          <p:nvPr/>
        </p:nvPicPr>
        <p:blipFill>
          <a:blip r:embed="rId3"/>
          <a:stretch>
            <a:fillRect/>
          </a:stretch>
        </p:blipFill>
        <p:spPr>
          <a:xfrm>
            <a:off x="373415" y="1219200"/>
            <a:ext cx="8465785" cy="5534799"/>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686800" cy="3048000"/>
          </a:xfrm>
        </p:spPr>
        <p:txBody>
          <a:bodyPr/>
          <a:lstStyle/>
          <a:p>
            <a:pPr>
              <a:buNone/>
            </a:pPr>
            <a:r>
              <a:rPr lang="en-US" dirty="0" smtClean="0">
                <a:solidFill>
                  <a:srgbClr val="FFCC00"/>
                </a:solidFill>
              </a:rPr>
              <a:t>Creativity</a:t>
            </a:r>
            <a:r>
              <a:rPr lang="en-US" dirty="0" smtClean="0"/>
              <a:t> is ability to produce work that is both novel and appropriate </a:t>
            </a:r>
            <a:r>
              <a:rPr lang="en-US" sz="2400" dirty="0" smtClean="0"/>
              <a:t>(Sternberg &amp;  </a:t>
            </a:r>
            <a:r>
              <a:rPr lang="en-US" sz="2400" dirty="0" err="1" smtClean="0"/>
              <a:t>Lubart</a:t>
            </a:r>
            <a:r>
              <a:rPr lang="en-US" sz="2400" dirty="0" smtClean="0"/>
              <a:t>, 1999)</a:t>
            </a:r>
          </a:p>
          <a:p>
            <a:pPr>
              <a:buNone/>
            </a:pPr>
            <a:endParaRPr lang="en-US" dirty="0" smtClean="0"/>
          </a:p>
          <a:p>
            <a:pPr>
              <a:buNone/>
            </a:pPr>
            <a:r>
              <a:rPr lang="en-US" dirty="0" smtClean="0"/>
              <a:t>Requires </a:t>
            </a:r>
            <a:r>
              <a:rPr lang="en-US" dirty="0" smtClean="0">
                <a:solidFill>
                  <a:schemeClr val="accent1"/>
                </a:solidFill>
              </a:rPr>
              <a:t>domain-specific knowledge </a:t>
            </a:r>
            <a:r>
              <a:rPr lang="en-US" dirty="0" smtClean="0"/>
              <a:t>and ability to apply that knowledge flexibly.</a:t>
            </a:r>
          </a:p>
        </p:txBody>
      </p:sp>
      <p:grpSp>
        <p:nvGrpSpPr>
          <p:cNvPr id="2" name="Group 47"/>
          <p:cNvGrpSpPr/>
          <p:nvPr/>
        </p:nvGrpSpPr>
        <p:grpSpPr>
          <a:xfrm>
            <a:off x="2509550" y="3048000"/>
            <a:ext cx="3341132" cy="3705999"/>
            <a:chOff x="621268" y="3048000"/>
            <a:chExt cx="3341132" cy="3705999"/>
          </a:xfrm>
        </p:grpSpPr>
        <p:sp>
          <p:nvSpPr>
            <p:cNvPr id="5" name="TextBox 4"/>
            <p:cNvSpPr txBox="1"/>
            <p:nvPr/>
          </p:nvSpPr>
          <p:spPr>
            <a:xfrm>
              <a:off x="1371600" y="6477000"/>
              <a:ext cx="2411462" cy="276999"/>
            </a:xfrm>
            <a:prstGeom prst="rect">
              <a:avLst/>
            </a:prstGeom>
            <a:noFill/>
          </p:spPr>
          <p:txBody>
            <a:bodyPr wrap="none" rtlCol="0">
              <a:spAutoFit/>
            </a:bodyPr>
            <a:lstStyle/>
            <a:p>
              <a:r>
                <a:rPr lang="en-US" sz="1200" dirty="0" smtClean="0"/>
                <a:t>Schwartz, </a:t>
              </a:r>
              <a:r>
                <a:rPr lang="en-US" sz="1200" dirty="0" err="1" smtClean="0"/>
                <a:t>Bransford</a:t>
              </a:r>
              <a:r>
                <a:rPr lang="en-US" sz="1200" dirty="0" smtClean="0"/>
                <a:t>, &amp; Sears (2005) </a:t>
              </a:r>
              <a:endParaRPr lang="en-US" sz="1200" dirty="0"/>
            </a:p>
          </p:txBody>
        </p:sp>
        <p:sp>
          <p:nvSpPr>
            <p:cNvPr id="9" name="Rectangle 8"/>
            <p:cNvSpPr/>
            <p:nvPr/>
          </p:nvSpPr>
          <p:spPr>
            <a:xfrm>
              <a:off x="1066800" y="3200400"/>
              <a:ext cx="2667000" cy="2717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V="1">
              <a:off x="838200" y="6163670"/>
              <a:ext cx="3124200" cy="8530"/>
            </a:xfrm>
            <a:prstGeom prst="straightConnector1">
              <a:avLst/>
            </a:prstGeom>
            <a:ln w="38100">
              <a:solidFill>
                <a:schemeClr val="bg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723106" y="4609306"/>
              <a:ext cx="3124200" cy="1588"/>
            </a:xfrm>
            <a:prstGeom prst="straightConnector1">
              <a:avLst/>
            </a:prstGeom>
            <a:ln w="38100">
              <a:solidFill>
                <a:schemeClr val="bg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826076" y="5955268"/>
              <a:ext cx="1069524" cy="369332"/>
            </a:xfrm>
            <a:prstGeom prst="rect">
              <a:avLst/>
            </a:prstGeom>
            <a:solidFill>
              <a:schemeClr val="bg1"/>
            </a:solidFill>
          </p:spPr>
          <p:txBody>
            <a:bodyPr wrap="none" rtlCol="0">
              <a:spAutoFit/>
            </a:bodyPr>
            <a:lstStyle/>
            <a:p>
              <a:r>
                <a:rPr lang="en-US" dirty="0" smtClean="0"/>
                <a:t>Efficiency</a:t>
              </a:r>
              <a:endParaRPr lang="en-US" dirty="0"/>
            </a:p>
          </p:txBody>
        </p:sp>
        <p:sp>
          <p:nvSpPr>
            <p:cNvPr id="18" name="TextBox 17"/>
            <p:cNvSpPr txBox="1"/>
            <p:nvPr/>
          </p:nvSpPr>
          <p:spPr>
            <a:xfrm rot="16200000">
              <a:off x="211360" y="4448508"/>
              <a:ext cx="1189148" cy="369332"/>
            </a:xfrm>
            <a:prstGeom prst="rect">
              <a:avLst/>
            </a:prstGeom>
            <a:solidFill>
              <a:schemeClr val="bg1"/>
            </a:solidFill>
          </p:spPr>
          <p:txBody>
            <a:bodyPr wrap="none" rtlCol="0">
              <a:spAutoFit/>
            </a:bodyPr>
            <a:lstStyle/>
            <a:p>
              <a:r>
                <a:rPr lang="en-US" dirty="0" smtClean="0"/>
                <a:t>Innovation</a:t>
              </a:r>
              <a:endParaRPr lang="en-US" dirty="0"/>
            </a:p>
          </p:txBody>
        </p:sp>
        <p:sp>
          <p:nvSpPr>
            <p:cNvPr id="25" name="TextBox 24"/>
            <p:cNvSpPr txBox="1"/>
            <p:nvPr/>
          </p:nvSpPr>
          <p:spPr>
            <a:xfrm>
              <a:off x="1143000" y="3200400"/>
              <a:ext cx="1225884" cy="646331"/>
            </a:xfrm>
            <a:prstGeom prst="rect">
              <a:avLst/>
            </a:prstGeom>
            <a:noFill/>
          </p:spPr>
          <p:txBody>
            <a:bodyPr wrap="square" rtlCol="0">
              <a:spAutoFit/>
            </a:bodyPr>
            <a:lstStyle/>
            <a:p>
              <a:r>
                <a:rPr lang="en-US" dirty="0" smtClean="0">
                  <a:solidFill>
                    <a:schemeClr val="bg1"/>
                  </a:solidFill>
                </a:rPr>
                <a:t>Frustrated Novice</a:t>
              </a:r>
              <a:endParaRPr lang="en-US" dirty="0">
                <a:solidFill>
                  <a:schemeClr val="bg1"/>
                </a:solidFill>
              </a:endParaRPr>
            </a:p>
          </p:txBody>
        </p:sp>
        <p:sp>
          <p:nvSpPr>
            <p:cNvPr id="26" name="TextBox 25"/>
            <p:cNvSpPr txBox="1"/>
            <p:nvPr/>
          </p:nvSpPr>
          <p:spPr>
            <a:xfrm>
              <a:off x="2660316" y="3200400"/>
              <a:ext cx="1225884" cy="646331"/>
            </a:xfrm>
            <a:prstGeom prst="rect">
              <a:avLst/>
            </a:prstGeom>
            <a:noFill/>
          </p:spPr>
          <p:txBody>
            <a:bodyPr wrap="square" rtlCol="0">
              <a:spAutoFit/>
            </a:bodyPr>
            <a:lstStyle/>
            <a:p>
              <a:r>
                <a:rPr lang="en-US" dirty="0" smtClean="0">
                  <a:solidFill>
                    <a:schemeClr val="bg1"/>
                  </a:solidFill>
                </a:rPr>
                <a:t>Adaptive Expert</a:t>
              </a:r>
              <a:endParaRPr lang="en-US" dirty="0">
                <a:solidFill>
                  <a:schemeClr val="bg1"/>
                </a:solidFill>
              </a:endParaRPr>
            </a:p>
          </p:txBody>
        </p:sp>
        <p:sp>
          <p:nvSpPr>
            <p:cNvPr id="27" name="TextBox 26"/>
            <p:cNvSpPr txBox="1"/>
            <p:nvPr/>
          </p:nvSpPr>
          <p:spPr>
            <a:xfrm>
              <a:off x="1136316" y="5498068"/>
              <a:ext cx="1225884" cy="369332"/>
            </a:xfrm>
            <a:prstGeom prst="rect">
              <a:avLst/>
            </a:prstGeom>
            <a:noFill/>
          </p:spPr>
          <p:txBody>
            <a:bodyPr wrap="square" rtlCol="0">
              <a:spAutoFit/>
            </a:bodyPr>
            <a:lstStyle/>
            <a:p>
              <a:r>
                <a:rPr lang="en-US" dirty="0" smtClean="0">
                  <a:solidFill>
                    <a:schemeClr val="bg1"/>
                  </a:solidFill>
                </a:rPr>
                <a:t>Novice</a:t>
              </a:r>
              <a:endParaRPr lang="en-US" dirty="0">
                <a:solidFill>
                  <a:schemeClr val="bg1"/>
                </a:solidFill>
              </a:endParaRPr>
            </a:p>
          </p:txBody>
        </p:sp>
        <p:sp>
          <p:nvSpPr>
            <p:cNvPr id="29" name="TextBox 28"/>
            <p:cNvSpPr txBox="1"/>
            <p:nvPr/>
          </p:nvSpPr>
          <p:spPr>
            <a:xfrm>
              <a:off x="2590800" y="5257800"/>
              <a:ext cx="1225884" cy="646331"/>
            </a:xfrm>
            <a:prstGeom prst="rect">
              <a:avLst/>
            </a:prstGeom>
            <a:noFill/>
          </p:spPr>
          <p:txBody>
            <a:bodyPr wrap="square" rtlCol="0">
              <a:spAutoFit/>
            </a:bodyPr>
            <a:lstStyle/>
            <a:p>
              <a:r>
                <a:rPr lang="en-US" dirty="0" smtClean="0">
                  <a:solidFill>
                    <a:schemeClr val="bg1"/>
                  </a:solidFill>
                </a:rPr>
                <a:t>Routine Expert</a:t>
              </a:r>
              <a:endParaRPr lang="en-US" dirty="0">
                <a:solidFill>
                  <a:schemeClr val="bg1"/>
                </a:solidFill>
              </a:endParaRPr>
            </a:p>
          </p:txBody>
        </p:sp>
        <p:sp>
          <p:nvSpPr>
            <p:cNvPr id="6" name="TextBox 5"/>
            <p:cNvSpPr txBox="1"/>
            <p:nvPr/>
          </p:nvSpPr>
          <p:spPr>
            <a:xfrm rot="18729610">
              <a:off x="1014390" y="4497722"/>
              <a:ext cx="2403222" cy="307777"/>
            </a:xfrm>
            <a:prstGeom prst="rect">
              <a:avLst/>
            </a:prstGeom>
            <a:noFill/>
          </p:spPr>
          <p:txBody>
            <a:bodyPr wrap="none" rtlCol="0">
              <a:spAutoFit/>
            </a:bodyPr>
            <a:lstStyle/>
            <a:p>
              <a:r>
                <a:rPr lang="en-US" sz="1400" b="1" dirty="0" smtClean="0">
                  <a:solidFill>
                    <a:schemeClr val="accent4"/>
                  </a:solidFill>
                </a:rPr>
                <a:t>Optimal Adaptability Corridor</a:t>
              </a:r>
              <a:endParaRPr lang="en-US" sz="1400" b="1" dirty="0">
                <a:solidFill>
                  <a:schemeClr val="accent4"/>
                </a:solidFill>
              </a:endParaRPr>
            </a:p>
          </p:txBody>
        </p:sp>
      </p:gr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5143500" y="1193801"/>
            <a:ext cx="3751523" cy="249825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5705" y="265829"/>
            <a:ext cx="6036318" cy="723644"/>
          </a:xfrm>
        </p:spPr>
        <p:txBody>
          <a:bodyPr>
            <a:normAutofit fontScale="85000" lnSpcReduction="10000"/>
          </a:bodyPr>
          <a:lstStyle/>
          <a:p>
            <a:pPr>
              <a:buNone/>
            </a:pPr>
            <a:r>
              <a:rPr lang="en-US" dirty="0" smtClean="0">
                <a:solidFill>
                  <a:schemeClr val="accent2"/>
                </a:solidFill>
              </a:rPr>
              <a:t>Torrance test of creative thinking (TTCT)</a:t>
            </a:r>
          </a:p>
        </p:txBody>
      </p:sp>
      <p:pic>
        <p:nvPicPr>
          <p:cNvPr id="8" name="Picture 7"/>
          <p:cNvPicPr>
            <a:picLocks noChangeAspect="1"/>
          </p:cNvPicPr>
          <p:nvPr/>
        </p:nvPicPr>
        <p:blipFill>
          <a:blip r:embed="rId3">
            <a:grayscl/>
          </a:blip>
          <a:srcRect l="15048" t="3731" r="9260" b="7461"/>
          <a:stretch>
            <a:fillRect/>
          </a:stretch>
        </p:blipFill>
        <p:spPr>
          <a:xfrm>
            <a:off x="6985106" y="1578950"/>
            <a:ext cx="1909917" cy="2085941"/>
          </a:xfrm>
          <a:prstGeom prst="rect">
            <a:avLst/>
          </a:prstGeom>
        </p:spPr>
      </p:pic>
      <p:sp>
        <p:nvSpPr>
          <p:cNvPr id="7" name="TextBox 6"/>
          <p:cNvSpPr txBox="1"/>
          <p:nvPr/>
        </p:nvSpPr>
        <p:spPr>
          <a:xfrm>
            <a:off x="5182091" y="1660601"/>
            <a:ext cx="2044209" cy="1631216"/>
          </a:xfrm>
          <a:prstGeom prst="rect">
            <a:avLst/>
          </a:prstGeom>
          <a:noFill/>
        </p:spPr>
        <p:txBody>
          <a:bodyPr wrap="square" rtlCol="0">
            <a:spAutoFit/>
          </a:bodyPr>
          <a:lstStyle/>
          <a:p>
            <a:r>
              <a:rPr lang="en-US" sz="2000" dirty="0" smtClean="0">
                <a:solidFill>
                  <a:schemeClr val="tx2">
                    <a:lumMod val="75000"/>
                  </a:schemeClr>
                </a:solidFill>
              </a:rPr>
              <a:t>Try to improve this toy stuffed rabbit so that it will be more fun to play with. </a:t>
            </a:r>
          </a:p>
          <a:p>
            <a:endParaRPr lang="en-US" dirty="0"/>
          </a:p>
        </p:txBody>
      </p:sp>
      <p:sp>
        <p:nvSpPr>
          <p:cNvPr id="10" name="TextBox 9"/>
          <p:cNvSpPr txBox="1"/>
          <p:nvPr/>
        </p:nvSpPr>
        <p:spPr>
          <a:xfrm>
            <a:off x="235706" y="4297564"/>
            <a:ext cx="8166290" cy="523220"/>
          </a:xfrm>
          <a:prstGeom prst="rect">
            <a:avLst/>
          </a:prstGeom>
          <a:noFill/>
        </p:spPr>
        <p:txBody>
          <a:bodyPr wrap="square" rtlCol="0">
            <a:spAutoFit/>
          </a:bodyPr>
          <a:lstStyle/>
          <a:p>
            <a:r>
              <a:rPr lang="en-US" sz="2800" dirty="0" smtClean="0">
                <a:solidFill>
                  <a:schemeClr val="accent1"/>
                </a:solidFill>
              </a:rPr>
              <a:t>Scores are correlated to lifetime creative achievement.</a:t>
            </a:r>
          </a:p>
          <a:p>
            <a:endParaRPr lang="en-US" sz="2800" dirty="0" smtClean="0">
              <a:solidFill>
                <a:schemeClr val="accent1"/>
              </a:solidFill>
            </a:endParaRPr>
          </a:p>
        </p:txBody>
      </p:sp>
      <p:sp>
        <p:nvSpPr>
          <p:cNvPr id="11" name="TextBox 10"/>
          <p:cNvSpPr txBox="1"/>
          <p:nvPr/>
        </p:nvSpPr>
        <p:spPr>
          <a:xfrm>
            <a:off x="235706" y="6498024"/>
            <a:ext cx="1177989" cy="369332"/>
          </a:xfrm>
          <a:prstGeom prst="rect">
            <a:avLst/>
          </a:prstGeom>
          <a:noFill/>
        </p:spPr>
        <p:txBody>
          <a:bodyPr wrap="none" rtlCol="0">
            <a:spAutoFit/>
          </a:bodyPr>
          <a:lstStyle/>
          <a:p>
            <a:r>
              <a:rPr lang="en-US" dirty="0" smtClean="0"/>
              <a:t>Kim, 2006. </a:t>
            </a:r>
            <a:endParaRPr lang="en-US" dirty="0"/>
          </a:p>
        </p:txBody>
      </p:sp>
      <p:sp>
        <p:nvSpPr>
          <p:cNvPr id="12" name="TextBox 11"/>
          <p:cNvSpPr txBox="1"/>
          <p:nvPr/>
        </p:nvSpPr>
        <p:spPr>
          <a:xfrm>
            <a:off x="5469403" y="1240469"/>
            <a:ext cx="1461683" cy="369332"/>
          </a:xfrm>
          <a:prstGeom prst="rect">
            <a:avLst/>
          </a:prstGeom>
          <a:noFill/>
        </p:spPr>
        <p:txBody>
          <a:bodyPr wrap="none" rtlCol="0">
            <a:spAutoFit/>
          </a:bodyPr>
          <a:lstStyle/>
          <a:p>
            <a:r>
              <a:rPr lang="en-US" dirty="0" smtClean="0">
                <a:solidFill>
                  <a:schemeClr val="bg1"/>
                </a:solidFill>
              </a:rPr>
              <a:t>Example Item</a:t>
            </a:r>
            <a:endParaRPr lang="en-US" dirty="0">
              <a:solidFill>
                <a:schemeClr val="bg1"/>
              </a:solidFill>
            </a:endParaRPr>
          </a:p>
        </p:txBody>
      </p:sp>
      <p:sp>
        <p:nvSpPr>
          <p:cNvPr id="13" name="TextBox 12"/>
          <p:cNvSpPr txBox="1"/>
          <p:nvPr/>
        </p:nvSpPr>
        <p:spPr>
          <a:xfrm>
            <a:off x="235706" y="4820784"/>
            <a:ext cx="7687263" cy="964975"/>
          </a:xfrm>
          <a:prstGeom prst="rect">
            <a:avLst/>
          </a:prstGeom>
          <a:noFill/>
        </p:spPr>
        <p:txBody>
          <a:bodyPr wrap="square" rtlCol="0">
            <a:spAutoFit/>
          </a:bodyPr>
          <a:lstStyle/>
          <a:p>
            <a:r>
              <a:rPr lang="en-US" sz="2800" dirty="0" smtClean="0">
                <a:solidFill>
                  <a:schemeClr val="accent1"/>
                </a:solidFill>
              </a:rPr>
              <a:t>Average scores steadily dropping since 1990 (especially among K-6</a:t>
            </a:r>
            <a:r>
              <a:rPr lang="en-US" sz="2800" baseline="30000" dirty="0" smtClean="0">
                <a:solidFill>
                  <a:schemeClr val="accent1"/>
                </a:solidFill>
              </a:rPr>
              <a:t>th</a:t>
            </a:r>
            <a:r>
              <a:rPr lang="en-US" sz="2800" dirty="0" smtClean="0">
                <a:solidFill>
                  <a:schemeClr val="accent1"/>
                </a:solidFill>
              </a:rPr>
              <a:t> grade students). </a:t>
            </a:r>
          </a:p>
          <a:p>
            <a:endParaRPr lang="en-US" dirty="0"/>
          </a:p>
        </p:txBody>
      </p:sp>
      <p:sp>
        <p:nvSpPr>
          <p:cNvPr id="14" name="TextBox 13"/>
          <p:cNvSpPr txBox="1"/>
          <p:nvPr/>
        </p:nvSpPr>
        <p:spPr>
          <a:xfrm>
            <a:off x="444500" y="989473"/>
            <a:ext cx="3745708" cy="3170099"/>
          </a:xfrm>
          <a:prstGeom prst="rect">
            <a:avLst/>
          </a:prstGeom>
          <a:noFill/>
        </p:spPr>
        <p:txBody>
          <a:bodyPr wrap="square" rtlCol="0">
            <a:spAutoFit/>
          </a:bodyPr>
          <a:lstStyle/>
          <a:p>
            <a:r>
              <a:rPr lang="en-US" sz="2000" dirty="0" smtClean="0"/>
              <a:t>A process of becoming sensitive to problems, deficiencies, gaps in knowledge… identifying the difficulty; searching for solutions; making guesses, or formulating hypotheses; testing and retesting these hypotheses and possibly modifying and retesting them; and finally communicating the results. </a:t>
            </a:r>
            <a:r>
              <a:rPr lang="en-US" sz="1400" dirty="0" smtClean="0">
                <a:solidFill>
                  <a:schemeClr val="tx1">
                    <a:lumMod val="65000"/>
                  </a:schemeClr>
                </a:solidFill>
              </a:rPr>
              <a:t>(Torrance, 1966) </a:t>
            </a:r>
            <a:endParaRPr lang="en-US" sz="1400" dirty="0">
              <a:solidFill>
                <a:schemeClr val="tx1">
                  <a:lumMod val="6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6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7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8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heme/theme1.xml><?xml version="1.0" encoding="utf-8"?>
<a:theme xmlns:a="http://schemas.openxmlformats.org/drawingml/2006/main" name="Office Theme">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38397</TotalTime>
  <Words>3253</Words>
  <Application>Microsoft Macintosh PowerPoint</Application>
  <PresentationFormat>On-screen Show (4:3)</PresentationFormat>
  <Paragraphs>348</Paragraphs>
  <Slides>30</Slides>
  <Notes>29</Notes>
  <HiddenSlides>0</HiddenSlides>
  <MMClips>1</MMClips>
  <ScaleCrop>false</ScaleCrop>
  <HeadingPairs>
    <vt:vector size="4" baseType="variant">
      <vt:variant>
        <vt:lpstr>Design Template</vt:lpstr>
      </vt:variant>
      <vt:variant>
        <vt:i4>2</vt:i4>
      </vt:variant>
      <vt:variant>
        <vt:lpstr>Slide Titles</vt:lpstr>
      </vt:variant>
      <vt:variant>
        <vt:i4>30</vt:i4>
      </vt:variant>
    </vt:vector>
  </HeadingPairs>
  <TitlesOfParts>
    <vt:vector size="32"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Gevirtz Graduate School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 Harlow</dc:creator>
  <cp:lastModifiedBy>Danielle Harlow</cp:lastModifiedBy>
  <cp:revision>1231</cp:revision>
  <cp:lastPrinted>2010-07-17T16:15:43Z</cp:lastPrinted>
  <dcterms:created xsi:type="dcterms:W3CDTF">2010-07-22T01:07:09Z</dcterms:created>
  <dcterms:modified xsi:type="dcterms:W3CDTF">2010-07-22T01:09:57Z</dcterms:modified>
</cp:coreProperties>
</file>