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23.xml" ContentType="application/vnd.openxmlformats-officedocument.presentationml.slide+xml"/>
  <Override PartName="/ppt/diagrams/layout1.xml" ContentType="application/vnd.openxmlformats-officedocument.drawingml.diagramLayout+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Default Extension="package" ContentType="application/vnd.openxmlformats-officedocument.package"/>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883" r:id="rId1"/>
  </p:sldMasterIdLst>
  <p:notesMasterIdLst>
    <p:notesMasterId r:id="rId26"/>
  </p:notesMasterIdLst>
  <p:sldIdLst>
    <p:sldId id="256" r:id="rId2"/>
    <p:sldId id="331" r:id="rId3"/>
    <p:sldId id="326" r:id="rId4"/>
    <p:sldId id="330" r:id="rId5"/>
    <p:sldId id="348" r:id="rId6"/>
    <p:sldId id="349" r:id="rId7"/>
    <p:sldId id="336" r:id="rId8"/>
    <p:sldId id="353" r:id="rId9"/>
    <p:sldId id="332" r:id="rId10"/>
    <p:sldId id="350" r:id="rId11"/>
    <p:sldId id="334" r:id="rId12"/>
    <p:sldId id="335" r:id="rId13"/>
    <p:sldId id="338" r:id="rId14"/>
    <p:sldId id="339" r:id="rId15"/>
    <p:sldId id="340" r:id="rId16"/>
    <p:sldId id="341" r:id="rId17"/>
    <p:sldId id="342" r:id="rId18"/>
    <p:sldId id="351" r:id="rId19"/>
    <p:sldId id="344" r:id="rId20"/>
    <p:sldId id="346" r:id="rId21"/>
    <p:sldId id="324" r:id="rId22"/>
    <p:sldId id="355" r:id="rId23"/>
    <p:sldId id="352" r:id="rId24"/>
    <p:sldId id="312"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82541"/>
    <a:srgbClr val="FFD75D"/>
    <a:srgbClr val="FFCE61"/>
    <a:srgbClr val="FF9900"/>
    <a:srgbClr val="FF9966"/>
    <a:srgbClr val="FFEC52"/>
    <a:srgbClr val="5CFF66"/>
    <a:srgbClr val="060606"/>
    <a:srgbClr val="FFCB1A"/>
    <a:srgbClr val="3BFF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50" d="100"/>
          <a:sy n="150" d="100"/>
        </p:scale>
        <p:origin x="312" y="1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572329708786402"/>
          <c:y val="0.0355475908166411"/>
          <c:w val="0.751224096987877"/>
          <c:h val="0.62925756264159"/>
        </c:manualLayout>
      </c:layout>
      <c:lineChart>
        <c:grouping val="standard"/>
        <c:ser>
          <c:idx val="0"/>
          <c:order val="0"/>
          <c:tx>
            <c:strRef>
              <c:f>Sheet1!$A$2</c:f>
              <c:strCache>
                <c:ptCount val="1"/>
                <c:pt idx="0">
                  <c:v>IBL 1</c:v>
                </c:pt>
              </c:strCache>
            </c:strRef>
          </c:tx>
          <c:spPr>
            <a:ln w="22092">
              <a:solidFill>
                <a:srgbClr val="DD0806"/>
              </a:solidFill>
              <a:prstDash val="solid"/>
            </a:ln>
          </c:spPr>
          <c:marker>
            <c:symbol val="diamond"/>
            <c:size val="8"/>
            <c:spPr>
              <a:solidFill>
                <a:srgbClr val="DD0806"/>
              </a:solidFill>
              <a:ln w="15870">
                <a:solidFill>
                  <a:srgbClr val="DD0806"/>
                </a:solidFill>
                <a:prstDash val="solid"/>
              </a:ln>
            </c:spPr>
          </c:marker>
          <c:cat>
            <c:strRef>
              <c:f>Sheet1!$B$1:$E$1</c:f>
              <c:strCache>
                <c:ptCount val="4"/>
                <c:pt idx="0">
                  <c:v>Offer their own ideas</c:v>
                </c:pt>
                <c:pt idx="1">
                  <c:v>Direct class</c:v>
                </c:pt>
                <c:pt idx="2">
                  <c:v>Get help from students</c:v>
                </c:pt>
                <c:pt idx="3">
                  <c:v>Receive feedback</c:v>
                </c:pt>
              </c:strCache>
            </c:strRef>
          </c:cat>
          <c:val>
            <c:numRef>
              <c:f>Sheet1!$B$2:$E$2</c:f>
              <c:numCache>
                <c:formatCode>General</c:formatCode>
                <c:ptCount val="4"/>
                <c:pt idx="0">
                  <c:v>4.1</c:v>
                </c:pt>
                <c:pt idx="1">
                  <c:v>3.9</c:v>
                </c:pt>
                <c:pt idx="2">
                  <c:v>3.1</c:v>
                </c:pt>
                <c:pt idx="3">
                  <c:v>4.0</c:v>
                </c:pt>
              </c:numCache>
            </c:numRef>
          </c:val>
        </c:ser>
        <c:ser>
          <c:idx val="1"/>
          <c:order val="1"/>
          <c:tx>
            <c:strRef>
              <c:f>Sheet1!$A$3</c:f>
              <c:strCache>
                <c:ptCount val="1"/>
                <c:pt idx="0">
                  <c:v>IBL 2</c:v>
                </c:pt>
              </c:strCache>
            </c:strRef>
          </c:tx>
          <c:spPr>
            <a:ln w="22098">
              <a:solidFill>
                <a:srgbClr val="99CC00"/>
              </a:solidFill>
              <a:prstDash val="solid"/>
            </a:ln>
          </c:spPr>
          <c:marker>
            <c:symbol val="diamond"/>
            <c:size val="9"/>
            <c:spPr>
              <a:solidFill>
                <a:srgbClr val="99CC00"/>
              </a:solidFill>
              <a:ln w="22225">
                <a:solidFill>
                  <a:srgbClr val="99CC00"/>
                </a:solidFill>
                <a:prstDash val="solid"/>
              </a:ln>
            </c:spPr>
          </c:marker>
          <c:cat>
            <c:strRef>
              <c:f>Sheet1!$B$1:$E$1</c:f>
              <c:strCache>
                <c:ptCount val="4"/>
                <c:pt idx="0">
                  <c:v>Offer their own ideas</c:v>
                </c:pt>
                <c:pt idx="1">
                  <c:v>Direct class</c:v>
                </c:pt>
                <c:pt idx="2">
                  <c:v>Get help from students</c:v>
                </c:pt>
                <c:pt idx="3">
                  <c:v>Receive feedback</c:v>
                </c:pt>
              </c:strCache>
            </c:strRef>
          </c:cat>
          <c:val>
            <c:numRef>
              <c:f>Sheet1!$B$3:$E$3</c:f>
              <c:numCache>
                <c:formatCode>General</c:formatCode>
                <c:ptCount val="4"/>
                <c:pt idx="0">
                  <c:v>3.0</c:v>
                </c:pt>
                <c:pt idx="1">
                  <c:v>2.0</c:v>
                </c:pt>
                <c:pt idx="2">
                  <c:v>2.0</c:v>
                </c:pt>
                <c:pt idx="3">
                  <c:v>3.0</c:v>
                </c:pt>
              </c:numCache>
            </c:numRef>
          </c:val>
        </c:ser>
        <c:ser>
          <c:idx val="2"/>
          <c:order val="2"/>
          <c:tx>
            <c:strRef>
              <c:f>Sheet1!$A$4</c:f>
              <c:strCache>
                <c:ptCount val="1"/>
                <c:pt idx="0">
                  <c:v>IBL 3</c:v>
                </c:pt>
              </c:strCache>
            </c:strRef>
          </c:tx>
          <c:spPr>
            <a:ln w="15875">
              <a:solidFill>
                <a:srgbClr val="72FF7C"/>
              </a:solidFill>
              <a:prstDash val="solid"/>
            </a:ln>
          </c:spPr>
          <c:marker>
            <c:symbol val="diamond"/>
            <c:size val="9"/>
            <c:spPr>
              <a:solidFill>
                <a:srgbClr val="3BFF2E"/>
              </a:solidFill>
              <a:ln w="22225">
                <a:solidFill>
                  <a:srgbClr val="72FF7C"/>
                </a:solidFill>
                <a:prstDash val="solid"/>
              </a:ln>
              <a:effectLst>
                <a:outerShdw blurRad="50800" dist="38100" dir="2700000" algn="tl" rotWithShape="0">
                  <a:srgbClr val="000000">
                    <a:alpha val="43000"/>
                  </a:srgbClr>
                </a:outerShdw>
              </a:effectLst>
            </c:spPr>
          </c:marker>
          <c:cat>
            <c:strRef>
              <c:f>Sheet1!$B$1:$E$1</c:f>
              <c:strCache>
                <c:ptCount val="4"/>
                <c:pt idx="0">
                  <c:v>Offer their own ideas</c:v>
                </c:pt>
                <c:pt idx="1">
                  <c:v>Direct class</c:v>
                </c:pt>
                <c:pt idx="2">
                  <c:v>Get help from students</c:v>
                </c:pt>
                <c:pt idx="3">
                  <c:v>Receive feedback</c:v>
                </c:pt>
              </c:strCache>
            </c:strRef>
          </c:cat>
          <c:val>
            <c:numRef>
              <c:f>Sheet1!$B$4:$E$4</c:f>
              <c:numCache>
                <c:formatCode>General</c:formatCode>
                <c:ptCount val="4"/>
                <c:pt idx="0">
                  <c:v>3.0</c:v>
                </c:pt>
                <c:pt idx="1">
                  <c:v>2.2</c:v>
                </c:pt>
                <c:pt idx="2">
                  <c:v>1.8</c:v>
                </c:pt>
                <c:pt idx="3">
                  <c:v>2.8</c:v>
                </c:pt>
              </c:numCache>
            </c:numRef>
          </c:val>
        </c:ser>
        <c:ser>
          <c:idx val="3"/>
          <c:order val="3"/>
          <c:tx>
            <c:strRef>
              <c:f>Sheet1!$A$5</c:f>
              <c:strCache>
                <c:ptCount val="1"/>
                <c:pt idx="0">
                  <c:v>IBL 4</c:v>
                </c:pt>
              </c:strCache>
            </c:strRef>
          </c:tx>
          <c:spPr>
            <a:ln w="22225">
              <a:solidFill>
                <a:srgbClr val="FF9900"/>
              </a:solidFill>
              <a:prstDash val="solid"/>
            </a:ln>
          </c:spPr>
          <c:marker>
            <c:symbol val="diamond"/>
            <c:size val="9"/>
            <c:spPr>
              <a:solidFill>
                <a:srgbClr val="FF9933"/>
              </a:solidFill>
              <a:ln w="22225">
                <a:solidFill>
                  <a:srgbClr val="FF9933"/>
                </a:solidFill>
                <a:prstDash val="solid"/>
              </a:ln>
              <a:effectLst>
                <a:outerShdw dist="35921" dir="2700000" algn="br">
                  <a:srgbClr val="000000"/>
                </a:outerShdw>
              </a:effectLst>
            </c:spPr>
          </c:marker>
          <c:dPt>
            <c:idx val="1"/>
            <c:marker>
              <c:spPr>
                <a:solidFill>
                  <a:srgbClr val="FF9933"/>
                </a:solidFill>
                <a:ln w="22225">
                  <a:solidFill>
                    <a:srgbClr val="FF9933"/>
                  </a:solidFill>
                  <a:prstDash val="solid"/>
                </a:ln>
                <a:effectLst/>
              </c:spPr>
            </c:marker>
            <c:spPr>
              <a:ln w="22225">
                <a:solidFill>
                  <a:srgbClr val="FF9900"/>
                </a:solidFill>
                <a:prstDash val="solid"/>
              </a:ln>
              <a:effectLst/>
            </c:spPr>
          </c:dPt>
          <c:cat>
            <c:strRef>
              <c:f>Sheet1!$B$1:$E$1</c:f>
              <c:strCache>
                <c:ptCount val="4"/>
                <c:pt idx="0">
                  <c:v>Offer their own ideas</c:v>
                </c:pt>
                <c:pt idx="1">
                  <c:v>Direct class</c:v>
                </c:pt>
                <c:pt idx="2">
                  <c:v>Get help from students</c:v>
                </c:pt>
                <c:pt idx="3">
                  <c:v>Receive feedback</c:v>
                </c:pt>
              </c:strCache>
            </c:strRef>
          </c:cat>
          <c:val>
            <c:numRef>
              <c:f>Sheet1!$B$5:$E$5</c:f>
              <c:numCache>
                <c:formatCode>General</c:formatCode>
                <c:ptCount val="4"/>
                <c:pt idx="0">
                  <c:v>3.8</c:v>
                </c:pt>
                <c:pt idx="1">
                  <c:v>2.8</c:v>
                </c:pt>
                <c:pt idx="2">
                  <c:v>4.5</c:v>
                </c:pt>
                <c:pt idx="3">
                  <c:v>3.8</c:v>
                </c:pt>
              </c:numCache>
            </c:numRef>
          </c:val>
        </c:ser>
        <c:marker val="1"/>
        <c:axId val="330450232"/>
        <c:axId val="330391864"/>
      </c:lineChart>
      <c:catAx>
        <c:axId val="330450232"/>
        <c:scaling>
          <c:orientation val="minMax"/>
        </c:scaling>
        <c:axPos val="b"/>
        <c:numFmt formatCode="General" sourceLinked="1"/>
        <c:tickLblPos val="nextTo"/>
        <c:spPr>
          <a:ln w="2359">
            <a:solidFill>
              <a:srgbClr val="FFFFFF"/>
            </a:solidFill>
            <a:prstDash val="solid"/>
          </a:ln>
          <a:effectLst>
            <a:outerShdw blurRad="50800" dist="38100" dir="2700000" algn="tl" rotWithShape="0">
              <a:srgbClr val="000000">
                <a:alpha val="43000"/>
              </a:srgbClr>
            </a:outerShdw>
          </a:effectLst>
        </c:spPr>
        <c:txPr>
          <a:bodyPr rot="2100000" vert="horz"/>
          <a:lstStyle/>
          <a:p>
            <a:pPr>
              <a:defRPr sz="1487" b="0" i="0" u="none" strike="noStrike" baseline="0">
                <a:solidFill>
                  <a:srgbClr val="DD2D32"/>
                </a:solidFill>
                <a:latin typeface="Arial"/>
                <a:ea typeface="Arial Narrow"/>
                <a:cs typeface="Arial Narrow"/>
              </a:defRPr>
            </a:pPr>
            <a:endParaRPr lang="en-US"/>
          </a:p>
        </c:txPr>
        <c:crossAx val="330391864"/>
        <c:crosses val="autoZero"/>
        <c:auto val="1"/>
        <c:lblAlgn val="ctr"/>
        <c:lblOffset val="100"/>
        <c:tickLblSkip val="1"/>
        <c:tickMarkSkip val="1"/>
      </c:catAx>
      <c:valAx>
        <c:axId val="330391864"/>
        <c:scaling>
          <c:orientation val="minMax"/>
          <c:max val="5.0"/>
          <c:min val="1.0"/>
        </c:scaling>
        <c:axPos val="l"/>
        <c:majorGridlines>
          <c:spPr>
            <a:ln w="2359">
              <a:solidFill>
                <a:srgbClr val="FFFFFF"/>
              </a:solidFill>
              <a:prstDash val="solid"/>
            </a:ln>
          </c:spPr>
        </c:majorGridlines>
        <c:numFmt formatCode="General" sourceLinked="1"/>
        <c:tickLblPos val="nextTo"/>
        <c:spPr>
          <a:noFill/>
          <a:ln w="2359">
            <a:solidFill>
              <a:srgbClr val="FFFFFF"/>
            </a:solidFill>
            <a:prstDash val="solid"/>
          </a:ln>
        </c:spPr>
        <c:txPr>
          <a:bodyPr rot="0" vert="horz"/>
          <a:lstStyle/>
          <a:p>
            <a:pPr>
              <a:defRPr sz="1600" b="0" i="0">
                <a:solidFill>
                  <a:schemeClr val="tx1"/>
                </a:solidFill>
              </a:defRPr>
            </a:pPr>
            <a:endParaRPr lang="en-US"/>
          </a:p>
        </c:txPr>
        <c:crossAx val="330450232"/>
        <c:crosses val="autoZero"/>
        <c:crossBetween val="between"/>
        <c:majorUnit val="1.0"/>
      </c:valAx>
      <c:spPr>
        <a:noFill/>
        <a:ln w="25393">
          <a:noFill/>
        </a:ln>
      </c:spPr>
    </c:plotArea>
    <c:legend>
      <c:legendPos val="r"/>
      <c:legendEntry>
        <c:idx val="0"/>
        <c:txPr>
          <a:bodyPr/>
          <a:lstStyle/>
          <a:p>
            <a:pPr>
              <a:defRPr>
                <a:solidFill>
                  <a:sysClr val="windowText" lastClr="000000"/>
                </a:solidFill>
                <a:latin typeface="Arial Narrow" pitchFamily="34" charset="0"/>
              </a:defRPr>
            </a:pPr>
            <a:endParaRPr lang="en-US"/>
          </a:p>
        </c:txPr>
      </c:legendEntry>
      <c:legendEntry>
        <c:idx val="1"/>
        <c:txPr>
          <a:bodyPr/>
          <a:lstStyle/>
          <a:p>
            <a:pPr>
              <a:defRPr>
                <a:solidFill>
                  <a:sysClr val="windowText" lastClr="000000"/>
                </a:solidFill>
                <a:latin typeface="Arial Narrow" pitchFamily="34" charset="0"/>
              </a:defRPr>
            </a:pPr>
            <a:endParaRPr lang="en-US"/>
          </a:p>
        </c:txPr>
      </c:legendEntry>
      <c:legendEntry>
        <c:idx val="2"/>
        <c:txPr>
          <a:bodyPr/>
          <a:lstStyle/>
          <a:p>
            <a:pPr>
              <a:defRPr>
                <a:solidFill>
                  <a:sysClr val="windowText" lastClr="000000"/>
                </a:solidFill>
                <a:latin typeface="Arial Narrow" pitchFamily="34" charset="0"/>
              </a:defRPr>
            </a:pPr>
            <a:endParaRPr lang="en-US"/>
          </a:p>
        </c:txPr>
      </c:legendEntry>
      <c:legendEntry>
        <c:idx val="3"/>
        <c:txPr>
          <a:bodyPr/>
          <a:lstStyle/>
          <a:p>
            <a:pPr>
              <a:defRPr>
                <a:solidFill>
                  <a:sysClr val="windowText" lastClr="000000"/>
                </a:solidFill>
                <a:latin typeface="Arial Narrow" pitchFamily="34" charset="0"/>
              </a:defRPr>
            </a:pPr>
            <a:endParaRPr lang="en-US"/>
          </a:p>
        </c:txPr>
      </c:legendEntry>
      <c:layout>
        <c:manualLayout>
          <c:xMode val="edge"/>
          <c:yMode val="edge"/>
          <c:x val="0.830357134150801"/>
          <c:y val="0.018739176294552"/>
          <c:w val="0.16865081299822"/>
          <c:h val="0.647063801604239"/>
        </c:manualLayout>
      </c:layout>
      <c:spPr>
        <a:solidFill>
          <a:srgbClr val="FFFFFF"/>
        </a:solidFill>
        <a:ln w="18877">
          <a:noFill/>
        </a:ln>
      </c:spPr>
      <c:txPr>
        <a:bodyPr/>
        <a:lstStyle/>
        <a:p>
          <a:pPr>
            <a:defRPr>
              <a:latin typeface="Arial Narrow" pitchFamily="34" charset="0"/>
            </a:defRPr>
          </a:pPr>
          <a:endParaRPr lang="en-US"/>
        </a:p>
      </c:txPr>
    </c:legend>
    <c:plotVisOnly val="1"/>
    <c:dispBlanksAs val="gap"/>
  </c:chart>
  <c:spPr>
    <a:noFill/>
    <a:ln>
      <a:noFill/>
    </a:ln>
  </c:spPr>
  <c:txPr>
    <a:bodyPr/>
    <a:lstStyle/>
    <a:p>
      <a:pPr>
        <a:defRPr sz="1419" b="1" i="0" u="none" strike="noStrike" baseline="0">
          <a:solidFill>
            <a:schemeClr val="bg1"/>
          </a:solidFill>
          <a:latin typeface="Verdana"/>
          <a:ea typeface="Verdana"/>
          <a:cs typeface="Verdana"/>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5EC83-A42C-4906-B978-CB315008E9C0}"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de-DE"/>
        </a:p>
      </dgm:t>
    </dgm:pt>
    <dgm:pt modelId="{14812B2F-B556-4572-87BA-3DC4598F0FEA}" type="pres">
      <dgm:prSet presAssocID="{7975EC83-A42C-4906-B978-CB315008E9C0}" presName="Name0" presStyleCnt="0">
        <dgm:presLayoutVars>
          <dgm:dir/>
          <dgm:resizeHandles val="exact"/>
        </dgm:presLayoutVars>
      </dgm:prSet>
      <dgm:spPr/>
      <dgm:t>
        <a:bodyPr/>
        <a:lstStyle/>
        <a:p>
          <a:endParaRPr lang="de-DE"/>
        </a:p>
      </dgm:t>
    </dgm:pt>
  </dgm:ptLst>
  <dgm:cxnLst>
    <dgm:cxn modelId="{169B7B2E-4F8E-EB47-BD7C-8C66E2222762}" type="presOf" srcId="{7975EC83-A42C-4906-B978-CB315008E9C0}" destId="{14812B2F-B556-4572-87BA-3DC4598F0FEA}" srcOrd="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25805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805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805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25805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538D1A36-F41B-8943-8455-E2A08C21C7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8C22D655-CBF5-E847-8148-3AFB9F36A948}" type="slidenum">
              <a:rPr lang="en-US" sz="1200" smtClean="0"/>
              <a:pPr>
                <a:defRPr/>
              </a:pPr>
              <a:t>1</a:t>
            </a:fld>
            <a:endParaRPr 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de-DE"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p:spPr>
        <p:txBody>
          <a:bodyPr/>
          <a:lstStyle/>
          <a:p>
            <a:endParaRPr lang="en-US">
              <a:ea typeface="ＭＳ Ｐゴシック" charset="-128"/>
            </a:endParaRPr>
          </a:p>
        </p:txBody>
      </p:sp>
      <p:sp>
        <p:nvSpPr>
          <p:cNvPr id="4" name="Slide Number Placeholder 3"/>
          <p:cNvSpPr>
            <a:spLocks noGrp="1"/>
          </p:cNvSpPr>
          <p:nvPr>
            <p:ph type="sldNum" sz="quarter" idx="5"/>
          </p:nvPr>
        </p:nvSpPr>
        <p:spPr/>
        <p:txBody>
          <a:bodyPr/>
          <a:lstStyle/>
          <a:p>
            <a:pPr>
              <a:defRPr/>
            </a:pPr>
            <a:fld id="{634919FA-EDA6-6C4C-A6AF-2A0EFEADA61A}"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3961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667E6-C1E6-1D42-96C2-7A2F84806B23}"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6E466-EB0E-D843-9AF6-A3D4E5E10EAB}"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E13C0-80D2-6944-9115-1DB05A814B55}"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11BBC-FD9A-8A49-8A19-3361F72E3F6A}"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BFD7A-6A80-2C42-8DF2-8D1C13AF328A}"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1B6190-1209-A542-BFE8-AAFDE21B2A08}"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13BC9A-A434-B742-838F-3AC1ABBA8B46}"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58E78C-95FB-EE43-A913-35641F752B81}"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FF8C5-AC6D-2743-885F-1B83D845AE54}"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696AA-9E73-0741-8E99-6563279A297B}"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5F1E4-66E3-2843-A4C4-5B026B720041}"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algn="ctr" rotWithShape="0">
              <a:srgbClr val="808080">
                <a:alpha val="75000"/>
              </a:srgbClr>
            </a:outerShdw>
          </a:effectLst>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algn="ctr" rotWithShape="0">
              <a:srgbClr val="808080">
                <a:alpha val="75000"/>
              </a:srgbClr>
            </a:outerShdw>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596" name="Rectangle 4"/>
          <p:cNvSpPr>
            <a:spLocks noGrp="1" noChangeArrowheads="1"/>
          </p:cNvSpPr>
          <p:nvPr>
            <p:ph type="dt" sz="half" idx="2"/>
          </p:nvPr>
        </p:nvSpPr>
        <p:spPr bwMode="auto">
          <a:xfrm>
            <a:off x="685800" y="6248400"/>
            <a:ext cx="1905000" cy="457200"/>
          </a:xfrm>
          <a:prstGeom prst="rect">
            <a:avLst/>
          </a:prstGeom>
          <a:noFill/>
          <a:ln>
            <a:noFill/>
          </a:ln>
          <a:effectLst>
            <a:outerShdw algn="ctr" rotWithShape="0">
              <a:srgbClr val="808080">
                <a:alpha val="75000"/>
              </a:srgbClr>
            </a:outerShdw>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defRPr sz="1400">
                <a:latin typeface="+mn-lt"/>
                <a:ea typeface="ＭＳ Ｐゴシック" pitchFamily="1" charset="-128"/>
                <a:cs typeface="+mn-cs"/>
              </a:defRPr>
            </a:lvl1pPr>
          </a:lstStyle>
          <a:p>
            <a:pPr>
              <a:defRPr/>
            </a:pPr>
            <a:endParaRPr lang="en-US"/>
          </a:p>
        </p:txBody>
      </p:sp>
      <p:sp>
        <p:nvSpPr>
          <p:cNvPr id="238597" name="Rectangle 5"/>
          <p:cNvSpPr>
            <a:spLocks noGrp="1" noChangeArrowheads="1"/>
          </p:cNvSpPr>
          <p:nvPr>
            <p:ph type="ftr" sz="quarter" idx="3"/>
          </p:nvPr>
        </p:nvSpPr>
        <p:spPr bwMode="auto">
          <a:xfrm>
            <a:off x="3124200" y="6248400"/>
            <a:ext cx="2895600" cy="457200"/>
          </a:xfrm>
          <a:prstGeom prst="rect">
            <a:avLst/>
          </a:prstGeom>
          <a:noFill/>
          <a:ln>
            <a:noFill/>
          </a:ln>
          <a:effectLst>
            <a:outerShdw algn="ctr" rotWithShape="0">
              <a:srgbClr val="808080">
                <a:alpha val="75000"/>
              </a:srgbClr>
            </a:outerShdw>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 charset="-128"/>
                <a:cs typeface="+mn-cs"/>
              </a:defRPr>
            </a:lvl1pPr>
          </a:lstStyle>
          <a:p>
            <a:pPr>
              <a:defRPr/>
            </a:pPr>
            <a:endParaRPr lang="en-US"/>
          </a:p>
        </p:txBody>
      </p:sp>
      <p:sp>
        <p:nvSpPr>
          <p:cNvPr id="238598" name="Rectangle 6"/>
          <p:cNvSpPr>
            <a:spLocks noGrp="1" noChangeArrowheads="1"/>
          </p:cNvSpPr>
          <p:nvPr>
            <p:ph type="sldNum" sz="quarter" idx="4"/>
          </p:nvPr>
        </p:nvSpPr>
        <p:spPr bwMode="auto">
          <a:xfrm>
            <a:off x="6553200" y="6248400"/>
            <a:ext cx="1905000" cy="457200"/>
          </a:xfrm>
          <a:prstGeom prst="rect">
            <a:avLst/>
          </a:prstGeom>
          <a:noFill/>
          <a:ln>
            <a:noFill/>
          </a:ln>
          <a:effectLst>
            <a:outerShdw algn="ctr" rotWithShape="0">
              <a:srgbClr val="808080">
                <a:alpha val="75000"/>
              </a:srgbClr>
            </a:outerShdw>
          </a:effectLst>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defRPr sz="1400">
                <a:latin typeface="+mn-lt"/>
                <a:ea typeface="ＭＳ Ｐゴシック" pitchFamily="1" charset="-128"/>
                <a:cs typeface="+mn-cs"/>
              </a:defRPr>
            </a:lvl1pPr>
          </a:lstStyle>
          <a:p>
            <a:pPr>
              <a:defRPr/>
            </a:pPr>
            <a:fld id="{4B490F6E-A7CA-3D4C-A811-F71E0D5E30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spd="slow">
    <p:fade/>
  </p:transition>
  <p:hf sldNum="0" hdr="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Verdana" pitchFamily="1"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Verdana" pitchFamily="1"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Verdana" pitchFamily="1"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Verdana" pitchFamily="1" charset="0"/>
          <a:ea typeface="ＭＳ Ｐゴシック" pitchFamily="1" charset="-128"/>
          <a:cs typeface="ＭＳ Ｐゴシック" charset="-128"/>
        </a:defRPr>
      </a:lvl5pPr>
      <a:lvl6pPr marL="457200" algn="ctr" rtl="0" fontAlgn="base">
        <a:spcBef>
          <a:spcPct val="0"/>
        </a:spcBef>
        <a:spcAft>
          <a:spcPct val="0"/>
        </a:spcAft>
        <a:defRPr sz="4400">
          <a:solidFill>
            <a:schemeClr val="tx2"/>
          </a:solidFill>
          <a:latin typeface="Verdana" pitchFamily="1" charset="0"/>
          <a:ea typeface="ＭＳ Ｐゴシック" pitchFamily="1" charset="-128"/>
        </a:defRPr>
      </a:lvl6pPr>
      <a:lvl7pPr marL="914400" algn="ctr" rtl="0" fontAlgn="base">
        <a:spcBef>
          <a:spcPct val="0"/>
        </a:spcBef>
        <a:spcAft>
          <a:spcPct val="0"/>
        </a:spcAft>
        <a:defRPr sz="4400">
          <a:solidFill>
            <a:schemeClr val="tx2"/>
          </a:solidFill>
          <a:latin typeface="Verdana" pitchFamily="1" charset="0"/>
          <a:ea typeface="ＭＳ Ｐゴシック" pitchFamily="1" charset="-128"/>
        </a:defRPr>
      </a:lvl7pPr>
      <a:lvl8pPr marL="1371600" algn="ctr" rtl="0" fontAlgn="base">
        <a:spcBef>
          <a:spcPct val="0"/>
        </a:spcBef>
        <a:spcAft>
          <a:spcPct val="0"/>
        </a:spcAft>
        <a:defRPr sz="4400">
          <a:solidFill>
            <a:schemeClr val="tx2"/>
          </a:solidFill>
          <a:latin typeface="Verdana" pitchFamily="1" charset="0"/>
          <a:ea typeface="ＭＳ Ｐゴシック" pitchFamily="1" charset="-128"/>
        </a:defRPr>
      </a:lvl8pPr>
      <a:lvl9pPr marL="1828800" algn="ctr" rtl="0" fontAlgn="base">
        <a:spcBef>
          <a:spcPct val="0"/>
        </a:spcBef>
        <a:spcAft>
          <a:spcPct val="0"/>
        </a:spcAft>
        <a:defRPr sz="4400">
          <a:solidFill>
            <a:schemeClr val="tx2"/>
          </a:solidFill>
          <a:latin typeface="Verdana" pitchFamily="1" charset="0"/>
          <a:ea typeface="ＭＳ Ｐゴシック" pitchFamily="1" charset="-128"/>
        </a:defRPr>
      </a:lvl9pPr>
    </p:titleStyle>
    <p:bodyStyle>
      <a:lvl1pPr marL="342900" indent="-342900" algn="l" rtl="0" eaLnBrk="0" fontAlgn="base" hangingPunct="0">
        <a:spcBef>
          <a:spcPct val="20000"/>
        </a:spcBef>
        <a:spcAft>
          <a:spcPct val="0"/>
        </a:spcAft>
        <a:buClr>
          <a:srgbClr val="FFFF66"/>
        </a:buClr>
        <a:buFont typeface="Wingdings" charset="2"/>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rgbClr val="CCFF66"/>
        </a:buClr>
        <a:buFont typeface="Wingdings"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FF66"/>
        </a:buClr>
        <a:buFont typeface="Wingdings"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CCFF66"/>
        </a:buClr>
        <a:buFont typeface="Wingdings"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FF66"/>
        </a:buClr>
        <a:buFont typeface="Wingdings" charset="2"/>
        <a:buChar char=""/>
        <a:defRPr sz="2000">
          <a:solidFill>
            <a:schemeClr val="tx1"/>
          </a:solidFill>
          <a:latin typeface="+mn-lt"/>
          <a:ea typeface="+mn-ea"/>
        </a:defRPr>
      </a:lvl5pPr>
      <a:lvl6pPr marL="2514600" indent="-228600" algn="l" rtl="0" fontAlgn="base">
        <a:spcBef>
          <a:spcPct val="20000"/>
        </a:spcBef>
        <a:spcAft>
          <a:spcPct val="0"/>
        </a:spcAft>
        <a:buClr>
          <a:srgbClr val="FFFF66"/>
        </a:buClr>
        <a:buFont typeface="Wingdings" pitchFamily="1"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1"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1"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1" charset="2"/>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Microsoft_Excel_97_-_2004_Worksheet2.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oleObject" Target="../embeddings/Microsoft_Excel_97_-_2004_Worksheet4.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lorado.edu/eer/research/steminquir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a:xfrm>
            <a:off x="250825" y="6381750"/>
            <a:ext cx="3168650" cy="323850"/>
          </a:xfrm>
        </p:spPr>
        <p:txBody>
          <a:bodyPr/>
          <a:lstStyle/>
          <a:p>
            <a:pPr>
              <a:defRPr/>
            </a:pPr>
            <a:r>
              <a:rPr lang="en-US" dirty="0" smtClean="0"/>
              <a:t>PERC, Portland July 18</a:t>
            </a:r>
            <a:r>
              <a:rPr lang="en-US" baseline="30000" dirty="0" smtClean="0"/>
              <a:t>th</a:t>
            </a:r>
            <a:r>
              <a:rPr lang="en-US" dirty="0" smtClean="0"/>
              <a:t>, 2013</a:t>
            </a:r>
            <a:endParaRPr lang="en-US" dirty="0"/>
          </a:p>
        </p:txBody>
      </p:sp>
      <p:sp>
        <p:nvSpPr>
          <p:cNvPr id="2050" name="Rectangle 2"/>
          <p:cNvSpPr>
            <a:spLocks noGrp="1" noChangeArrowheads="1"/>
          </p:cNvSpPr>
          <p:nvPr>
            <p:ph type="ctrTitle"/>
          </p:nvPr>
        </p:nvSpPr>
        <p:spPr>
          <a:xfrm>
            <a:off x="685800" y="1219200"/>
            <a:ext cx="7772400" cy="2133600"/>
          </a:xfrm>
        </p:spPr>
        <p:txBody>
          <a:bodyPr/>
          <a:lstStyle/>
          <a:p>
            <a:pPr eaLnBrk="1" hangingPunct="1">
              <a:defRPr/>
            </a:pPr>
            <a:r>
              <a:rPr lang="en-US" dirty="0" smtClean="0">
                <a:solidFill>
                  <a:schemeClr val="tx1"/>
                </a:solidFill>
                <a:latin typeface="Times New Roman" pitchFamily="1" charset="0"/>
                <a:cs typeface="+mj-cs"/>
              </a:rPr>
              <a:t/>
            </a:r>
            <a:br>
              <a:rPr lang="en-US" dirty="0" smtClean="0">
                <a:solidFill>
                  <a:schemeClr val="tx1"/>
                </a:solidFill>
                <a:latin typeface="Times New Roman" pitchFamily="1" charset="0"/>
                <a:cs typeface="+mj-cs"/>
              </a:rPr>
            </a:br>
            <a:r>
              <a:rPr lang="en-US" sz="3600" b="1" dirty="0" smtClean="0">
                <a:solidFill>
                  <a:srgbClr val="FFEC52"/>
                </a:solidFill>
                <a:effectLst>
                  <a:outerShdw blurRad="38100" dist="38100" dir="2700000" algn="tl">
                    <a:srgbClr val="000000">
                      <a:alpha val="43137"/>
                    </a:srgbClr>
                  </a:outerShdw>
                </a:effectLst>
                <a:latin typeface="Times New Roman" pitchFamily="1" charset="0"/>
                <a:cs typeface="+mj-cs"/>
              </a:rPr>
              <a:t>From Theory to Practice:</a:t>
            </a:r>
            <a:br>
              <a:rPr lang="en-US" sz="3600" b="1" dirty="0" smtClean="0">
                <a:solidFill>
                  <a:srgbClr val="FFEC52"/>
                </a:solidFill>
                <a:effectLst>
                  <a:outerShdw blurRad="38100" dist="38100" dir="2700000" algn="tl">
                    <a:srgbClr val="000000">
                      <a:alpha val="43137"/>
                    </a:srgbClr>
                  </a:outerShdw>
                </a:effectLst>
                <a:latin typeface="Times New Roman" pitchFamily="1" charset="0"/>
                <a:cs typeface="+mj-cs"/>
              </a:rPr>
            </a:br>
            <a:r>
              <a:rPr lang="en-US" sz="2000" b="1" dirty="0" smtClean="0">
                <a:solidFill>
                  <a:srgbClr val="FFEC52"/>
                </a:solidFill>
                <a:effectLst>
                  <a:outerShdw blurRad="38100" dist="38100" dir="2700000" algn="tl">
                    <a:srgbClr val="000000"/>
                  </a:outerShdw>
                </a:effectLst>
                <a:latin typeface="Times New Roman" pitchFamily="1" charset="0"/>
                <a:cs typeface="+mj-cs"/>
              </a:rPr>
              <a:t> </a:t>
            </a:r>
            <a:br>
              <a:rPr lang="en-US" sz="2000" b="1" dirty="0" smtClean="0">
                <a:solidFill>
                  <a:srgbClr val="FFEC52"/>
                </a:solidFill>
                <a:effectLst>
                  <a:outerShdw blurRad="38100" dist="38100" dir="2700000" algn="tl">
                    <a:srgbClr val="000000"/>
                  </a:outerShdw>
                </a:effectLst>
                <a:latin typeface="Times New Roman" pitchFamily="1" charset="0"/>
                <a:cs typeface="+mj-cs"/>
              </a:rPr>
            </a:br>
            <a:r>
              <a:rPr lang="en-US" sz="2800" b="1" i="1" dirty="0" smtClean="0">
                <a:solidFill>
                  <a:srgbClr val="FFEC52"/>
                </a:solidFill>
                <a:effectLst>
                  <a:outerShdw blurRad="38100" dist="38100" dir="2700000" algn="tl">
                    <a:srgbClr val="000000"/>
                  </a:outerShdw>
                </a:effectLst>
                <a:latin typeface="Times New Roman" pitchFamily="1" charset="0"/>
                <a:cs typeface="+mj-cs"/>
              </a:rPr>
              <a:t>The Lengthy Way of Affect into Classrooms and Practices</a:t>
            </a:r>
            <a:r>
              <a:rPr lang="en-US" sz="2800" b="1" i="1" dirty="0" smtClean="0">
                <a:solidFill>
                  <a:schemeClr val="tx1"/>
                </a:solidFill>
                <a:effectLst>
                  <a:outerShdw blurRad="38100" dist="38100" dir="2700000" algn="tl">
                    <a:srgbClr val="000000"/>
                  </a:outerShdw>
                </a:effectLst>
                <a:latin typeface="Times New Roman" pitchFamily="1" charset="0"/>
                <a:cs typeface="+mj-cs"/>
              </a:rPr>
              <a:t/>
            </a:r>
            <a:br>
              <a:rPr lang="en-US" sz="2800" b="1" i="1" dirty="0" smtClean="0">
                <a:solidFill>
                  <a:schemeClr val="tx1"/>
                </a:solidFill>
                <a:effectLst>
                  <a:outerShdw blurRad="38100" dist="38100" dir="2700000" algn="tl">
                    <a:srgbClr val="000000"/>
                  </a:outerShdw>
                </a:effectLst>
                <a:latin typeface="Times New Roman" pitchFamily="1" charset="0"/>
                <a:cs typeface="+mj-cs"/>
              </a:rPr>
            </a:br>
            <a:endParaRPr lang="en-US" b="1" dirty="0" smtClean="0">
              <a:solidFill>
                <a:schemeClr val="tx1"/>
              </a:solidFill>
              <a:latin typeface="Times New Roman" pitchFamily="1" charset="0"/>
              <a:cs typeface="+mj-cs"/>
            </a:endParaRPr>
          </a:p>
        </p:txBody>
      </p:sp>
      <p:sp>
        <p:nvSpPr>
          <p:cNvPr id="2051" name="Rectangle 3"/>
          <p:cNvSpPr>
            <a:spLocks noGrp="1" noChangeArrowheads="1"/>
          </p:cNvSpPr>
          <p:nvPr>
            <p:ph type="subTitle" idx="1"/>
          </p:nvPr>
        </p:nvSpPr>
        <p:spPr>
          <a:xfrm>
            <a:off x="1371600" y="4267200"/>
            <a:ext cx="6400800" cy="1825625"/>
          </a:xfrm>
        </p:spPr>
        <p:txBody>
          <a:bodyPr/>
          <a:lstStyle/>
          <a:p>
            <a:pPr eaLnBrk="1" hangingPunct="1">
              <a:defRPr/>
            </a:pPr>
            <a:r>
              <a:rPr lang="fi-FI" sz="2400" dirty="0" smtClean="0">
                <a:effectLst>
                  <a:outerShdw blurRad="38100" dist="38100" dir="2700000" algn="tl">
                    <a:srgbClr val="000000"/>
                  </a:outerShdw>
                </a:effectLst>
                <a:latin typeface="Times New Roman" pitchFamily="1" charset="0"/>
                <a:cs typeface="+mn-cs"/>
              </a:rPr>
              <a:t>Dr. Marja-Liisa Hassi</a:t>
            </a:r>
          </a:p>
          <a:p>
            <a:pPr eaLnBrk="1" hangingPunct="1">
              <a:defRPr/>
            </a:pPr>
            <a:r>
              <a:rPr lang="fi-FI" sz="1600" i="1" dirty="0" smtClean="0">
                <a:effectLst>
                  <a:outerShdw blurRad="38100" dist="38100" dir="2700000" algn="tl">
                    <a:srgbClr val="000000"/>
                  </a:outerShdw>
                </a:effectLst>
                <a:latin typeface="Times New Roman" pitchFamily="1" charset="0"/>
                <a:cs typeface="+mn-cs"/>
              </a:rPr>
              <a:t>University of Helsinki</a:t>
            </a:r>
          </a:p>
          <a:p>
            <a:pPr eaLnBrk="1" hangingPunct="1">
              <a:defRPr/>
            </a:pPr>
            <a:r>
              <a:rPr lang="en-US" sz="1600" i="1" dirty="0" smtClean="0">
                <a:effectLst>
                  <a:outerShdw blurRad="38100" dist="38100" dir="2700000" algn="tl">
                    <a:srgbClr val="000000"/>
                  </a:outerShdw>
                </a:effectLst>
                <a:latin typeface="Times New Roman" pitchFamily="1" charset="0"/>
                <a:cs typeface="+mn-cs"/>
              </a:rPr>
              <a:t>University of Colorado Boulder, CO</a:t>
            </a:r>
          </a:p>
          <a:p>
            <a:pPr eaLnBrk="1" hangingPunct="1">
              <a:defRPr/>
            </a:pPr>
            <a:r>
              <a:rPr lang="en-US" sz="1600" i="1" dirty="0" smtClean="0">
                <a:effectLst>
                  <a:outerShdw blurRad="38100" dist="38100" dir="2700000" algn="tl">
                    <a:srgbClr val="000000"/>
                  </a:outerShdw>
                </a:effectLst>
                <a:latin typeface="Times New Roman" pitchFamily="1" charset="0"/>
                <a:cs typeface="+mn-cs"/>
              </a:rPr>
              <a:t> UNESCO-UNEVOC, Bonn, Germany</a:t>
            </a:r>
          </a:p>
          <a:p>
            <a:pPr eaLnBrk="1" hangingPunct="1">
              <a:defRPr/>
            </a:pPr>
            <a:r>
              <a:rPr lang="en-US" sz="2400" dirty="0" smtClean="0">
                <a:effectLst>
                  <a:outerShdw blurRad="38100" dist="38100" dir="2700000" algn="tl">
                    <a:srgbClr val="000000"/>
                  </a:outerShdw>
                </a:effectLst>
                <a:latin typeface="Times New Roman" pitchFamily="1" charset="0"/>
                <a:cs typeface="+mn-cs"/>
              </a:rPr>
              <a:t/>
            </a:r>
            <a:br>
              <a:rPr lang="en-US" sz="2400" dirty="0" smtClean="0">
                <a:effectLst>
                  <a:outerShdw blurRad="38100" dist="38100" dir="2700000" algn="tl">
                    <a:srgbClr val="000000"/>
                  </a:outerShdw>
                </a:effectLst>
                <a:latin typeface="Times New Roman" pitchFamily="1" charset="0"/>
                <a:cs typeface="+mn-cs"/>
              </a:rPr>
            </a:br>
            <a:endParaRPr lang="en-US" dirty="0" smtClean="0">
              <a:latin typeface="Times New Roman" pitchFamily="1" charset="0"/>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7338"/>
            <a:ext cx="7772400" cy="2879725"/>
          </a:xfrm>
        </p:spPr>
        <p:txBody>
          <a:bodyPr/>
          <a:lstStyle/>
          <a:p>
            <a:pPr>
              <a:lnSpc>
                <a:spcPct val="150000"/>
              </a:lnSpc>
              <a:defRPr/>
            </a:pPr>
            <a:r>
              <a:rPr lang="en-US" kern="1200" dirty="0" smtClean="0">
                <a:solidFill>
                  <a:srgbClr val="FFEC52"/>
                </a:solidFill>
                <a:effectLst>
                  <a:outerShdw blurRad="38100" dist="38100" dir="2700000" algn="tl">
                    <a:srgbClr val="000000"/>
                  </a:outerShdw>
                </a:effectLst>
                <a:latin typeface="Times New Roman" pitchFamily="1" charset="0"/>
                <a:cs typeface="+mj-cs"/>
              </a:rPr>
              <a:t>How to increase positive experiences and learning in classrooms?</a:t>
            </a:r>
            <a:endParaRPr lang="de-DE" dirty="0">
              <a:cs typeface="+mj-cs"/>
            </a:endParaRPr>
          </a:p>
        </p:txBody>
      </p:sp>
      <p:sp>
        <p:nvSpPr>
          <p:cNvPr id="4" name="Footer Placeholder 3"/>
          <p:cNvSpPr>
            <a:spLocks noGrp="1"/>
          </p:cNvSpPr>
          <p:nvPr>
            <p:ph type="ftr" sz="quarter" idx="11"/>
          </p:nvPr>
        </p:nvSpPr>
        <p:spPr>
          <a:xfrm>
            <a:off x="8316913" y="6248400"/>
            <a:ext cx="647700" cy="457200"/>
          </a:xfrm>
        </p:spPr>
        <p:txBody>
          <a:bodyPr/>
          <a:lstStyle/>
          <a:p>
            <a:pPr>
              <a:defRPr/>
            </a:pPr>
            <a:r>
              <a:rPr lang="en-US" dirty="0" smtClean="0"/>
              <a:t>10</a:t>
            </a:r>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36050" cy="908050"/>
          </a:xfrm>
        </p:spPr>
        <p:txBody>
          <a:bodyPr/>
          <a:lstStyle/>
          <a:p>
            <a:pPr algn="l">
              <a:defRPr/>
            </a:pPr>
            <a:r>
              <a:rPr lang="en-US" sz="2800" smtClean="0">
                <a:solidFill>
                  <a:srgbClr val="FFEC52"/>
                </a:solidFill>
                <a:effectLst>
                  <a:outerShdw blurRad="38100" dist="38100" dir="2700000" algn="tl">
                    <a:srgbClr val="000000"/>
                  </a:outerShdw>
                </a:effectLst>
                <a:latin typeface="Times New Roman" charset="0"/>
              </a:rPr>
              <a:t>Students’ Gains from Inquiry-Based Learning in Mathematics</a:t>
            </a:r>
            <a:br>
              <a:rPr lang="en-US" sz="2800" smtClean="0">
                <a:solidFill>
                  <a:srgbClr val="FFEC52"/>
                </a:solidFill>
                <a:effectLst>
                  <a:outerShdw blurRad="38100" dist="38100" dir="2700000" algn="tl">
                    <a:srgbClr val="000000"/>
                  </a:outerShdw>
                </a:effectLst>
                <a:latin typeface="Times New Roman" charset="0"/>
              </a:rPr>
            </a:br>
            <a:r>
              <a:rPr lang="en-US" sz="2800" smtClean="0">
                <a:solidFill>
                  <a:srgbClr val="FFEC52"/>
                </a:solidFill>
                <a:effectLst>
                  <a:outerShdw blurRad="38100" dist="38100" dir="2700000" algn="tl">
                    <a:srgbClr val="000000"/>
                  </a:outerShdw>
                </a:effectLst>
                <a:latin typeface="Times New Roman" charset="0"/>
              </a:rPr>
              <a:t>		</a:t>
            </a:r>
            <a:r>
              <a:rPr lang="en-US" sz="3200" smtClean="0">
                <a:solidFill>
                  <a:srgbClr val="FFEC52"/>
                </a:solidFill>
                <a:effectLst>
                  <a:outerShdw blurRad="38100" dist="38100" dir="2700000" algn="tl">
                    <a:srgbClr val="000000"/>
                  </a:outerShdw>
                </a:effectLst>
                <a:latin typeface="Times New Roman" charset="0"/>
              </a:rPr>
              <a:t>- </a:t>
            </a:r>
            <a:r>
              <a:rPr lang="en-US" sz="2400" smtClean="0">
                <a:solidFill>
                  <a:srgbClr val="FFEC52"/>
                </a:solidFill>
                <a:effectLst>
                  <a:outerShdw blurRad="38100" dist="38100" dir="2700000" algn="tl">
                    <a:srgbClr val="000000"/>
                  </a:outerShdw>
                </a:effectLst>
                <a:latin typeface="Times New Roman" charset="0"/>
              </a:rPr>
              <a:t>Findings from a Follow-up Evaluation Project</a:t>
            </a:r>
            <a:endParaRPr lang="de-DE" smtClean="0"/>
          </a:p>
        </p:txBody>
      </p:sp>
      <p:sp>
        <p:nvSpPr>
          <p:cNvPr id="3" name="Subtitle 2"/>
          <p:cNvSpPr>
            <a:spLocks noGrp="1"/>
          </p:cNvSpPr>
          <p:nvPr>
            <p:ph type="subTitle" idx="1"/>
          </p:nvPr>
        </p:nvSpPr>
        <p:spPr>
          <a:xfrm>
            <a:off x="250825" y="1125538"/>
            <a:ext cx="8569325" cy="5399087"/>
          </a:xfrm>
        </p:spPr>
        <p:txBody>
          <a:bodyPr/>
          <a:lstStyle/>
          <a:p>
            <a:pPr algn="l">
              <a:spcBef>
                <a:spcPct val="0"/>
              </a:spcBef>
              <a:spcAft>
                <a:spcPct val="30000"/>
              </a:spcAft>
              <a:buClr>
                <a:srgbClr val="236ECE"/>
              </a:buClr>
              <a:defRPr/>
            </a:pPr>
            <a:r>
              <a:rPr lang="en-US" sz="2300" kern="1200" dirty="0" smtClean="0">
                <a:solidFill>
                  <a:srgbClr val="000000"/>
                </a:solidFill>
                <a:latin typeface="Times New Roman" pitchFamily="1" charset="0"/>
                <a:cs typeface="+mn-cs"/>
              </a:rPr>
              <a:t>   		</a:t>
            </a:r>
            <a:r>
              <a:rPr lang="en-US" sz="2300" kern="1200" dirty="0" smtClean="0">
                <a:solidFill>
                  <a:srgbClr val="000000"/>
                </a:solidFill>
                <a:effectLst>
                  <a:outerShdw blurRad="50800" dist="38100" dir="2700000">
                    <a:srgbClr val="000000">
                      <a:alpha val="43000"/>
                    </a:srgbClr>
                  </a:outerShdw>
                </a:effectLst>
                <a:latin typeface="Times New Roman" pitchFamily="1" charset="0"/>
                <a:cs typeface="+mn-cs"/>
              </a:rPr>
              <a:t>    </a:t>
            </a:r>
            <a:r>
              <a:rPr lang="en-US" sz="2300" i="1" kern="1200" dirty="0" smtClean="0">
                <a:effectLst>
                  <a:outerShdw blurRad="50800" dist="38100" dir="2700000">
                    <a:srgbClr val="000000">
                      <a:alpha val="43000"/>
                    </a:srgbClr>
                  </a:outerShdw>
                </a:effectLst>
                <a:latin typeface="Times New Roman" pitchFamily="1" charset="0"/>
                <a:cs typeface="+mn-cs"/>
              </a:rPr>
              <a:t>Four</a:t>
            </a:r>
            <a:r>
              <a:rPr lang="en-US" sz="2300" kern="1200" dirty="0" smtClean="0">
                <a:effectLst>
                  <a:outerShdw blurRad="50800" dist="38100" dir="2700000">
                    <a:srgbClr val="000000">
                      <a:alpha val="43000"/>
                    </a:srgbClr>
                  </a:outerShdw>
                </a:effectLst>
                <a:latin typeface="Times New Roman" pitchFamily="1" charset="0"/>
                <a:cs typeface="+mn-cs"/>
              </a:rPr>
              <a:t> US research </a:t>
            </a:r>
            <a:r>
              <a:rPr lang="en-US" sz="2300" kern="1200" dirty="0">
                <a:effectLst>
                  <a:outerShdw blurRad="50800" dist="38100" dir="2700000">
                    <a:srgbClr val="000000">
                      <a:alpha val="43000"/>
                    </a:srgbClr>
                  </a:outerShdw>
                </a:effectLst>
                <a:latin typeface="Times New Roman" pitchFamily="1" charset="0"/>
                <a:cs typeface="+mn-cs"/>
              </a:rPr>
              <a:t>universities included</a:t>
            </a:r>
          </a:p>
          <a:p>
            <a:pPr marL="342900" indent="-342900" algn="l">
              <a:spcBef>
                <a:spcPct val="0"/>
              </a:spcBef>
              <a:spcAft>
                <a:spcPct val="30000"/>
              </a:spcAft>
              <a:buClr>
                <a:srgbClr val="236ECE"/>
              </a:buClr>
              <a:buFont typeface="Symbol" pitchFamily="1" charset="2"/>
              <a:buChar char="®"/>
              <a:defRPr/>
            </a:pPr>
            <a:r>
              <a:rPr lang="en-US" sz="2300" kern="1200" dirty="0" smtClean="0">
                <a:effectLst>
                  <a:outerShdw blurRad="50800" dist="38100" dir="2700000">
                    <a:srgbClr val="000000">
                      <a:alpha val="43000"/>
                    </a:srgbClr>
                  </a:outerShdw>
                </a:effectLst>
                <a:latin typeface="Times New Roman" pitchFamily="1" charset="0"/>
                <a:cs typeface="+mn-cs"/>
              </a:rPr>
              <a:t>IBL </a:t>
            </a:r>
            <a:r>
              <a:rPr lang="en-US" sz="2300" kern="1200" dirty="0">
                <a:effectLst>
                  <a:outerShdw blurRad="50800" dist="38100" dir="2700000">
                    <a:srgbClr val="000000">
                      <a:alpha val="43000"/>
                    </a:srgbClr>
                  </a:outerShdw>
                </a:effectLst>
                <a:latin typeface="Times New Roman" pitchFamily="1" charset="0"/>
                <a:cs typeface="+mn-cs"/>
              </a:rPr>
              <a:t>classes  =  </a:t>
            </a:r>
            <a:r>
              <a:rPr lang="en-US" sz="2000" i="1" kern="1200" dirty="0">
                <a:effectLst>
                  <a:outerShdw blurRad="50800" dist="38100" dir="2700000">
                    <a:srgbClr val="000000">
                      <a:alpha val="43000"/>
                    </a:srgbClr>
                  </a:outerShdw>
                </a:effectLst>
                <a:latin typeface="Times New Roman" pitchFamily="1" charset="0"/>
                <a:cs typeface="+mn-cs"/>
              </a:rPr>
              <a:t>Classes using a variety of active teaching and 			  </a:t>
            </a:r>
            <a:r>
              <a:rPr lang="en-US" sz="2000" i="1" kern="1200" dirty="0" smtClean="0">
                <a:effectLst>
                  <a:outerShdw blurRad="50800" dist="38100" dir="2700000">
                    <a:srgbClr val="000000">
                      <a:alpha val="43000"/>
                    </a:srgbClr>
                  </a:outerShdw>
                </a:effectLst>
                <a:latin typeface="Times New Roman" pitchFamily="1" charset="0"/>
                <a:cs typeface="+mn-cs"/>
              </a:rPr>
              <a:t>  learning </a:t>
            </a:r>
            <a:r>
              <a:rPr lang="en-US" sz="2000" i="1" kern="1200" dirty="0">
                <a:effectLst>
                  <a:outerShdw blurRad="50800" dist="38100" dir="2700000">
                    <a:srgbClr val="000000">
                      <a:alpha val="43000"/>
                    </a:srgbClr>
                  </a:outerShdw>
                </a:effectLst>
                <a:latin typeface="Times New Roman" pitchFamily="1" charset="0"/>
                <a:cs typeface="+mn-cs"/>
              </a:rPr>
              <a:t>methods, designated “IBL” by each campus</a:t>
            </a:r>
            <a:r>
              <a:rPr lang="en-US" sz="2300" kern="1200" dirty="0">
                <a:effectLst>
                  <a:outerShdw blurRad="50800" dist="38100" dir="2700000">
                    <a:srgbClr val="000000">
                      <a:alpha val="43000"/>
                    </a:srgbClr>
                  </a:outerShdw>
                </a:effectLst>
                <a:latin typeface="Times New Roman" pitchFamily="1" charset="0"/>
                <a:cs typeface="+mn-cs"/>
              </a:rPr>
              <a:t>   </a:t>
            </a:r>
            <a:endParaRPr lang="en-US" sz="2300" kern="1200" dirty="0" smtClean="0">
              <a:effectLst>
                <a:outerShdw blurRad="50800" dist="38100" dir="2700000">
                  <a:srgbClr val="000000">
                    <a:alpha val="43000"/>
                  </a:srgbClr>
                </a:outerShdw>
              </a:effectLst>
              <a:latin typeface="Times New Roman" pitchFamily="1" charset="0"/>
              <a:cs typeface="+mn-cs"/>
            </a:endParaRPr>
          </a:p>
          <a:p>
            <a:pPr algn="l">
              <a:spcBef>
                <a:spcPct val="0"/>
              </a:spcBef>
              <a:spcAft>
                <a:spcPct val="30000"/>
              </a:spcAft>
              <a:buClr>
                <a:srgbClr val="236ECE"/>
              </a:buClr>
              <a:defRPr/>
            </a:pPr>
            <a:r>
              <a:rPr lang="en-GB" sz="900" kern="1200" dirty="0" smtClean="0">
                <a:latin typeface="Times New Roman" pitchFamily="1" charset="0"/>
                <a:cs typeface="+mn-cs"/>
              </a:rPr>
              <a:t>               </a:t>
            </a:r>
          </a:p>
          <a:p>
            <a:pPr algn="l">
              <a:spcBef>
                <a:spcPct val="0"/>
              </a:spcBef>
              <a:spcAft>
                <a:spcPct val="30000"/>
              </a:spcAft>
              <a:buClr>
                <a:srgbClr val="236ECE"/>
              </a:buClr>
              <a:defRPr/>
            </a:pPr>
            <a:r>
              <a:rPr lang="en-GB" sz="2400" u="sng" kern="1200" dirty="0" smtClean="0">
                <a:effectLst>
                  <a:outerShdw blurRad="38100" dist="38100" dir="2700000" algn="tl">
                    <a:srgbClr val="000000">
                      <a:alpha val="43137"/>
                    </a:srgbClr>
                  </a:outerShdw>
                </a:effectLst>
                <a:latin typeface="Times New Roman" pitchFamily="1" charset="0"/>
                <a:cs typeface="+mn-cs"/>
              </a:rPr>
              <a:t>Post-survey </a:t>
            </a:r>
            <a:r>
              <a:rPr lang="en-GB" sz="2400" u="sng" kern="1200" dirty="0">
                <a:effectLst>
                  <a:outerShdw blurRad="38100" dist="38100" dir="2700000" algn="tl">
                    <a:srgbClr val="000000">
                      <a:alpha val="43137"/>
                    </a:srgbClr>
                  </a:outerShdw>
                </a:effectLst>
                <a:latin typeface="Times New Roman" pitchFamily="1" charset="0"/>
                <a:cs typeface="+mn-cs"/>
              </a:rPr>
              <a:t>on self-reported learning gains</a:t>
            </a:r>
            <a:r>
              <a:rPr lang="en-GB" sz="2400" kern="1200" dirty="0">
                <a:latin typeface="Times New Roman" pitchFamily="1" charset="0"/>
                <a:cs typeface="+mn-cs"/>
              </a:rPr>
              <a:t>:</a:t>
            </a:r>
          </a:p>
          <a:p>
            <a:pPr algn="l">
              <a:spcBef>
                <a:spcPct val="0"/>
              </a:spcBef>
              <a:spcAft>
                <a:spcPct val="30000"/>
              </a:spcAft>
              <a:buClr>
                <a:srgbClr val="236ECE"/>
              </a:buClr>
              <a:defRPr/>
            </a:pPr>
            <a:r>
              <a:rPr lang="en-GB" sz="2000" i="1" kern="1200" dirty="0" smtClean="0">
                <a:effectLst>
                  <a:outerShdw blurRad="50800" dist="38100" dir="2700000">
                    <a:srgbClr val="000000">
                      <a:alpha val="43000"/>
                    </a:srgbClr>
                  </a:outerShdw>
                </a:effectLst>
                <a:latin typeface="Times New Roman" pitchFamily="1" charset="0"/>
                <a:cs typeface="+mn-cs"/>
              </a:rPr>
              <a:t>How </a:t>
            </a:r>
            <a:r>
              <a:rPr lang="en-GB" sz="2000" i="1" kern="1200" dirty="0">
                <a:effectLst>
                  <a:outerShdw blurRad="50800" dist="38100" dir="2700000">
                    <a:srgbClr val="000000">
                      <a:alpha val="43000"/>
                    </a:srgbClr>
                  </a:outerShdw>
                </a:effectLst>
                <a:latin typeface="Times New Roman" pitchFamily="1" charset="0"/>
                <a:cs typeface="+mn-cs"/>
              </a:rPr>
              <a:t>much did you gain… </a:t>
            </a:r>
            <a:r>
              <a:rPr lang="en-GB" sz="2000" kern="1200" dirty="0">
                <a:effectLst>
                  <a:outerShdw blurRad="50800" dist="38100" dir="2700000">
                    <a:srgbClr val="000000">
                      <a:alpha val="43000"/>
                    </a:srgbClr>
                  </a:outerShdw>
                </a:effectLst>
                <a:latin typeface="Times New Roman" pitchFamily="1" charset="0"/>
                <a:cs typeface="+mn-cs"/>
              </a:rPr>
              <a:t>?   </a:t>
            </a:r>
            <a:r>
              <a:rPr lang="en-GB" sz="2000" kern="1200" dirty="0" smtClean="0">
                <a:effectLst>
                  <a:outerShdw blurRad="50800" dist="38100" dir="2700000">
                    <a:srgbClr val="000000">
                      <a:alpha val="43000"/>
                    </a:srgbClr>
                  </a:outerShdw>
                </a:effectLst>
                <a:latin typeface="Times New Roman" pitchFamily="1" charset="0"/>
                <a:cs typeface="+mn-cs"/>
              </a:rPr>
              <a:t>(</a:t>
            </a:r>
            <a:r>
              <a:rPr lang="en-GB" sz="2000" kern="1200" dirty="0" err="1" smtClean="0">
                <a:effectLst>
                  <a:outerShdw blurRad="50800" dist="38100" dir="2700000">
                    <a:srgbClr val="000000">
                      <a:alpha val="43000"/>
                    </a:srgbClr>
                  </a:outerShdw>
                </a:effectLst>
                <a:latin typeface="Times New Roman" pitchFamily="1" charset="0"/>
                <a:cs typeface="+mn-cs"/>
              </a:rPr>
              <a:t>Likert</a:t>
            </a:r>
            <a:r>
              <a:rPr lang="en-GB" sz="2000" kern="1200" dirty="0" smtClean="0">
                <a:effectLst>
                  <a:outerShdw blurRad="50800" dist="38100" dir="2700000">
                    <a:srgbClr val="000000">
                      <a:alpha val="43000"/>
                    </a:srgbClr>
                  </a:outerShdw>
                </a:effectLst>
                <a:latin typeface="Times New Roman" pitchFamily="1" charset="0"/>
                <a:cs typeface="+mn-cs"/>
              </a:rPr>
              <a:t> scale 1-5, </a:t>
            </a:r>
            <a:r>
              <a:rPr lang="en-GB" sz="2000" kern="1200" dirty="0">
                <a:effectLst>
                  <a:outerShdw blurRad="50800" dist="38100" dir="2700000">
                    <a:srgbClr val="000000">
                      <a:alpha val="43000"/>
                    </a:srgbClr>
                  </a:outerShdw>
                </a:effectLst>
                <a:latin typeface="Times New Roman" pitchFamily="1" charset="0"/>
                <a:cs typeface="+mn-cs"/>
              </a:rPr>
              <a:t>no gain to great </a:t>
            </a:r>
            <a:r>
              <a:rPr lang="en-GB" sz="2000" kern="1200" dirty="0" smtClean="0">
                <a:effectLst>
                  <a:outerShdw blurRad="50800" dist="38100" dir="2700000">
                    <a:srgbClr val="000000">
                      <a:alpha val="43000"/>
                    </a:srgbClr>
                  </a:outerShdw>
                </a:effectLst>
                <a:latin typeface="Times New Roman" pitchFamily="1" charset="0"/>
                <a:cs typeface="+mn-cs"/>
              </a:rPr>
              <a:t>gain)</a:t>
            </a:r>
          </a:p>
          <a:p>
            <a:pPr algn="l">
              <a:spcBef>
                <a:spcPct val="0"/>
              </a:spcBef>
              <a:spcAft>
                <a:spcPct val="30000"/>
              </a:spcAft>
              <a:buClr>
                <a:srgbClr val="236ECE"/>
              </a:buClr>
              <a:defRPr/>
            </a:pPr>
            <a:r>
              <a:rPr lang="en-GB" sz="1200" kern="1200" dirty="0" smtClean="0">
                <a:effectLst>
                  <a:outerShdw blurRad="50800" dist="38100" dir="2700000">
                    <a:srgbClr val="000000">
                      <a:alpha val="43000"/>
                    </a:srgbClr>
                  </a:outerShdw>
                </a:effectLst>
                <a:latin typeface="Times New Roman" pitchFamily="1" charset="0"/>
                <a:cs typeface="+mn-cs"/>
              </a:rPr>
              <a:t>              </a:t>
            </a:r>
            <a:endParaRPr lang="en-GB" sz="1200" kern="1200" dirty="0">
              <a:effectLst>
                <a:outerShdw blurRad="50800" dist="38100" dir="2700000">
                  <a:srgbClr val="000000">
                    <a:alpha val="43000"/>
                  </a:srgbClr>
                </a:outerShdw>
              </a:effectLst>
              <a:latin typeface="Times New Roman" pitchFamily="1" charset="0"/>
              <a:cs typeface="+mn-cs"/>
            </a:endParaRPr>
          </a:p>
          <a:p>
            <a:pPr algn="l">
              <a:spcBef>
                <a:spcPct val="0"/>
              </a:spcBef>
              <a:spcAft>
                <a:spcPct val="30000"/>
              </a:spcAft>
              <a:buClr>
                <a:srgbClr val="236ECE"/>
              </a:buClr>
              <a:defRPr/>
            </a:pPr>
            <a:r>
              <a:rPr lang="en-GB" sz="2000" kern="1200" dirty="0" smtClean="0">
                <a:solidFill>
                  <a:srgbClr val="FFEC52"/>
                </a:solidFill>
                <a:effectLst>
                  <a:outerShdw blurRad="50800" dist="38100" dir="2700000" algn="tl">
                    <a:srgbClr val="000000">
                      <a:alpha val="43000"/>
                    </a:srgbClr>
                  </a:outerShdw>
                </a:effectLst>
                <a:latin typeface="Times New Roman" pitchFamily="1" charset="0"/>
                <a:cs typeface="+mn-cs"/>
              </a:rPr>
              <a:t>cognitive </a:t>
            </a:r>
            <a:r>
              <a:rPr lang="en-GB" sz="2000" kern="1200" dirty="0">
                <a:solidFill>
                  <a:srgbClr val="FFEC52"/>
                </a:solidFill>
                <a:effectLst>
                  <a:outerShdw blurRad="50800" dist="38100" dir="2700000" algn="tl">
                    <a:srgbClr val="000000">
                      <a:alpha val="43000"/>
                    </a:srgbClr>
                  </a:outerShdw>
                </a:effectLst>
                <a:latin typeface="Times New Roman" pitchFamily="1" charset="0"/>
                <a:cs typeface="+mn-cs"/>
              </a:rPr>
              <a:t>gains: </a:t>
            </a:r>
            <a:r>
              <a:rPr lang="en-GB" sz="2000" kern="1200" dirty="0" smtClean="0">
                <a:effectLst>
                  <a:outerShdw blurRad="50800" dist="38100" dir="2700000">
                    <a:srgbClr val="000000">
                      <a:alpha val="43000"/>
                    </a:srgbClr>
                  </a:outerShdw>
                </a:effectLst>
                <a:latin typeface="Times New Roman" pitchFamily="1" charset="0"/>
                <a:cs typeface="+mn-cs"/>
              </a:rPr>
              <a:t>math </a:t>
            </a:r>
            <a:r>
              <a:rPr lang="en-GB" sz="2000" kern="1200" dirty="0">
                <a:effectLst>
                  <a:outerShdw blurRad="50800" dist="38100" dir="2700000">
                    <a:srgbClr val="000000">
                      <a:alpha val="43000"/>
                    </a:srgbClr>
                  </a:outerShdw>
                </a:effectLst>
                <a:latin typeface="Times New Roman" pitchFamily="1" charset="0"/>
                <a:cs typeface="+mn-cs"/>
              </a:rPr>
              <a:t>thinking, understanding </a:t>
            </a:r>
            <a:r>
              <a:rPr lang="en-GB" sz="2000" kern="1200" dirty="0" smtClean="0">
                <a:effectLst>
                  <a:outerShdw blurRad="50800" dist="38100" dir="2700000">
                    <a:srgbClr val="000000">
                      <a:alpha val="43000"/>
                    </a:srgbClr>
                  </a:outerShdw>
                </a:effectLst>
                <a:latin typeface="Times New Roman" pitchFamily="1" charset="0"/>
                <a:cs typeface="+mn-cs"/>
              </a:rPr>
              <a:t>concepts, application </a:t>
            </a:r>
            <a:r>
              <a:rPr lang="en-GB" sz="2000" kern="1200" dirty="0">
                <a:effectLst>
                  <a:outerShdw blurRad="50800" dist="38100" dir="2700000">
                    <a:srgbClr val="000000">
                      <a:alpha val="43000"/>
                    </a:srgbClr>
                  </a:outerShdw>
                </a:effectLst>
                <a:latin typeface="Times New Roman" pitchFamily="1" charset="0"/>
                <a:cs typeface="+mn-cs"/>
              </a:rPr>
              <a:t>of </a:t>
            </a:r>
            <a:r>
              <a:rPr lang="en-GB" sz="2000" kern="1200" dirty="0" smtClean="0">
                <a:effectLst>
                  <a:outerShdw blurRad="50800" dist="38100" dir="2700000">
                    <a:srgbClr val="000000">
                      <a:alpha val="43000"/>
                    </a:srgbClr>
                  </a:outerShdw>
                </a:effectLst>
                <a:latin typeface="Times New Roman" pitchFamily="1" charset="0"/>
                <a:cs typeface="+mn-cs"/>
              </a:rPr>
              <a:t>math 			knowledge </a:t>
            </a:r>
            <a:r>
              <a:rPr lang="en-GB" sz="2000" kern="1200" dirty="0">
                <a:effectLst>
                  <a:outerShdw blurRad="50800" dist="38100" dir="2700000">
                    <a:srgbClr val="000000">
                      <a:alpha val="43000"/>
                    </a:srgbClr>
                  </a:outerShdw>
                </a:effectLst>
                <a:latin typeface="Times New Roman" pitchFamily="1" charset="0"/>
                <a:cs typeface="+mn-cs"/>
              </a:rPr>
              <a:t>&amp; gains in teaching</a:t>
            </a:r>
          </a:p>
          <a:p>
            <a:pPr algn="l">
              <a:spcBef>
                <a:spcPct val="0"/>
              </a:spcBef>
              <a:spcAft>
                <a:spcPct val="30000"/>
              </a:spcAft>
              <a:buClr>
                <a:srgbClr val="236ECE"/>
              </a:buClr>
              <a:defRPr/>
            </a:pPr>
            <a:r>
              <a:rPr lang="en-GB" sz="2000" kern="1200" dirty="0" smtClean="0">
                <a:solidFill>
                  <a:srgbClr val="FFEC52"/>
                </a:solidFill>
                <a:effectLst>
                  <a:outerShdw blurRad="50800" dist="38100" dir="2700000" algn="tl">
                    <a:srgbClr val="000000">
                      <a:alpha val="43000"/>
                    </a:srgbClr>
                  </a:outerShdw>
                </a:effectLst>
                <a:latin typeface="Times New Roman" pitchFamily="1" charset="0"/>
                <a:cs typeface="+mn-cs"/>
              </a:rPr>
              <a:t>affective </a:t>
            </a:r>
            <a:r>
              <a:rPr lang="en-GB" sz="2000" kern="1200" dirty="0">
                <a:solidFill>
                  <a:srgbClr val="FFEC52"/>
                </a:solidFill>
                <a:effectLst>
                  <a:outerShdw blurRad="50800" dist="38100" dir="2700000" algn="tl">
                    <a:srgbClr val="000000">
                      <a:alpha val="43000"/>
                    </a:srgbClr>
                  </a:outerShdw>
                </a:effectLst>
                <a:latin typeface="Times New Roman" pitchFamily="1" charset="0"/>
                <a:cs typeface="+mn-cs"/>
              </a:rPr>
              <a:t>gains:</a:t>
            </a:r>
            <a:r>
              <a:rPr lang="en-GB" sz="2000" kern="1200" dirty="0">
                <a:effectLst>
                  <a:outerShdw blurRad="50800" dist="38100" dir="2700000" algn="tl">
                    <a:srgbClr val="000000">
                      <a:alpha val="43000"/>
                    </a:srgbClr>
                  </a:outerShdw>
                </a:effectLst>
                <a:latin typeface="Times New Roman" pitchFamily="1" charset="0"/>
                <a:cs typeface="+mn-cs"/>
              </a:rPr>
              <a:t> </a:t>
            </a:r>
            <a:r>
              <a:rPr lang="en-GB" sz="2000" kern="1200" dirty="0">
                <a:effectLst>
                  <a:outerShdw blurRad="50800" dist="38100" dir="2700000">
                    <a:srgbClr val="000000">
                      <a:alpha val="43000"/>
                    </a:srgbClr>
                  </a:outerShdw>
                </a:effectLst>
                <a:latin typeface="Times New Roman" pitchFamily="1" charset="0"/>
                <a:cs typeface="+mn-cs"/>
              </a:rPr>
              <a:t>confidence, positive attitude, persistence, independence </a:t>
            </a:r>
          </a:p>
          <a:p>
            <a:pPr algn="l">
              <a:spcBef>
                <a:spcPct val="0"/>
              </a:spcBef>
              <a:spcAft>
                <a:spcPct val="30000"/>
              </a:spcAft>
              <a:buClr>
                <a:srgbClr val="236ECE"/>
              </a:buClr>
              <a:defRPr/>
            </a:pPr>
            <a:r>
              <a:rPr lang="en-GB" sz="2000" kern="1200" dirty="0" smtClean="0">
                <a:solidFill>
                  <a:srgbClr val="FFEC52"/>
                </a:solidFill>
                <a:effectLst>
                  <a:outerShdw blurRad="50800" dist="38100" dir="2700000" algn="tl">
                    <a:srgbClr val="000000">
                      <a:alpha val="43000"/>
                    </a:srgbClr>
                  </a:outerShdw>
                </a:effectLst>
                <a:latin typeface="Times New Roman" pitchFamily="1" charset="0"/>
                <a:cs typeface="+mn-cs"/>
              </a:rPr>
              <a:t>social </a:t>
            </a:r>
            <a:r>
              <a:rPr lang="en-GB" sz="2000" kern="1200" dirty="0">
                <a:solidFill>
                  <a:srgbClr val="FFEC52"/>
                </a:solidFill>
                <a:effectLst>
                  <a:outerShdw blurRad="50800" dist="38100" dir="2700000" algn="tl">
                    <a:srgbClr val="000000">
                      <a:alpha val="43000"/>
                    </a:srgbClr>
                  </a:outerShdw>
                </a:effectLst>
                <a:latin typeface="Times New Roman" pitchFamily="1" charset="0"/>
                <a:cs typeface="+mn-cs"/>
              </a:rPr>
              <a:t>gains </a:t>
            </a:r>
            <a:r>
              <a:rPr lang="en-GB" sz="2000" kern="1200" dirty="0">
                <a:effectLst>
                  <a:outerShdw blurRad="50800" dist="38100" dir="2700000">
                    <a:srgbClr val="000000">
                      <a:alpha val="43000"/>
                    </a:srgbClr>
                  </a:outerShdw>
                </a:effectLst>
                <a:latin typeface="Times New Roman" pitchFamily="1" charset="0"/>
                <a:cs typeface="+mn-cs"/>
              </a:rPr>
              <a:t>in </a:t>
            </a:r>
            <a:r>
              <a:rPr lang="en-GB" sz="2000" kern="1200" dirty="0" smtClean="0">
                <a:effectLst>
                  <a:outerShdw blurRad="50800" dist="38100" dir="2700000">
                    <a:srgbClr val="000000">
                      <a:alpha val="43000"/>
                    </a:srgbClr>
                  </a:outerShdw>
                </a:effectLst>
                <a:latin typeface="Times New Roman" pitchFamily="1" charset="0"/>
                <a:cs typeface="+mn-cs"/>
              </a:rPr>
              <a:t>collaboration</a:t>
            </a:r>
          </a:p>
          <a:p>
            <a:pPr algn="l">
              <a:spcBef>
                <a:spcPct val="0"/>
              </a:spcBef>
              <a:spcAft>
                <a:spcPct val="30000"/>
              </a:spcAft>
              <a:buClr>
                <a:srgbClr val="236ECE"/>
              </a:buClr>
              <a:defRPr/>
            </a:pPr>
            <a:r>
              <a:rPr lang="en-GB" sz="800" kern="1200" dirty="0">
                <a:latin typeface="Times New Roman" pitchFamily="1" charset="0"/>
                <a:cs typeface="+mn-cs"/>
              </a:rPr>
              <a:t> </a:t>
            </a:r>
            <a:r>
              <a:rPr lang="en-GB" sz="800" kern="1200" dirty="0" smtClean="0">
                <a:latin typeface="Times New Roman" pitchFamily="1" charset="0"/>
                <a:cs typeface="+mn-cs"/>
              </a:rPr>
              <a:t>               </a:t>
            </a:r>
          </a:p>
          <a:p>
            <a:pPr algn="l">
              <a:spcBef>
                <a:spcPct val="0"/>
              </a:spcBef>
              <a:spcAft>
                <a:spcPct val="30000"/>
              </a:spcAft>
              <a:buClr>
                <a:srgbClr val="236ECE"/>
              </a:buClr>
              <a:defRPr/>
            </a:pPr>
            <a:r>
              <a:rPr lang="en-GB" sz="800" kern="1200" dirty="0">
                <a:latin typeface="Times New Roman" pitchFamily="1" charset="0"/>
                <a:cs typeface="+mn-cs"/>
              </a:rPr>
              <a:t> </a:t>
            </a:r>
            <a:r>
              <a:rPr lang="en-GB" sz="800" kern="1200" dirty="0" smtClean="0">
                <a:latin typeface="Times New Roman" pitchFamily="1" charset="0"/>
                <a:cs typeface="+mn-cs"/>
              </a:rPr>
              <a:t>         </a:t>
            </a:r>
            <a:endParaRPr lang="en-GB" sz="800" kern="1200" dirty="0">
              <a:latin typeface="Times New Roman" pitchFamily="1" charset="0"/>
              <a:cs typeface="+mn-cs"/>
            </a:endParaRPr>
          </a:p>
          <a:p>
            <a:pPr algn="l">
              <a:spcBef>
                <a:spcPct val="0"/>
              </a:spcBef>
              <a:spcAft>
                <a:spcPct val="20000"/>
              </a:spcAft>
              <a:defRPr/>
            </a:pPr>
            <a:r>
              <a:rPr lang="en-US" sz="2000" i="1" dirty="0" smtClean="0">
                <a:effectLst>
                  <a:outerShdw blurRad="50800" dist="38100" dir="2700000" algn="tl">
                    <a:srgbClr val="000000">
                      <a:alpha val="43000"/>
                    </a:srgbClr>
                  </a:outerShdw>
                </a:effectLst>
                <a:latin typeface="Times" pitchFamily="18" charset="0"/>
                <a:cs typeface="Times" pitchFamily="18" charset="0"/>
              </a:rPr>
              <a:t>Sample</a:t>
            </a:r>
            <a:r>
              <a:rPr lang="en-US" sz="2000" dirty="0" smtClean="0">
                <a:effectLst>
                  <a:outerShdw blurRad="50800" dist="38100" dir="2700000">
                    <a:srgbClr val="000000">
                      <a:alpha val="43000"/>
                    </a:srgbClr>
                  </a:outerShdw>
                </a:effectLst>
                <a:latin typeface="Times" pitchFamily="18" charset="0"/>
                <a:cs typeface="Times" pitchFamily="18" charset="0"/>
              </a:rPr>
              <a:t>: </a:t>
            </a:r>
            <a:r>
              <a:rPr lang="en-US" sz="2000" dirty="0">
                <a:effectLst>
                  <a:outerShdw blurRad="50800" dist="38100" dir="2700000">
                    <a:srgbClr val="000000">
                      <a:alpha val="43000"/>
                    </a:srgbClr>
                  </a:outerShdw>
                </a:effectLst>
                <a:latin typeface="Times" pitchFamily="18" charset="0"/>
                <a:cs typeface="Times" pitchFamily="18" charset="0"/>
              </a:rPr>
              <a:t>	 </a:t>
            </a:r>
            <a:r>
              <a:rPr lang="en-US" sz="2000" dirty="0" smtClean="0">
                <a:effectLst>
                  <a:outerShdw blurRad="50800" dist="38100" dir="2700000">
                    <a:srgbClr val="000000">
                      <a:alpha val="43000"/>
                    </a:srgbClr>
                  </a:outerShdw>
                </a:effectLst>
                <a:latin typeface="Times" pitchFamily="18" charset="0"/>
                <a:cs typeface="Times" pitchFamily="18" charset="0"/>
              </a:rPr>
              <a:t> 530  </a:t>
            </a:r>
            <a:r>
              <a:rPr lang="en-US" sz="2000" dirty="0">
                <a:effectLst>
                  <a:outerShdw blurRad="50800" dist="38100" dir="2700000">
                    <a:srgbClr val="000000">
                      <a:alpha val="43000"/>
                    </a:srgbClr>
                  </a:outerShdw>
                </a:effectLst>
                <a:latin typeface="Times" pitchFamily="18" charset="0"/>
                <a:cs typeface="Times" pitchFamily="18" charset="0"/>
              </a:rPr>
              <a:t>students in </a:t>
            </a:r>
            <a:r>
              <a:rPr lang="en-US" sz="2000" dirty="0">
                <a:solidFill>
                  <a:schemeClr val="hlink"/>
                </a:solidFill>
                <a:effectLst>
                  <a:outerShdw blurRad="50800" dist="38100" dir="2700000">
                    <a:srgbClr val="000000">
                      <a:alpha val="43000"/>
                    </a:srgbClr>
                  </a:outerShdw>
                </a:effectLst>
                <a:latin typeface="Times" pitchFamily="18" charset="0"/>
                <a:cs typeface="Times" pitchFamily="18" charset="0"/>
              </a:rPr>
              <a:t>IBL</a:t>
            </a:r>
            <a:r>
              <a:rPr lang="en-US" sz="2000" dirty="0">
                <a:effectLst>
                  <a:outerShdw blurRad="50800" dist="38100" dir="2700000">
                    <a:srgbClr val="000000">
                      <a:alpha val="43000"/>
                    </a:srgbClr>
                  </a:outerShdw>
                </a:effectLst>
                <a:latin typeface="Times" pitchFamily="18" charset="0"/>
                <a:cs typeface="Times" pitchFamily="18" charset="0"/>
              </a:rPr>
              <a:t> math track </a:t>
            </a:r>
            <a:r>
              <a:rPr lang="en-US" sz="2000" dirty="0" smtClean="0">
                <a:effectLst>
                  <a:outerShdw blurRad="50800" dist="38100" dir="2700000">
                    <a:srgbClr val="000000">
                      <a:alpha val="43000"/>
                    </a:srgbClr>
                  </a:outerShdw>
                </a:effectLst>
                <a:latin typeface="Times" pitchFamily="18" charset="0"/>
                <a:cs typeface="Times" pitchFamily="18" charset="0"/>
              </a:rPr>
              <a:t>classes</a:t>
            </a:r>
            <a:endParaRPr lang="en-US" sz="2000" dirty="0">
              <a:effectLst>
                <a:outerShdw blurRad="50800" dist="38100" dir="2700000">
                  <a:srgbClr val="000000">
                    <a:alpha val="43000"/>
                  </a:srgbClr>
                </a:outerShdw>
              </a:effectLst>
              <a:latin typeface="Times" pitchFamily="18" charset="0"/>
              <a:cs typeface="Times" pitchFamily="18" charset="0"/>
            </a:endParaRPr>
          </a:p>
          <a:p>
            <a:pPr algn="l">
              <a:spcBef>
                <a:spcPct val="0"/>
              </a:spcBef>
              <a:spcAft>
                <a:spcPct val="20000"/>
              </a:spcAft>
              <a:defRPr/>
            </a:pPr>
            <a:r>
              <a:rPr lang="en-US" sz="2000" dirty="0">
                <a:effectLst>
                  <a:outerShdw blurRad="50800" dist="38100" dir="2700000">
                    <a:srgbClr val="000000">
                      <a:alpha val="43000"/>
                    </a:srgbClr>
                  </a:outerShdw>
                </a:effectLst>
                <a:latin typeface="Times" pitchFamily="18" charset="0"/>
                <a:cs typeface="Times" pitchFamily="18" charset="0"/>
              </a:rPr>
              <a:t>	 </a:t>
            </a:r>
            <a:r>
              <a:rPr lang="en-US" sz="2000" dirty="0" smtClean="0">
                <a:effectLst>
                  <a:outerShdw blurRad="50800" dist="38100" dir="2700000">
                    <a:srgbClr val="000000">
                      <a:alpha val="43000"/>
                    </a:srgbClr>
                  </a:outerShdw>
                </a:effectLst>
                <a:latin typeface="Times" pitchFamily="18" charset="0"/>
                <a:cs typeface="Times" pitchFamily="18" charset="0"/>
              </a:rPr>
              <a:t> 328  </a:t>
            </a:r>
            <a:r>
              <a:rPr lang="en-US" sz="2000" dirty="0">
                <a:effectLst>
                  <a:outerShdw blurRad="50800" dist="38100" dir="2700000">
                    <a:srgbClr val="000000">
                      <a:alpha val="43000"/>
                    </a:srgbClr>
                  </a:outerShdw>
                </a:effectLst>
                <a:latin typeface="Times" pitchFamily="18" charset="0"/>
                <a:cs typeface="Times" pitchFamily="18" charset="0"/>
              </a:rPr>
              <a:t>students in </a:t>
            </a:r>
            <a:r>
              <a:rPr lang="en-US" sz="2000" dirty="0">
                <a:solidFill>
                  <a:schemeClr val="hlink"/>
                </a:solidFill>
                <a:effectLst>
                  <a:outerShdw blurRad="50800" dist="38100" dir="2700000">
                    <a:srgbClr val="000000">
                      <a:alpha val="43000"/>
                    </a:srgbClr>
                  </a:outerShdw>
                </a:effectLst>
                <a:latin typeface="Times" pitchFamily="18" charset="0"/>
                <a:cs typeface="Times" pitchFamily="18" charset="0"/>
              </a:rPr>
              <a:t>non-IBL </a:t>
            </a:r>
            <a:r>
              <a:rPr lang="en-US" sz="2000" dirty="0">
                <a:effectLst>
                  <a:outerShdw blurRad="50800" dist="38100" dir="2700000">
                    <a:srgbClr val="000000">
                      <a:alpha val="43000"/>
                    </a:srgbClr>
                  </a:outerShdw>
                </a:effectLst>
                <a:latin typeface="Times" pitchFamily="18" charset="0"/>
                <a:cs typeface="Times" pitchFamily="18" charset="0"/>
              </a:rPr>
              <a:t>math track classes </a:t>
            </a:r>
          </a:p>
          <a:p>
            <a:pPr algn="l">
              <a:spcBef>
                <a:spcPct val="0"/>
              </a:spcBef>
              <a:spcAft>
                <a:spcPct val="20000"/>
              </a:spcAft>
              <a:defRPr/>
            </a:pPr>
            <a:r>
              <a:rPr lang="en-US" sz="2000" dirty="0">
                <a:latin typeface="Times" pitchFamily="18" charset="0"/>
                <a:cs typeface="Times" pitchFamily="18" charset="0"/>
              </a:rPr>
              <a:t>	</a:t>
            </a:r>
            <a:endParaRPr lang="en-US" sz="2000" kern="1200" dirty="0" smtClean="0">
              <a:latin typeface="Times" pitchFamily="18" charset="0"/>
              <a:cs typeface="Times" pitchFamily="18" charset="0"/>
            </a:endParaRPr>
          </a:p>
        </p:txBody>
      </p:sp>
      <p:sp>
        <p:nvSpPr>
          <p:cNvPr id="5" name="Footer Placeholder 4"/>
          <p:cNvSpPr>
            <a:spLocks noGrp="1"/>
          </p:cNvSpPr>
          <p:nvPr>
            <p:ph type="ftr" sz="quarter" idx="11"/>
          </p:nvPr>
        </p:nvSpPr>
        <p:spPr>
          <a:xfrm>
            <a:off x="8316913" y="6308725"/>
            <a:ext cx="576262" cy="396875"/>
          </a:xfrm>
        </p:spPr>
        <p:txBody>
          <a:bodyPr/>
          <a:lstStyle/>
          <a:p>
            <a:pPr>
              <a:defRPr/>
            </a:pPr>
            <a:r>
              <a:rPr lang="en-US" dirty="0" smtClean="0"/>
              <a:t>11</a:t>
            </a:r>
            <a:endParaRPr lang="en-US" dirty="0"/>
          </a:p>
        </p:txBody>
      </p:sp>
      <p:sp>
        <p:nvSpPr>
          <p:cNvPr id="25605" name="Right Arrow 5"/>
          <p:cNvSpPr>
            <a:spLocks noChangeArrowheads="1"/>
          </p:cNvSpPr>
          <p:nvPr/>
        </p:nvSpPr>
        <p:spPr bwMode="auto">
          <a:xfrm>
            <a:off x="684213" y="1325563"/>
            <a:ext cx="1409700" cy="288925"/>
          </a:xfrm>
          <a:prstGeom prst="rightArrow">
            <a:avLst>
              <a:gd name="adj1" fmla="val 50000"/>
              <a:gd name="adj2" fmla="val 49808"/>
            </a:avLst>
          </a:prstGeom>
          <a:solidFill>
            <a:srgbClr val="FF9933"/>
          </a:solidFill>
          <a:ln w="9525">
            <a:solidFill>
              <a:schemeClr val="tx1"/>
            </a:solidFill>
            <a:round/>
            <a:headEnd/>
            <a:tailEnd/>
          </a:ln>
        </p:spPr>
        <p:txBody>
          <a:bodyPr>
            <a:prstTxWarp prst="textNoShape">
              <a:avLst/>
            </a:prstTxWarp>
          </a:bodyPr>
          <a:lstStyle/>
          <a:p>
            <a:pPr eaLnBrk="0" hangingPunct="0"/>
            <a:endParaRPr lang="de-DE" sz="1600">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260350"/>
            <a:ext cx="8207375" cy="576263"/>
          </a:xfrm>
        </p:spPr>
        <p:txBody>
          <a:bodyPr/>
          <a:lstStyle/>
          <a:p>
            <a:pPr>
              <a:lnSpc>
                <a:spcPct val="90000"/>
              </a:lnSpc>
              <a:defRPr/>
            </a:pPr>
            <a:r>
              <a:rPr lang="en-US" sz="3600" smtClean="0">
                <a:solidFill>
                  <a:srgbClr val="333399"/>
                </a:solidFill>
                <a:latin typeface="Times New Roman" charset="0"/>
              </a:rPr>
              <a:t/>
            </a:r>
            <a:br>
              <a:rPr lang="en-US" sz="3600" smtClean="0">
                <a:solidFill>
                  <a:srgbClr val="333399"/>
                </a:solidFill>
                <a:latin typeface="Times New Roman" charset="0"/>
              </a:rPr>
            </a:br>
            <a:r>
              <a:rPr lang="en-US" sz="3200" smtClean="0">
                <a:solidFill>
                  <a:srgbClr val="FFEC52"/>
                </a:solidFill>
                <a:effectLst>
                  <a:outerShdw blurRad="38100" dist="38100" dir="2700000" algn="tl">
                    <a:srgbClr val="000000"/>
                  </a:outerShdw>
                </a:effectLst>
                <a:latin typeface="Times New Roman" charset="0"/>
              </a:rPr>
              <a:t>Included Studies of Student Outcomes</a:t>
            </a:r>
            <a:r>
              <a:rPr lang="en-US" sz="3600" smtClean="0">
                <a:solidFill>
                  <a:srgbClr val="333399"/>
                </a:solidFill>
                <a:latin typeface="Times New Roman" charset="0"/>
              </a:rPr>
              <a:t/>
            </a:r>
            <a:br>
              <a:rPr lang="en-US" sz="3600" smtClean="0">
                <a:solidFill>
                  <a:srgbClr val="333399"/>
                </a:solidFill>
                <a:latin typeface="Times New Roman" charset="0"/>
              </a:rPr>
            </a:br>
            <a:endParaRPr lang="de-DE" smtClean="0"/>
          </a:p>
        </p:txBody>
      </p:sp>
      <p:sp>
        <p:nvSpPr>
          <p:cNvPr id="11267" name="Subtitle 2"/>
          <p:cNvSpPr>
            <a:spLocks noGrp="1"/>
          </p:cNvSpPr>
          <p:nvPr>
            <p:ph type="subTitle" idx="1"/>
          </p:nvPr>
        </p:nvSpPr>
        <p:spPr>
          <a:xfrm>
            <a:off x="107950" y="1268413"/>
            <a:ext cx="8928100" cy="4884737"/>
          </a:xfrm>
        </p:spPr>
        <p:txBody>
          <a:bodyPr/>
          <a:lstStyle/>
          <a:p>
            <a:pPr algn="l">
              <a:buFont typeface="Wingdings" pitchFamily="2" charset="2"/>
              <a:buNone/>
              <a:defRPr/>
            </a:pPr>
            <a:endParaRPr lang="de-DE" dirty="0" smtClean="0">
              <a:cs typeface="+mn-cs"/>
            </a:endParaRPr>
          </a:p>
        </p:txBody>
      </p:sp>
      <p:sp>
        <p:nvSpPr>
          <p:cNvPr id="5" name="Footer Placeholder 4"/>
          <p:cNvSpPr>
            <a:spLocks noGrp="1"/>
          </p:cNvSpPr>
          <p:nvPr>
            <p:ph type="ftr" sz="quarter" idx="11"/>
          </p:nvPr>
        </p:nvSpPr>
        <p:spPr>
          <a:xfrm>
            <a:off x="8388350" y="6248400"/>
            <a:ext cx="576263" cy="457200"/>
          </a:xfrm>
        </p:spPr>
        <p:txBody>
          <a:bodyPr/>
          <a:lstStyle/>
          <a:p>
            <a:pPr>
              <a:defRPr/>
            </a:pPr>
            <a:r>
              <a:rPr lang="en-US" dirty="0" smtClean="0"/>
              <a:t>12</a:t>
            </a:r>
            <a:endParaRPr lang="en-US" dirty="0"/>
          </a:p>
        </p:txBody>
      </p:sp>
      <p:graphicFrame>
        <p:nvGraphicFramePr>
          <p:cNvPr id="6" name="Table 5"/>
          <p:cNvGraphicFramePr>
            <a:graphicFrameLocks noGrp="1"/>
          </p:cNvGraphicFramePr>
          <p:nvPr/>
        </p:nvGraphicFramePr>
        <p:xfrm>
          <a:off x="179388" y="1412775"/>
          <a:ext cx="8736012" cy="3806005"/>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1464204"/>
                <a:gridCol w="1464204"/>
                <a:gridCol w="1464204"/>
                <a:gridCol w="1371600"/>
                <a:gridCol w="1524000"/>
                <a:gridCol w="1447800"/>
              </a:tblGrid>
              <a:tr h="12540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rgbClr val="002060"/>
                          </a:solidFill>
                          <a:effectLst/>
                          <a:latin typeface="Arial" charset="0"/>
                          <a:ea typeface="ＭＳ Ｐゴシック" pitchFamily="1" charset="-128"/>
                        </a:rPr>
                        <a:t>Math learning &amp; thinking:  </a:t>
                      </a:r>
                      <a:r>
                        <a:rPr kumimoji="0" lang="en-US" sz="1600" b="0" i="1" u="none" strike="noStrike" cap="none" normalizeH="0" baseline="0" dirty="0" smtClean="0">
                          <a:ln>
                            <a:noFill/>
                          </a:ln>
                          <a:solidFill>
                            <a:srgbClr val="002060"/>
                          </a:solidFill>
                          <a:effectLst/>
                          <a:latin typeface="Arial" charset="0"/>
                          <a:ea typeface="ＭＳ Ｐゴシック" pitchFamily="1" charset="-128"/>
                        </a:rPr>
                        <a:t>external measures</a:t>
                      </a:r>
                      <a:endParaRPr kumimoji="0" lang="en-US" sz="1800" b="0" i="0" u="none" strike="noStrike" cap="none" normalizeH="0" baseline="0" dirty="0" smtClean="0">
                        <a:ln>
                          <a:noFill/>
                        </a:ln>
                        <a:solidFill>
                          <a:srgbClr val="002060"/>
                        </a:solidFill>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rgbClr val="002060"/>
                          </a:solidFill>
                          <a:effectLst/>
                          <a:latin typeface="Arial" charset="0"/>
                          <a:ea typeface="ＭＳ Ｐゴシック" pitchFamily="1" charset="-128"/>
                        </a:rPr>
                        <a:t>Math learning &amp; thinking:  </a:t>
                      </a:r>
                      <a:r>
                        <a:rPr kumimoji="0" lang="en-US" sz="1600" b="0" i="1" u="none" strike="noStrike" cap="none" normalizeH="0" baseline="0" dirty="0" smtClean="0">
                          <a:ln>
                            <a:noFill/>
                          </a:ln>
                          <a:solidFill>
                            <a:srgbClr val="002060"/>
                          </a:solidFill>
                          <a:effectLst/>
                          <a:latin typeface="Arial" charset="0"/>
                          <a:ea typeface="ＭＳ Ｐゴシック" pitchFamily="1" charset="-128"/>
                        </a:rPr>
                        <a:t>student </a:t>
                      </a:r>
                      <a:br>
                        <a:rPr kumimoji="0" lang="en-US" sz="1600" b="0" i="1" u="none" strike="noStrike" cap="none" normalizeH="0" baseline="0" dirty="0" smtClean="0">
                          <a:ln>
                            <a:noFill/>
                          </a:ln>
                          <a:solidFill>
                            <a:srgbClr val="002060"/>
                          </a:solidFill>
                          <a:effectLst/>
                          <a:latin typeface="Arial" charset="0"/>
                          <a:ea typeface="ＭＳ Ｐゴシック" pitchFamily="1" charset="-128"/>
                        </a:rPr>
                      </a:br>
                      <a:r>
                        <a:rPr kumimoji="0" lang="en-US" sz="1600" b="0" i="1" u="none" strike="noStrike" cap="none" normalizeH="0" baseline="0" dirty="0" smtClean="0">
                          <a:ln>
                            <a:noFill/>
                          </a:ln>
                          <a:solidFill>
                            <a:srgbClr val="002060"/>
                          </a:solidFill>
                          <a:effectLst/>
                          <a:latin typeface="Arial" charset="0"/>
                          <a:ea typeface="ＭＳ Ｐゴシック" pitchFamily="1" charset="-128"/>
                        </a:rPr>
                        <a:t>self-report</a:t>
                      </a:r>
                      <a:endParaRPr kumimoji="0" lang="en-US" sz="1800" b="0" i="0" u="none" strike="noStrike" cap="none" normalizeH="0" baseline="0" dirty="0" smtClean="0">
                        <a:ln>
                          <a:noFill/>
                        </a:ln>
                        <a:solidFill>
                          <a:srgbClr val="002060"/>
                        </a:solidFill>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rgbClr val="FF0000"/>
                          </a:solidFill>
                          <a:effectLst>
                            <a:outerShdw blurRad="50800" dist="38100" dir="2700000">
                              <a:srgbClr val="000000">
                                <a:alpha val="43000"/>
                              </a:srgbClr>
                            </a:outerShdw>
                          </a:effectLst>
                          <a:latin typeface="Arial" charset="0"/>
                          <a:ea typeface="ＭＳ Ｐゴシック" pitchFamily="1" charset="-128"/>
                        </a:rPr>
                        <a:t>Attitudes,</a:t>
                      </a:r>
                    </a:p>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rgbClr val="FF0000"/>
                          </a:solidFill>
                          <a:effectLst>
                            <a:outerShdw blurRad="50800" dist="38100" dir="2700000">
                              <a:srgbClr val="000000">
                                <a:alpha val="43000"/>
                              </a:srgbClr>
                            </a:outerShdw>
                          </a:effectLst>
                          <a:latin typeface="Arial" charset="0"/>
                          <a:ea typeface="ＭＳ Ｐゴシック" pitchFamily="1" charset="-128"/>
                        </a:rPr>
                        <a:t>Beliefs </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chemeClr val="bg2"/>
                          </a:solidFill>
                          <a:effectLst/>
                          <a:latin typeface="Arial" charset="0"/>
                          <a:ea typeface="ＭＳ Ｐゴシック" pitchFamily="1" charset="-128"/>
                        </a:rPr>
                        <a:t>Career &amp; educational interests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200"/>
                        </a:spcAft>
                        <a:buClrTx/>
                        <a:buSzTx/>
                        <a:buFontTx/>
                        <a:buNone/>
                        <a:tabLst/>
                      </a:pPr>
                      <a:r>
                        <a:rPr kumimoji="0" lang="en-US" sz="1800" b="0" i="0" u="none" strike="noStrike" cap="none" normalizeH="0" baseline="0" dirty="0" smtClean="0">
                          <a:ln>
                            <a:noFill/>
                          </a:ln>
                          <a:solidFill>
                            <a:srgbClr val="FF0000"/>
                          </a:solidFill>
                          <a:effectLst>
                            <a:outerShdw blurRad="50800" dist="38100" dir="2700000">
                              <a:srgbClr val="000000">
                                <a:alpha val="43000"/>
                              </a:srgbClr>
                            </a:outerShdw>
                          </a:effectLst>
                          <a:latin typeface="Arial" charset="0"/>
                          <a:ea typeface="ＭＳ Ｐゴシック" pitchFamily="1" charset="-128"/>
                        </a:rPr>
                        <a:t>Classroom processes</a:t>
                      </a:r>
                    </a:p>
                  </a:txBody>
                  <a:tcPr marL="91443" marR="91443" marT="45705" marB="45705" horzOverflow="overflow">
                    <a:solidFill>
                      <a:schemeClr val="accent2"/>
                    </a:solidFill>
                  </a:tcPr>
                </a:tc>
              </a:tr>
              <a:tr h="1201978">
                <a:tc>
                  <a:txBody>
                    <a:bodyPr/>
                    <a:lstStyle/>
                    <a:p>
                      <a:pPr marL="0" marR="0" lvl="0" indent="0" algn="l" defTabSz="914400" rtl="0" eaLnBrk="0" fontAlgn="base" latinLnBrk="0" hangingPunct="0">
                        <a:lnSpc>
                          <a:spcPct val="100000"/>
                        </a:lnSpc>
                        <a:spcBef>
                          <a:spcPts val="200"/>
                        </a:spcBef>
                        <a:spcAft>
                          <a:spcPts val="600"/>
                        </a:spcAft>
                        <a:buClrTx/>
                        <a:buSzTx/>
                        <a:buFontTx/>
                        <a:buNone/>
                        <a:tabLst/>
                      </a:pPr>
                      <a:r>
                        <a:rPr kumimoji="0" lang="en-US" sz="1800" b="0" i="0" u="none" strike="noStrike" cap="none" normalizeH="0" baseline="0" dirty="0" smtClean="0">
                          <a:ln>
                            <a:noFill/>
                          </a:ln>
                          <a:solidFill>
                            <a:srgbClr val="FFEC52"/>
                          </a:solidFill>
                          <a:effectLst>
                            <a:outerShdw blurRad="50800" dist="38100" dir="2700000">
                              <a:srgbClr val="000000">
                                <a:alpha val="43000"/>
                              </a:srgbClr>
                            </a:outerShdw>
                          </a:effectLst>
                          <a:latin typeface="Arial" charset="0"/>
                          <a:ea typeface="ＭＳ Ｐゴシック" pitchFamily="1" charset="-128"/>
                        </a:rPr>
                        <a:t>Math, S&amp;E majors  </a:t>
                      </a:r>
                      <a:br>
                        <a:rPr kumimoji="0" lang="en-US" sz="1800" b="0" i="0" u="none" strike="noStrike" cap="none" normalizeH="0" baseline="0" dirty="0" smtClean="0">
                          <a:ln>
                            <a:noFill/>
                          </a:ln>
                          <a:solidFill>
                            <a:srgbClr val="FFEC52"/>
                          </a:solidFill>
                          <a:effectLst>
                            <a:outerShdw blurRad="50800" dist="38100" dir="2700000">
                              <a:srgbClr val="000000">
                                <a:alpha val="43000"/>
                              </a:srgbClr>
                            </a:outerShdw>
                          </a:effectLst>
                          <a:latin typeface="Arial" charset="0"/>
                          <a:ea typeface="ＭＳ Ｐゴシック" pitchFamily="1" charset="-128"/>
                        </a:rPr>
                      </a:br>
                      <a:r>
                        <a:rPr kumimoji="0" lang="en-US" sz="1800" b="0" i="0" u="none" strike="noStrike" cap="none" normalizeH="0" baseline="0" dirty="0" smtClean="0">
                          <a:ln>
                            <a:noFill/>
                          </a:ln>
                          <a:solidFill>
                            <a:srgbClr val="FFEC52"/>
                          </a:solidFill>
                          <a:effectLst>
                            <a:outerShdw blurRad="50800" dist="38100" dir="2700000">
                              <a:srgbClr val="000000">
                                <a:alpha val="43000"/>
                              </a:srgbClr>
                            </a:outerShdw>
                          </a:effectLst>
                          <a:latin typeface="Arial" charset="0"/>
                          <a:ea typeface="ＭＳ Ｐゴシック" pitchFamily="1" charset="-128"/>
                        </a:rPr>
                        <a:t>  (intro &amp; advanced)</a:t>
                      </a:r>
                      <a:endParaRPr kumimoji="0" lang="en-US" sz="2000" b="0" i="0" u="none" strike="noStrike" cap="none" normalizeH="0" baseline="0" dirty="0" smtClean="0">
                        <a:ln>
                          <a:noFill/>
                        </a:ln>
                        <a:solidFill>
                          <a:srgbClr val="FFEC52"/>
                        </a:solidFill>
                        <a:effectLst>
                          <a:outerShdw blurRad="50800" dist="38100" dir="2700000">
                            <a:srgbClr val="000000">
                              <a:alpha val="43000"/>
                            </a:srgbClr>
                          </a:outerShdw>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Student work</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rgbClr val="FFD75D"/>
                          </a:solidFill>
                          <a:effectLst>
                            <a:outerShdw blurRad="50800" dist="38100" dir="2700000">
                              <a:srgbClr val="000000">
                                <a:alpha val="43000"/>
                              </a:srgbClr>
                            </a:outerShdw>
                          </a:effectLst>
                          <a:latin typeface="Arial" charset="0"/>
                          <a:ea typeface="ＭＳ Ｐゴシック" pitchFamily="1" charset="-128"/>
                        </a:rPr>
                        <a:t>Survey</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rgbClr val="FFD75D"/>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rgbClr val="FFCE61"/>
                          </a:solidFill>
                          <a:effectLst>
                            <a:outerShdw blurRad="50800" dist="38100" dir="2700000">
                              <a:srgbClr val="000000">
                                <a:alpha val="43000"/>
                              </a:srgbClr>
                            </a:outerShdw>
                          </a:effectLst>
                          <a:latin typeface="Arial" charset="0"/>
                          <a:ea typeface="ＭＳ Ｐゴシック" pitchFamily="1" charset="-128"/>
                        </a:rPr>
                        <a:t>Survey</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1800" b="0" i="0" u="none" strike="noStrike" cap="none" normalizeH="0" baseline="0" dirty="0" smtClean="0">
                          <a:ln>
                            <a:noFill/>
                          </a:ln>
                          <a:solidFill>
                            <a:srgbClr val="FFCE61"/>
                          </a:solidFill>
                          <a:effectLst>
                            <a:outerShdw blurRad="50800" dist="38100" dir="2700000">
                              <a:srgbClr val="000000">
                                <a:alpha val="43000"/>
                              </a:srgbClr>
                            </a:outerShdw>
                          </a:effectLst>
                          <a:latin typeface="Arial" charset="0"/>
                          <a:ea typeface="ＭＳ Ｐゴシック" pitchFamily="1" charset="-128"/>
                        </a:rPr>
                        <a:t>Interviews</a:t>
                      </a:r>
                      <a:endParaRPr kumimoji="0" lang="en-US" sz="2000" b="0" i="0" u="none" strike="noStrike" cap="none" normalizeH="0" baseline="0" dirty="0" smtClean="0">
                        <a:ln>
                          <a:noFill/>
                        </a:ln>
                        <a:solidFill>
                          <a:srgbClr val="FFCE61"/>
                        </a:solidFill>
                        <a:effectLst>
                          <a:outerShdw blurRad="50800" dist="38100" dir="2700000">
                            <a:srgbClr val="000000">
                              <a:alpha val="43000"/>
                            </a:srgbClr>
                          </a:outerShdw>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Transcript analysis</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1800" b="0" i="0" u="none" strike="noStrike" cap="none" normalizeH="0" baseline="0" dirty="0" smtClean="0">
                          <a:ln>
                            <a:noFill/>
                          </a:ln>
                          <a:solidFill>
                            <a:srgbClr val="FFCE61"/>
                          </a:solidFill>
                          <a:effectLst>
                            <a:outerShdw blurRad="50800" dist="38100" dir="2700000">
                              <a:srgbClr val="000000">
                                <a:alpha val="43000"/>
                              </a:srgbClr>
                            </a:outerShdw>
                          </a:effectLst>
                          <a:latin typeface="Arial" charset="0"/>
                          <a:ea typeface="ＭＳ Ｐゴシック" pitchFamily="1" charset="-128"/>
                        </a:rPr>
                        <a:t>Observation </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rgbClr val="FFCE6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r>
              <a:tr h="1201978">
                <a:tc>
                  <a:txBody>
                    <a:bodyPr/>
                    <a:lstStyle/>
                    <a:p>
                      <a:pPr marL="0" marR="0" lvl="0" indent="0" algn="l" defTabSz="914400" rtl="0" eaLnBrk="0" fontAlgn="base" latinLnBrk="0" hangingPunct="0">
                        <a:lnSpc>
                          <a:spcPct val="100000"/>
                        </a:lnSpc>
                        <a:spcBef>
                          <a:spcPts val="200"/>
                        </a:spcBef>
                        <a:spcAft>
                          <a:spcPts val="600"/>
                        </a:spcAft>
                        <a:buClrTx/>
                        <a:buSzTx/>
                        <a:buFontTx/>
                        <a:buNone/>
                        <a:tabLst/>
                      </a:pPr>
                      <a:r>
                        <a:rPr kumimoji="0" lang="en-US" sz="18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Pre-service teachers</a:t>
                      </a:r>
                      <a:endPar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endParaRP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MKT measure</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Survey</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Survey</a:t>
                      </a: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c>
                  <a:txBody>
                    <a:bodyPr/>
                    <a:lstStyle/>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18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Observation</a:t>
                      </a:r>
                      <a:endPar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endParaRPr>
                    </a:p>
                    <a:p>
                      <a:pPr marL="0" marR="0" lvl="0" indent="0" algn="ctr" defTabSz="914400" rtl="0" eaLnBrk="0" fontAlgn="base" latinLnBrk="0" hangingPunct="0">
                        <a:lnSpc>
                          <a:spcPct val="100000"/>
                        </a:lnSpc>
                        <a:spcBef>
                          <a:spcPts val="200"/>
                        </a:spcBef>
                        <a:spcAft>
                          <a:spcPts val="600"/>
                        </a:spcAft>
                        <a:buClrTx/>
                        <a:buSzTx/>
                        <a:buFontTx/>
                        <a:buNone/>
                        <a:tabLst/>
                      </a:pPr>
                      <a:r>
                        <a:rPr kumimoji="0" lang="en-US" sz="2000" b="0" i="0" u="none" strike="noStrike" cap="none" normalizeH="0" baseline="0" dirty="0" smtClean="0">
                          <a:ln>
                            <a:noFill/>
                          </a:ln>
                          <a:solidFill>
                            <a:schemeClr val="tx1"/>
                          </a:solidFill>
                          <a:effectLst>
                            <a:outerShdw blurRad="50800" dist="38100" dir="2700000">
                              <a:srgbClr val="000000">
                                <a:alpha val="43000"/>
                              </a:srgbClr>
                            </a:outerShdw>
                          </a:effectLst>
                          <a:latin typeface="Arial" charset="0"/>
                          <a:ea typeface="ＭＳ Ｐゴシック" pitchFamily="1" charset="-128"/>
                        </a:rPr>
                        <a:t>Interviews</a:t>
                      </a:r>
                    </a:p>
                  </a:txBody>
                  <a:tcPr marL="91443" marR="91443" marT="45705" marB="45705" horzOverflow="overflow">
                    <a:solidFill>
                      <a:schemeClr val="accent2"/>
                    </a:solidFill>
                  </a:tcPr>
                </a:tc>
              </a:tr>
            </a:tbl>
          </a:graphicData>
        </a:graphic>
      </p:graphicFrame>
      <p:sp>
        <p:nvSpPr>
          <p:cNvPr id="26630" name="TextBox 6"/>
          <p:cNvSpPr txBox="1">
            <a:spLocks noChangeArrowheads="1"/>
          </p:cNvSpPr>
          <p:nvPr/>
        </p:nvSpPr>
        <p:spPr bwMode="auto">
          <a:xfrm>
            <a:off x="468313" y="5229225"/>
            <a:ext cx="7704137" cy="646113"/>
          </a:xfrm>
          <a:prstGeom prst="rect">
            <a:avLst/>
          </a:prstGeom>
          <a:noFill/>
          <a:ln w="9525">
            <a:noFill/>
            <a:miter lim="800000"/>
            <a:headEnd/>
            <a:tailEnd/>
          </a:ln>
        </p:spPr>
        <p:txBody>
          <a:bodyPr>
            <a:prstTxWarp prst="textNoShape">
              <a:avLst/>
            </a:prstTxWarp>
            <a:spAutoFit/>
          </a:bodyPr>
          <a:lstStyle/>
          <a:p>
            <a:pPr eaLnBrk="0" hangingPunct="0"/>
            <a:endParaRPr lang="en-US" sz="1800"/>
          </a:p>
          <a:p>
            <a:pPr eaLnBrk="0" hangingPunct="0"/>
            <a:r>
              <a:rPr lang="en-US" sz="1800"/>
              <a:t>-  Augmented by interviews with instructors &amp; TAs</a:t>
            </a:r>
            <a:endParaRPr lang="de-DE" sz="180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388350" y="6248400"/>
            <a:ext cx="647700" cy="457200"/>
          </a:xfrm>
        </p:spPr>
        <p:txBody>
          <a:bodyPr/>
          <a:lstStyle/>
          <a:p>
            <a:pPr>
              <a:defRPr/>
            </a:pPr>
            <a:endParaRPr lang="en-US" dirty="0" smtClean="0"/>
          </a:p>
          <a:p>
            <a:pPr>
              <a:defRPr/>
            </a:pPr>
            <a:r>
              <a:rPr lang="en-US" dirty="0" smtClean="0"/>
              <a:t>13</a:t>
            </a:r>
            <a:endParaRPr lang="en-US" dirty="0"/>
          </a:p>
        </p:txBody>
      </p:sp>
      <p:pic>
        <p:nvPicPr>
          <p:cNvPr id="27652" name="Picture 3"/>
          <p:cNvPicPr>
            <a:picLocks noChangeAspect="1" noChangeArrowheads="1"/>
          </p:cNvPicPr>
          <p:nvPr/>
        </p:nvPicPr>
        <p:blipFill>
          <a:blip r:embed="rId3"/>
          <a:srcRect/>
          <a:stretch>
            <a:fillRect/>
          </a:stretch>
        </p:blipFill>
        <p:spPr bwMode="auto">
          <a:xfrm>
            <a:off x="25400" y="0"/>
            <a:ext cx="5689600" cy="3894138"/>
          </a:xfrm>
          <a:prstGeom prst="rect">
            <a:avLst/>
          </a:prstGeom>
          <a:noFill/>
          <a:ln w="9525">
            <a:noFill/>
            <a:miter lim="800000"/>
            <a:headEnd/>
            <a:tailEnd/>
          </a:ln>
        </p:spPr>
      </p:pic>
      <p:graphicFrame>
        <p:nvGraphicFramePr>
          <p:cNvPr id="27650" name="Object 2"/>
          <p:cNvGraphicFramePr>
            <a:graphicFrameLocks noChangeAspect="1"/>
          </p:cNvGraphicFramePr>
          <p:nvPr/>
        </p:nvGraphicFramePr>
        <p:xfrm>
          <a:off x="2757488" y="2941638"/>
          <a:ext cx="6386512" cy="3916362"/>
        </p:xfrm>
        <a:graphic>
          <a:graphicData uri="http://schemas.openxmlformats.org/presentationml/2006/ole">
            <p:oleObj spid="_x0000_s27650" name="Worksheet" r:id="rId4" imgW="12395200" imgH="7607300" progId="Excel.Sheet.8">
              <p:embed/>
            </p:oleObj>
          </a:graphicData>
        </a:graphic>
      </p:graphicFrame>
      <p:sp>
        <p:nvSpPr>
          <p:cNvPr id="5" name="TextBox 4"/>
          <p:cNvSpPr txBox="1"/>
          <p:nvPr/>
        </p:nvSpPr>
        <p:spPr>
          <a:xfrm>
            <a:off x="3348038" y="404813"/>
            <a:ext cx="1439862" cy="584200"/>
          </a:xfrm>
          <a:prstGeom prst="rect">
            <a:avLst/>
          </a:prstGeom>
          <a:noFill/>
        </p:spPr>
        <p:txBody>
          <a:bodyPr>
            <a:spAutoFit/>
          </a:bodyPr>
          <a:lstStyle/>
          <a:p>
            <a:pPr eaLnBrk="0" hangingPunct="0">
              <a:defRPr/>
            </a:pPr>
            <a:r>
              <a:rPr lang="en-US" sz="3200" b="1" dirty="0">
                <a:effectLst>
                  <a:outerShdw blurRad="38100" dist="38100" dir="2700000" algn="tl">
                    <a:srgbClr val="000000">
                      <a:alpha val="43137"/>
                    </a:srgbClr>
                  </a:outerShdw>
                </a:effectLst>
                <a:ea typeface="ＭＳ Ｐゴシック" pitchFamily="1" charset="-128"/>
                <a:cs typeface="+mn-cs"/>
              </a:rPr>
              <a:t>IBL:</a:t>
            </a:r>
            <a:endParaRPr lang="de-DE" sz="3200" b="1" dirty="0">
              <a:effectLst>
                <a:outerShdw blurRad="38100" dist="38100" dir="2700000" algn="tl">
                  <a:srgbClr val="000000">
                    <a:alpha val="43137"/>
                  </a:srgbClr>
                </a:outerShdw>
              </a:effectLst>
              <a:ea typeface="ＭＳ Ｐゴシック" pitchFamily="1" charset="-128"/>
              <a:cs typeface="+mn-cs"/>
            </a:endParaRPr>
          </a:p>
        </p:txBody>
      </p:sp>
      <p:sp>
        <p:nvSpPr>
          <p:cNvPr id="6" name="TextBox 5"/>
          <p:cNvSpPr txBox="1"/>
          <p:nvPr/>
        </p:nvSpPr>
        <p:spPr>
          <a:xfrm>
            <a:off x="276225" y="3919538"/>
            <a:ext cx="4537075" cy="461962"/>
          </a:xfrm>
          <a:prstGeom prst="rect">
            <a:avLst/>
          </a:prstGeom>
          <a:noFill/>
        </p:spPr>
        <p:txBody>
          <a:bodyPr>
            <a:spAutoFit/>
          </a:bodyPr>
          <a:lstStyle/>
          <a:p>
            <a:pPr eaLnBrk="0" hangingPunct="0">
              <a:defRPr/>
            </a:pPr>
            <a:r>
              <a:rPr lang="en-US" dirty="0">
                <a:effectLst>
                  <a:outerShdw blurRad="38100" dist="38100" dir="2700000" algn="tl">
                    <a:srgbClr val="000000">
                      <a:alpha val="43137"/>
                    </a:srgbClr>
                  </a:outerShdw>
                </a:effectLst>
                <a:ea typeface="ＭＳ Ｐゴシック" pitchFamily="1" charset="-128"/>
                <a:cs typeface="+mn-cs"/>
              </a:rPr>
              <a:t>~65%</a:t>
            </a:r>
            <a:r>
              <a:rPr lang="en-US" dirty="0">
                <a:solidFill>
                  <a:srgbClr val="EE6E38"/>
                </a:solidFill>
                <a:effectLst>
                  <a:outerShdw blurRad="38100" dist="38100" dir="2700000" algn="tl">
                    <a:srgbClr val="000000">
                      <a:alpha val="43137"/>
                    </a:srgbClr>
                  </a:outerShdw>
                </a:effectLst>
                <a:ea typeface="ＭＳ Ｐゴシック" pitchFamily="1" charset="-128"/>
                <a:cs typeface="+mn-cs"/>
              </a:rPr>
              <a:t> </a:t>
            </a:r>
            <a:r>
              <a:rPr lang="en-US" b="1" dirty="0">
                <a:solidFill>
                  <a:srgbClr val="FF9900"/>
                </a:solidFill>
                <a:effectLst>
                  <a:outerShdw blurRad="50800" dist="38100" dir="2700000" algn="tl" rotWithShape="0">
                    <a:srgbClr val="000000">
                      <a:alpha val="43000"/>
                    </a:srgbClr>
                  </a:outerShdw>
                </a:effectLst>
                <a:ea typeface="ＭＳ Ｐゴシック" pitchFamily="1" charset="-128"/>
                <a:cs typeface="+mn-cs"/>
              </a:rPr>
              <a:t>student</a:t>
            </a:r>
            <a:r>
              <a:rPr lang="en-US" dirty="0">
                <a:effectLst>
                  <a:outerShdw blurRad="38100" dist="38100" dir="2700000" algn="tl">
                    <a:srgbClr val="000000">
                      <a:alpha val="43137"/>
                    </a:srgbClr>
                  </a:outerShdw>
                </a:effectLst>
                <a:ea typeface="ＭＳ Ｐゴシック" pitchFamily="1" charset="-128"/>
                <a:cs typeface="+mn-cs"/>
              </a:rPr>
              <a:t>-centered activity</a:t>
            </a:r>
          </a:p>
        </p:txBody>
      </p:sp>
      <p:sp>
        <p:nvSpPr>
          <p:cNvPr id="7" name="TextBox 6"/>
          <p:cNvSpPr txBox="1"/>
          <p:nvPr/>
        </p:nvSpPr>
        <p:spPr>
          <a:xfrm>
            <a:off x="900113" y="5300663"/>
            <a:ext cx="4697412" cy="1323975"/>
          </a:xfrm>
          <a:prstGeom prst="rect">
            <a:avLst/>
          </a:prstGeom>
          <a:noFill/>
        </p:spPr>
        <p:txBody>
          <a:bodyPr>
            <a:spAutoFit/>
          </a:bodyPr>
          <a:lstStyle/>
          <a:p>
            <a:pPr eaLnBrk="0" hangingPunct="0">
              <a:defRPr/>
            </a:pPr>
            <a:r>
              <a:rPr lang="en-US" dirty="0">
                <a:ea typeface="ＭＳ Ｐゴシック" pitchFamily="1" charset="-128"/>
                <a:cs typeface="+mn-cs"/>
              </a:rPr>
              <a:t>			</a:t>
            </a:r>
            <a:r>
              <a:rPr lang="en-US" sz="3200" b="1" dirty="0">
                <a:effectLst>
                  <a:outerShdw blurRad="38100" dist="38100" dir="2700000" algn="tl">
                    <a:srgbClr val="000000">
                      <a:alpha val="43137"/>
                    </a:srgbClr>
                  </a:outerShdw>
                </a:effectLst>
                <a:ea typeface="ＭＳ Ｐゴシック" pitchFamily="1" charset="-128"/>
                <a:cs typeface="+mn-cs"/>
              </a:rPr>
              <a:t>Non-IBL:</a:t>
            </a:r>
          </a:p>
          <a:p>
            <a:pPr eaLnBrk="0" hangingPunct="0">
              <a:defRPr/>
            </a:pPr>
            <a:r>
              <a:rPr lang="en-US" dirty="0">
                <a:effectLst>
                  <a:outerShdw blurRad="38100" dist="38100" dir="2700000" algn="tl">
                    <a:srgbClr val="000000">
                      <a:alpha val="43137"/>
                    </a:srgbClr>
                  </a:outerShdw>
                </a:effectLst>
                <a:ea typeface="ＭＳ Ｐゴシック" pitchFamily="1" charset="-128"/>
                <a:cs typeface="+mn-cs"/>
              </a:rPr>
              <a:t>~86%</a:t>
            </a:r>
            <a:r>
              <a:rPr lang="en-US" dirty="0">
                <a:solidFill>
                  <a:srgbClr val="34349D"/>
                </a:solidFill>
                <a:effectLst>
                  <a:outerShdw blurRad="38100" dist="38100" dir="2700000" algn="tl">
                    <a:srgbClr val="000000">
                      <a:alpha val="43137"/>
                    </a:srgbClr>
                  </a:outerShdw>
                </a:effectLst>
                <a:ea typeface="ＭＳ Ｐゴシック" pitchFamily="1" charset="-128"/>
                <a:cs typeface="+mn-cs"/>
              </a:rPr>
              <a:t> </a:t>
            </a:r>
            <a:r>
              <a:rPr lang="en-US" b="1" dirty="0">
                <a:solidFill>
                  <a:srgbClr val="34349D"/>
                </a:solidFill>
                <a:effectLst>
                  <a:outerShdw blurRad="50800" dist="38100" dir="2700000" algn="tl" rotWithShape="0">
                    <a:srgbClr val="000000">
                      <a:alpha val="43000"/>
                    </a:srgbClr>
                  </a:outerShdw>
                </a:effectLst>
                <a:ea typeface="ＭＳ Ｐゴシック" pitchFamily="1" charset="-128"/>
                <a:cs typeface="+mn-cs"/>
              </a:rPr>
              <a:t>instructor</a:t>
            </a:r>
            <a:r>
              <a:rPr lang="en-US" dirty="0">
                <a:effectLst>
                  <a:outerShdw blurRad="38100" dist="38100" dir="2700000" algn="tl">
                    <a:srgbClr val="000000">
                      <a:alpha val="43137"/>
                    </a:srgbClr>
                  </a:outerShdw>
                </a:effectLst>
                <a:ea typeface="ＭＳ Ｐゴシック" pitchFamily="1" charset="-128"/>
                <a:cs typeface="+mn-cs"/>
              </a:rPr>
              <a:t>-centered activity</a:t>
            </a:r>
            <a:endParaRPr lang="de-DE" dirty="0">
              <a:effectLst>
                <a:outerShdw blurRad="38100" dist="38100" dir="2700000" algn="tl">
                  <a:srgbClr val="000000">
                    <a:alpha val="43137"/>
                  </a:srgbClr>
                </a:outerShdw>
              </a:effectLst>
              <a:ea typeface="ＭＳ Ｐゴシック" pitchFamily="1" charset="-128"/>
              <a:cs typeface="+mn-cs"/>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8"/>
            <a:ext cx="8713788" cy="792162"/>
          </a:xfrm>
        </p:spPr>
        <p:txBody>
          <a:bodyPr/>
          <a:lstStyle/>
          <a:p>
            <a:pPr>
              <a:defRPr/>
            </a:pPr>
            <a:r>
              <a:rPr lang="en-US" sz="3200" smtClean="0">
                <a:solidFill>
                  <a:schemeClr val="tx1"/>
                </a:solidFill>
                <a:effectLst>
                  <a:outerShdw blurRad="38100" dist="38100" dir="2700000" algn="tl">
                    <a:srgbClr val="000000"/>
                  </a:outerShdw>
                </a:effectLst>
                <a:latin typeface="Times New Roman" charset="0"/>
              </a:rPr>
              <a:t>Differences in affective &amp; social gains</a:t>
            </a:r>
            <a:endParaRPr lang="de-DE" smtClean="0">
              <a:solidFill>
                <a:schemeClr val="tx1"/>
              </a:solidFill>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8532813" y="6248400"/>
            <a:ext cx="503237" cy="457200"/>
          </a:xfrm>
        </p:spPr>
        <p:txBody>
          <a:bodyPr/>
          <a:lstStyle/>
          <a:p>
            <a:pPr>
              <a:defRPr/>
            </a:pPr>
            <a:endParaRPr lang="en-US" dirty="0" smtClean="0"/>
          </a:p>
          <a:p>
            <a:pPr>
              <a:defRPr/>
            </a:pPr>
            <a:r>
              <a:rPr lang="en-US" dirty="0" smtClean="0"/>
              <a:t>14</a:t>
            </a:r>
            <a:endParaRPr lang="en-US" dirty="0"/>
          </a:p>
        </p:txBody>
      </p:sp>
      <p:graphicFrame>
        <p:nvGraphicFramePr>
          <p:cNvPr id="28676" name="Object 2"/>
          <p:cNvGraphicFramePr>
            <a:graphicFrameLocks noChangeAspect="1"/>
          </p:cNvGraphicFramePr>
          <p:nvPr/>
        </p:nvGraphicFramePr>
        <p:xfrm>
          <a:off x="457200" y="2124075"/>
          <a:ext cx="8001000" cy="4471988"/>
        </p:xfrm>
        <a:graphic>
          <a:graphicData uri="http://schemas.openxmlformats.org/presentationml/2006/ole">
            <p:oleObj spid="_x0000_s28676" r:id="rId3" imgW="8003386" imgH="4467999" progId="Excel.Sheet.8">
              <p:embed/>
            </p:oleObj>
          </a:graphicData>
        </a:graphic>
      </p:graphicFrame>
      <p:sp>
        <p:nvSpPr>
          <p:cNvPr id="13318" name="TextBox 5"/>
          <p:cNvSpPr txBox="1">
            <a:spLocks noChangeArrowheads="1"/>
          </p:cNvSpPr>
          <p:nvPr/>
        </p:nvSpPr>
        <p:spPr bwMode="auto">
          <a:xfrm>
            <a:off x="395288" y="1268413"/>
            <a:ext cx="8280400" cy="6064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sz="1600" dirty="0">
                <a:effectLst>
                  <a:outerShdw blurRad="50800" dist="38100" dir="2700000">
                    <a:srgbClr val="000000">
                      <a:alpha val="43000"/>
                    </a:srgbClr>
                  </a:outerShdw>
                </a:effectLst>
                <a:latin typeface="Times New Roman" pitchFamily="1" charset="0"/>
                <a:cs typeface="Arial" charset="0"/>
              </a:rPr>
              <a:t>IBL men: N=351-355;  Non-IBL men: N=227-229.   IBL women:  N=181-184;  </a:t>
            </a:r>
          </a:p>
          <a:p>
            <a:pPr>
              <a:defRPr/>
            </a:pPr>
            <a:r>
              <a:rPr lang="en-US" sz="1600" dirty="0">
                <a:effectLst>
                  <a:outerShdw blurRad="50800" dist="38100" dir="2700000">
                    <a:srgbClr val="000000">
                      <a:alpha val="43000"/>
                    </a:srgbClr>
                  </a:outerShdw>
                </a:effectLst>
                <a:latin typeface="Times New Roman" pitchFamily="1" charset="0"/>
                <a:cs typeface="Arial" charset="0"/>
              </a:rPr>
              <a:t>Non-IBL women: N=88-90</a:t>
            </a:r>
            <a:r>
              <a:rPr lang="en-US" sz="1600" i="1" dirty="0">
                <a:effectLst>
                  <a:outerShdw blurRad="50800" dist="38100" dir="2700000">
                    <a:srgbClr val="000000">
                      <a:alpha val="43000"/>
                    </a:srgbClr>
                  </a:outerShdw>
                </a:effectLst>
                <a:cs typeface="Arial" charset="0"/>
              </a:rPr>
              <a:t>              </a:t>
            </a:r>
            <a:r>
              <a:rPr lang="en-US" sz="1600" i="1" dirty="0">
                <a:effectLst>
                  <a:outerShdw blurRad="50800" dist="38100" dir="2700000">
                    <a:srgbClr val="000000">
                      <a:alpha val="43000"/>
                    </a:srgbClr>
                  </a:outerShdw>
                </a:effectLst>
                <a:latin typeface="Times New Roman" pitchFamily="1" charset="0"/>
                <a:cs typeface="Arial" charset="0"/>
              </a:rPr>
              <a:t>Scale from 1 = no gain   to 5 = great gain.</a:t>
            </a:r>
            <a:endParaRPr lang="en-US" sz="1300" i="1" dirty="0">
              <a:effectLst>
                <a:outerShdw blurRad="50800" dist="38100" dir="2700000">
                  <a:srgbClr val="000000">
                    <a:alpha val="43000"/>
                  </a:srgbClr>
                </a:outerShdw>
              </a:effectLst>
              <a:latin typeface="Times New Roman" pitchFamily="1"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888"/>
            <a:ext cx="7772400" cy="792162"/>
          </a:xfrm>
        </p:spPr>
        <p:txBody>
          <a:bodyPr/>
          <a:lstStyle/>
          <a:p>
            <a:pPr>
              <a:spcAft>
                <a:spcPct val="10000"/>
              </a:spcAft>
              <a:defRPr/>
            </a:pPr>
            <a:r>
              <a:rPr lang="en-US" sz="3200">
                <a:solidFill>
                  <a:schemeClr val="tx1"/>
                </a:solidFill>
                <a:effectLst>
                  <a:outerShdw blurRad="38100" dist="38100" dir="2700000" algn="tl">
                    <a:srgbClr val="000000"/>
                  </a:outerShdw>
                </a:effectLst>
                <a:latin typeface="Times New Roman" charset="0"/>
              </a:rPr>
              <a:t>Learning gains reported by students</a:t>
            </a:r>
            <a:r>
              <a:rPr lang="en-US" sz="3300" i="1">
                <a:solidFill>
                  <a:schemeClr val="tx1"/>
                </a:solidFill>
                <a:effectLst>
                  <a:outerShdw blurRad="38100" dist="38100" dir="2700000" algn="tl">
                    <a:srgbClr val="000000"/>
                  </a:outerShdw>
                </a:effectLst>
                <a:latin typeface="Times New Roman" charset="0"/>
              </a:rPr>
              <a:t/>
            </a:r>
            <a:br>
              <a:rPr lang="en-US" sz="3300" i="1">
                <a:solidFill>
                  <a:schemeClr val="tx1"/>
                </a:solidFill>
                <a:effectLst>
                  <a:outerShdw blurRad="38100" dist="38100" dir="2700000" algn="tl">
                    <a:srgbClr val="000000"/>
                  </a:outerShdw>
                </a:effectLst>
                <a:latin typeface="Times New Roman" charset="0"/>
              </a:rPr>
            </a:br>
            <a:r>
              <a:rPr lang="en-US" sz="2800" i="1">
                <a:solidFill>
                  <a:schemeClr val="tx1"/>
                </a:solidFill>
                <a:effectLst>
                  <a:outerShdw blurRad="38100" dist="38100" dir="2700000" algn="tl">
                    <a:srgbClr val="000000"/>
                  </a:outerShdw>
                </a:effectLst>
                <a:latin typeface="Times New Roman" charset="0"/>
              </a:rPr>
              <a:t>- </a:t>
            </a:r>
            <a:r>
              <a:rPr lang="en-US" sz="2800" i="1">
                <a:solidFill>
                  <a:srgbClr val="FFFF00"/>
                </a:solidFill>
                <a:effectLst>
                  <a:outerShdw blurRad="38100" dist="38100" dir="2700000" algn="tl">
                    <a:srgbClr val="000000"/>
                  </a:outerShdw>
                </a:effectLst>
                <a:latin typeface="Times New Roman" charset="0"/>
              </a:rPr>
              <a:t>Open-ended responses </a:t>
            </a:r>
            <a:r>
              <a:rPr lang="en-US" sz="2800" i="1">
                <a:solidFill>
                  <a:schemeClr val="tx1"/>
                </a:solidFill>
                <a:effectLst>
                  <a:outerShdw blurRad="38100" dist="38100" dir="2700000" algn="tl">
                    <a:srgbClr val="000000"/>
                  </a:outerShdw>
                </a:effectLst>
                <a:latin typeface="Times New Roman" charset="0"/>
              </a:rPr>
              <a:t>from the survey</a:t>
            </a:r>
            <a:endParaRPr lang="de-DE">
              <a:solidFill>
                <a:schemeClr val="tx1"/>
              </a:solidFill>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8459788" y="6248400"/>
            <a:ext cx="576262" cy="457200"/>
          </a:xfrm>
        </p:spPr>
        <p:txBody>
          <a:bodyPr/>
          <a:lstStyle/>
          <a:p>
            <a:pPr>
              <a:defRPr/>
            </a:pPr>
            <a:endParaRPr lang="en-US" dirty="0" smtClean="0"/>
          </a:p>
          <a:p>
            <a:pPr>
              <a:defRPr/>
            </a:pPr>
            <a:r>
              <a:rPr lang="en-US" dirty="0" smtClean="0"/>
              <a:t>15</a:t>
            </a:r>
            <a:endParaRPr lang="en-US" dirty="0"/>
          </a:p>
        </p:txBody>
      </p:sp>
      <p:graphicFrame>
        <p:nvGraphicFramePr>
          <p:cNvPr id="5" name="Table 4"/>
          <p:cNvGraphicFramePr>
            <a:graphicFrameLocks noGrp="1"/>
          </p:cNvGraphicFramePr>
          <p:nvPr/>
        </p:nvGraphicFramePr>
        <p:xfrm>
          <a:off x="108070" y="1988840"/>
          <a:ext cx="8928426" cy="4320480"/>
        </p:xfrm>
        <a:graphic>
          <a:graphicData uri="http://schemas.openxmlformats.org/drawingml/2006/table">
            <a:tbl>
              <a:tblPr>
                <a:effectLst>
                  <a:outerShdw blurRad="50800" dist="38100" dir="2700000">
                    <a:srgbClr val="000000">
                      <a:alpha val="43000"/>
                    </a:srgbClr>
                  </a:outerShdw>
                </a:effectLst>
              </a:tblPr>
              <a:tblGrid>
                <a:gridCol w="5117069"/>
                <a:gridCol w="1902958"/>
                <a:gridCol w="1908399"/>
              </a:tblGrid>
              <a:tr h="4579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GAINS</a:t>
                      </a:r>
                      <a:endParaRPr kumimoji="0" lang="en-US" sz="1600" b="0" i="0" u="none" strike="noStrike" cap="none" normalizeH="0" baseline="0" dirty="0" smtClean="0">
                        <a:ln>
                          <a:noFill/>
                        </a:ln>
                        <a:solidFill>
                          <a:schemeClr val="tx1"/>
                        </a:solidFill>
                        <a:effectLst/>
                        <a:latin typeface="Arial" charset="0"/>
                        <a:ea typeface="ＭＳ Ｐゴシック" pitchFamily="1" charset="-128"/>
                      </a:endParaRP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rPr>
                        <a:t>IBL</a:t>
                      </a:r>
                      <a:r>
                        <a:rPr kumimoji="0" lang="en-US" sz="1600" b="1" i="0" u="none" strike="noStrike" cap="none" normalizeH="0" baseline="0" smtClean="0">
                          <a:ln>
                            <a:noFill/>
                          </a:ln>
                          <a:solidFill>
                            <a:schemeClr val="tx1"/>
                          </a:solidFill>
                          <a:effectLst/>
                          <a:latin typeface="Arial" charset="0"/>
                          <a:ea typeface="ＭＳ Ｐゴシック" pitchFamily="1" charset="-128"/>
                        </a:rPr>
                        <a:t> </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rPr>
                        <a:t>Non-IBL</a:t>
                      </a:r>
                      <a:endParaRPr kumimoji="0" lang="en-US" sz="1600" b="0" i="0" u="none" strike="noStrike" cap="none" normalizeH="0" baseline="0" smtClean="0">
                        <a:ln>
                          <a:noFill/>
                        </a:ln>
                        <a:solidFill>
                          <a:schemeClr val="tx1"/>
                        </a:solidFill>
                        <a:effectLst/>
                        <a:latin typeface="Arial" charset="0"/>
                        <a:ea typeface="ＭＳ Ｐゴシック" pitchFamily="1" charset="-128"/>
                      </a:endParaRP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9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 </a:t>
                      </a:r>
                      <a:r>
                        <a:rPr kumimoji="0" lang="en-US" sz="1800" b="0" i="1" u="none" strike="noStrike" cap="none" normalizeH="0" baseline="0" dirty="0" smtClean="0">
                          <a:ln>
                            <a:noFill/>
                          </a:ln>
                          <a:solidFill>
                            <a:schemeClr val="tx1"/>
                          </a:solidFill>
                          <a:effectLst/>
                          <a:latin typeface="Arial" charset="0"/>
                          <a:ea typeface="ＭＳ Ｐゴシック" pitchFamily="1" charset="-128"/>
                        </a:rPr>
                        <a:t>Learning and understanding math CONCEPTS and IDEAS </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5CFF66"/>
                          </a:solidFill>
                          <a:effectLst>
                            <a:outerShdw blurRad="38100" dist="38100" dir="2700000" algn="tl">
                              <a:srgbClr val="000000">
                                <a:alpha val="43137"/>
                              </a:srgbClr>
                            </a:outerShdw>
                          </a:effectLst>
                          <a:latin typeface="Arial" charset="0"/>
                          <a:ea typeface="ＭＳ Ｐゴシック" pitchFamily="1" charset="-128"/>
                        </a:rPr>
                        <a:t>168 (19%)</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1" charset="-128"/>
                        </a:rPr>
                        <a:t>57 (10%)</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ea typeface="ＭＳ Ｐゴシック" pitchFamily="1" charset="-128"/>
                        </a:rPr>
                        <a:t>THINKING and PROBLEM SOLVING SKILLS</a:t>
                      </a:r>
                      <a:endParaRPr kumimoji="0" lang="en-US" sz="1800" b="0" i="1" u="none" strike="noStrike" cap="none" normalizeH="0" baseline="0" dirty="0" smtClean="0">
                        <a:ln>
                          <a:noFill/>
                        </a:ln>
                        <a:solidFill>
                          <a:schemeClr val="tx1"/>
                        </a:solidFill>
                        <a:effectLst/>
                        <a:latin typeface="Times New Roman" pitchFamily="1" charset="0"/>
                        <a:ea typeface="ＭＳ Ｐゴシック" pitchFamily="1" charset="-128"/>
                      </a:endParaRP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5CFF66"/>
                          </a:solidFill>
                          <a:effectLst>
                            <a:outerShdw blurRad="38100" dist="38100" dir="2700000" algn="tl">
                              <a:srgbClr val="000000">
                                <a:alpha val="43137"/>
                              </a:srgbClr>
                            </a:outerShdw>
                          </a:effectLst>
                          <a:latin typeface="Arial" charset="0"/>
                          <a:ea typeface="ＭＳ Ｐゴシック" pitchFamily="1" charset="-128"/>
                        </a:rPr>
                        <a:t>121 (14%)</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1" charset="-128"/>
                        </a:rPr>
                        <a:t>41 (7%)</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9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ea typeface="ＭＳ Ｐゴシック" pitchFamily="1" charset="-128"/>
                        </a:rPr>
                        <a:t>Changes in ways of LEARNING MATH and SOLVING PROBLEMS</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5CFF66"/>
                          </a:solidFill>
                          <a:effectLst>
                            <a:outerShdw blurRad="38100" dist="38100" dir="2700000" algn="tl">
                              <a:srgbClr val="000000">
                                <a:alpha val="43137"/>
                              </a:srgbClr>
                            </a:outerShdw>
                          </a:effectLst>
                          <a:latin typeface="Arial" charset="0"/>
                          <a:ea typeface="ＭＳ Ｐゴシック" pitchFamily="1" charset="-128"/>
                        </a:rPr>
                        <a:t>91 (10%)</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1" charset="-128"/>
                        </a:rPr>
                        <a:t>33 (6%)</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3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INDEPENDENCE  in learning and solving</a:t>
                      </a:r>
                      <a:endParaRPr kumimoji="0" lang="en-US" sz="1800" b="0" i="0"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endParaRP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82 (9%)</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16 (3%)</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79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COMMUNICATION skills</a:t>
                      </a:r>
                      <a:r>
                        <a:rPr kumimoji="0" lang="en-US" sz="1600" b="0" i="0"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 </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85 (10%)</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10 (2%)</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9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 </a:t>
                      </a:r>
                      <a:r>
                        <a:rPr kumimoji="0" lang="en-US" sz="1800" b="0" i="1"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CONFIDENCE in own math ability and skills </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31 (4%)</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5 (1%)</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9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Arial" charset="0"/>
                          <a:ea typeface="ＭＳ Ｐゴシック" pitchFamily="1" charset="-128"/>
                        </a:rPr>
                        <a:t> ENJOYMENT of math and learning</a:t>
                      </a:r>
                      <a:endParaRPr kumimoji="0" lang="en-US" sz="1800" b="0" i="1" u="none" strike="noStrike" cap="none" normalizeH="0" baseline="0" dirty="0" smtClean="0">
                        <a:ln>
                          <a:noFill/>
                        </a:ln>
                        <a:solidFill>
                          <a:srgbClr val="FFFF00"/>
                        </a:solidFill>
                        <a:effectLst>
                          <a:outerShdw blurRad="50800" dist="38100" dir="2700000" algn="tl" rotWithShape="0">
                            <a:srgbClr val="000000">
                              <a:alpha val="43000"/>
                            </a:srgbClr>
                          </a:outerShdw>
                        </a:effectLst>
                        <a:latin typeface="Times New Roman" pitchFamily="1" charset="0"/>
                        <a:ea typeface="ＭＳ Ｐゴシック" pitchFamily="1" charset="-128"/>
                      </a:endParaRP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22 (3%)</a:t>
                      </a:r>
                    </a:p>
                  </a:txBody>
                  <a:tcPr marL="91437" marR="91437"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ＭＳ Ｐゴシック" pitchFamily="1" charset="-128"/>
                        </a:rPr>
                        <a:t>2 (0.3%)</a:t>
                      </a:r>
                    </a:p>
                  </a:txBody>
                  <a:tcPr marL="91437" marR="91437"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9" name="TextBox 5"/>
          <p:cNvSpPr txBox="1">
            <a:spLocks noChangeArrowheads="1"/>
          </p:cNvSpPr>
          <p:nvPr/>
        </p:nvSpPr>
        <p:spPr bwMode="auto">
          <a:xfrm>
            <a:off x="107950" y="1352550"/>
            <a:ext cx="8785225" cy="3381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sz="1600" i="1" dirty="0">
                <a:effectLst>
                  <a:outerShdw blurRad="38100" dist="38100" dir="2700000" algn="tl">
                    <a:srgbClr val="000000">
                      <a:alpha val="43137"/>
                    </a:srgbClr>
                  </a:outerShdw>
                </a:effectLst>
                <a:cs typeface="Arial" charset="0"/>
              </a:rPr>
              <a:t>13-38% (IBL) and 12-20% (Non-IBL) of students wrote                   </a:t>
            </a:r>
            <a:r>
              <a:rPr lang="en-US" sz="1600" i="1" dirty="0">
                <a:cs typeface="Arial" charset="0"/>
              </a:rPr>
              <a:t>% = Per number of surveys</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4613"/>
            <a:ext cx="8642350" cy="792162"/>
          </a:xfrm>
        </p:spPr>
        <p:txBody>
          <a:bodyPr/>
          <a:lstStyle/>
          <a:p>
            <a:pPr>
              <a:defRPr/>
            </a:pPr>
            <a:r>
              <a:rPr lang="en-US" sz="3200" smtClean="0">
                <a:solidFill>
                  <a:schemeClr val="tx1"/>
                </a:solidFill>
                <a:effectLst>
                  <a:outerShdw blurRad="38100" dist="38100" dir="2700000" algn="tl">
                    <a:srgbClr val="000000"/>
                  </a:outerShdw>
                </a:effectLst>
                <a:latin typeface="Times" charset="0"/>
                <a:ea typeface="Times" charset="0"/>
                <a:cs typeface="Times" charset="0"/>
              </a:rPr>
              <a:t>Learning gains &amp; Observed classroom practices</a:t>
            </a:r>
            <a:endParaRPr lang="de-DE" sz="3200" smtClean="0">
              <a:solidFill>
                <a:schemeClr val="tx1"/>
              </a:solidFill>
              <a:effectLst>
                <a:outerShdw blurRad="38100" dist="38100" dir="2700000" algn="tl">
                  <a:srgbClr val="000000"/>
                </a:outerShdw>
              </a:effectLst>
              <a:latin typeface="Times" charset="0"/>
              <a:ea typeface="Times" charset="0"/>
              <a:cs typeface="Times" charset="0"/>
            </a:endParaRPr>
          </a:p>
        </p:txBody>
      </p:sp>
      <p:sp>
        <p:nvSpPr>
          <p:cNvPr id="4" name="Footer Placeholder 3"/>
          <p:cNvSpPr>
            <a:spLocks noGrp="1"/>
          </p:cNvSpPr>
          <p:nvPr>
            <p:ph type="ftr" sz="quarter" idx="11"/>
          </p:nvPr>
        </p:nvSpPr>
        <p:spPr>
          <a:xfrm>
            <a:off x="8459788" y="6248400"/>
            <a:ext cx="576262" cy="457200"/>
          </a:xfrm>
        </p:spPr>
        <p:txBody>
          <a:bodyPr/>
          <a:lstStyle/>
          <a:p>
            <a:pPr>
              <a:defRPr/>
            </a:pPr>
            <a:endParaRPr lang="en-US" dirty="0" smtClean="0"/>
          </a:p>
          <a:p>
            <a:pPr>
              <a:defRPr/>
            </a:pPr>
            <a:r>
              <a:rPr lang="en-US" dirty="0" smtClean="0"/>
              <a:t>16</a:t>
            </a:r>
            <a:endParaRPr lang="en-US" dirty="0"/>
          </a:p>
        </p:txBody>
      </p:sp>
      <p:graphicFrame>
        <p:nvGraphicFramePr>
          <p:cNvPr id="30724" name="Object 2"/>
          <p:cNvGraphicFramePr>
            <a:graphicFrameLocks noChangeAspect="1"/>
          </p:cNvGraphicFramePr>
          <p:nvPr/>
        </p:nvGraphicFramePr>
        <p:xfrm>
          <a:off x="457200" y="2133600"/>
          <a:ext cx="8382000" cy="4394200"/>
        </p:xfrm>
        <a:graphic>
          <a:graphicData uri="http://schemas.openxmlformats.org/presentationml/2006/ole">
            <p:oleObj spid="_x0000_s30724" r:id="rId4" imgW="8381307" imgH="4394853" progId="Excel.Sheet.8">
              <p:embed/>
            </p:oleObj>
          </a:graphicData>
        </a:graphic>
      </p:graphicFrame>
      <p:sp>
        <p:nvSpPr>
          <p:cNvPr id="7" name="TextBox 6"/>
          <p:cNvSpPr txBox="1"/>
          <p:nvPr/>
        </p:nvSpPr>
        <p:spPr>
          <a:xfrm>
            <a:off x="712788" y="1052513"/>
            <a:ext cx="6840537" cy="831850"/>
          </a:xfrm>
          <a:prstGeom prst="rect">
            <a:avLst/>
          </a:prstGeom>
          <a:noFill/>
        </p:spPr>
        <p:txBody>
          <a:bodyPr>
            <a:spAutoFit/>
          </a:bodyPr>
          <a:lstStyle/>
          <a:p>
            <a:pPr eaLnBrk="0" hangingPunct="0">
              <a:defRPr/>
            </a:pPr>
            <a:r>
              <a:rPr lang="en-US" i="1" dirty="0">
                <a:effectLst>
                  <a:outerShdw blurRad="50800" dist="38100" dir="2700000">
                    <a:srgbClr val="000000">
                      <a:alpha val="43000"/>
                    </a:srgbClr>
                  </a:outerShdw>
                </a:effectLst>
                <a:latin typeface="Times New Roman" pitchFamily="-106" charset="0"/>
                <a:ea typeface="ＭＳ Ｐゴシック" pitchFamily="1" charset="-128"/>
                <a:cs typeface="+mn-cs"/>
              </a:rPr>
              <a:t>Averages for </a:t>
            </a:r>
            <a:r>
              <a:rPr lang="en-US" i="1" dirty="0">
                <a:solidFill>
                  <a:srgbClr val="FFEC52"/>
                </a:solidFill>
                <a:effectLst>
                  <a:outerShdw blurRad="50800" dist="38100" dir="2700000" algn="tl">
                    <a:srgbClr val="000000">
                      <a:alpha val="43000"/>
                    </a:srgbClr>
                  </a:outerShdw>
                </a:effectLst>
                <a:latin typeface="Times New Roman" pitchFamily="-106" charset="0"/>
                <a:ea typeface="ＭＳ Ｐゴシック" pitchFamily="1" charset="-128"/>
                <a:cs typeface="+mn-cs"/>
              </a:rPr>
              <a:t>upper 25% percentiles </a:t>
            </a:r>
            <a:r>
              <a:rPr lang="en-US" i="1" dirty="0">
                <a:effectLst>
                  <a:outerShdw blurRad="50800" dist="38100" dir="2700000">
                    <a:srgbClr val="000000">
                      <a:alpha val="43000"/>
                    </a:srgbClr>
                  </a:outerShdw>
                </a:effectLst>
                <a:latin typeface="Times New Roman" pitchFamily="-106" charset="0"/>
                <a:ea typeface="ＭＳ Ｐゴシック" pitchFamily="1" charset="-128"/>
                <a:cs typeface="+mn-cs"/>
              </a:rPr>
              <a:t>(high) of each activity in </a:t>
            </a:r>
            <a:r>
              <a:rPr lang="en-US" i="1" dirty="0">
                <a:solidFill>
                  <a:srgbClr val="FFEC52"/>
                </a:solidFill>
                <a:effectLst>
                  <a:outerShdw blurRad="50800" dist="38100" dir="2700000" algn="tl">
                    <a:srgbClr val="000000">
                      <a:alpha val="43000"/>
                    </a:srgbClr>
                  </a:outerShdw>
                </a:effectLst>
                <a:latin typeface="Times New Roman" pitchFamily="-106" charset="0"/>
                <a:ea typeface="ＭＳ Ｐゴシック" pitchFamily="1" charset="-128"/>
                <a:cs typeface="+mn-cs"/>
              </a:rPr>
              <a:t>IBL</a:t>
            </a:r>
            <a:r>
              <a:rPr lang="en-US" i="1" dirty="0">
                <a:solidFill>
                  <a:srgbClr val="FFEC52"/>
                </a:solidFill>
                <a:effectLst>
                  <a:outerShdw blurRad="50800" dist="38100" dir="2700000">
                    <a:srgbClr val="000000">
                      <a:alpha val="43000"/>
                    </a:srgbClr>
                  </a:outerShdw>
                </a:effectLst>
                <a:latin typeface="Times New Roman" pitchFamily="-106" charset="0"/>
                <a:ea typeface="ＭＳ Ｐゴシック" pitchFamily="1" charset="-128"/>
                <a:cs typeface="+mn-cs"/>
              </a:rPr>
              <a:t> </a:t>
            </a:r>
            <a:r>
              <a:rPr lang="en-US" i="1" dirty="0">
                <a:effectLst>
                  <a:outerShdw blurRad="50800" dist="38100" dir="2700000">
                    <a:srgbClr val="000000">
                      <a:alpha val="43000"/>
                    </a:srgbClr>
                  </a:outerShdw>
                </a:effectLst>
                <a:latin typeface="Times New Roman" pitchFamily="-106" charset="0"/>
                <a:ea typeface="ＭＳ Ｐゴシック" pitchFamily="1" charset="-128"/>
                <a:cs typeface="+mn-cs"/>
              </a:rPr>
              <a:t>classes</a:t>
            </a:r>
            <a:endParaRPr lang="en-US" dirty="0">
              <a:effectLst>
                <a:outerShdw blurRad="50800" dist="38100" dir="2700000">
                  <a:srgbClr val="000000">
                    <a:alpha val="43000"/>
                  </a:srgbClr>
                </a:outerShdw>
              </a:effectLst>
              <a:ea typeface="ＭＳ Ｐゴシック" pitchFamily="1" charset="-128"/>
              <a:cs typeface="+mn-cs"/>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928100" cy="981075"/>
          </a:xfrm>
        </p:spPr>
        <p:txBody>
          <a:bodyPr/>
          <a:lstStyle/>
          <a:p>
            <a:pPr>
              <a:defRPr/>
            </a:pPr>
            <a:r>
              <a:rPr lang="en-US" sz="3200" kern="1200" dirty="0" smtClean="0">
                <a:solidFill>
                  <a:srgbClr val="FFFFFF"/>
                </a:solidFill>
                <a:effectLst>
                  <a:outerShdw blurRad="38100" dist="38100" dir="2700000" algn="tl">
                    <a:srgbClr val="000000"/>
                  </a:outerShdw>
                </a:effectLst>
                <a:latin typeface="Times New Roman" pitchFamily="1" charset="0"/>
                <a:cs typeface="+mn-cs"/>
              </a:rPr>
              <a:t>Observed social atmosphere</a:t>
            </a:r>
            <a:br>
              <a:rPr lang="en-US" sz="3200" kern="1200" dirty="0" smtClean="0">
                <a:solidFill>
                  <a:srgbClr val="FFFFFF"/>
                </a:solidFill>
                <a:effectLst>
                  <a:outerShdw blurRad="38100" dist="38100" dir="2700000" algn="tl">
                    <a:srgbClr val="000000"/>
                  </a:outerShdw>
                </a:effectLst>
                <a:latin typeface="Times New Roman" pitchFamily="1" charset="0"/>
                <a:cs typeface="+mn-cs"/>
              </a:rPr>
            </a:br>
            <a:r>
              <a:rPr lang="en-US" sz="2800" i="1" kern="1200" dirty="0" smtClean="0">
                <a:solidFill>
                  <a:srgbClr val="FFFFFF"/>
                </a:solidFill>
                <a:effectLst>
                  <a:outerShdw blurRad="38100" dist="38100" dir="2700000" algn="tl">
                    <a:srgbClr val="000000"/>
                  </a:outerShdw>
                </a:effectLst>
                <a:latin typeface="Times New Roman" pitchFamily="1" charset="0"/>
                <a:cs typeface="+mn-cs"/>
              </a:rPr>
              <a:t>-  Four different </a:t>
            </a:r>
            <a:r>
              <a:rPr lang="en-US" sz="2800" i="1" kern="1200" dirty="0" smtClean="0">
                <a:solidFill>
                  <a:srgbClr val="FFEC52"/>
                </a:solidFill>
                <a:effectLst>
                  <a:outerShdw blurRad="38100" dist="38100" dir="2700000" algn="tl">
                    <a:srgbClr val="000000"/>
                  </a:outerShdw>
                </a:effectLst>
                <a:latin typeface="Times New Roman" pitchFamily="1" charset="0"/>
                <a:cs typeface="+mn-cs"/>
              </a:rPr>
              <a:t>IBL</a:t>
            </a:r>
            <a:r>
              <a:rPr lang="en-US" sz="2800" i="1" kern="1200" dirty="0" smtClean="0">
                <a:solidFill>
                  <a:srgbClr val="FFFFFF"/>
                </a:solidFill>
                <a:effectLst>
                  <a:outerShdw blurRad="38100" dist="38100" dir="2700000" algn="tl">
                    <a:srgbClr val="000000"/>
                  </a:outerShdw>
                </a:effectLst>
                <a:latin typeface="Times New Roman" pitchFamily="1" charset="0"/>
                <a:cs typeface="+mn-cs"/>
              </a:rPr>
              <a:t> classes</a:t>
            </a:r>
            <a:endParaRPr lang="de-DE" sz="2800" i="1" dirty="0">
              <a:cs typeface="+mj-cs"/>
            </a:endParaRPr>
          </a:p>
        </p:txBody>
      </p:sp>
      <p:sp>
        <p:nvSpPr>
          <p:cNvPr id="4" name="Footer Placeholder 3"/>
          <p:cNvSpPr>
            <a:spLocks noGrp="1"/>
          </p:cNvSpPr>
          <p:nvPr>
            <p:ph type="ftr" sz="quarter" idx="11"/>
          </p:nvPr>
        </p:nvSpPr>
        <p:spPr>
          <a:xfrm>
            <a:off x="8532813" y="6248400"/>
            <a:ext cx="503237" cy="457200"/>
          </a:xfrm>
        </p:spPr>
        <p:txBody>
          <a:bodyPr/>
          <a:lstStyle/>
          <a:p>
            <a:pPr>
              <a:defRPr/>
            </a:pPr>
            <a:endParaRPr lang="en-US" dirty="0" smtClean="0"/>
          </a:p>
          <a:p>
            <a:pPr>
              <a:defRPr/>
            </a:pPr>
            <a:r>
              <a:rPr lang="en-US" dirty="0" smtClean="0"/>
              <a:t>17</a:t>
            </a:r>
            <a:endParaRPr lang="en-US" dirty="0"/>
          </a:p>
        </p:txBody>
      </p:sp>
      <p:graphicFrame>
        <p:nvGraphicFramePr>
          <p:cNvPr id="7" name="Object 2"/>
          <p:cNvGraphicFramePr>
            <a:graphicFrameLocks noChangeAspect="1"/>
          </p:cNvGraphicFramePr>
          <p:nvPr/>
        </p:nvGraphicFramePr>
        <p:xfrm>
          <a:off x="457200" y="2362200"/>
          <a:ext cx="83058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16390" name="TextBox 6"/>
          <p:cNvSpPr txBox="1">
            <a:spLocks noChangeArrowheads="1"/>
          </p:cNvSpPr>
          <p:nvPr/>
        </p:nvSpPr>
        <p:spPr bwMode="auto">
          <a:xfrm>
            <a:off x="611188" y="1125538"/>
            <a:ext cx="5976937" cy="460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i="1" dirty="0">
                <a:effectLst>
                  <a:outerShdw blurRad="50800" dist="38100" dir="2700000">
                    <a:srgbClr val="000000">
                      <a:alpha val="43000"/>
                    </a:srgbClr>
                  </a:outerShdw>
                </a:effectLst>
                <a:latin typeface="Times New Roman" pitchFamily="1" charset="0"/>
                <a:cs typeface="Arial" charset="0"/>
              </a:rPr>
              <a:t>“To what extent did </a:t>
            </a:r>
            <a:r>
              <a:rPr lang="en-US" i="1" dirty="0">
                <a:solidFill>
                  <a:srgbClr val="FFFF00"/>
                </a:solidFill>
                <a:effectLst>
                  <a:outerShdw blurRad="50800" dist="38100" dir="2700000" algn="tl">
                    <a:srgbClr val="000000">
                      <a:alpha val="43000"/>
                    </a:srgbClr>
                  </a:outerShdw>
                </a:effectLst>
                <a:latin typeface="Times New Roman" pitchFamily="1" charset="0"/>
                <a:cs typeface="Arial" charset="0"/>
              </a:rPr>
              <a:t>students</a:t>
            </a:r>
            <a:r>
              <a:rPr lang="en-US" i="1" dirty="0">
                <a:effectLst>
                  <a:outerShdw blurRad="50800" dist="38100" dir="2700000">
                    <a:srgbClr val="000000">
                      <a:alpha val="43000"/>
                    </a:srgbClr>
                  </a:outerShdw>
                </a:effectLst>
                <a:latin typeface="Times New Roman" pitchFamily="1" charset="0"/>
                <a:cs typeface="Arial" charset="0"/>
              </a:rPr>
              <a:t>….?”</a:t>
            </a:r>
            <a:r>
              <a:rPr lang="en-US" i="1" dirty="0">
                <a:effectLst>
                  <a:outerShdw blurRad="50800" dist="38100" dir="2700000">
                    <a:srgbClr val="000000">
                      <a:alpha val="43000"/>
                    </a:srgbClr>
                  </a:outerShdw>
                </a:effectLst>
                <a:cs typeface="Arial" charset="0"/>
              </a:rPr>
              <a:t> </a:t>
            </a:r>
          </a:p>
        </p:txBody>
      </p:sp>
      <p:sp>
        <p:nvSpPr>
          <p:cNvPr id="32774" name="TextBox 7"/>
          <p:cNvSpPr txBox="1">
            <a:spLocks noChangeArrowheads="1"/>
          </p:cNvSpPr>
          <p:nvPr/>
        </p:nvSpPr>
        <p:spPr bwMode="auto">
          <a:xfrm>
            <a:off x="1116013" y="1781175"/>
            <a:ext cx="6553200" cy="369888"/>
          </a:xfrm>
          <a:prstGeom prst="rect">
            <a:avLst/>
          </a:prstGeom>
          <a:noFill/>
          <a:ln w="9525">
            <a:noFill/>
            <a:miter lim="800000"/>
            <a:headEnd/>
            <a:tailEnd/>
          </a:ln>
        </p:spPr>
        <p:txBody>
          <a:bodyPr>
            <a:prstTxWarp prst="textNoShape">
              <a:avLst/>
            </a:prstTxWarp>
            <a:spAutoFit/>
          </a:bodyPr>
          <a:lstStyle/>
          <a:p>
            <a:pPr eaLnBrk="0" hangingPunct="0">
              <a:defRPr/>
            </a:pPr>
            <a:r>
              <a:rPr lang="en-US" sz="1800" dirty="0">
                <a:effectLst>
                  <a:outerShdw blurRad="50800" dist="38100" dir="2700000" algn="tl" rotWithShape="0">
                    <a:srgbClr val="000000">
                      <a:alpha val="43000"/>
                    </a:srgbClr>
                  </a:outerShdw>
                </a:effectLst>
                <a:latin typeface="Times New Roman" charset="0"/>
              </a:rPr>
              <a:t>Scale from 1 = never …  to 5 = very often</a:t>
            </a:r>
            <a:endParaRPr lang="en-US" sz="1800" dirty="0">
              <a:effectLst>
                <a:outerShdw blurRad="50800" dist="38100" dir="2700000" algn="tl" rotWithShape="0">
                  <a:srgbClr val="000000">
                    <a:alpha val="43000"/>
                  </a:srgbClr>
                </a:outerShdw>
              </a:effectLs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928100" cy="981075"/>
          </a:xfrm>
        </p:spPr>
        <p:txBody>
          <a:bodyPr/>
          <a:lstStyle/>
          <a:p>
            <a:pPr>
              <a:defRPr/>
            </a:pPr>
            <a:r>
              <a:rPr lang="en-US" sz="3200" kern="1200" dirty="0" smtClean="0">
                <a:solidFill>
                  <a:srgbClr val="FFFFFF"/>
                </a:solidFill>
                <a:effectLst>
                  <a:outerShdw blurRad="38100" dist="38100" dir="2700000" algn="tl">
                    <a:srgbClr val="000000"/>
                  </a:outerShdw>
                </a:effectLst>
                <a:latin typeface="Times New Roman" pitchFamily="1" charset="0"/>
                <a:cs typeface="+mn-cs"/>
              </a:rPr>
              <a:t>Reported learning gains</a:t>
            </a:r>
            <a:br>
              <a:rPr lang="en-US" sz="3200" kern="1200" dirty="0" smtClean="0">
                <a:solidFill>
                  <a:srgbClr val="FFFFFF"/>
                </a:solidFill>
                <a:effectLst>
                  <a:outerShdw blurRad="38100" dist="38100" dir="2700000" algn="tl">
                    <a:srgbClr val="000000"/>
                  </a:outerShdw>
                </a:effectLst>
                <a:latin typeface="Times New Roman" pitchFamily="1" charset="0"/>
                <a:cs typeface="+mn-cs"/>
              </a:rPr>
            </a:br>
            <a:r>
              <a:rPr lang="en-US" sz="2800" i="1" kern="1200" dirty="0" smtClean="0">
                <a:solidFill>
                  <a:srgbClr val="FFFFFF"/>
                </a:solidFill>
                <a:effectLst>
                  <a:outerShdw blurRad="38100" dist="38100" dir="2700000" algn="tl">
                    <a:srgbClr val="000000"/>
                  </a:outerShdw>
                </a:effectLst>
                <a:latin typeface="Times New Roman" pitchFamily="1" charset="0"/>
                <a:cs typeface="+mn-cs"/>
              </a:rPr>
              <a:t>-  The same four </a:t>
            </a:r>
            <a:r>
              <a:rPr lang="en-US" sz="2800" i="1" kern="1200" dirty="0" smtClean="0">
                <a:solidFill>
                  <a:srgbClr val="FFEC52"/>
                </a:solidFill>
                <a:effectLst>
                  <a:outerShdw blurRad="38100" dist="38100" dir="2700000" algn="tl">
                    <a:srgbClr val="000000"/>
                  </a:outerShdw>
                </a:effectLst>
                <a:latin typeface="Times New Roman" pitchFamily="1" charset="0"/>
                <a:cs typeface="+mn-cs"/>
              </a:rPr>
              <a:t>IBL</a:t>
            </a:r>
            <a:r>
              <a:rPr lang="en-US" sz="2800" i="1" kern="1200" dirty="0" smtClean="0">
                <a:solidFill>
                  <a:srgbClr val="FFFFFF"/>
                </a:solidFill>
                <a:effectLst>
                  <a:outerShdw blurRad="38100" dist="38100" dir="2700000" algn="tl">
                    <a:srgbClr val="000000"/>
                  </a:outerShdw>
                </a:effectLst>
                <a:latin typeface="Times New Roman" pitchFamily="1" charset="0"/>
                <a:cs typeface="+mn-cs"/>
              </a:rPr>
              <a:t> classes</a:t>
            </a:r>
            <a:endParaRPr lang="de-DE" sz="2800" i="1" dirty="0">
              <a:cs typeface="+mj-cs"/>
            </a:endParaRPr>
          </a:p>
        </p:txBody>
      </p:sp>
      <p:sp>
        <p:nvSpPr>
          <p:cNvPr id="4" name="Footer Placeholder 3"/>
          <p:cNvSpPr>
            <a:spLocks noGrp="1"/>
          </p:cNvSpPr>
          <p:nvPr>
            <p:ph type="ftr" sz="quarter" idx="11"/>
          </p:nvPr>
        </p:nvSpPr>
        <p:spPr>
          <a:xfrm>
            <a:off x="8532813" y="6248400"/>
            <a:ext cx="503237" cy="457200"/>
          </a:xfrm>
        </p:spPr>
        <p:txBody>
          <a:bodyPr/>
          <a:lstStyle/>
          <a:p>
            <a:pPr>
              <a:defRPr/>
            </a:pPr>
            <a:endParaRPr lang="en-US" dirty="0" smtClean="0"/>
          </a:p>
          <a:p>
            <a:pPr>
              <a:defRPr/>
            </a:pPr>
            <a:r>
              <a:rPr lang="en-US" dirty="0" smtClean="0"/>
              <a:t>18</a:t>
            </a:r>
            <a:endParaRPr lang="en-US" dirty="0"/>
          </a:p>
        </p:txBody>
      </p:sp>
      <p:sp>
        <p:nvSpPr>
          <p:cNvPr id="33797" name="TextBox 7"/>
          <p:cNvSpPr txBox="1">
            <a:spLocks noChangeArrowheads="1"/>
          </p:cNvSpPr>
          <p:nvPr/>
        </p:nvSpPr>
        <p:spPr bwMode="auto">
          <a:xfrm>
            <a:off x="539750" y="1219200"/>
            <a:ext cx="7345363" cy="400050"/>
          </a:xfrm>
          <a:prstGeom prst="rect">
            <a:avLst/>
          </a:prstGeom>
          <a:noFill/>
          <a:ln w="9525">
            <a:noFill/>
            <a:miter lim="800000"/>
            <a:headEnd/>
            <a:tailEnd/>
          </a:ln>
        </p:spPr>
        <p:txBody>
          <a:bodyPr>
            <a:prstTxWarp prst="textNoShape">
              <a:avLst/>
            </a:prstTxWarp>
            <a:spAutoFit/>
          </a:bodyPr>
          <a:lstStyle/>
          <a:p>
            <a:pPr eaLnBrk="0" hangingPunct="0">
              <a:defRPr/>
            </a:pPr>
            <a:r>
              <a:rPr lang="en-US" sz="2000" dirty="0">
                <a:effectLst>
                  <a:outerShdw blurRad="50800" dist="38100" dir="2700000" algn="tl" rotWithShape="0">
                    <a:srgbClr val="000000">
                      <a:alpha val="43000"/>
                    </a:srgbClr>
                  </a:outerShdw>
                </a:effectLst>
                <a:latin typeface="Times New Roman"/>
              </a:rPr>
              <a:t>Scale from 1 = no gain …  to 5 = great gain</a:t>
            </a:r>
          </a:p>
        </p:txBody>
      </p:sp>
      <p:graphicFrame>
        <p:nvGraphicFramePr>
          <p:cNvPr id="3" name="Object 5"/>
          <p:cNvGraphicFramePr>
            <a:graphicFrameLocks noChangeAspect="1"/>
          </p:cNvGraphicFramePr>
          <p:nvPr/>
        </p:nvGraphicFramePr>
        <p:xfrm>
          <a:off x="0" y="1905000"/>
          <a:ext cx="8686800" cy="4714875"/>
        </p:xfrm>
        <a:graphic>
          <a:graphicData uri="http://schemas.openxmlformats.org/presentationml/2006/ole">
            <p:oleObj spid="_x0000_s33797" r:id="rId3" imgW="8686082" imgH="4711818" progId="Excel.Sheet.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0"/>
            <a:ext cx="8640762" cy="836613"/>
          </a:xfrm>
        </p:spPr>
        <p:txBody>
          <a:bodyPr/>
          <a:lstStyle/>
          <a:p>
            <a:pPr>
              <a:defRPr/>
            </a:pPr>
            <a:r>
              <a:rPr lang="en-US" sz="3200" dirty="0">
                <a:solidFill>
                  <a:srgbClr val="FFFFFF"/>
                </a:solidFill>
                <a:effectLst>
                  <a:outerShdw blurRad="38100" dist="38100" dir="2700000" algn="tl">
                    <a:srgbClr val="000000"/>
                  </a:outerShdw>
                </a:effectLst>
                <a:latin typeface="Times New Roman" charset="0"/>
              </a:rPr>
              <a:t>Student descriptions of the processes</a:t>
            </a:r>
            <a:endParaRPr lang="de-DE" dirty="0"/>
          </a:p>
        </p:txBody>
      </p:sp>
      <p:sp>
        <p:nvSpPr>
          <p:cNvPr id="3" name="Subtitle 2"/>
          <p:cNvSpPr>
            <a:spLocks noGrp="1"/>
          </p:cNvSpPr>
          <p:nvPr>
            <p:ph type="subTitle" idx="1"/>
          </p:nvPr>
        </p:nvSpPr>
        <p:spPr>
          <a:xfrm>
            <a:off x="107950" y="981075"/>
            <a:ext cx="8928100" cy="5327650"/>
          </a:xfrm>
        </p:spPr>
        <p:txBody>
          <a:bodyPr/>
          <a:lstStyle/>
          <a:p>
            <a:pPr algn="l">
              <a:defRPr/>
            </a:pPr>
            <a:r>
              <a:rPr lang="en-US" sz="2400" dirty="0">
                <a:effectLst>
                  <a:outerShdw blurRad="50800" dist="38100" dir="2700000" algn="tl" rotWithShape="0">
                    <a:srgbClr val="000000">
                      <a:alpha val="43000"/>
                    </a:srgbClr>
                  </a:outerShdw>
                </a:effectLst>
                <a:latin typeface="Times New Roman"/>
                <a:ea typeface="Times New Roman"/>
                <a:cs typeface="+mn-cs"/>
              </a:rPr>
              <a:t>F:  </a:t>
            </a:r>
            <a:r>
              <a:rPr lang="en-US" sz="2400" i="1" dirty="0">
                <a:effectLst>
                  <a:outerShdw blurRad="50800" dist="38100" dir="2700000" algn="tl" rotWithShape="0">
                    <a:srgbClr val="000000">
                      <a:alpha val="43000"/>
                    </a:srgbClr>
                  </a:outerShdw>
                </a:effectLst>
                <a:latin typeface="Times New Roman"/>
                <a:ea typeface="Times New Roman"/>
                <a:cs typeface="+mn-cs"/>
              </a:rPr>
              <a:t>It also makes you like it more as well. You know,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it’s a lot more fun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mn-cs"/>
              </a:rPr>
              <a:t>	to </a:t>
            </a:r>
            <a:r>
              <a:rPr lang="en-US" sz="2400" i="1" u="sng" dirty="0">
                <a:solidFill>
                  <a:srgbClr val="FFFF00"/>
                </a:solidFill>
                <a:effectLst>
                  <a:outerShdw blurRad="50800" dist="38100" dir="2700000" algn="tl" rotWithShape="0">
                    <a:srgbClr val="000000">
                      <a:alpha val="43000"/>
                    </a:srgbClr>
                  </a:outerShdw>
                </a:effectLst>
                <a:latin typeface="Times New Roman"/>
                <a:ea typeface="Times New Roman"/>
                <a:cs typeface="+mn-cs"/>
              </a:rPr>
              <a:t>really</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 understand something</a:t>
            </a:r>
            <a:r>
              <a:rPr lang="en-US" sz="2400" i="1" dirty="0">
                <a:effectLst>
                  <a:outerShdw blurRad="50800" dist="38100" dir="2700000" algn="tl" rotWithShape="0">
                    <a:srgbClr val="000000">
                      <a:alpha val="43000"/>
                    </a:srgbClr>
                  </a:outerShdw>
                </a:effectLst>
                <a:latin typeface="Times New Roman"/>
                <a:ea typeface="Times New Roman"/>
                <a:cs typeface="+mn-cs"/>
              </a:rPr>
              <a:t>. And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you can put more pride in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mn-cs"/>
              </a:rPr>
              <a:t>	your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work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mn-cs"/>
              </a:rPr>
              <a:t>and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stuff</a:t>
            </a:r>
            <a:r>
              <a:rPr lang="en-US" sz="2400" i="1" dirty="0">
                <a:effectLst>
                  <a:outerShdw blurRad="50800" dist="38100" dir="2700000" algn="tl" rotWithShape="0">
                    <a:srgbClr val="000000">
                      <a:alpha val="43000"/>
                    </a:srgbClr>
                  </a:outerShdw>
                </a:effectLst>
                <a:latin typeface="Times New Roman"/>
                <a:ea typeface="Times New Roman"/>
                <a:cs typeface="+mn-cs"/>
              </a:rPr>
              <a:t>.</a:t>
            </a:r>
            <a:r>
              <a:rPr lang="en-US" sz="2400" dirty="0">
                <a:effectLst>
                  <a:outerShdw blurRad="50800" dist="38100" dir="2700000" algn="tl" rotWithShape="0">
                    <a:srgbClr val="000000">
                      <a:alpha val="43000"/>
                    </a:srgbClr>
                  </a:outerShdw>
                </a:effectLst>
                <a:latin typeface="Times New Roman"/>
                <a:ea typeface="Times New Roman"/>
                <a:cs typeface="+mn-cs"/>
              </a:rPr>
              <a:t> </a:t>
            </a:r>
          </a:p>
          <a:p>
            <a:pPr algn="l">
              <a:defRPr/>
            </a:pPr>
            <a:endParaRPr lang="en-US" sz="2400" dirty="0" smtClean="0">
              <a:effectLst>
                <a:outerShdw blurRad="50800" dist="38100" dir="2700000" algn="tl" rotWithShape="0">
                  <a:srgbClr val="000000">
                    <a:alpha val="43000"/>
                  </a:srgbClr>
                </a:outerShdw>
              </a:effectLst>
              <a:latin typeface="Times New Roman"/>
              <a:ea typeface="Times New Roman"/>
              <a:cs typeface="Arial"/>
            </a:endParaRPr>
          </a:p>
          <a:p>
            <a:pPr algn="l">
              <a:defRPr/>
            </a:pPr>
            <a:r>
              <a:rPr lang="en-US" sz="2400" dirty="0" smtClean="0">
                <a:effectLst>
                  <a:outerShdw blurRad="50800" dist="38100" dir="2700000" algn="tl" rotWithShape="0">
                    <a:srgbClr val="000000">
                      <a:alpha val="43000"/>
                    </a:srgbClr>
                  </a:outerShdw>
                </a:effectLst>
                <a:latin typeface="Times New Roman"/>
                <a:ea typeface="Times New Roman"/>
                <a:cs typeface="Arial"/>
              </a:rPr>
              <a:t>F:  </a:t>
            </a:r>
            <a:r>
              <a:rPr lang="en-US" sz="2400" i="1" dirty="0">
                <a:effectLst>
                  <a:outerShdw blurRad="50800" dist="38100" dir="2700000" algn="tl" rotWithShape="0">
                    <a:srgbClr val="000000">
                      <a:alpha val="43000"/>
                    </a:srgbClr>
                  </a:outerShdw>
                </a:effectLst>
                <a:latin typeface="Times New Roman"/>
                <a:ea typeface="Times New Roman"/>
                <a:cs typeface="Arial"/>
              </a:rPr>
              <a:t>I mean, I’m sure that in other math classes that I took, I could have </a:t>
            </a:r>
            <a:r>
              <a:rPr lang="en-US" sz="2400" i="1" dirty="0" smtClean="0">
                <a:effectLst>
                  <a:outerShdw blurRad="50800" dist="38100" dir="2700000" algn="tl" rotWithShape="0">
                    <a:srgbClr val="000000">
                      <a:alpha val="43000"/>
                    </a:srgbClr>
                  </a:outerShdw>
                </a:effectLst>
                <a:latin typeface="Times New Roman"/>
                <a:ea typeface="Times New Roman"/>
                <a:cs typeface="Arial"/>
              </a:rPr>
              <a:t>	figured </a:t>
            </a:r>
            <a:r>
              <a:rPr lang="en-US" sz="2400" i="1" dirty="0">
                <a:effectLst>
                  <a:outerShdw blurRad="50800" dist="38100" dir="2700000" algn="tl" rotWithShape="0">
                    <a:srgbClr val="000000">
                      <a:alpha val="43000"/>
                    </a:srgbClr>
                  </a:outerShdw>
                </a:effectLst>
                <a:latin typeface="Times New Roman"/>
                <a:ea typeface="Times New Roman"/>
                <a:cs typeface="Arial"/>
              </a:rPr>
              <a:t>out a lot of the things for myself, but it was just easier to </a:t>
            </a:r>
            <a:r>
              <a:rPr lang="en-US" sz="2400" i="1" dirty="0" smtClean="0">
                <a:effectLst>
                  <a:outerShdw blurRad="50800" dist="38100" dir="2700000" algn="tl" rotWithShape="0">
                    <a:srgbClr val="000000">
                      <a:alpha val="43000"/>
                    </a:srgbClr>
                  </a:outerShdw>
                </a:effectLst>
                <a:latin typeface="Times New Roman"/>
                <a:ea typeface="Times New Roman"/>
                <a:cs typeface="Arial"/>
              </a:rPr>
              <a:t>	listen</a:t>
            </a:r>
            <a:r>
              <a:rPr lang="en-US" sz="2400" i="1" dirty="0">
                <a:effectLst>
                  <a:outerShdw blurRad="50800" dist="38100" dir="2700000" algn="tl" rotWithShape="0">
                    <a:srgbClr val="000000">
                      <a:alpha val="43000"/>
                    </a:srgbClr>
                  </a:outerShdw>
                </a:effectLst>
                <a:latin typeface="Times New Roman"/>
                <a:ea typeface="Times New Roman"/>
                <a:cs typeface="Arial"/>
              </a:rPr>
              <a:t>.  But…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Arial"/>
              </a:rPr>
              <a:t>maybe I never really knew that I could do it by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Arial"/>
              </a:rPr>
              <a:t>	myself</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Arial"/>
              </a:rPr>
              <a:t>, but now I do</a:t>
            </a:r>
            <a:r>
              <a:rPr lang="en-US" sz="2400" i="1" dirty="0">
                <a:effectLst>
                  <a:outerShdw blurRad="50800" dist="38100" dir="2700000" algn="tl" rotWithShape="0">
                    <a:srgbClr val="000000">
                      <a:alpha val="43000"/>
                    </a:srgbClr>
                  </a:outerShdw>
                </a:effectLst>
                <a:latin typeface="Times New Roman"/>
                <a:ea typeface="Times New Roman"/>
                <a:cs typeface="Arial"/>
              </a:rPr>
              <a:t>….  </a:t>
            </a:r>
            <a:endParaRPr lang="en-US" sz="2400" i="1" dirty="0" smtClean="0">
              <a:effectLst>
                <a:outerShdw blurRad="50800" dist="38100" dir="2700000" algn="tl" rotWithShape="0">
                  <a:srgbClr val="000000">
                    <a:alpha val="43000"/>
                  </a:srgbClr>
                </a:outerShdw>
              </a:effectLst>
              <a:latin typeface="Times New Roman"/>
              <a:ea typeface="Times New Roman"/>
              <a:cs typeface="Arial"/>
            </a:endParaRPr>
          </a:p>
          <a:p>
            <a:pPr algn="l">
              <a:defRPr/>
            </a:pPr>
            <a:endParaRPr lang="en-US" sz="2400" i="1" dirty="0">
              <a:effectLst>
                <a:outerShdw blurRad="50800" dist="38100" dir="2700000" algn="tl" rotWithShape="0">
                  <a:srgbClr val="000000">
                    <a:alpha val="43000"/>
                  </a:srgbClr>
                </a:outerShdw>
              </a:effectLst>
              <a:latin typeface="Times New Roman"/>
              <a:ea typeface="Times New Roman"/>
              <a:cs typeface="Arial"/>
            </a:endParaRPr>
          </a:p>
          <a:p>
            <a:pPr algn="l">
              <a:defRPr/>
            </a:pPr>
            <a:r>
              <a:rPr lang="en-US" sz="2400" dirty="0">
                <a:effectLst>
                  <a:outerShdw blurRad="50800" dist="38100" dir="2700000" algn="tl" rotWithShape="0">
                    <a:srgbClr val="000000">
                      <a:alpha val="43000"/>
                    </a:srgbClr>
                  </a:outerShdw>
                </a:effectLst>
                <a:latin typeface="Times New Roman" pitchFamily="18" charset="0"/>
                <a:cs typeface="Times New Roman" pitchFamily="18" charset="0"/>
              </a:rPr>
              <a:t>M: </a:t>
            </a:r>
            <a:r>
              <a:rPr lang="en-US" sz="2400" i="1" dirty="0" smtClean="0">
                <a:effectLst>
                  <a:outerShdw blurRad="50800" dist="38100" dir="2700000" algn="tl" rotWithShape="0">
                    <a:srgbClr val="000000">
                      <a:alpha val="43000"/>
                    </a:srgbClr>
                  </a:outerShdw>
                </a:effectLst>
                <a:latin typeface="Times New Roman" pitchFamily="18" charset="0"/>
                <a:cs typeface="Times New Roman" pitchFamily="18" charset="0"/>
              </a:rPr>
              <a:t>…. Just</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 this does make it </a:t>
            </a:r>
            <a:r>
              <a:rPr lang="en-US" sz="2400" i="1" dirty="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easier to get up in front of someone</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 </a:t>
            </a:r>
            <a:r>
              <a:rPr lang="en-US" sz="2400" i="1" dirty="0" smtClean="0">
                <a:effectLst>
                  <a:outerShdw blurRad="50800" dist="38100" dir="2700000" algn="tl" rotWithShape="0">
                    <a:srgbClr val="000000">
                      <a:alpha val="43000"/>
                    </a:srgbClr>
                  </a:outerShdw>
                </a:effectLst>
                <a:latin typeface="Times New Roman" pitchFamily="18" charset="0"/>
                <a:cs typeface="Times New Roman" pitchFamily="18" charset="0"/>
              </a:rPr>
              <a:t>	show </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them what you did and </a:t>
            </a:r>
            <a:r>
              <a:rPr lang="en-US" sz="2400" i="1" dirty="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feel more comfortable in </a:t>
            </a:r>
            <a:r>
              <a:rPr lang="en-US" sz="2400" i="1" dirty="0" smtClean="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	defending </a:t>
            </a:r>
            <a:r>
              <a:rPr lang="en-US" sz="2400" i="1" dirty="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on what you did</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 compared to someone who didn’t </a:t>
            </a:r>
            <a:r>
              <a:rPr lang="en-US" sz="2400" i="1" dirty="0" smtClean="0">
                <a:effectLst>
                  <a:outerShdw blurRad="50800" dist="38100" dir="2700000" algn="tl" rotWithShape="0">
                    <a:srgbClr val="000000">
                      <a:alpha val="43000"/>
                    </a:srgbClr>
                  </a:outerShdw>
                </a:effectLst>
                <a:latin typeface="Times New Roman" pitchFamily="18" charset="0"/>
                <a:cs typeface="Times New Roman" pitchFamily="18" charset="0"/>
              </a:rPr>
              <a:t>	take </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this class.</a:t>
            </a:r>
            <a:endParaRPr lang="de-DE" sz="2400" i="1" dirty="0">
              <a:effectLst>
                <a:outerShdw blurRad="50800" dist="38100" dir="2700000" algn="tl" rotWithShape="0">
                  <a:srgbClr val="000000">
                    <a:alpha val="43000"/>
                  </a:srgbClr>
                </a:outerShdw>
              </a:effectLst>
              <a:latin typeface="Times New Roman" pitchFamily="18" charset="0"/>
              <a:cs typeface="Times New Roman" pitchFamily="18" charset="0"/>
            </a:endParaRPr>
          </a:p>
          <a:p>
            <a:pPr algn="l">
              <a:defRPr/>
            </a:pPr>
            <a:endParaRPr lang="de-DE" sz="2400" dirty="0">
              <a:cs typeface="+mn-cs"/>
            </a:endParaRPr>
          </a:p>
        </p:txBody>
      </p:sp>
      <p:sp>
        <p:nvSpPr>
          <p:cNvPr id="5" name="Footer Placeholder 4"/>
          <p:cNvSpPr>
            <a:spLocks noGrp="1"/>
          </p:cNvSpPr>
          <p:nvPr>
            <p:ph type="ftr" sz="quarter" idx="11"/>
          </p:nvPr>
        </p:nvSpPr>
        <p:spPr>
          <a:xfrm>
            <a:off x="8388350" y="6248400"/>
            <a:ext cx="647700" cy="457200"/>
          </a:xfrm>
        </p:spPr>
        <p:txBody>
          <a:bodyPr/>
          <a:lstStyle/>
          <a:p>
            <a:pPr>
              <a:defRPr/>
            </a:pPr>
            <a:endParaRPr lang="en-US" dirty="0" smtClean="0"/>
          </a:p>
          <a:p>
            <a:pPr>
              <a:defRPr/>
            </a:pPr>
            <a:r>
              <a:rPr lang="en-US" dirty="0" smtClean="0"/>
              <a:t>19</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863600"/>
          </a:xfrm>
        </p:spPr>
        <p:txBody>
          <a:bodyPr/>
          <a:lstStyle/>
          <a:p>
            <a:pPr>
              <a:defRPr/>
            </a:pPr>
            <a:r>
              <a:rPr lang="en-US" sz="3600" kern="1200" dirty="0" smtClean="0">
                <a:solidFill>
                  <a:srgbClr val="FFEC52"/>
                </a:solidFill>
                <a:effectLst>
                  <a:outerShdw blurRad="38100" dist="38100" dir="2700000" algn="tl">
                    <a:srgbClr val="000000"/>
                  </a:outerShdw>
                </a:effectLst>
                <a:latin typeface="Times New Roman" pitchFamily="1" charset="0"/>
                <a:cs typeface="+mj-cs"/>
              </a:rPr>
              <a:t>Overview of the Presentation</a:t>
            </a:r>
            <a:endParaRPr lang="de-DE" sz="3600" dirty="0">
              <a:cs typeface="+mj-cs"/>
            </a:endParaRPr>
          </a:p>
        </p:txBody>
      </p:sp>
      <p:sp>
        <p:nvSpPr>
          <p:cNvPr id="3075" name="Subtitle 2"/>
          <p:cNvSpPr>
            <a:spLocks noGrp="1"/>
          </p:cNvSpPr>
          <p:nvPr>
            <p:ph type="subTitle" idx="1"/>
          </p:nvPr>
        </p:nvSpPr>
        <p:spPr>
          <a:xfrm>
            <a:off x="755650" y="1700213"/>
            <a:ext cx="7561263" cy="4537075"/>
          </a:xfrm>
        </p:spPr>
        <p:txBody>
          <a:bodyPr/>
          <a:lstStyle/>
          <a:p>
            <a:pPr marL="514350" indent="-514350" algn="l">
              <a:buFont typeface="Wingdings" pitchFamily="2" charset="2"/>
              <a:buAutoNum type="arabicParenR"/>
              <a:defRPr/>
            </a:pPr>
            <a:r>
              <a:rPr lang="en-US" sz="2000" dirty="0" smtClean="0">
                <a:effectLst>
                  <a:outerShdw blurRad="50800" dist="38100" dir="2700000" algn="tl" rotWithShape="0">
                    <a:srgbClr val="000000">
                      <a:alpha val="43000"/>
                    </a:srgbClr>
                  </a:outerShdw>
                </a:effectLst>
                <a:cs typeface="+mn-cs"/>
              </a:rPr>
              <a:t>Brief outline of empirical research on affect in mathematics education</a:t>
            </a:r>
          </a:p>
          <a:p>
            <a:pPr marL="514350" indent="-514350" algn="l">
              <a:buFont typeface="Wingdings" pitchFamily="2" charset="2"/>
              <a:buAutoNum type="arabicParenR"/>
              <a:defRPr/>
            </a:pPr>
            <a:endParaRPr lang="en-US" sz="2000" dirty="0" smtClean="0">
              <a:effectLst>
                <a:outerShdw blurRad="50800" dist="38100" dir="2700000" algn="tl" rotWithShape="0">
                  <a:srgbClr val="000000">
                    <a:alpha val="43000"/>
                  </a:srgbClr>
                </a:outerShdw>
              </a:effectLst>
              <a:cs typeface="+mn-cs"/>
            </a:endParaRPr>
          </a:p>
          <a:p>
            <a:pPr marL="514350" indent="-514350" algn="l">
              <a:buFont typeface="Wingdings" pitchFamily="2" charset="2"/>
              <a:buAutoNum type="arabicParenR"/>
              <a:defRPr/>
            </a:pPr>
            <a:r>
              <a:rPr lang="en-US" sz="2000" dirty="0" smtClean="0">
                <a:effectLst>
                  <a:outerShdw blurRad="50800" dist="38100" dir="2700000" algn="tl" rotWithShape="0">
                    <a:srgbClr val="000000">
                      <a:alpha val="43000"/>
                    </a:srgbClr>
                  </a:outerShdw>
                </a:effectLst>
                <a:cs typeface="+mn-cs"/>
              </a:rPr>
              <a:t>Theoretical perspectives on understanding affect in learning mathematics</a:t>
            </a:r>
          </a:p>
          <a:p>
            <a:pPr marL="514350" indent="-514350" algn="l">
              <a:buFont typeface="Wingdings" pitchFamily="2" charset="2"/>
              <a:buAutoNum type="arabicParenR"/>
              <a:defRPr/>
            </a:pPr>
            <a:endParaRPr lang="en-US" sz="2000" dirty="0" smtClean="0">
              <a:effectLst>
                <a:outerShdw blurRad="50800" dist="38100" dir="2700000" algn="tl" rotWithShape="0">
                  <a:srgbClr val="000000">
                    <a:alpha val="43000"/>
                  </a:srgbClr>
                </a:outerShdw>
              </a:effectLst>
              <a:cs typeface="+mn-cs"/>
            </a:endParaRPr>
          </a:p>
          <a:p>
            <a:pPr marL="514350" indent="-514350" algn="l">
              <a:buFont typeface="Wingdings" pitchFamily="2" charset="2"/>
              <a:buAutoNum type="arabicParenR"/>
              <a:defRPr/>
            </a:pPr>
            <a:r>
              <a:rPr lang="en-US" sz="2000" dirty="0" smtClean="0">
                <a:effectLst>
                  <a:outerShdw blurRad="50800" dist="38100" dir="2700000" algn="tl" rotWithShape="0">
                    <a:srgbClr val="000000">
                      <a:alpha val="43000"/>
                    </a:srgbClr>
                  </a:outerShdw>
                </a:effectLst>
                <a:cs typeface="+mn-cs"/>
              </a:rPr>
              <a:t>Results from undergraduate mathematics classes applying student activity as an instructional method</a:t>
            </a:r>
          </a:p>
          <a:p>
            <a:pPr marL="514350" indent="-514350" algn="l">
              <a:buFont typeface="Wingdings" pitchFamily="2" charset="2"/>
              <a:buAutoNum type="arabicParenR"/>
              <a:defRPr/>
            </a:pPr>
            <a:endParaRPr lang="en-US" sz="2000" dirty="0" smtClean="0">
              <a:effectLst>
                <a:outerShdw blurRad="50800" dist="38100" dir="2700000" algn="tl" rotWithShape="0">
                  <a:srgbClr val="000000">
                    <a:alpha val="43000"/>
                  </a:srgbClr>
                </a:outerShdw>
              </a:effectLst>
              <a:cs typeface="+mn-cs"/>
            </a:endParaRPr>
          </a:p>
          <a:p>
            <a:pPr marL="514350" indent="-514350" algn="l">
              <a:buFont typeface="Wingdings" pitchFamily="2" charset="2"/>
              <a:buAutoNum type="arabicParenR"/>
              <a:defRPr/>
            </a:pPr>
            <a:r>
              <a:rPr lang="en-US" sz="2000" dirty="0" smtClean="0">
                <a:effectLst>
                  <a:outerShdw blurRad="50800" dist="38100" dir="2700000" algn="tl" rotWithShape="0">
                    <a:srgbClr val="000000">
                      <a:alpha val="43000"/>
                    </a:srgbClr>
                  </a:outerShdw>
                </a:effectLst>
                <a:cs typeface="+mn-cs"/>
              </a:rPr>
              <a:t>Discussion on the results and implications for classroom practices</a:t>
            </a:r>
          </a:p>
          <a:p>
            <a:pPr marL="514350" indent="-514350" algn="l">
              <a:buFont typeface="Wingdings" pitchFamily="2" charset="2"/>
              <a:buAutoNum type="arabicParenR"/>
              <a:defRPr/>
            </a:pPr>
            <a:endParaRPr lang="de-DE" dirty="0" smtClean="0">
              <a:cs typeface="+mn-cs"/>
            </a:endParaRPr>
          </a:p>
        </p:txBody>
      </p:sp>
      <p:sp>
        <p:nvSpPr>
          <p:cNvPr id="5" name="Footer Placeholder 4"/>
          <p:cNvSpPr>
            <a:spLocks noGrp="1"/>
          </p:cNvSpPr>
          <p:nvPr>
            <p:ph type="ftr" sz="quarter" idx="11"/>
          </p:nvPr>
        </p:nvSpPr>
        <p:spPr>
          <a:xfrm>
            <a:off x="8243888" y="6237288"/>
            <a:ext cx="576262" cy="468312"/>
          </a:xfrm>
        </p:spPr>
        <p:txBody>
          <a:bodyPr/>
          <a:lstStyle/>
          <a:p>
            <a:pPr>
              <a:defRPr/>
            </a:pPr>
            <a:r>
              <a:rPr lang="en-US" dirty="0" smtClean="0"/>
              <a:t>2</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0"/>
            <a:ext cx="8640762" cy="836613"/>
          </a:xfrm>
        </p:spPr>
        <p:txBody>
          <a:bodyPr/>
          <a:lstStyle/>
          <a:p>
            <a:pPr>
              <a:defRPr/>
            </a:pPr>
            <a:r>
              <a:rPr lang="en-US" sz="3200" kern="1200" dirty="0">
                <a:solidFill>
                  <a:srgbClr val="FFFFFF"/>
                </a:solidFill>
                <a:effectLst>
                  <a:outerShdw blurRad="38100" dist="38100" dir="2700000" algn="tl">
                    <a:srgbClr val="000000"/>
                  </a:outerShdw>
                </a:effectLst>
                <a:latin typeface="Times New Roman" pitchFamily="1" charset="0"/>
                <a:cs typeface="+mj-cs"/>
              </a:rPr>
              <a:t>Student descriptions </a:t>
            </a:r>
            <a:r>
              <a:rPr lang="en-US" sz="3200" kern="1200" dirty="0" smtClean="0">
                <a:solidFill>
                  <a:srgbClr val="FFFFFF"/>
                </a:solidFill>
                <a:effectLst>
                  <a:outerShdw blurRad="38100" dist="38100" dir="2700000" algn="tl">
                    <a:srgbClr val="000000"/>
                  </a:outerShdw>
                </a:effectLst>
                <a:latin typeface="Times New Roman" pitchFamily="1" charset="0"/>
                <a:cs typeface="+mj-cs"/>
              </a:rPr>
              <a:t>……</a:t>
            </a:r>
            <a:endParaRPr lang="de-DE" dirty="0">
              <a:cs typeface="+mj-cs"/>
            </a:endParaRPr>
          </a:p>
        </p:txBody>
      </p:sp>
      <p:sp>
        <p:nvSpPr>
          <p:cNvPr id="3" name="Subtitle 2"/>
          <p:cNvSpPr>
            <a:spLocks noGrp="1"/>
          </p:cNvSpPr>
          <p:nvPr>
            <p:ph type="subTitle" idx="1"/>
          </p:nvPr>
        </p:nvSpPr>
        <p:spPr>
          <a:xfrm>
            <a:off x="0" y="981075"/>
            <a:ext cx="8929688" cy="5876925"/>
          </a:xfrm>
        </p:spPr>
        <p:txBody>
          <a:bodyPr/>
          <a:lstStyle/>
          <a:p>
            <a:pPr algn="l">
              <a:defRPr/>
            </a:pPr>
            <a:r>
              <a:rPr lang="en-US" sz="2400" dirty="0">
                <a:effectLst>
                  <a:outerShdw blurRad="50800" dist="38100" dir="2700000" algn="tl" rotWithShape="0">
                    <a:srgbClr val="000000">
                      <a:alpha val="43000"/>
                    </a:srgbClr>
                  </a:outerShdw>
                </a:effectLst>
                <a:latin typeface="Times New Roman"/>
                <a:ea typeface="Times New Roman"/>
                <a:cs typeface="Comic Sans MS"/>
              </a:rPr>
              <a:t>F:  </a:t>
            </a:r>
            <a:r>
              <a:rPr lang="en-US" sz="2400" i="1" dirty="0">
                <a:effectLst>
                  <a:outerShdw blurRad="50800" dist="38100" dir="2700000" algn="tl" rotWithShape="0">
                    <a:srgbClr val="000000">
                      <a:alpha val="43000"/>
                    </a:srgbClr>
                  </a:outerShdw>
                </a:effectLst>
                <a:latin typeface="Times New Roman"/>
                <a:ea typeface="Times New Roman"/>
                <a:cs typeface="Comic Sans MS"/>
              </a:rPr>
              <a:t>Maybe just the fact that a lot of times, if I come across a hard 	problem, I would think, ‘Okay, I just don’t really care if I learn 	this or not.’  And now it’s more like, ‘I can come back to it 	later.’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Comic Sans MS"/>
              </a:rPr>
              <a:t>I’ve learned to cope with my frustrations more</a:t>
            </a:r>
            <a:r>
              <a:rPr lang="en-US" sz="2400" i="1" dirty="0">
                <a:effectLst>
                  <a:outerShdw blurRad="50800" dist="38100" dir="2700000" algn="tl" rotWithShape="0">
                    <a:srgbClr val="000000">
                      <a:alpha val="43000"/>
                    </a:srgbClr>
                  </a:outerShdw>
                </a:effectLst>
                <a:latin typeface="Times New Roman"/>
                <a:ea typeface="Times New Roman"/>
                <a:cs typeface="Comic Sans MS"/>
              </a:rPr>
              <a:t>, I guess.</a:t>
            </a:r>
            <a:endParaRPr lang="de-DE" sz="2400" i="1" dirty="0">
              <a:effectLst>
                <a:outerShdw blurRad="50800" dist="38100" dir="2700000" algn="tl" rotWithShape="0">
                  <a:srgbClr val="000000">
                    <a:alpha val="43000"/>
                  </a:srgbClr>
                </a:outerShdw>
              </a:effectLst>
              <a:latin typeface="Times New Roman"/>
              <a:ea typeface="Times New Roman"/>
              <a:cs typeface="+mn-cs"/>
            </a:endParaRPr>
          </a:p>
          <a:p>
            <a:pPr algn="l">
              <a:defRPr/>
            </a:pPr>
            <a:r>
              <a:rPr lang="en-US" sz="800"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   </a:t>
            </a:r>
          </a:p>
          <a:p>
            <a:pPr algn="l">
              <a:defRPr/>
            </a:pPr>
            <a:r>
              <a:rPr lang="en-US" sz="2400"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M</a:t>
            </a:r>
            <a:r>
              <a:rPr lang="en-US" sz="2400" dirty="0">
                <a:solidFill>
                  <a:srgbClr val="FFFFFF"/>
                </a:solidFill>
                <a:effectLst>
                  <a:outerShdw blurRad="50800" dist="38100" dir="2700000" algn="tl" rotWithShape="0">
                    <a:srgbClr val="000000">
                      <a:alpha val="43000"/>
                    </a:srgbClr>
                  </a:outerShdw>
                </a:effectLst>
                <a:latin typeface="Times New Roman"/>
                <a:ea typeface="Times New Roman"/>
                <a:cs typeface="+mn-cs"/>
              </a:rPr>
              <a:t>: </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It’s never really boring to do it this way, there’s always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mn-cs"/>
              </a:rPr>
              <a:t>	something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new to do</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 and it’s not very repetitive at all. Like, </a:t>
            </a:r>
            <a:r>
              <a:rPr lang="en-US" sz="2400" i="1"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	even </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though the class general format is the same every time, </a:t>
            </a:r>
            <a:r>
              <a:rPr lang="en-US" sz="2400" i="1"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	there’re </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always different theorems. And it seems like we move </a:t>
            </a:r>
            <a:r>
              <a:rPr lang="en-US" sz="2400" i="1"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	pretty </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quickly… we don’t get stuck for too long,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because the </a:t>
            </a:r>
            <a:r>
              <a:rPr lang="en-US" sz="2400" i="1" dirty="0" smtClean="0">
                <a:solidFill>
                  <a:srgbClr val="FFFF00"/>
                </a:solidFill>
                <a:effectLst>
                  <a:outerShdw blurRad="50800" dist="38100" dir="2700000" algn="tl" rotWithShape="0">
                    <a:srgbClr val="000000">
                      <a:alpha val="43000"/>
                    </a:srgbClr>
                  </a:outerShdw>
                </a:effectLst>
                <a:latin typeface="Times New Roman"/>
                <a:ea typeface="Times New Roman"/>
                <a:cs typeface="+mn-cs"/>
              </a:rPr>
              <a:t>	whole </a:t>
            </a:r>
            <a:r>
              <a:rPr lang="en-US" sz="2400" i="1" dirty="0">
                <a:solidFill>
                  <a:srgbClr val="FFFF00"/>
                </a:solidFill>
                <a:effectLst>
                  <a:outerShdw blurRad="50800" dist="38100" dir="2700000" algn="tl" rotWithShape="0">
                    <a:srgbClr val="000000">
                      <a:alpha val="43000"/>
                    </a:srgbClr>
                  </a:outerShdw>
                </a:effectLst>
                <a:latin typeface="Times New Roman"/>
                <a:ea typeface="Times New Roman"/>
                <a:cs typeface="+mn-cs"/>
              </a:rPr>
              <a:t>class is working together.</a:t>
            </a:r>
            <a:r>
              <a:rPr lang="en-US" sz="2400" i="1" dirty="0">
                <a:solidFill>
                  <a:srgbClr val="FFFFFF"/>
                </a:solidFill>
                <a:effectLst>
                  <a:outerShdw blurRad="50800" dist="38100" dir="2700000" algn="tl" rotWithShape="0">
                    <a:srgbClr val="000000">
                      <a:alpha val="43000"/>
                    </a:srgbClr>
                  </a:outerShdw>
                </a:effectLst>
                <a:latin typeface="Times New Roman"/>
                <a:ea typeface="Times New Roman"/>
                <a:cs typeface="+mn-cs"/>
              </a:rPr>
              <a:t>  </a:t>
            </a:r>
          </a:p>
          <a:p>
            <a:pPr algn="l">
              <a:defRPr/>
            </a:pPr>
            <a:r>
              <a:rPr lang="en-US" sz="800" i="1" dirty="0" smtClean="0">
                <a:solidFill>
                  <a:srgbClr val="FFFFFF"/>
                </a:solidFill>
                <a:effectLst>
                  <a:outerShdw blurRad="50800" dist="38100" dir="2700000" algn="tl" rotWithShape="0">
                    <a:srgbClr val="000000">
                      <a:alpha val="43000"/>
                    </a:srgbClr>
                  </a:outerShdw>
                </a:effectLst>
                <a:latin typeface="Times New Roman"/>
                <a:ea typeface="Times New Roman"/>
                <a:cs typeface="+mn-cs"/>
              </a:rPr>
              <a:t>        </a:t>
            </a:r>
            <a:endParaRPr lang="en-US" sz="800" i="1" dirty="0">
              <a:solidFill>
                <a:srgbClr val="FFFFFF"/>
              </a:solidFill>
              <a:effectLst>
                <a:outerShdw blurRad="50800" dist="38100" dir="2700000" algn="tl" rotWithShape="0">
                  <a:srgbClr val="000000">
                    <a:alpha val="43000"/>
                  </a:srgbClr>
                </a:outerShdw>
              </a:effectLst>
              <a:latin typeface="Times New Roman"/>
              <a:ea typeface="Times New Roman"/>
              <a:cs typeface="+mn-cs"/>
            </a:endParaRPr>
          </a:p>
          <a:p>
            <a:pPr algn="l">
              <a:defRPr/>
            </a:pPr>
            <a:r>
              <a:rPr lang="en-US" sz="2400" dirty="0">
                <a:effectLst>
                  <a:outerShdw blurRad="50800" dist="38100" dir="2700000" algn="tl" rotWithShape="0">
                    <a:srgbClr val="000000">
                      <a:alpha val="43000"/>
                    </a:srgbClr>
                  </a:outerShdw>
                </a:effectLst>
                <a:latin typeface="Times New Roman" pitchFamily="18" charset="0"/>
                <a:cs typeface="Times New Roman" pitchFamily="18" charset="0"/>
              </a:rPr>
              <a:t>M: </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 There’s just </a:t>
            </a:r>
            <a:r>
              <a:rPr lang="en-US" sz="2400" i="1" dirty="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kind of this collective thing that kind of builds in the </a:t>
            </a:r>
            <a:r>
              <a:rPr lang="en-US" sz="2400" i="1" dirty="0" smtClean="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	IBL </a:t>
            </a:r>
            <a:r>
              <a:rPr lang="en-US" sz="2400" i="1" dirty="0">
                <a:solidFill>
                  <a:srgbClr val="FFFF00"/>
                </a:solidFill>
                <a:effectLst>
                  <a:outerShdw blurRad="50800" dist="38100" dir="2700000" algn="tl" rotWithShape="0">
                    <a:srgbClr val="000000">
                      <a:alpha val="43000"/>
                    </a:srgbClr>
                  </a:outerShdw>
                </a:effectLst>
                <a:latin typeface="Times New Roman" pitchFamily="18" charset="0"/>
                <a:cs typeface="Times New Roman" pitchFamily="18" charset="0"/>
              </a:rPr>
              <a:t>course.  You feel like you’re part of something</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 when </a:t>
            </a:r>
            <a:r>
              <a:rPr lang="en-US" sz="2400" i="1" dirty="0" smtClean="0">
                <a:effectLst>
                  <a:outerShdw blurRad="50800" dist="38100" dir="2700000" algn="tl" rotWithShape="0">
                    <a:srgbClr val="000000">
                      <a:alpha val="43000"/>
                    </a:srgbClr>
                  </a:outerShdw>
                </a:effectLst>
                <a:latin typeface="Times New Roman" pitchFamily="18" charset="0"/>
                <a:cs typeface="Times New Roman" pitchFamily="18" charset="0"/>
              </a:rPr>
              <a:t>	we’re </a:t>
            </a:r>
            <a:r>
              <a:rPr lang="en-US" sz="2400" i="1" dirty="0">
                <a:effectLst>
                  <a:outerShdw blurRad="50800" dist="38100" dir="2700000" algn="tl" rotWithShape="0">
                    <a:srgbClr val="000000">
                      <a:alpha val="43000"/>
                    </a:srgbClr>
                  </a:outerShdw>
                </a:effectLst>
                <a:latin typeface="Times New Roman" pitchFamily="18" charset="0"/>
                <a:cs typeface="Times New Roman" pitchFamily="18" charset="0"/>
              </a:rPr>
              <a:t>all putting our efforts towards this problem</a:t>
            </a:r>
            <a:r>
              <a:rPr lang="en-US" sz="2400" i="1" dirty="0" smtClean="0">
                <a:effectLst>
                  <a:outerShdw blurRad="50800" dist="38100" dir="2700000" algn="tl" rotWithShape="0">
                    <a:srgbClr val="000000">
                      <a:alpha val="43000"/>
                    </a:srgbClr>
                  </a:outerShdw>
                </a:effectLst>
                <a:latin typeface="Times New Roman" pitchFamily="18" charset="0"/>
                <a:cs typeface="Times New Roman" pitchFamily="18" charset="0"/>
              </a:rPr>
              <a:t>.</a:t>
            </a:r>
          </a:p>
          <a:p>
            <a:pPr algn="l">
              <a:defRPr/>
            </a:pPr>
            <a:endParaRPr lang="de-DE" sz="2400" i="1" dirty="0">
              <a:latin typeface="Times New Roman" pitchFamily="18" charset="0"/>
              <a:cs typeface="Times New Roman" pitchFamily="18" charset="0"/>
            </a:endParaRPr>
          </a:p>
          <a:p>
            <a:pPr algn="l">
              <a:defRPr/>
            </a:pPr>
            <a:endParaRPr lang="de-DE" sz="2400" i="1" dirty="0">
              <a:solidFill>
                <a:srgbClr val="FFFFFF"/>
              </a:solidFill>
              <a:latin typeface="Times New Roman"/>
              <a:ea typeface="Times New Roman"/>
              <a:cs typeface="+mn-cs"/>
            </a:endParaRPr>
          </a:p>
          <a:p>
            <a:pPr algn="l">
              <a:defRPr/>
            </a:pPr>
            <a:endParaRPr lang="en-US" sz="2400" dirty="0" smtClean="0">
              <a:latin typeface="Times New Roman"/>
              <a:ea typeface="Times New Roman"/>
              <a:cs typeface="Arial"/>
            </a:endParaRPr>
          </a:p>
          <a:p>
            <a:pPr algn="l">
              <a:defRPr/>
            </a:pPr>
            <a:endParaRPr lang="en-US" sz="2400" i="1" dirty="0" smtClean="0">
              <a:latin typeface="Times New Roman"/>
              <a:ea typeface="Times New Roman"/>
              <a:cs typeface="Arial"/>
            </a:endParaRPr>
          </a:p>
          <a:p>
            <a:pPr algn="l">
              <a:defRPr/>
            </a:pPr>
            <a:endParaRPr lang="de-DE" sz="2400" dirty="0">
              <a:cs typeface="+mn-cs"/>
            </a:endParaRPr>
          </a:p>
        </p:txBody>
      </p:sp>
      <p:sp>
        <p:nvSpPr>
          <p:cNvPr id="5" name="Footer Placeholder 4"/>
          <p:cNvSpPr>
            <a:spLocks noGrp="1"/>
          </p:cNvSpPr>
          <p:nvPr>
            <p:ph type="ftr" sz="quarter" idx="11"/>
          </p:nvPr>
        </p:nvSpPr>
        <p:spPr>
          <a:xfrm>
            <a:off x="8388350" y="6248400"/>
            <a:ext cx="647700" cy="457200"/>
          </a:xfrm>
        </p:spPr>
        <p:txBody>
          <a:bodyPr/>
          <a:lstStyle/>
          <a:p>
            <a:pPr>
              <a:defRPr/>
            </a:pPr>
            <a:endParaRPr lang="en-US" dirty="0" smtClean="0"/>
          </a:p>
          <a:p>
            <a:pPr>
              <a:defRPr/>
            </a:pPr>
            <a:r>
              <a:rPr lang="en-US" dirty="0" smtClean="0"/>
              <a:t>20</a:t>
            </a:r>
            <a:endParaRPr lang="en-US"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88350" y="6248400"/>
            <a:ext cx="647700" cy="457200"/>
          </a:xfrm>
        </p:spPr>
        <p:txBody>
          <a:bodyPr/>
          <a:lstStyle/>
          <a:p>
            <a:pPr>
              <a:defRPr/>
            </a:pPr>
            <a:endParaRPr lang="en-US" dirty="0" smtClean="0"/>
          </a:p>
          <a:p>
            <a:pPr>
              <a:defRPr/>
            </a:pPr>
            <a:r>
              <a:rPr lang="en-US" dirty="0" smtClean="0"/>
              <a:t>21</a:t>
            </a:r>
            <a:endParaRPr lang="en-US" dirty="0"/>
          </a:p>
        </p:txBody>
      </p:sp>
      <p:sp>
        <p:nvSpPr>
          <p:cNvPr id="354306" name="Rectangle 2"/>
          <p:cNvSpPr>
            <a:spLocks noGrp="1" noChangeArrowheads="1"/>
          </p:cNvSpPr>
          <p:nvPr>
            <p:ph type="title"/>
          </p:nvPr>
        </p:nvSpPr>
        <p:spPr>
          <a:xfrm>
            <a:off x="685800" y="0"/>
            <a:ext cx="7772400" cy="765175"/>
          </a:xfrm>
        </p:spPr>
        <p:txBody>
          <a:bodyPr/>
          <a:lstStyle/>
          <a:p>
            <a:pPr eaLnBrk="1" hangingPunct="1">
              <a:defRPr/>
            </a:pPr>
            <a:r>
              <a:rPr lang="en-US" sz="3200" dirty="0" smtClean="0">
                <a:solidFill>
                  <a:srgbClr val="FFEC52"/>
                </a:solidFill>
                <a:effectLst>
                  <a:outerShdw blurRad="38100" dist="38100" dir="2700000" algn="tl">
                    <a:srgbClr val="000000"/>
                  </a:outerShdw>
                </a:effectLst>
                <a:latin typeface="Times New Roman" pitchFamily="1" charset="0"/>
                <a:cs typeface="+mj-cs"/>
              </a:rPr>
              <a:t>Concluding Remarks  </a:t>
            </a:r>
          </a:p>
        </p:txBody>
      </p:sp>
      <p:sp>
        <p:nvSpPr>
          <p:cNvPr id="18437" name="Rectangle 3"/>
          <p:cNvSpPr>
            <a:spLocks noGrp="1" noChangeArrowheads="1"/>
          </p:cNvSpPr>
          <p:nvPr>
            <p:ph type="body" idx="1"/>
          </p:nvPr>
        </p:nvSpPr>
        <p:spPr>
          <a:xfrm>
            <a:off x="304800" y="981075"/>
            <a:ext cx="8534400" cy="5572125"/>
          </a:xfrm>
        </p:spPr>
        <p:txBody>
          <a:bodyPr/>
          <a:lstStyle/>
          <a:p>
            <a:pPr eaLnBrk="1" hangingPunct="1">
              <a:lnSpc>
                <a:spcPct val="90000"/>
              </a:lnSpc>
              <a:buClr>
                <a:schemeClr val="tx1"/>
              </a:buClr>
              <a:buFont typeface="Wingdings" pitchFamily="2" charset="2"/>
              <a:buChar char="q"/>
              <a:defRPr/>
            </a:pPr>
            <a:r>
              <a:rPr lang="en-US" sz="2000" dirty="0">
                <a:latin typeface="Times New Roman" pitchFamily="1" charset="0"/>
                <a:cs typeface="+mn-cs"/>
              </a:rPr>
              <a:t> </a:t>
            </a:r>
            <a:r>
              <a:rPr lang="en-US" sz="2000" dirty="0" smtClean="0">
                <a:solidFill>
                  <a:srgbClr val="FFEC52"/>
                </a:solidFill>
                <a:effectLst>
                  <a:outerShdw blurRad="50800" dist="38100" dir="2700000" algn="tl" rotWithShape="0">
                    <a:srgbClr val="000000">
                      <a:alpha val="43000"/>
                    </a:srgbClr>
                  </a:outerShdw>
                </a:effectLst>
                <a:latin typeface="Times New Roman" pitchFamily="18" charset="0"/>
                <a:cs typeface="Times New Roman" pitchFamily="18" charset="0"/>
              </a:rPr>
              <a:t>Students</a:t>
            </a:r>
            <a:r>
              <a:rPr lang="en-US" sz="2000" dirty="0">
                <a:solidFill>
                  <a:srgbClr val="FFEC52"/>
                </a:solidFill>
                <a:effectLst>
                  <a:outerShdw blurRad="50800" dist="38100" dir="2700000" algn="tl" rotWithShape="0">
                    <a:srgbClr val="000000">
                      <a:alpha val="43000"/>
                    </a:srgbClr>
                  </a:outerShdw>
                </a:effectLst>
                <a:latin typeface="Times New Roman" pitchFamily="18" charset="0"/>
                <a:cs typeface="Times New Roman" pitchFamily="18" charset="0"/>
              </a:rPr>
              <a:t>’ shared responsibility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for setting the course pace and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 direction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made a measurable difference in the strength of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students learning gains. </a:t>
            </a:r>
          </a:p>
          <a:p>
            <a:pPr marL="0" indent="0" eaLnBrk="1" hangingPunct="1">
              <a:lnSpc>
                <a:spcPct val="90000"/>
              </a:lnSpc>
              <a:buClr>
                <a:schemeClr val="tx1"/>
              </a:buClr>
              <a:buFont typeface="Wingdings" pitchFamily="2" charset="2"/>
              <a:buNone/>
              <a:defRPr/>
            </a:pPr>
            <a:endParaRPr lang="en-US" sz="2000" dirty="0">
              <a:effectLst>
                <a:outerShdw blurRad="50800" dist="38100" dir="2700000" algn="tl" rotWithShape="0">
                  <a:srgbClr val="000000">
                    <a:alpha val="43000"/>
                  </a:srgbClr>
                </a:outerShdw>
              </a:effectLst>
              <a:latin typeface="Times New Roman" pitchFamily="18" charset="0"/>
              <a:cs typeface="Times New Roman" pitchFamily="18" charset="0"/>
            </a:endParaRPr>
          </a:p>
          <a:p>
            <a:pPr eaLnBrk="1" hangingPunct="1">
              <a:lnSpc>
                <a:spcPct val="90000"/>
              </a:lnSpc>
              <a:buClr>
                <a:schemeClr val="tx1"/>
              </a:buClr>
              <a:buFont typeface="Wingdings" pitchFamily="2" charset="2"/>
              <a:buChar char="q"/>
              <a:defRPr/>
            </a:pP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 The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important roles of </a:t>
            </a:r>
            <a:r>
              <a:rPr lang="en-US" sz="2000" dirty="0">
                <a:solidFill>
                  <a:srgbClr val="FFEC52"/>
                </a:solidFill>
                <a:effectLst>
                  <a:outerShdw blurRad="50800" dist="38100" dir="2700000" algn="tl" rotWithShape="0">
                    <a:srgbClr val="000000">
                      <a:alpha val="43000"/>
                    </a:srgbClr>
                  </a:outerShdw>
                </a:effectLst>
                <a:latin typeface="Times New Roman" pitchFamily="18" charset="0"/>
                <a:cs typeface="Times New Roman" pitchFamily="18" charset="0"/>
              </a:rPr>
              <a:t>both collaborative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and </a:t>
            </a:r>
            <a:r>
              <a:rPr lang="en-US" sz="2000" dirty="0">
                <a:solidFill>
                  <a:srgbClr val="FFEC52"/>
                </a:solidFill>
                <a:effectLst>
                  <a:outerShdw blurRad="50800" dist="38100" dir="2700000" algn="tl" rotWithShape="0">
                    <a:srgbClr val="000000">
                      <a:alpha val="43000"/>
                    </a:srgbClr>
                  </a:outerShdw>
                </a:effectLst>
                <a:latin typeface="Times New Roman" pitchFamily="18" charset="0"/>
                <a:cs typeface="Times New Roman" pitchFamily="18" charset="0"/>
              </a:rPr>
              <a:t>individual work</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 in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 students’ engagement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and learning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processes:</a:t>
            </a:r>
          </a:p>
          <a:p>
            <a:pPr marL="914400" lvl="2" indent="0" eaLnBrk="1" hangingPunct="1">
              <a:lnSpc>
                <a:spcPct val="90000"/>
              </a:lnSpc>
              <a:buClr>
                <a:schemeClr val="tx1"/>
              </a:buClr>
              <a:buFont typeface="Wingdings" pitchFamily="2" charset="2"/>
              <a:buNone/>
              <a:defRPr/>
            </a:pPr>
            <a:r>
              <a:rPr lang="en-US" sz="1800" dirty="0" smtClean="0">
                <a:effectLst>
                  <a:outerShdw blurRad="50800" dist="38100" dir="2700000" algn="tl" rotWithShape="0">
                    <a:srgbClr val="000000">
                      <a:alpha val="43000"/>
                    </a:srgbClr>
                  </a:outerShdw>
                </a:effectLst>
                <a:latin typeface="Times New Roman" pitchFamily="18" charset="0"/>
                <a:cs typeface="Times New Roman" pitchFamily="18" charset="0"/>
              </a:rPr>
              <a:t>-  Challenging </a:t>
            </a:r>
            <a:r>
              <a:rPr lang="en-US" sz="1800" dirty="0">
                <a:effectLst>
                  <a:outerShdw blurRad="50800" dist="38100" dir="2700000" algn="tl" rotWithShape="0">
                    <a:srgbClr val="000000">
                      <a:alpha val="43000"/>
                    </a:srgbClr>
                  </a:outerShdw>
                </a:effectLst>
                <a:latin typeface="Times New Roman" pitchFamily="18" charset="0"/>
                <a:cs typeface="Times New Roman" pitchFamily="18" charset="0"/>
              </a:rPr>
              <a:t>and meaningful problem-solving and collaborative work </a:t>
            </a:r>
            <a:r>
              <a:rPr lang="en-US" sz="1800" dirty="0" smtClean="0">
                <a:effectLst>
                  <a:outerShdw blurRad="50800" dist="38100" dir="2700000" algn="tl" rotWithShape="0">
                    <a:srgbClr val="000000">
                      <a:alpha val="43000"/>
                    </a:srgbClr>
                  </a:outerShdw>
                </a:effectLst>
                <a:latin typeface="Times New Roman" pitchFamily="18" charset="0"/>
                <a:cs typeface="Times New Roman" pitchFamily="18" charset="0"/>
              </a:rPr>
              <a:t>fostered    students’ learning </a:t>
            </a:r>
            <a:r>
              <a:rPr lang="en-US" sz="1800" dirty="0">
                <a:effectLst>
                  <a:outerShdw blurRad="50800" dist="38100" dir="2700000" algn="tl" rotWithShape="0">
                    <a:srgbClr val="000000">
                      <a:alpha val="43000"/>
                    </a:srgbClr>
                  </a:outerShdw>
                </a:effectLst>
                <a:latin typeface="Times New Roman" pitchFamily="18" charset="0"/>
                <a:cs typeface="Times New Roman" pitchFamily="18" charset="0"/>
              </a:rPr>
              <a:t>and positive </a:t>
            </a:r>
            <a:r>
              <a:rPr lang="en-US" sz="1800" dirty="0" smtClean="0">
                <a:effectLst>
                  <a:outerShdw blurRad="50800" dist="38100" dir="2700000" algn="tl" rotWithShape="0">
                    <a:srgbClr val="000000">
                      <a:alpha val="43000"/>
                    </a:srgbClr>
                  </a:outerShdw>
                </a:effectLst>
                <a:latin typeface="Times New Roman" pitchFamily="18" charset="0"/>
                <a:cs typeface="Times New Roman" pitchFamily="18" charset="0"/>
              </a:rPr>
              <a:t>experiences</a:t>
            </a:r>
          </a:p>
          <a:p>
            <a:pPr marL="457200" lvl="1" indent="0" eaLnBrk="1" hangingPunct="1">
              <a:lnSpc>
                <a:spcPct val="90000"/>
              </a:lnSpc>
              <a:buClr>
                <a:schemeClr val="tx1"/>
              </a:buClr>
              <a:buFont typeface="Wingdings" pitchFamily="2" charset="2"/>
              <a:buNone/>
              <a:defRPr/>
            </a:pPr>
            <a:endParaRPr lang="en-US" sz="2400" dirty="0">
              <a:effectLst>
                <a:outerShdw blurRad="50800" dist="38100" dir="2700000" algn="tl" rotWithShape="0">
                  <a:srgbClr val="000000">
                    <a:alpha val="43000"/>
                  </a:srgbClr>
                </a:outerShdw>
              </a:effectLst>
              <a:latin typeface="Times New Roman" pitchFamily="18" charset="0"/>
              <a:cs typeface="Times New Roman" pitchFamily="18" charset="0"/>
            </a:endParaRPr>
          </a:p>
          <a:p>
            <a:pPr eaLnBrk="1" hangingPunct="1">
              <a:lnSpc>
                <a:spcPct val="90000"/>
              </a:lnSpc>
              <a:buClr>
                <a:schemeClr val="tx1"/>
              </a:buClr>
              <a:buFont typeface="Wingdings" pitchFamily="2" charset="2"/>
              <a:buChar char="q"/>
              <a:defRPr/>
            </a:pP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 Interactive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and collaborative course experiences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seemed </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to </a:t>
            </a:r>
            <a:r>
              <a:rPr lang="en-US" sz="2000" dirty="0">
                <a:solidFill>
                  <a:srgbClr val="FFEC52"/>
                </a:solidFill>
                <a:effectLst>
                  <a:outerShdw blurRad="50800" dist="38100" dir="2700000" algn="tl" rotWithShape="0">
                    <a:srgbClr val="000000">
                      <a:alpha val="43000"/>
                    </a:srgbClr>
                  </a:outerShdw>
                </a:effectLst>
                <a:latin typeface="Times New Roman" pitchFamily="18" charset="0"/>
                <a:cs typeface="Times New Roman" pitchFamily="18" charset="0"/>
              </a:rPr>
              <a:t>eliminate discouraging experiences</a:t>
            </a: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 that may impede learning in lecture-based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courses for women and first-year students. </a:t>
            </a:r>
          </a:p>
          <a:p>
            <a:pPr marL="0" indent="0" eaLnBrk="1" hangingPunct="1">
              <a:lnSpc>
                <a:spcPct val="90000"/>
              </a:lnSpc>
              <a:buClr>
                <a:schemeClr val="tx1"/>
              </a:buClr>
              <a:buFont typeface="Wingdings" pitchFamily="2" charset="2"/>
              <a:buNone/>
              <a:defRPr/>
            </a:pPr>
            <a:endPar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sym typeface="Wingdings" pitchFamily="2" charset="2"/>
            </a:endParaRPr>
          </a:p>
          <a:p>
            <a:pPr marL="0" indent="0" eaLnBrk="1" hangingPunct="1">
              <a:lnSpc>
                <a:spcPct val="90000"/>
              </a:lnSpc>
              <a:buClr>
                <a:schemeClr val="tx1"/>
              </a:buClr>
              <a:buFont typeface="Wingdings" pitchFamily="2" charset="2"/>
              <a:buNone/>
              <a:defRPr/>
            </a:pPr>
            <a:r>
              <a:rPr lang="en-US" sz="2000" dirty="0" smtClean="0">
                <a:effectLst>
                  <a:outerShdw blurRad="50800" dist="38100" dir="2700000" algn="tl" rotWithShape="0">
                    <a:srgbClr val="000000">
                      <a:alpha val="43000"/>
                    </a:srgbClr>
                  </a:outerShdw>
                </a:effectLst>
                <a:latin typeface="Times New Roman"/>
                <a:ea typeface="Times New Roman"/>
                <a:cs typeface="+mn-cs"/>
                <a:sym typeface="Wingdings" pitchFamily="2" charset="2"/>
              </a:rPr>
              <a:t>	 </a:t>
            </a:r>
            <a:r>
              <a:rPr lang="en-US" sz="2000" dirty="0" smtClean="0">
                <a:effectLst>
                  <a:outerShdw blurRad="50800" dist="38100" dir="2700000" algn="tl" rotWithShape="0">
                    <a:srgbClr val="000000">
                      <a:alpha val="43000"/>
                    </a:srgbClr>
                  </a:outerShdw>
                </a:effectLst>
                <a:latin typeface="Times New Roman"/>
                <a:ea typeface="Times New Roman"/>
                <a:cs typeface="+mn-cs"/>
              </a:rPr>
              <a:t>Taylor, 1998:  ‘ horizontal student-teacher relationship’</a:t>
            </a:r>
          </a:p>
          <a:p>
            <a:pPr marL="0" indent="0" eaLnBrk="1" hangingPunct="1">
              <a:lnSpc>
                <a:spcPct val="90000"/>
              </a:lnSpc>
              <a:buClr>
                <a:schemeClr val="tx1"/>
              </a:buClr>
              <a:buFont typeface="Wingdings" pitchFamily="2" charset="2"/>
              <a:buNone/>
              <a:defRPr/>
            </a:pPr>
            <a:r>
              <a:rPr lang="en-US" sz="2000" dirty="0" smtClean="0">
                <a:effectLst>
                  <a:outerShdw blurRad="50800" dist="38100" dir="2700000" algn="tl" rotWithShape="0">
                    <a:srgbClr val="000000">
                      <a:alpha val="43000"/>
                    </a:srgbClr>
                  </a:outerShdw>
                </a:effectLst>
                <a:latin typeface="Times New Roman"/>
                <a:cs typeface="Times New Roman" pitchFamily="18" charset="0"/>
                <a:sym typeface="Wingdings" pitchFamily="2" charset="2"/>
              </a:rPr>
              <a:t>	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rPr>
              <a:t>Cummins, 2000:   ‘collaborative power relations’ </a:t>
            </a:r>
          </a:p>
          <a:p>
            <a:pPr marL="0" indent="0" eaLnBrk="1" hangingPunct="1">
              <a:lnSpc>
                <a:spcPct val="90000"/>
              </a:lnSpc>
              <a:buClr>
                <a:schemeClr val="tx1"/>
              </a:buClr>
              <a:buFont typeface="Wingdings" pitchFamily="2" charset="2"/>
              <a:buNone/>
              <a:defRPr/>
            </a:pPr>
            <a:r>
              <a:rPr lang="en-US" sz="2000" dirty="0">
                <a:effectLst>
                  <a:outerShdw blurRad="50800" dist="38100" dir="2700000" algn="tl" rotWithShape="0">
                    <a:srgbClr val="000000">
                      <a:alpha val="43000"/>
                    </a:srgbClr>
                  </a:outerShdw>
                </a:effectLst>
                <a:latin typeface="Times New Roman" pitchFamily="18" charset="0"/>
                <a:cs typeface="Times New Roman" pitchFamily="18" charset="0"/>
              </a:rPr>
              <a:t>	</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sym typeface="Wingdings" pitchFamily="2" charset="2"/>
              </a:rPr>
              <a:t>  </a:t>
            </a:r>
            <a:r>
              <a:rPr lang="en-US" sz="2000" dirty="0" err="1" smtClean="0">
                <a:effectLst>
                  <a:outerShdw blurRad="50800" dist="38100" dir="2700000" algn="tl" rotWithShape="0">
                    <a:srgbClr val="000000">
                      <a:alpha val="43000"/>
                    </a:srgbClr>
                  </a:outerShdw>
                </a:effectLst>
                <a:latin typeface="Times New Roman" pitchFamily="18" charset="0"/>
                <a:cs typeface="Times New Roman" pitchFamily="18" charset="0"/>
                <a:sym typeface="Wingdings" pitchFamily="2" charset="2"/>
              </a:rPr>
              <a:t>Nasir</a:t>
            </a:r>
            <a:r>
              <a:rPr lang="en-US" sz="2000" dirty="0" smtClean="0">
                <a:effectLst>
                  <a:outerShdw blurRad="50800" dist="38100" dir="2700000" algn="tl" rotWithShape="0">
                    <a:srgbClr val="000000">
                      <a:alpha val="43000"/>
                    </a:srgbClr>
                  </a:outerShdw>
                </a:effectLst>
                <a:latin typeface="Times New Roman" pitchFamily="18" charset="0"/>
                <a:cs typeface="Times New Roman" pitchFamily="18" charset="0"/>
                <a:sym typeface="Wingdings" pitchFamily="2" charset="2"/>
              </a:rPr>
              <a:t>, 2002; Wenger, 1998:  students’ </a:t>
            </a:r>
            <a:r>
              <a:rPr lang="en-US" sz="2000" dirty="0" smtClean="0">
                <a:effectLst>
                  <a:outerShdw blurRad="50800" dist="38100" dir="2700000" algn="tl" rotWithShape="0">
                    <a:srgbClr val="000000">
                      <a:alpha val="43000"/>
                    </a:srgbClr>
                  </a:outerShdw>
                </a:effectLst>
                <a:latin typeface="Times New Roman"/>
                <a:ea typeface="Times New Roman"/>
                <a:cs typeface="+mn-cs"/>
              </a:rPr>
              <a:t>identity, goals, and learning 		           	 transformed by participating in a more open and active social 			learning environment</a:t>
            </a:r>
            <a:endParaRPr lang="en-US" sz="2000" dirty="0" smtClean="0">
              <a:effectLst>
                <a:outerShdw blurRad="50800" dist="38100" dir="2700000" algn="tl" rotWithShape="0">
                  <a:srgbClr val="000000">
                    <a:alpha val="43000"/>
                  </a:srgbClr>
                </a:outerShdw>
              </a:effectLst>
              <a:latin typeface="Times New Roman" pitchFamily="1" charset="0"/>
              <a:cs typeface="+mn-cs"/>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239000" cy="4038600"/>
          </a:xfrm>
        </p:spPr>
        <p:txBody>
          <a:bodyPr/>
          <a:lstStyle/>
          <a:p>
            <a:pPr>
              <a:lnSpc>
                <a:spcPct val="150000"/>
              </a:lnSpc>
            </a:pPr>
            <a:r>
              <a:rPr lang="en-US" sz="2400" i="1" dirty="0" smtClean="0">
                <a:effectLst>
                  <a:outerShdw blurRad="50800" dist="38100" dir="2700000" algn="tl" rotWithShape="0">
                    <a:srgbClr val="000000">
                      <a:alpha val="43000"/>
                    </a:srgbClr>
                  </a:outerShdw>
                </a:effectLst>
                <a:latin typeface="Times New Roman"/>
              </a:rPr>
              <a:t>Better approaches to mathematics learning will not only emphasize immediate and easily measurable cognitive outcomes, but will also consider learning situations as important occasions for meaningful engagement and personal cognitive, affective and social growth.</a:t>
            </a:r>
            <a:endParaRPr lang="en-US" dirty="0"/>
          </a:p>
        </p:txBody>
      </p:sp>
      <p:sp>
        <p:nvSpPr>
          <p:cNvPr id="5" name="Footer Placeholder 4"/>
          <p:cNvSpPr>
            <a:spLocks noGrp="1"/>
          </p:cNvSpPr>
          <p:nvPr>
            <p:ph type="ftr" sz="quarter" idx="11"/>
          </p:nvPr>
        </p:nvSpPr>
        <p:spPr>
          <a:xfrm>
            <a:off x="8382000" y="6248400"/>
            <a:ext cx="533400" cy="457200"/>
          </a:xfrm>
        </p:spPr>
        <p:txBody>
          <a:bodyPr/>
          <a:lstStyle/>
          <a:p>
            <a:pPr>
              <a:defRPr/>
            </a:pPr>
            <a:r>
              <a:rPr lang="en-US" dirty="0" smtClean="0"/>
              <a:t>22</a:t>
            </a:r>
            <a:endParaRPr lang="en-US"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188913"/>
            <a:ext cx="8642350" cy="863600"/>
          </a:xfrm>
        </p:spPr>
        <p:txBody>
          <a:bodyPr/>
          <a:lstStyle/>
          <a:p>
            <a:pPr>
              <a:defRPr/>
            </a:pPr>
            <a:r>
              <a:rPr lang="en-US" sz="3200" dirty="0" smtClean="0">
                <a:solidFill>
                  <a:srgbClr val="FFEC52"/>
                </a:solidFill>
                <a:effectLst>
                  <a:outerShdw blurRad="38100" dist="38100" dir="2700000" algn="tl">
                    <a:srgbClr val="000000">
                      <a:alpha val="43137"/>
                    </a:srgbClr>
                  </a:outerShdw>
                </a:effectLst>
                <a:latin typeface="Times New Roman" pitchFamily="18" charset="0"/>
                <a:cs typeface="Times New Roman" pitchFamily="18" charset="0"/>
              </a:rPr>
              <a:t>Important issues to be considered</a:t>
            </a:r>
            <a:endParaRPr lang="de-DE" sz="3200" dirty="0">
              <a:solidFill>
                <a:srgbClr val="FFEC5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250825" y="1341438"/>
            <a:ext cx="8642350" cy="5111750"/>
          </a:xfrm>
        </p:spPr>
        <p:txBody>
          <a:bodyPr/>
          <a:lstStyle/>
          <a:p>
            <a:pPr marL="342900" indent="-342900" algn="l">
              <a:buFontTx/>
              <a:buChar char="-"/>
              <a:defRPr/>
            </a:pPr>
            <a:r>
              <a:rPr lang="en-US" sz="2400" dirty="0" smtClean="0">
                <a:solidFill>
                  <a:srgbClr val="FFFFFF"/>
                </a:solidFill>
                <a:effectLst>
                  <a:outerShdw blurRad="38100" dist="38100" dir="2700000" algn="tl">
                    <a:srgbClr val="000000"/>
                  </a:outerShdw>
                </a:effectLst>
                <a:latin typeface="Times New Roman" pitchFamily="1" charset="0"/>
                <a:cs typeface="+mn-cs"/>
              </a:rPr>
              <a:t>How </a:t>
            </a:r>
            <a:r>
              <a:rPr lang="en-US" sz="2400" dirty="0">
                <a:solidFill>
                  <a:srgbClr val="FFFFFF"/>
                </a:solidFill>
                <a:effectLst>
                  <a:outerShdw blurRad="38100" dist="38100" dir="2700000" algn="tl">
                    <a:srgbClr val="000000"/>
                  </a:outerShdw>
                </a:effectLst>
                <a:latin typeface="Times New Roman" pitchFamily="1" charset="0"/>
                <a:cs typeface="+mn-cs"/>
              </a:rPr>
              <a:t>can </a:t>
            </a:r>
            <a:r>
              <a:rPr lang="en-US" sz="2400" dirty="0">
                <a:solidFill>
                  <a:srgbClr val="FFFF00"/>
                </a:solidFill>
                <a:effectLst>
                  <a:outerShdw blurRad="38100" dist="38100" dir="2700000" algn="tl">
                    <a:srgbClr val="000000"/>
                  </a:outerShdw>
                </a:effectLst>
                <a:latin typeface="Times New Roman" pitchFamily="1" charset="0"/>
                <a:cs typeface="+mn-cs"/>
              </a:rPr>
              <a:t>institutional culture and practices </a:t>
            </a:r>
            <a:r>
              <a:rPr lang="en-US" sz="2400" dirty="0">
                <a:solidFill>
                  <a:srgbClr val="FFFFFF"/>
                </a:solidFill>
                <a:effectLst>
                  <a:outerShdw blurRad="38100" dist="38100" dir="2700000" algn="tl">
                    <a:srgbClr val="000000"/>
                  </a:outerShdw>
                </a:effectLst>
                <a:latin typeface="Times New Roman" pitchFamily="1" charset="0"/>
                <a:cs typeface="+mn-cs"/>
              </a:rPr>
              <a:t>enhance students positive experiences and learning</a:t>
            </a:r>
            <a:r>
              <a:rPr lang="en-US" sz="2400" dirty="0" smtClean="0">
                <a:solidFill>
                  <a:srgbClr val="FFFFFF"/>
                </a:solidFill>
                <a:effectLst>
                  <a:outerShdw blurRad="38100" dist="38100" dir="2700000" algn="tl">
                    <a:srgbClr val="000000"/>
                  </a:outerShdw>
                </a:effectLst>
                <a:latin typeface="Times New Roman" pitchFamily="1" charset="0"/>
                <a:cs typeface="+mn-cs"/>
              </a:rPr>
              <a:t>?</a:t>
            </a:r>
          </a:p>
          <a:p>
            <a:pPr algn="l">
              <a:defRPr/>
            </a:pPr>
            <a:endParaRPr lang="en-US" sz="2000" dirty="0" smtClean="0">
              <a:effectLst>
                <a:outerShdw blurRad="38100" dist="38100" dir="2700000" algn="tl">
                  <a:srgbClr val="000000"/>
                </a:outerShdw>
              </a:effectLst>
              <a:latin typeface="Times New Roman" pitchFamily="1" charset="0"/>
              <a:cs typeface="+mn-cs"/>
            </a:endParaRPr>
          </a:p>
          <a:p>
            <a:pPr marL="342900" indent="-342900" algn="l">
              <a:buFontTx/>
              <a:buChar char="-"/>
              <a:defRPr/>
            </a:pPr>
            <a:r>
              <a:rPr lang="en-GB" sz="2400" dirty="0" smtClean="0">
                <a:effectLst>
                  <a:outerShdw blurRad="38100" dist="38100" dir="2700000" algn="tl">
                    <a:srgbClr val="000000"/>
                  </a:outerShdw>
                </a:effectLst>
                <a:latin typeface="Times New Roman" pitchFamily="1" charset="0"/>
                <a:cs typeface="+mn-cs"/>
              </a:rPr>
              <a:t>What </a:t>
            </a:r>
            <a:r>
              <a:rPr lang="en-GB" sz="2400" dirty="0">
                <a:effectLst>
                  <a:outerShdw blurRad="38100" dist="38100" dir="2700000" algn="tl">
                    <a:srgbClr val="000000"/>
                  </a:outerShdw>
                </a:effectLst>
                <a:latin typeface="Times New Roman" pitchFamily="1" charset="0"/>
                <a:cs typeface="+mn-cs"/>
              </a:rPr>
              <a:t>kind of </a:t>
            </a:r>
            <a:r>
              <a:rPr lang="en-GB" sz="2400" dirty="0">
                <a:solidFill>
                  <a:srgbClr val="FFFF00"/>
                </a:solidFill>
                <a:effectLst>
                  <a:outerShdw blurRad="38100" dist="38100" dir="2700000" algn="tl">
                    <a:srgbClr val="000000"/>
                  </a:outerShdw>
                </a:effectLst>
                <a:latin typeface="Times New Roman" pitchFamily="1" charset="0"/>
                <a:cs typeface="+mn-cs"/>
              </a:rPr>
              <a:t>curriculum, materials and activities </a:t>
            </a:r>
            <a:r>
              <a:rPr lang="en-GB" sz="2400" dirty="0">
                <a:effectLst>
                  <a:outerShdw blurRad="38100" dist="38100" dir="2700000" algn="tl">
                    <a:srgbClr val="000000"/>
                  </a:outerShdw>
                </a:effectLst>
                <a:latin typeface="Times New Roman" pitchFamily="1" charset="0"/>
                <a:cs typeface="+mn-cs"/>
              </a:rPr>
              <a:t>help students build positive relations to the subject and </a:t>
            </a:r>
            <a:r>
              <a:rPr lang="en-GB" sz="2400" dirty="0" smtClean="0">
                <a:effectLst>
                  <a:outerShdw blurRad="38100" dist="38100" dir="2700000" algn="tl">
                    <a:srgbClr val="000000"/>
                  </a:outerShdw>
                </a:effectLst>
                <a:latin typeface="Times New Roman" pitchFamily="1" charset="0"/>
                <a:cs typeface="+mn-cs"/>
              </a:rPr>
              <a:t>to their </a:t>
            </a:r>
            <a:r>
              <a:rPr lang="en-GB" sz="2400" dirty="0">
                <a:effectLst>
                  <a:outerShdw blurRad="38100" dist="38100" dir="2700000" algn="tl">
                    <a:srgbClr val="000000"/>
                  </a:outerShdw>
                </a:effectLst>
                <a:latin typeface="Times New Roman" pitchFamily="1" charset="0"/>
                <a:cs typeface="+mn-cs"/>
              </a:rPr>
              <a:t>own </a:t>
            </a:r>
            <a:r>
              <a:rPr lang="en-GB" sz="2400" dirty="0" smtClean="0">
                <a:effectLst>
                  <a:outerShdw blurRad="38100" dist="38100" dir="2700000" algn="tl">
                    <a:srgbClr val="000000"/>
                  </a:outerShdw>
                </a:effectLst>
                <a:latin typeface="Times New Roman" pitchFamily="1" charset="0"/>
                <a:cs typeface="+mn-cs"/>
              </a:rPr>
              <a:t>and others’ learning?</a:t>
            </a:r>
          </a:p>
          <a:p>
            <a:pPr marL="342900" indent="-342900" algn="l">
              <a:buFontTx/>
              <a:buChar char="-"/>
              <a:defRPr/>
            </a:pPr>
            <a:endParaRPr lang="en-GB" sz="2400" dirty="0">
              <a:effectLst>
                <a:outerShdw blurRad="38100" dist="38100" dir="2700000" algn="tl">
                  <a:srgbClr val="000000"/>
                </a:outerShdw>
              </a:effectLst>
              <a:latin typeface="Times New Roman" pitchFamily="1" charset="0"/>
              <a:cs typeface="+mn-cs"/>
            </a:endParaRPr>
          </a:p>
          <a:p>
            <a:pPr marL="342900" indent="-342900" algn="l">
              <a:buFontTx/>
              <a:buChar char="-"/>
              <a:defRPr/>
            </a:pPr>
            <a:r>
              <a:rPr lang="en-US" sz="2400" dirty="0" smtClean="0">
                <a:effectLst>
                  <a:outerShdw blurRad="38100" dist="38100" dir="2700000" algn="tl">
                    <a:srgbClr val="000000"/>
                  </a:outerShdw>
                </a:effectLst>
                <a:latin typeface="Times New Roman" pitchFamily="1" charset="0"/>
                <a:cs typeface="+mn-cs"/>
              </a:rPr>
              <a:t>How can </a:t>
            </a:r>
            <a:r>
              <a:rPr lang="en-US" sz="2400" dirty="0" smtClean="0">
                <a:solidFill>
                  <a:srgbClr val="FFFF00"/>
                </a:solidFill>
                <a:effectLst>
                  <a:outerShdw blurRad="38100" dist="38100" dir="2700000" algn="tl">
                    <a:srgbClr val="000000"/>
                  </a:outerShdw>
                </a:effectLst>
                <a:latin typeface="Times New Roman" pitchFamily="1" charset="0"/>
                <a:cs typeface="+mn-cs"/>
              </a:rPr>
              <a:t>instructors</a:t>
            </a:r>
            <a:r>
              <a:rPr lang="en-US" sz="2400" dirty="0" smtClean="0">
                <a:effectLst>
                  <a:outerShdw blurRad="38100" dist="38100" dir="2700000" algn="tl">
                    <a:srgbClr val="000000"/>
                  </a:outerShdw>
                </a:effectLst>
                <a:latin typeface="Times New Roman" pitchFamily="1" charset="0"/>
                <a:cs typeface="+mn-cs"/>
              </a:rPr>
              <a:t> reduce </a:t>
            </a:r>
            <a:r>
              <a:rPr lang="en-US" sz="2400" dirty="0">
                <a:effectLst>
                  <a:outerShdw blurRad="38100" dist="38100" dir="2700000" algn="tl">
                    <a:srgbClr val="000000"/>
                  </a:outerShdw>
                </a:effectLst>
                <a:latin typeface="Times New Roman" pitchFamily="1" charset="0"/>
                <a:cs typeface="+mn-cs"/>
              </a:rPr>
              <a:t>negative affect </a:t>
            </a:r>
            <a:r>
              <a:rPr lang="en-US" sz="2400" dirty="0" smtClean="0">
                <a:effectLst>
                  <a:outerShdw blurRad="38100" dist="38100" dir="2700000" algn="tl">
                    <a:srgbClr val="000000"/>
                  </a:outerShdw>
                </a:effectLst>
                <a:latin typeface="Times New Roman" pitchFamily="1" charset="0"/>
                <a:cs typeface="+mn-cs"/>
              </a:rPr>
              <a:t>&amp; increase positive affect in their daily classrooms</a:t>
            </a:r>
            <a:r>
              <a:rPr lang="en-US" sz="2400" dirty="0">
                <a:effectLst>
                  <a:outerShdw blurRad="38100" dist="38100" dir="2700000" algn="tl">
                    <a:srgbClr val="000000"/>
                  </a:outerShdw>
                </a:effectLst>
                <a:latin typeface="Times New Roman" pitchFamily="1" charset="0"/>
                <a:cs typeface="+mn-cs"/>
              </a:rPr>
              <a:t>? </a:t>
            </a:r>
            <a:endParaRPr lang="en-US" sz="2400" dirty="0">
              <a:cs typeface="+mn-cs"/>
            </a:endParaRPr>
          </a:p>
          <a:p>
            <a:pPr marL="342900" indent="-342900" algn="l">
              <a:buFontTx/>
              <a:buChar char="-"/>
              <a:defRPr/>
            </a:pPr>
            <a:endParaRPr lang="en-US" sz="2400" dirty="0" smtClean="0">
              <a:effectLst>
                <a:outerShdw blurRad="38100" dist="38100" dir="2700000" algn="tl">
                  <a:srgbClr val="000000"/>
                </a:outerShdw>
              </a:effectLst>
              <a:latin typeface="Times New Roman" pitchFamily="1" charset="0"/>
              <a:cs typeface="+mn-cs"/>
            </a:endParaRPr>
          </a:p>
          <a:p>
            <a:pPr marL="342900" indent="-342900" algn="l">
              <a:buFontTx/>
              <a:buChar char="-"/>
              <a:defRPr/>
            </a:pPr>
            <a:r>
              <a:rPr lang="en-US" sz="2400" dirty="0" smtClean="0">
                <a:effectLst>
                  <a:outerShdw blurRad="38100" dist="38100" dir="2700000" algn="tl">
                    <a:srgbClr val="000000"/>
                  </a:outerShdw>
                </a:effectLst>
                <a:latin typeface="Times New Roman" pitchFamily="1" charset="0"/>
                <a:cs typeface="+mn-cs"/>
              </a:rPr>
              <a:t>What can </a:t>
            </a:r>
            <a:r>
              <a:rPr lang="en-US" sz="2400" dirty="0" smtClean="0">
                <a:solidFill>
                  <a:srgbClr val="FFFF00"/>
                </a:solidFill>
                <a:effectLst>
                  <a:outerShdw blurRad="38100" dist="38100" dir="2700000" algn="tl">
                    <a:srgbClr val="000000"/>
                  </a:outerShdw>
                </a:effectLst>
                <a:latin typeface="Times New Roman" pitchFamily="1" charset="0"/>
                <a:cs typeface="+mn-cs"/>
              </a:rPr>
              <a:t>other students</a:t>
            </a:r>
            <a:r>
              <a:rPr lang="en-US" sz="2400" dirty="0" smtClean="0">
                <a:effectLst>
                  <a:outerShdw blurRad="38100" dist="38100" dir="2700000" algn="tl">
                    <a:srgbClr val="000000"/>
                  </a:outerShdw>
                </a:effectLst>
                <a:latin typeface="Times New Roman" pitchFamily="1" charset="0"/>
                <a:cs typeface="+mn-cs"/>
              </a:rPr>
              <a:t> do to reduce their peers’ negative affect and increase others’ positive learning experiences? </a:t>
            </a:r>
          </a:p>
        </p:txBody>
      </p:sp>
      <p:sp>
        <p:nvSpPr>
          <p:cNvPr id="5" name="Footer Placeholder 4"/>
          <p:cNvSpPr>
            <a:spLocks noGrp="1"/>
          </p:cNvSpPr>
          <p:nvPr>
            <p:ph type="ftr" sz="quarter" idx="11"/>
          </p:nvPr>
        </p:nvSpPr>
        <p:spPr>
          <a:xfrm>
            <a:off x="8532813" y="6248400"/>
            <a:ext cx="503237" cy="457200"/>
          </a:xfrm>
        </p:spPr>
        <p:txBody>
          <a:bodyPr/>
          <a:lstStyle/>
          <a:p>
            <a:pPr>
              <a:defRPr/>
            </a:pPr>
            <a:endParaRPr lang="en-US" dirty="0" smtClean="0"/>
          </a:p>
          <a:p>
            <a:pPr>
              <a:defRPr/>
            </a:pPr>
            <a:r>
              <a:rPr lang="en-US" dirty="0" smtClean="0"/>
              <a:t>23</a:t>
            </a:r>
            <a:endParaRPr 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a:xfrm>
            <a:off x="304800" y="304800"/>
            <a:ext cx="8153400" cy="5715000"/>
          </a:xfrm>
        </p:spPr>
        <p:txBody>
          <a:bodyPr/>
          <a:lstStyle/>
          <a:p>
            <a:pPr eaLnBrk="1" hangingPunct="1">
              <a:buFont typeface="Wingdings" pitchFamily="1" charset="2"/>
              <a:buNone/>
              <a:defRPr/>
            </a:pPr>
            <a:endParaRPr lang="en-US" sz="1800" dirty="0" smtClean="0">
              <a:effectLst>
                <a:outerShdw blurRad="50800" dist="38100" dir="2700000" algn="tl" rotWithShape="0">
                  <a:srgbClr val="000000">
                    <a:alpha val="43000"/>
                  </a:srgbClr>
                </a:outerShdw>
              </a:effectLst>
              <a:cs typeface="Arial"/>
            </a:endParaRPr>
          </a:p>
          <a:p>
            <a:pPr eaLnBrk="1" hangingPunct="1">
              <a:buFont typeface="Wingdings" pitchFamily="1" charset="2"/>
              <a:buNone/>
              <a:defRPr/>
            </a:pPr>
            <a:r>
              <a:rPr lang="en-US" sz="1800" dirty="0" smtClean="0">
                <a:effectLst>
                  <a:outerShdw blurRad="50800" dist="38100" dir="2700000" algn="tl" rotWithShape="0">
                    <a:srgbClr val="000000">
                      <a:alpha val="43000"/>
                    </a:srgbClr>
                  </a:outerShdw>
                </a:effectLst>
                <a:cs typeface="Arial"/>
              </a:rPr>
              <a:t>A few references:</a:t>
            </a:r>
          </a:p>
          <a:p>
            <a:pPr eaLnBrk="1" hangingPunct="1">
              <a:buFont typeface="Wingdings" pitchFamily="1" charset="2"/>
              <a:buNone/>
              <a:defRPr/>
            </a:pPr>
            <a:endParaRPr lang="en-US" sz="1800" dirty="0" smtClean="0">
              <a:effectLst>
                <a:outerShdw blurRad="50800" dist="38100" dir="2700000" algn="tl" rotWithShape="0">
                  <a:srgbClr val="000000">
                    <a:alpha val="43000"/>
                  </a:srgbClr>
                </a:outerShdw>
              </a:effectLst>
              <a:cs typeface="Arial"/>
            </a:endParaRPr>
          </a:p>
          <a:p>
            <a:pPr eaLnBrk="1" hangingPunct="1">
              <a:buNone/>
              <a:defRPr/>
            </a:pPr>
            <a:r>
              <a:rPr lang="en-US" sz="1200" i="1" dirty="0" smtClean="0">
                <a:effectLst>
                  <a:outerShdw blurRad="50800" dist="38100" dir="2700000" algn="tl" rotWithShape="0">
                    <a:srgbClr val="000000">
                      <a:alpha val="43000"/>
                    </a:srgbClr>
                  </a:outerShdw>
                </a:effectLst>
                <a:cs typeface="Arial"/>
              </a:rPr>
              <a:t>-   Educational Studies in Mathematics, 2006, No. 63. Special Issue on Affect.</a:t>
            </a:r>
          </a:p>
          <a:p>
            <a:pPr>
              <a:buFontTx/>
              <a:buChar char="-"/>
              <a:defRPr/>
            </a:pPr>
            <a:endParaRPr lang="en-US" sz="1200" dirty="0" smtClean="0">
              <a:effectLst>
                <a:outerShdw blurRad="50800" dist="38100" dir="2700000" algn="tl" rotWithShape="0">
                  <a:srgbClr val="000000">
                    <a:alpha val="43000"/>
                  </a:srgbClr>
                </a:outerShdw>
              </a:effectLst>
              <a:cs typeface="Arial"/>
            </a:endParaRPr>
          </a:p>
          <a:p>
            <a:pPr>
              <a:buNone/>
              <a:defRPr/>
            </a:pPr>
            <a:r>
              <a:rPr lang="en-US" sz="1200" dirty="0" smtClean="0">
                <a:effectLst>
                  <a:outerShdw blurRad="50800" dist="38100" dir="2700000" algn="tl" rotWithShape="0">
                    <a:srgbClr val="000000">
                      <a:alpha val="43000"/>
                    </a:srgbClr>
                  </a:outerShdw>
                </a:effectLst>
                <a:cs typeface="Arial"/>
              </a:rPr>
              <a:t>-  </a:t>
            </a:r>
            <a:r>
              <a:rPr lang="en-US" sz="1200" dirty="0" err="1" smtClean="0">
                <a:effectLst>
                  <a:outerShdw blurRad="50800" dist="38100" dir="2700000" algn="tl" rotWithShape="0">
                    <a:srgbClr val="000000">
                      <a:alpha val="43000"/>
                    </a:srgbClr>
                  </a:outerShdw>
                </a:effectLst>
                <a:cs typeface="+mn-cs"/>
              </a:rPr>
              <a:t>Malmivuori</a:t>
            </a:r>
            <a:r>
              <a:rPr lang="en-US" sz="1200" dirty="0" smtClean="0">
                <a:effectLst>
                  <a:outerShdw blurRad="50800" dist="38100" dir="2700000" algn="tl" rotWithShape="0">
                    <a:srgbClr val="000000">
                      <a:alpha val="43000"/>
                    </a:srgbClr>
                  </a:outerShdw>
                </a:effectLst>
                <a:cs typeface="+mn-cs"/>
              </a:rPr>
              <a:t> (</a:t>
            </a:r>
            <a:r>
              <a:rPr lang="en-US" sz="1200" dirty="0" err="1" smtClean="0">
                <a:effectLst>
                  <a:outerShdw blurRad="50800" dist="38100" dir="2700000" algn="tl" rotWithShape="0">
                    <a:srgbClr val="000000">
                      <a:alpha val="43000"/>
                    </a:srgbClr>
                  </a:outerShdw>
                </a:effectLst>
                <a:cs typeface="+mn-cs"/>
              </a:rPr>
              <a:t>Hassi</a:t>
            </a:r>
            <a:r>
              <a:rPr lang="en-US" sz="1200" dirty="0" smtClean="0">
                <a:effectLst>
                  <a:outerShdw blurRad="50800" dist="38100" dir="2700000" algn="tl" rotWithShape="0">
                    <a:srgbClr val="000000">
                      <a:alpha val="43000"/>
                    </a:srgbClr>
                  </a:outerShdw>
                </a:effectLst>
                <a:cs typeface="+mn-cs"/>
              </a:rPr>
              <a:t>). (2001). </a:t>
            </a:r>
            <a:r>
              <a:rPr lang="en-US" sz="1200" i="1" dirty="0" smtClean="0">
                <a:effectLst>
                  <a:outerShdw blurRad="50800" dist="38100" dir="2700000" algn="tl" rotWithShape="0">
                    <a:srgbClr val="000000">
                      <a:alpha val="43000"/>
                    </a:srgbClr>
                  </a:outerShdw>
                </a:effectLst>
                <a:cs typeface="+mn-cs"/>
              </a:rPr>
              <a:t>The dynamics of affect, cognition, and social environment in the regulation of personal learning processes: The case of mathematics. </a:t>
            </a:r>
            <a:r>
              <a:rPr lang="en-US" sz="1200" dirty="0" smtClean="0">
                <a:effectLst>
                  <a:outerShdw blurRad="50800" dist="38100" dir="2700000" algn="tl" rotWithShape="0">
                    <a:srgbClr val="000000">
                      <a:alpha val="43000"/>
                    </a:srgbClr>
                  </a:outerShdw>
                </a:effectLst>
                <a:cs typeface="+mn-cs"/>
              </a:rPr>
              <a:t>Research report 172. Helsinki, Finland: Helsinki University Press.</a:t>
            </a:r>
            <a:endParaRPr lang="en-US" sz="1200" dirty="0" smtClean="0">
              <a:solidFill>
                <a:srgbClr val="FF0000"/>
              </a:solidFill>
              <a:effectLst>
                <a:outerShdw blurRad="50800" dist="38100" dir="2700000" algn="tl" rotWithShape="0">
                  <a:srgbClr val="000000">
                    <a:alpha val="43000"/>
                  </a:srgbClr>
                </a:outerShdw>
              </a:effectLst>
              <a:cs typeface="Arial"/>
            </a:endParaRPr>
          </a:p>
          <a:p>
            <a:pPr>
              <a:buNone/>
              <a:defRPr/>
            </a:pPr>
            <a:r>
              <a:rPr lang="en-US" sz="1200" dirty="0" smtClean="0">
                <a:solidFill>
                  <a:srgbClr val="FF0000"/>
                </a:solidFill>
                <a:effectLst>
                  <a:outerShdw blurRad="50800" dist="38100" dir="2700000" algn="tl" rotWithShape="0">
                    <a:srgbClr val="000000">
                      <a:alpha val="43000"/>
                    </a:srgbClr>
                  </a:outerShdw>
                </a:effectLst>
                <a:cs typeface="Arial"/>
              </a:rPr>
              <a:t>	</a:t>
            </a:r>
            <a:r>
              <a:rPr lang="en-US" sz="1200" dirty="0" smtClean="0">
                <a:solidFill>
                  <a:srgbClr val="C82541"/>
                </a:solidFill>
                <a:effectLst>
                  <a:outerShdw blurRad="50800" dist="38100" dir="2700000" algn="tl" rotWithShape="0">
                    <a:srgbClr val="000000">
                      <a:alpha val="43000"/>
                    </a:srgbClr>
                  </a:outerShdw>
                </a:effectLst>
                <a:cs typeface="Arial"/>
              </a:rPr>
              <a:t>http://</a:t>
            </a:r>
            <a:r>
              <a:rPr lang="en-US" sz="1200" dirty="0" err="1" smtClean="0">
                <a:solidFill>
                  <a:srgbClr val="C82541"/>
                </a:solidFill>
                <a:effectLst>
                  <a:outerShdw blurRad="50800" dist="38100" dir="2700000" algn="tl" rotWithShape="0">
                    <a:srgbClr val="000000">
                      <a:alpha val="43000"/>
                    </a:srgbClr>
                  </a:outerShdw>
                </a:effectLst>
                <a:cs typeface="Arial"/>
              </a:rPr>
              <a:t>ethesis.helsinki.fi/julkaisut/kas/kasva/vk/malmivuori</a:t>
            </a:r>
            <a:r>
              <a:rPr lang="en-US" sz="1200" dirty="0" smtClean="0">
                <a:solidFill>
                  <a:srgbClr val="C82541"/>
                </a:solidFill>
                <a:effectLst>
                  <a:outerShdw blurRad="50800" dist="38100" dir="2700000" algn="tl" rotWithShape="0">
                    <a:srgbClr val="000000">
                      <a:alpha val="43000"/>
                    </a:srgbClr>
                  </a:outerShdw>
                </a:effectLst>
                <a:cs typeface="Arial"/>
              </a:rPr>
              <a:t>/</a:t>
            </a:r>
          </a:p>
          <a:p>
            <a:pPr>
              <a:buFontTx/>
              <a:buChar char="-"/>
              <a:defRPr/>
            </a:pPr>
            <a:endParaRPr lang="en-US" sz="1200" dirty="0" smtClean="0">
              <a:effectLst>
                <a:outerShdw blurRad="50800" dist="38100" dir="2700000" algn="tl" rotWithShape="0">
                  <a:srgbClr val="000000">
                    <a:alpha val="43000"/>
                  </a:srgbClr>
                </a:outerShdw>
              </a:effectLst>
              <a:cs typeface="Arial"/>
            </a:endParaRPr>
          </a:p>
          <a:p>
            <a:pPr>
              <a:buFont typeface="Wingdings" pitchFamily="2" charset="2"/>
              <a:buNone/>
              <a:defRPr/>
            </a:pPr>
            <a:r>
              <a:rPr lang="en-US" sz="1200" dirty="0" smtClean="0">
                <a:effectLst>
                  <a:outerShdw blurRad="50800" dist="38100" dir="2700000" algn="tl" rotWithShape="0">
                    <a:srgbClr val="000000">
                      <a:alpha val="43000"/>
                    </a:srgbClr>
                  </a:outerShdw>
                </a:effectLst>
                <a:cs typeface="Arial"/>
              </a:rPr>
              <a:t>-  </a:t>
            </a:r>
            <a:r>
              <a:rPr lang="en-US" sz="1200" dirty="0" err="1" smtClean="0">
                <a:effectLst>
                  <a:outerShdw blurRad="50800" dist="38100" dir="2700000" algn="tl" rotWithShape="0">
                    <a:srgbClr val="000000">
                      <a:alpha val="43000"/>
                    </a:srgbClr>
                  </a:outerShdw>
                </a:effectLst>
                <a:cs typeface="Arial"/>
              </a:rPr>
              <a:t>Malmivuori</a:t>
            </a:r>
            <a:r>
              <a:rPr lang="en-US" sz="1200" dirty="0" smtClean="0">
                <a:effectLst>
                  <a:outerShdw blurRad="50800" dist="38100" dir="2700000" algn="tl" rotWithShape="0">
                    <a:srgbClr val="000000">
                      <a:alpha val="43000"/>
                    </a:srgbClr>
                  </a:outerShdw>
                </a:effectLst>
                <a:cs typeface="Arial"/>
              </a:rPr>
              <a:t> (</a:t>
            </a:r>
            <a:r>
              <a:rPr lang="en-US" sz="1200" dirty="0" err="1" smtClean="0">
                <a:effectLst>
                  <a:outerShdw blurRad="50800" dist="38100" dir="2700000" algn="tl" rotWithShape="0">
                    <a:srgbClr val="000000">
                      <a:alpha val="43000"/>
                    </a:srgbClr>
                  </a:outerShdw>
                </a:effectLst>
                <a:cs typeface="Arial"/>
              </a:rPr>
              <a:t>Hassi</a:t>
            </a:r>
            <a:r>
              <a:rPr lang="en-US" sz="1200" dirty="0" smtClean="0">
                <a:effectLst>
                  <a:outerShdw blurRad="50800" dist="38100" dir="2700000" algn="tl" rotWithShape="0">
                    <a:srgbClr val="000000">
                      <a:alpha val="43000"/>
                    </a:srgbClr>
                  </a:outerShdw>
                </a:effectLst>
                <a:cs typeface="Arial"/>
              </a:rPr>
              <a:t>), M. L. (2008). Understanding student affect in learning mathematics. </a:t>
            </a:r>
            <a:r>
              <a:rPr lang="en-US" sz="1200" dirty="0" smtClean="0">
                <a:effectLst>
                  <a:outerShdw blurRad="50800" dist="38100" dir="2700000" algn="tl" rotWithShape="0">
                    <a:srgbClr val="000000">
                      <a:alpha val="43000"/>
                    </a:srgbClr>
                  </a:outerShdw>
                </a:effectLst>
                <a:cs typeface="+mn-cs"/>
              </a:rPr>
              <a:t>In: C.L. </a:t>
            </a:r>
            <a:r>
              <a:rPr lang="en-US" sz="1200" dirty="0" err="1" smtClean="0">
                <a:effectLst>
                  <a:outerShdw blurRad="50800" dist="38100" dir="2700000" algn="tl" rotWithShape="0">
                    <a:srgbClr val="000000">
                      <a:alpha val="43000"/>
                    </a:srgbClr>
                  </a:outerShdw>
                </a:effectLst>
                <a:cs typeface="+mn-cs"/>
              </a:rPr>
              <a:t>Petroselli</a:t>
            </a:r>
            <a:r>
              <a:rPr lang="en-US" sz="1200" dirty="0" smtClean="0">
                <a:effectLst>
                  <a:outerShdw blurRad="50800" dist="38100" dir="2700000" algn="tl" rotWithShape="0">
                    <a:srgbClr val="000000">
                      <a:alpha val="43000"/>
                    </a:srgbClr>
                  </a:outerShdw>
                </a:effectLst>
                <a:cs typeface="+mn-cs"/>
              </a:rPr>
              <a:t> (Ed.), </a:t>
            </a:r>
            <a:r>
              <a:rPr lang="en-US" sz="1200" i="1" dirty="0" smtClean="0">
                <a:effectLst>
                  <a:outerShdw blurRad="50800" dist="38100" dir="2700000" algn="tl" rotWithShape="0">
                    <a:srgbClr val="000000">
                      <a:alpha val="43000"/>
                    </a:srgbClr>
                  </a:outerShdw>
                </a:effectLst>
                <a:cs typeface="+mn-cs"/>
              </a:rPr>
              <a:t>Science Education Issues and Developments</a:t>
            </a:r>
            <a:r>
              <a:rPr lang="en-US" sz="1200" dirty="0" smtClean="0">
                <a:effectLst>
                  <a:outerShdw blurRad="50800" dist="38100" dir="2700000" algn="tl" rotWithShape="0">
                    <a:srgbClr val="000000">
                      <a:alpha val="43000"/>
                    </a:srgbClr>
                  </a:outerShdw>
                </a:effectLst>
                <a:cs typeface="+mn-cs"/>
              </a:rPr>
              <a:t>, pp. 125-149. Nova Science Publishers, Inc. </a:t>
            </a:r>
          </a:p>
          <a:p>
            <a:pPr eaLnBrk="1" hangingPunct="1">
              <a:buFont typeface="Wingdings" pitchFamily="2" charset="2"/>
              <a:buNone/>
              <a:defRPr/>
            </a:pPr>
            <a:endParaRPr lang="en-US" sz="1200" dirty="0" smtClean="0">
              <a:effectLst>
                <a:outerShdw blurRad="50800" dist="38100" dir="2700000" algn="tl" rotWithShape="0">
                  <a:srgbClr val="000000">
                    <a:alpha val="43000"/>
                  </a:srgbClr>
                </a:outerShdw>
              </a:effectLst>
              <a:cs typeface="Arial"/>
            </a:endParaRPr>
          </a:p>
          <a:p>
            <a:pPr eaLnBrk="1" hangingPunct="1">
              <a:buFont typeface="Wingdings" pitchFamily="1" charset="2"/>
              <a:buNone/>
              <a:defRPr/>
            </a:pPr>
            <a:r>
              <a:rPr lang="en-US" sz="1200" dirty="0" smtClean="0">
                <a:effectLst>
                  <a:outerShdw blurRad="50800" dist="38100" dir="2700000" algn="tl" rotWithShape="0">
                    <a:srgbClr val="000000">
                      <a:alpha val="43000"/>
                    </a:srgbClr>
                  </a:outerShdw>
                </a:effectLst>
                <a:cs typeface="Arial"/>
              </a:rPr>
              <a:t>-  </a:t>
            </a:r>
            <a:r>
              <a:rPr lang="en-US" sz="1200" dirty="0" err="1" smtClean="0">
                <a:effectLst>
                  <a:outerShdw blurRad="50800" dist="38100" dir="2700000" algn="tl" rotWithShape="0">
                    <a:srgbClr val="000000">
                      <a:alpha val="43000"/>
                    </a:srgbClr>
                  </a:outerShdw>
                </a:effectLst>
                <a:cs typeface="+mn-cs"/>
              </a:rPr>
              <a:t>Laursen</a:t>
            </a:r>
            <a:r>
              <a:rPr lang="en-US" sz="1200" dirty="0" smtClean="0">
                <a:effectLst>
                  <a:outerShdw blurRad="50800" dist="38100" dir="2700000" algn="tl" rotWithShape="0">
                    <a:srgbClr val="000000">
                      <a:alpha val="43000"/>
                    </a:srgbClr>
                  </a:outerShdw>
                </a:effectLst>
                <a:cs typeface="+mn-cs"/>
              </a:rPr>
              <a:t>, S., </a:t>
            </a:r>
            <a:r>
              <a:rPr lang="en-US" sz="1200" dirty="0" err="1" smtClean="0">
                <a:effectLst>
                  <a:outerShdw blurRad="50800" dist="38100" dir="2700000" algn="tl" rotWithShape="0">
                    <a:srgbClr val="000000">
                      <a:alpha val="43000"/>
                    </a:srgbClr>
                  </a:outerShdw>
                </a:effectLst>
                <a:cs typeface="+mn-cs"/>
              </a:rPr>
              <a:t>Hassi</a:t>
            </a:r>
            <a:r>
              <a:rPr lang="en-US" sz="1200" dirty="0" smtClean="0">
                <a:effectLst>
                  <a:outerShdw blurRad="50800" dist="38100" dir="2700000" algn="tl" rotWithShape="0">
                    <a:srgbClr val="000000">
                      <a:alpha val="43000"/>
                    </a:srgbClr>
                  </a:outerShdw>
                </a:effectLst>
                <a:cs typeface="+mn-cs"/>
              </a:rPr>
              <a:t>, M.-L., </a:t>
            </a:r>
            <a:r>
              <a:rPr lang="en-US" sz="1200" dirty="0" err="1" smtClean="0">
                <a:effectLst>
                  <a:outerShdw blurRad="50800" dist="38100" dir="2700000" algn="tl" rotWithShape="0">
                    <a:srgbClr val="000000">
                      <a:alpha val="43000"/>
                    </a:srgbClr>
                  </a:outerShdw>
                </a:effectLst>
                <a:cs typeface="+mn-cs"/>
              </a:rPr>
              <a:t>Kogan</a:t>
            </a:r>
            <a:r>
              <a:rPr lang="en-US" sz="1200" dirty="0" smtClean="0">
                <a:effectLst>
                  <a:outerShdw blurRad="50800" dist="38100" dir="2700000" algn="tl" rotWithShape="0">
                    <a:srgbClr val="000000">
                      <a:alpha val="43000"/>
                    </a:srgbClr>
                  </a:outerShdw>
                </a:effectLst>
                <a:cs typeface="+mn-cs"/>
              </a:rPr>
              <a:t>, M., Hunter, A.-B., &amp; Weston, T. (2011).  </a:t>
            </a:r>
            <a:r>
              <a:rPr lang="en-US" sz="1200" i="1" dirty="0" smtClean="0">
                <a:effectLst>
                  <a:outerShdw blurRad="50800" dist="38100" dir="2700000" algn="tl" rotWithShape="0">
                    <a:srgbClr val="000000">
                      <a:alpha val="43000"/>
                    </a:srgbClr>
                  </a:outerShdw>
                </a:effectLst>
                <a:cs typeface="+mn-cs"/>
              </a:rPr>
              <a:t>Evaluation of the IBL Mathematics Project: Student and Instructor Outcomes of Inquiry-Based Learning in College Mathematics</a:t>
            </a:r>
            <a:r>
              <a:rPr lang="en-US" sz="1200" dirty="0" smtClean="0">
                <a:effectLst>
                  <a:outerShdw blurRad="50800" dist="38100" dir="2700000" algn="tl" rotWithShape="0">
                    <a:srgbClr val="000000">
                      <a:alpha val="43000"/>
                    </a:srgbClr>
                  </a:outerShdw>
                </a:effectLst>
                <a:cs typeface="+mn-cs"/>
              </a:rPr>
              <a:t>. Boulder, CO: University of Colorado, Ethnography &amp; Evaluation Research. </a:t>
            </a:r>
            <a:r>
              <a:rPr lang="en-US" sz="1200" u="sng" dirty="0" smtClean="0">
                <a:effectLst>
                  <a:outerShdw blurRad="50800" dist="38100" dir="2700000" algn="tl" rotWithShape="0">
                    <a:srgbClr val="000000">
                      <a:alpha val="43000"/>
                    </a:srgbClr>
                  </a:outerShdw>
                </a:effectLst>
                <a:cs typeface="+mn-cs"/>
                <a:hlinkClick r:id="rId2"/>
              </a:rPr>
              <a:t>http://www.colorado.edu/eer/research/steminquiry.html</a:t>
            </a:r>
            <a:r>
              <a:rPr lang="en-US" sz="1200" dirty="0" smtClean="0">
                <a:effectLst>
                  <a:outerShdw blurRad="50800" dist="38100" dir="2700000" algn="tl" rotWithShape="0">
                    <a:srgbClr val="000000">
                      <a:alpha val="43000"/>
                    </a:srgbClr>
                  </a:outerShdw>
                </a:effectLst>
                <a:cs typeface="+mn-cs"/>
              </a:rPr>
              <a:t> </a:t>
            </a:r>
            <a:endParaRPr lang="en-US" sz="1200" dirty="0" smtClean="0">
              <a:effectLst>
                <a:outerShdw blurRad="50800" dist="38100" dir="2700000" algn="tl" rotWithShape="0">
                  <a:srgbClr val="000000">
                    <a:alpha val="43000"/>
                  </a:srgbClr>
                </a:outerShdw>
              </a:effectLst>
              <a:cs typeface="Arial"/>
            </a:endParaRPr>
          </a:p>
          <a:p>
            <a:pPr eaLnBrk="1" hangingPunct="1">
              <a:buFont typeface="Wingdings" pitchFamily="2" charset="2"/>
              <a:buNone/>
              <a:defRPr/>
            </a:pPr>
            <a:endParaRPr lang="en-US" sz="1400" dirty="0" smtClean="0">
              <a:effectLst>
                <a:outerShdw blurRad="50800" dist="38100" dir="2700000" algn="tl" rotWithShape="0">
                  <a:srgbClr val="000000">
                    <a:alpha val="43000"/>
                  </a:srgbClr>
                </a:outerShdw>
              </a:effectLst>
              <a:cs typeface="+mn-cs"/>
            </a:endParaRPr>
          </a:p>
          <a:p>
            <a:pPr eaLnBrk="1" hangingPunct="1">
              <a:buFont typeface="Wingdings" pitchFamily="2" charset="2"/>
              <a:buNone/>
              <a:defRPr/>
            </a:pPr>
            <a:endParaRPr lang="en-US" sz="1400" dirty="0" smtClean="0">
              <a:effectLst>
                <a:outerShdw blurRad="50800" dist="38100" dir="2700000" algn="tl" rotWithShape="0">
                  <a:srgbClr val="000000">
                    <a:alpha val="43000"/>
                  </a:srgbClr>
                </a:outerShdw>
              </a:effectLst>
              <a:cs typeface="+mn-cs"/>
            </a:endParaRPr>
          </a:p>
          <a:p>
            <a:pPr eaLnBrk="1" hangingPunct="1">
              <a:buFont typeface="Wingdings" pitchFamily="2" charset="2"/>
              <a:buNone/>
              <a:defRPr/>
            </a:pPr>
            <a:endParaRPr lang="en-US" sz="1400" dirty="0" smtClean="0">
              <a:effectLst>
                <a:outerShdw blurRad="50800" dist="38100" dir="2700000" algn="tl" rotWithShape="0">
                  <a:srgbClr val="000000">
                    <a:alpha val="43000"/>
                  </a:srgbClr>
                </a:outerShdw>
              </a:effectLst>
              <a:cs typeface="+mn-cs"/>
            </a:endParaRPr>
          </a:p>
          <a:p>
            <a:pPr algn="ctr" eaLnBrk="1" hangingPunct="1">
              <a:buFont typeface="Wingdings" pitchFamily="2" charset="2"/>
              <a:buNone/>
              <a:defRPr/>
            </a:pPr>
            <a:r>
              <a:rPr lang="en-US" sz="1400" dirty="0" smtClean="0">
                <a:effectLst>
                  <a:outerShdw blurRad="50800" dist="38100" dir="2700000" algn="tl" rotWithShape="0">
                    <a:srgbClr val="000000">
                      <a:alpha val="43000"/>
                    </a:srgbClr>
                  </a:outerShdw>
                </a:effectLst>
                <a:cs typeface="+mn-cs"/>
              </a:rPr>
              <a:t>Thanks to The Educational Advancement Foundation (EAF), - Sponsor of the IBL Evaluation Project</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888"/>
            <a:ext cx="7772400" cy="1081087"/>
          </a:xfrm>
        </p:spPr>
        <p:txBody>
          <a:bodyPr/>
          <a:lstStyle/>
          <a:p>
            <a:pPr marL="457200" indent="-457200">
              <a:spcAft>
                <a:spcPct val="20000"/>
              </a:spcAft>
              <a:defRPr/>
            </a:pPr>
            <a:r>
              <a:rPr lang="en-US" sz="3200" kern="1200" dirty="0">
                <a:solidFill>
                  <a:srgbClr val="FFEC52"/>
                </a:solidFill>
                <a:effectLst>
                  <a:outerShdw blurRad="38100" dist="38100" dir="2700000" algn="tl">
                    <a:srgbClr val="000000"/>
                  </a:outerShdw>
                </a:effectLst>
                <a:latin typeface="Times New Roman" pitchFamily="1" charset="0"/>
                <a:cs typeface="+mn-cs"/>
              </a:rPr>
              <a:t/>
            </a:r>
            <a:br>
              <a:rPr lang="en-US" sz="3200" kern="1200" dirty="0">
                <a:solidFill>
                  <a:srgbClr val="FFEC52"/>
                </a:solidFill>
                <a:effectLst>
                  <a:outerShdw blurRad="38100" dist="38100" dir="2700000" algn="tl">
                    <a:srgbClr val="000000"/>
                  </a:outerShdw>
                </a:effectLst>
                <a:latin typeface="Times New Roman" pitchFamily="1" charset="0"/>
                <a:cs typeface="+mn-cs"/>
              </a:rPr>
            </a:br>
            <a:r>
              <a:rPr lang="en-US" sz="3600" kern="1200" dirty="0" smtClean="0">
                <a:solidFill>
                  <a:srgbClr val="FFEC52"/>
                </a:solidFill>
                <a:effectLst>
                  <a:outerShdw blurRad="38100" dist="38100" dir="2700000" algn="tl">
                    <a:srgbClr val="000000"/>
                  </a:outerShdw>
                </a:effectLst>
                <a:latin typeface="Times New Roman" pitchFamily="1" charset="0"/>
                <a:cs typeface="+mn-cs"/>
              </a:rPr>
              <a:t>Research on Affect </a:t>
            </a:r>
            <a:br>
              <a:rPr lang="en-US" sz="3600" kern="1200" dirty="0" smtClean="0">
                <a:solidFill>
                  <a:srgbClr val="FFEC52"/>
                </a:solidFill>
                <a:effectLst>
                  <a:outerShdw blurRad="38100" dist="38100" dir="2700000" algn="tl">
                    <a:srgbClr val="000000"/>
                  </a:outerShdw>
                </a:effectLst>
                <a:latin typeface="Times New Roman" pitchFamily="1" charset="0"/>
                <a:cs typeface="+mn-cs"/>
              </a:rPr>
            </a:br>
            <a:r>
              <a:rPr lang="en-US" sz="3600" kern="1200" dirty="0" smtClean="0">
                <a:solidFill>
                  <a:srgbClr val="FFEC52"/>
                </a:solidFill>
                <a:effectLst>
                  <a:outerShdw blurRad="38100" dist="38100" dir="2700000" algn="tl">
                    <a:srgbClr val="000000"/>
                  </a:outerShdw>
                </a:effectLst>
                <a:latin typeface="Times New Roman" pitchFamily="1" charset="0"/>
                <a:cs typeface="+mn-cs"/>
              </a:rPr>
              <a:t>in Mathematics Education</a:t>
            </a:r>
            <a:r>
              <a:rPr lang="en-US" sz="2400" kern="1200" dirty="0">
                <a:solidFill>
                  <a:srgbClr val="FFFFFF"/>
                </a:solidFill>
                <a:effectLst>
                  <a:outerShdw blurRad="38100" dist="38100" dir="2700000" algn="tl">
                    <a:srgbClr val="000000"/>
                  </a:outerShdw>
                </a:effectLst>
                <a:latin typeface="Arial" charset="0"/>
                <a:cs typeface="+mn-cs"/>
              </a:rPr>
              <a:t/>
            </a:r>
            <a:br>
              <a:rPr lang="en-US" sz="2400" kern="1200" dirty="0">
                <a:solidFill>
                  <a:srgbClr val="FFFFFF"/>
                </a:solidFill>
                <a:effectLst>
                  <a:outerShdw blurRad="38100" dist="38100" dir="2700000" algn="tl">
                    <a:srgbClr val="000000"/>
                  </a:outerShdw>
                </a:effectLst>
                <a:latin typeface="Arial" charset="0"/>
                <a:cs typeface="+mn-cs"/>
              </a:rPr>
            </a:br>
            <a:endParaRPr lang="de-DE" dirty="0">
              <a:cs typeface="+mj-cs"/>
            </a:endParaRPr>
          </a:p>
        </p:txBody>
      </p:sp>
      <p:sp>
        <p:nvSpPr>
          <p:cNvPr id="3" name="Content Placeholder 2"/>
          <p:cNvSpPr>
            <a:spLocks noGrp="1"/>
          </p:cNvSpPr>
          <p:nvPr>
            <p:ph idx="1"/>
          </p:nvPr>
        </p:nvSpPr>
        <p:spPr>
          <a:xfrm>
            <a:off x="0" y="1295400"/>
            <a:ext cx="9144000" cy="5257800"/>
          </a:xfrm>
        </p:spPr>
        <p:txBody>
          <a:bodyPr/>
          <a:lstStyle/>
          <a:p>
            <a:pPr>
              <a:buFont typeface="Wingdings" pitchFamily="1" charset="2"/>
              <a:buChar char=""/>
              <a:defRPr/>
            </a:pPr>
            <a:r>
              <a:rPr lang="en-US" sz="1600" dirty="0" smtClean="0">
                <a:effectLst>
                  <a:outerShdw blurRad="50800" dist="38100" dir="2700000" algn="tl" rotWithShape="0">
                    <a:srgbClr val="000000">
                      <a:alpha val="43000"/>
                    </a:srgbClr>
                  </a:outerShdw>
                </a:effectLst>
                <a:cs typeface="+mn-cs"/>
              </a:rPr>
              <a:t>Early 1970’s (Aiken, 1970 – Attitudes towards mathematics) </a:t>
            </a:r>
          </a:p>
          <a:p>
            <a:pPr marL="857250" lvl="2" indent="0">
              <a:buFontTx/>
              <a:buChar char="-"/>
              <a:defRPr/>
            </a:pPr>
            <a:r>
              <a:rPr lang="en-US" sz="1000" dirty="0" smtClean="0">
                <a:effectLst>
                  <a:outerShdw blurRad="50800" dist="38100" dir="2700000" algn="tl" rotWithShape="0">
                    <a:srgbClr val="000000">
                      <a:alpha val="43000"/>
                    </a:srgbClr>
                  </a:outerShdw>
                </a:effectLst>
              </a:rPr>
              <a:t>   </a:t>
            </a:r>
            <a:r>
              <a:rPr lang="en-US" sz="1400" dirty="0" smtClean="0">
                <a:effectLst>
                  <a:outerShdw blurRad="50800" dist="38100" dir="2700000" algn="tl" rotWithShape="0">
                    <a:srgbClr val="000000">
                      <a:alpha val="43000"/>
                    </a:srgbClr>
                  </a:outerShdw>
                </a:effectLst>
              </a:rPr>
              <a:t>Surveys on attitudes = ‘Liking mathematics’</a:t>
            </a:r>
          </a:p>
          <a:p>
            <a:pPr marL="457200" lvl="1" indent="0">
              <a:buFont typeface="Wingdings" pitchFamily="2" charset="2"/>
              <a:buNone/>
              <a:defRPr/>
            </a:pPr>
            <a:r>
              <a:rPr lang="en-US" sz="1200" dirty="0" smtClean="0">
                <a:effectLst>
                  <a:outerShdw blurRad="50800" dist="38100" dir="2700000" algn="tl" rotWithShape="0">
                    <a:srgbClr val="000000">
                      <a:alpha val="43000"/>
                    </a:srgbClr>
                  </a:outerShdw>
                </a:effectLst>
              </a:rPr>
              <a:t>    </a:t>
            </a:r>
            <a:endParaRPr lang="en-US" sz="1600" dirty="0" smtClean="0">
              <a:effectLst>
                <a:outerShdw blurRad="50800" dist="38100" dir="2700000" algn="tl" rotWithShape="0">
                  <a:srgbClr val="000000">
                    <a:alpha val="43000"/>
                  </a:srgbClr>
                </a:outerShdw>
              </a:effectLst>
            </a:endParaRPr>
          </a:p>
          <a:p>
            <a:pPr>
              <a:buFont typeface="Wingdings" pitchFamily="1" charset="2"/>
              <a:buChar char=""/>
              <a:defRPr/>
            </a:pPr>
            <a:r>
              <a:rPr lang="en-US" sz="1600" dirty="0" smtClean="0">
                <a:solidFill>
                  <a:srgbClr val="FFFFFF"/>
                </a:solidFill>
                <a:effectLst>
                  <a:outerShdw blurRad="50800" dist="38100" dir="2700000" algn="tl" rotWithShape="0">
                    <a:srgbClr val="000000">
                      <a:alpha val="43000"/>
                    </a:srgbClr>
                  </a:outerShdw>
                </a:effectLst>
                <a:cs typeface="+mn-cs"/>
              </a:rPr>
              <a:t>1970’s – 1980’s (</a:t>
            </a:r>
            <a:r>
              <a:rPr lang="en-US" sz="1600" dirty="0" err="1" smtClean="0">
                <a:solidFill>
                  <a:srgbClr val="FFFFFF"/>
                </a:solidFill>
                <a:effectLst>
                  <a:outerShdw blurRad="50800" dist="38100" dir="2700000" algn="tl" rotWithShape="0">
                    <a:srgbClr val="000000">
                      <a:alpha val="43000"/>
                    </a:srgbClr>
                  </a:outerShdw>
                </a:effectLst>
                <a:cs typeface="+mn-cs"/>
              </a:rPr>
              <a:t>Fennema</a:t>
            </a:r>
            <a:r>
              <a:rPr lang="en-US" sz="1600" dirty="0" smtClean="0">
                <a:solidFill>
                  <a:srgbClr val="FFFFFF"/>
                </a:solidFill>
                <a:effectLst>
                  <a:outerShdw blurRad="50800" dist="38100" dir="2700000" algn="tl" rotWithShape="0">
                    <a:srgbClr val="000000">
                      <a:alpha val="43000"/>
                    </a:srgbClr>
                  </a:outerShdw>
                </a:effectLst>
                <a:cs typeface="+mn-cs"/>
              </a:rPr>
              <a:t> &amp; Sherman, 1976; Reyes, 1984) </a:t>
            </a:r>
          </a:p>
          <a:p>
            <a:pPr lvl="1">
              <a:buFontTx/>
              <a:buChar char="-"/>
              <a:defRPr/>
            </a:pPr>
            <a:r>
              <a:rPr lang="en-US" sz="1400" dirty="0" smtClean="0">
                <a:solidFill>
                  <a:srgbClr val="FFFFFF"/>
                </a:solidFill>
                <a:effectLst>
                  <a:outerShdw blurRad="50800" dist="38100" dir="2700000" algn="tl" rotWithShape="0">
                    <a:srgbClr val="000000">
                      <a:alpha val="43000"/>
                    </a:srgbClr>
                  </a:outerShdw>
                </a:effectLst>
              </a:rPr>
              <a:t>Surveys on multitude attitudes  </a:t>
            </a:r>
          </a:p>
          <a:p>
            <a:pPr lvl="2">
              <a:buFontTx/>
              <a:buChar char="-"/>
              <a:defRPr/>
            </a:pPr>
            <a:r>
              <a:rPr lang="en-US" sz="1200" dirty="0" smtClean="0">
                <a:solidFill>
                  <a:srgbClr val="FFFFFF"/>
                </a:solidFill>
                <a:effectLst>
                  <a:outerShdw blurRad="50800" dist="38100" dir="2700000" algn="tl" rotWithShape="0">
                    <a:srgbClr val="000000">
                      <a:alpha val="43000"/>
                    </a:srgbClr>
                  </a:outerShdw>
                </a:effectLst>
              </a:rPr>
              <a:t>Mathematics self-concept, </a:t>
            </a:r>
            <a:r>
              <a:rPr lang="en-US" sz="1200" dirty="0">
                <a:solidFill>
                  <a:srgbClr val="FFFFFF"/>
                </a:solidFill>
                <a:effectLst>
                  <a:outerShdw blurRad="50800" dist="38100" dir="2700000" algn="tl" rotWithShape="0">
                    <a:srgbClr val="000000">
                      <a:alpha val="43000"/>
                    </a:srgbClr>
                  </a:outerShdw>
                </a:effectLst>
              </a:rPr>
              <a:t>c</a:t>
            </a:r>
            <a:r>
              <a:rPr lang="en-US" sz="1200" dirty="0" smtClean="0">
                <a:solidFill>
                  <a:srgbClr val="FFFFFF"/>
                </a:solidFill>
                <a:effectLst>
                  <a:outerShdw blurRad="50800" dist="38100" dir="2700000" algn="tl" rotWithShape="0">
                    <a:srgbClr val="000000">
                      <a:alpha val="43000"/>
                    </a:srgbClr>
                  </a:outerShdw>
                </a:effectLst>
              </a:rPr>
              <a:t>onfidence</a:t>
            </a:r>
          </a:p>
          <a:p>
            <a:pPr lvl="2">
              <a:buFontTx/>
              <a:buChar char="-"/>
              <a:defRPr/>
            </a:pPr>
            <a:r>
              <a:rPr lang="en-US" sz="1200" dirty="0" smtClean="0">
                <a:solidFill>
                  <a:srgbClr val="FFFFFF"/>
                </a:solidFill>
                <a:effectLst>
                  <a:outerShdw blurRad="50800" dist="38100" dir="2700000" algn="tl" rotWithShape="0">
                    <a:srgbClr val="000000">
                      <a:alpha val="43000"/>
                    </a:srgbClr>
                  </a:outerShdw>
                </a:effectLst>
              </a:rPr>
              <a:t>Mathematics anxiety</a:t>
            </a:r>
          </a:p>
          <a:p>
            <a:pPr lvl="2">
              <a:buFontTx/>
              <a:buChar char="-"/>
              <a:defRPr/>
            </a:pPr>
            <a:r>
              <a:rPr lang="en-US" sz="1200" dirty="0" smtClean="0">
                <a:solidFill>
                  <a:srgbClr val="FFFFFF"/>
                </a:solidFill>
                <a:effectLst>
                  <a:outerShdw blurRad="50800" dist="38100" dir="2700000" algn="tl" rotWithShape="0">
                    <a:srgbClr val="000000">
                      <a:alpha val="43000"/>
                    </a:srgbClr>
                  </a:outerShdw>
                </a:effectLst>
              </a:rPr>
              <a:t>Interest, Values related to mathematics</a:t>
            </a:r>
          </a:p>
          <a:p>
            <a:pPr lvl="2">
              <a:buFontTx/>
              <a:buChar char="-"/>
              <a:defRPr/>
            </a:pPr>
            <a:r>
              <a:rPr lang="en-US" sz="1200" dirty="0" smtClean="0">
                <a:solidFill>
                  <a:srgbClr val="FFFFFF"/>
                </a:solidFill>
                <a:effectLst>
                  <a:outerShdw blurRad="50800" dist="38100" dir="2700000" algn="tl" rotWithShape="0">
                    <a:srgbClr val="000000">
                      <a:alpha val="43000"/>
                    </a:srgbClr>
                  </a:outerShdw>
                </a:effectLst>
              </a:rPr>
              <a:t>Motivation, etc.</a:t>
            </a:r>
          </a:p>
          <a:p>
            <a:pPr lvl="1">
              <a:buFont typeface="Wingdings" pitchFamily="2" charset="2"/>
              <a:buNone/>
              <a:defRPr/>
            </a:pPr>
            <a:r>
              <a:rPr lang="en-US" sz="1200" dirty="0" smtClean="0">
                <a:solidFill>
                  <a:srgbClr val="FFFFFF"/>
                </a:solidFill>
                <a:effectLst>
                  <a:outerShdw blurRad="50800" dist="38100" dir="2700000" algn="tl" rotWithShape="0">
                    <a:srgbClr val="000000">
                      <a:alpha val="43000"/>
                    </a:srgbClr>
                  </a:outerShdw>
                </a:effectLst>
              </a:rPr>
              <a:t>       </a:t>
            </a:r>
          </a:p>
          <a:p>
            <a:pPr>
              <a:buFont typeface="Wingdings" pitchFamily="1" charset="2"/>
              <a:buChar char=""/>
              <a:defRPr/>
            </a:pPr>
            <a:r>
              <a:rPr lang="en-US" sz="1600" dirty="0" smtClean="0">
                <a:solidFill>
                  <a:srgbClr val="FFFFFF"/>
                </a:solidFill>
                <a:cs typeface="+mn-cs"/>
              </a:rPr>
              <a:t> </a:t>
            </a:r>
            <a:r>
              <a:rPr lang="en-US" sz="1600" dirty="0" smtClean="0">
                <a:solidFill>
                  <a:srgbClr val="FFFFFF"/>
                </a:solidFill>
                <a:effectLst>
                  <a:outerShdw blurRad="50800" dist="38100" dir="2700000" algn="tl" rotWithShape="0">
                    <a:srgbClr val="000000">
                      <a:alpha val="43000"/>
                    </a:srgbClr>
                  </a:outerShdw>
                </a:effectLst>
                <a:cs typeface="+mn-cs"/>
              </a:rPr>
              <a:t>1990’s – 2000’s (McLeod &amp; Adams, 1989)  </a:t>
            </a:r>
          </a:p>
          <a:p>
            <a:pPr lvl="1">
              <a:buFontTx/>
              <a:buChar char="-"/>
              <a:defRPr/>
            </a:pPr>
            <a:r>
              <a:rPr lang="en-GB" sz="1400" dirty="0" smtClean="0">
                <a:solidFill>
                  <a:srgbClr val="FFFFFF"/>
                </a:solidFill>
                <a:effectLst>
                  <a:outerShdw blurRad="50800" dist="38100" dir="2700000">
                    <a:srgbClr val="000000">
                      <a:alpha val="43000"/>
                    </a:srgbClr>
                  </a:outerShdw>
                </a:effectLst>
              </a:rPr>
              <a:t>Theoretical perspectives on affect – building linkages between cognition &amp; affect: </a:t>
            </a:r>
          </a:p>
          <a:p>
            <a:pPr lvl="2">
              <a:buFontTx/>
              <a:buChar char="-"/>
              <a:defRPr/>
            </a:pPr>
            <a:r>
              <a:rPr lang="en-US" sz="1200" dirty="0" smtClean="0">
                <a:solidFill>
                  <a:srgbClr val="FFFFFF"/>
                </a:solidFill>
                <a:effectLst>
                  <a:outerShdw blurRad="50800" dist="38100" dir="2700000" algn="tl" rotWithShape="0">
                    <a:srgbClr val="000000">
                      <a:alpha val="43000"/>
                    </a:srgbClr>
                  </a:outerShdw>
                </a:effectLst>
              </a:rPr>
              <a:t>Mathematical beliefs, </a:t>
            </a:r>
            <a:r>
              <a:rPr lang="en-US" sz="1200" dirty="0" err="1" smtClean="0">
                <a:solidFill>
                  <a:srgbClr val="FFFFFF"/>
                </a:solidFill>
                <a:effectLst>
                  <a:outerShdw blurRad="50800" dist="38100" dir="2700000" algn="tl" rotWithShape="0">
                    <a:srgbClr val="000000">
                      <a:alpha val="43000"/>
                    </a:srgbClr>
                  </a:outerShdw>
                </a:effectLst>
              </a:rPr>
              <a:t>metacognition</a:t>
            </a:r>
            <a:r>
              <a:rPr lang="en-US" sz="1200" dirty="0" smtClean="0">
                <a:solidFill>
                  <a:srgbClr val="FFFFFF"/>
                </a:solidFill>
                <a:effectLst>
                  <a:outerShdw blurRad="50800" dist="38100" dir="2700000" algn="tl" rotWithShape="0">
                    <a:srgbClr val="000000">
                      <a:alpha val="43000"/>
                    </a:srgbClr>
                  </a:outerShdw>
                </a:effectLst>
              </a:rPr>
              <a:t> – </a:t>
            </a:r>
            <a:r>
              <a:rPr lang="en-US" sz="1200" dirty="0" err="1" smtClean="0">
                <a:solidFill>
                  <a:srgbClr val="FFFFFF"/>
                </a:solidFill>
                <a:effectLst>
                  <a:outerShdw blurRad="50800" dist="38100" dir="2700000" algn="tl" rotWithShape="0">
                    <a:srgbClr val="000000">
                      <a:alpha val="43000"/>
                    </a:srgbClr>
                  </a:outerShdw>
                </a:effectLst>
              </a:rPr>
              <a:t>Schoenfeld</a:t>
            </a:r>
            <a:r>
              <a:rPr lang="en-US" sz="1200" dirty="0" smtClean="0">
                <a:solidFill>
                  <a:srgbClr val="FFFFFF"/>
                </a:solidFill>
                <a:effectLst>
                  <a:outerShdw blurRad="50800" dist="38100" dir="2700000" algn="tl" rotWithShape="0">
                    <a:srgbClr val="000000">
                      <a:alpha val="43000"/>
                    </a:srgbClr>
                  </a:outerShdw>
                </a:effectLst>
              </a:rPr>
              <a:t> (s</a:t>
            </a:r>
            <a:r>
              <a:rPr lang="en-US" sz="1200" dirty="0" smtClean="0">
                <a:solidFill>
                  <a:srgbClr val="FFFFFF"/>
                </a:solidFill>
                <a:effectLst>
                  <a:outerShdw blurRad="50800" dist="38100" dir="2700000">
                    <a:srgbClr val="000000">
                      <a:alpha val="43000"/>
                    </a:srgbClr>
                  </a:outerShdw>
                </a:effectLst>
              </a:rPr>
              <a:t>urveys, think-aloud problem solving)</a:t>
            </a:r>
            <a:endParaRPr lang="en-GB" sz="1200" dirty="0" smtClean="0">
              <a:solidFill>
                <a:srgbClr val="FFFFFF"/>
              </a:solidFill>
              <a:effectLst>
                <a:outerShdw blurRad="50800" dist="38100" dir="2700000">
                  <a:srgbClr val="000000">
                    <a:alpha val="43000"/>
                  </a:srgbClr>
                </a:outerShdw>
              </a:effectLst>
            </a:endParaRPr>
          </a:p>
          <a:p>
            <a:pPr lvl="2">
              <a:buFontTx/>
              <a:buChar char="-"/>
              <a:defRPr/>
            </a:pPr>
            <a:r>
              <a:rPr lang="en-GB" sz="1200" dirty="0" smtClean="0">
                <a:solidFill>
                  <a:srgbClr val="FFFFFF"/>
                </a:solidFill>
                <a:effectLst>
                  <a:outerShdw blurRad="50800" dist="38100" dir="2700000">
                    <a:srgbClr val="000000">
                      <a:alpha val="43000"/>
                    </a:srgbClr>
                  </a:outerShdw>
                </a:effectLst>
              </a:rPr>
              <a:t>McLeod (1992) – Continuum from ‘cool’ and stable beliefs to ‘hot’ and unstable emotions</a:t>
            </a:r>
          </a:p>
          <a:p>
            <a:pPr lvl="2">
              <a:buFontTx/>
              <a:buChar char="-"/>
              <a:defRPr/>
            </a:pPr>
            <a:r>
              <a:rPr lang="en-GB" sz="1200" dirty="0" err="1" smtClean="0">
                <a:solidFill>
                  <a:srgbClr val="FFFFFF"/>
                </a:solidFill>
                <a:effectLst>
                  <a:outerShdw blurRad="50800" dist="38100" dir="2700000">
                    <a:srgbClr val="000000">
                      <a:alpha val="43000"/>
                    </a:srgbClr>
                  </a:outerShdw>
                </a:effectLst>
              </a:rPr>
              <a:t>Goldin</a:t>
            </a:r>
            <a:r>
              <a:rPr lang="en-GB" sz="1200" dirty="0" smtClean="0">
                <a:solidFill>
                  <a:srgbClr val="FFFFFF"/>
                </a:solidFill>
                <a:effectLst>
                  <a:outerShdw blurRad="50800" dist="38100" dir="2700000">
                    <a:srgbClr val="000000">
                      <a:alpha val="43000"/>
                    </a:srgbClr>
                  </a:outerShdw>
                </a:effectLst>
              </a:rPr>
              <a:t> (1992, 2000) – Affective pathways and representation, </a:t>
            </a:r>
            <a:r>
              <a:rPr lang="en-GB" sz="1200" dirty="0" err="1" smtClean="0">
                <a:solidFill>
                  <a:srgbClr val="FFFFFF"/>
                </a:solidFill>
                <a:effectLst>
                  <a:outerShdw blurRad="50800" dist="38100" dir="2700000">
                    <a:srgbClr val="000000">
                      <a:alpha val="43000"/>
                    </a:srgbClr>
                  </a:outerShdw>
                </a:effectLst>
              </a:rPr>
              <a:t>DeBellis</a:t>
            </a:r>
            <a:r>
              <a:rPr lang="en-GB" sz="1200" dirty="0" smtClean="0">
                <a:solidFill>
                  <a:srgbClr val="FFFFFF"/>
                </a:solidFill>
                <a:effectLst>
                  <a:outerShdw blurRad="50800" dist="38100" dir="2700000">
                    <a:srgbClr val="000000">
                      <a:alpha val="43000"/>
                    </a:srgbClr>
                  </a:outerShdw>
                </a:effectLst>
              </a:rPr>
              <a:t> &amp; </a:t>
            </a:r>
            <a:r>
              <a:rPr lang="en-GB" sz="1200" dirty="0" err="1" smtClean="0">
                <a:solidFill>
                  <a:srgbClr val="FFFFFF"/>
                </a:solidFill>
                <a:effectLst>
                  <a:outerShdw blurRad="50800" dist="38100" dir="2700000">
                    <a:srgbClr val="000000">
                      <a:alpha val="43000"/>
                    </a:srgbClr>
                  </a:outerShdw>
                </a:effectLst>
              </a:rPr>
              <a:t>Goldin</a:t>
            </a:r>
            <a:r>
              <a:rPr lang="en-GB" sz="1200" dirty="0" smtClean="0">
                <a:solidFill>
                  <a:srgbClr val="FFFFFF"/>
                </a:solidFill>
                <a:effectLst>
                  <a:outerShdw blurRad="50800" dist="38100" dir="2700000">
                    <a:srgbClr val="000000">
                      <a:alpha val="43000"/>
                    </a:srgbClr>
                  </a:outerShdw>
                </a:effectLst>
              </a:rPr>
              <a:t> (1997) - meta-affect </a:t>
            </a:r>
          </a:p>
          <a:p>
            <a:pPr lvl="2">
              <a:buNone/>
              <a:defRPr/>
            </a:pPr>
            <a:endParaRPr lang="en-US" sz="1000" dirty="0" smtClean="0">
              <a:solidFill>
                <a:srgbClr val="FFFFFF"/>
              </a:solidFill>
            </a:endParaRPr>
          </a:p>
          <a:p>
            <a:pPr lvl="1">
              <a:buFontTx/>
              <a:buChar char="-"/>
              <a:defRPr/>
            </a:pPr>
            <a:r>
              <a:rPr lang="en-US" sz="1400" dirty="0" smtClean="0">
                <a:solidFill>
                  <a:srgbClr val="FFFFFF"/>
                </a:solidFill>
                <a:effectLst>
                  <a:outerShdw blurRad="50800" dist="38100" dir="2700000">
                    <a:srgbClr val="000000">
                      <a:alpha val="43000"/>
                    </a:srgbClr>
                  </a:outerShdw>
                </a:effectLst>
              </a:rPr>
              <a:t>Mathematics learning goals; Achievement goals - Ames (1992); (surveys)</a:t>
            </a:r>
          </a:p>
          <a:p>
            <a:pPr lvl="1">
              <a:buFontTx/>
              <a:buChar char="-"/>
              <a:defRPr/>
            </a:pPr>
            <a:r>
              <a:rPr lang="en-US" sz="1400" dirty="0" smtClean="0">
                <a:solidFill>
                  <a:srgbClr val="FFFFFF"/>
                </a:solidFill>
                <a:effectLst>
                  <a:outerShdw blurRad="50800" dist="38100" dir="2700000">
                    <a:srgbClr val="000000">
                      <a:alpha val="43000"/>
                    </a:srgbClr>
                  </a:outerShdw>
                </a:effectLst>
              </a:rPr>
              <a:t>Self-efficacy &amp; Self-regulation - </a:t>
            </a:r>
            <a:r>
              <a:rPr lang="en-US" sz="1400" dirty="0" err="1" smtClean="0">
                <a:solidFill>
                  <a:srgbClr val="FFFFFF"/>
                </a:solidFill>
                <a:effectLst>
                  <a:outerShdw blurRad="50800" dist="38100" dir="2700000">
                    <a:srgbClr val="000000">
                      <a:alpha val="43000"/>
                    </a:srgbClr>
                  </a:outerShdw>
                </a:effectLst>
              </a:rPr>
              <a:t>Bandura</a:t>
            </a:r>
            <a:r>
              <a:rPr lang="en-US" sz="1400" dirty="0" smtClean="0">
                <a:solidFill>
                  <a:srgbClr val="FFFFFF"/>
                </a:solidFill>
                <a:effectLst>
                  <a:outerShdw blurRad="50800" dist="38100" dir="2700000">
                    <a:srgbClr val="000000">
                      <a:alpha val="43000"/>
                    </a:srgbClr>
                  </a:outerShdw>
                </a:effectLst>
              </a:rPr>
              <a:t> (1986);(surveys, interviews)</a:t>
            </a:r>
          </a:p>
          <a:p>
            <a:pPr lvl="1">
              <a:buFontTx/>
              <a:buChar char="-"/>
              <a:defRPr/>
            </a:pPr>
            <a:r>
              <a:rPr lang="en-US" sz="1400" dirty="0" smtClean="0">
                <a:solidFill>
                  <a:srgbClr val="FFFFFF"/>
                </a:solidFill>
                <a:effectLst>
                  <a:outerShdw blurRad="50800" dist="38100" dir="2700000">
                    <a:srgbClr val="000000">
                      <a:alpha val="43000"/>
                    </a:srgbClr>
                  </a:outerShdw>
                </a:effectLst>
              </a:rPr>
              <a:t>Studies of emotions – </a:t>
            </a:r>
            <a:r>
              <a:rPr lang="en-US" sz="1400" dirty="0" err="1" smtClean="0">
                <a:solidFill>
                  <a:srgbClr val="FFFFFF"/>
                </a:solidFill>
                <a:effectLst>
                  <a:outerShdw blurRad="50800" dist="38100" dir="2700000">
                    <a:srgbClr val="000000">
                      <a:alpha val="43000"/>
                    </a:srgbClr>
                  </a:outerShdw>
                </a:effectLst>
              </a:rPr>
              <a:t>Mandler</a:t>
            </a:r>
            <a:r>
              <a:rPr lang="en-US" sz="1400" dirty="0" smtClean="0">
                <a:solidFill>
                  <a:srgbClr val="FFFFFF"/>
                </a:solidFill>
                <a:effectLst>
                  <a:outerShdw blurRad="50800" dist="38100" dir="2700000">
                    <a:srgbClr val="000000">
                      <a:alpha val="43000"/>
                    </a:srgbClr>
                  </a:outerShdw>
                </a:effectLst>
              </a:rPr>
              <a:t> (1984); </a:t>
            </a:r>
            <a:r>
              <a:rPr lang="en-US" sz="1400" dirty="0" err="1" smtClean="0">
                <a:solidFill>
                  <a:srgbClr val="FFFFFF"/>
                </a:solidFill>
                <a:effectLst>
                  <a:outerShdw blurRad="50800" dist="38100" dir="2700000">
                    <a:srgbClr val="000000">
                      <a:alpha val="43000"/>
                    </a:srgbClr>
                  </a:outerShdw>
                </a:effectLst>
              </a:rPr>
              <a:t>Pekrun</a:t>
            </a:r>
            <a:r>
              <a:rPr lang="en-US" sz="1400" dirty="0" smtClean="0">
                <a:solidFill>
                  <a:srgbClr val="FFFFFF"/>
                </a:solidFill>
                <a:effectLst>
                  <a:outerShdw blurRad="50800" dist="38100" dir="2700000">
                    <a:srgbClr val="000000">
                      <a:alpha val="43000"/>
                    </a:srgbClr>
                  </a:outerShdw>
                </a:effectLst>
              </a:rPr>
              <a:t> (1992); (observations, interviews, surveys)</a:t>
            </a:r>
          </a:p>
          <a:p>
            <a:pPr lvl="1">
              <a:buFontTx/>
              <a:buChar char="-"/>
              <a:defRPr/>
            </a:pPr>
            <a:r>
              <a:rPr lang="en-US" sz="1400" dirty="0" smtClean="0">
                <a:solidFill>
                  <a:srgbClr val="FFFFFF"/>
                </a:solidFill>
                <a:effectLst>
                  <a:outerShdw blurRad="50800" dist="38100" dir="2700000">
                    <a:srgbClr val="000000">
                      <a:alpha val="43000"/>
                    </a:srgbClr>
                  </a:outerShdw>
                </a:effectLst>
              </a:rPr>
              <a:t>Studies on social classroom practices – Cobb et al. (1989); (observations, interviews)</a:t>
            </a:r>
          </a:p>
          <a:p>
            <a:pPr lvl="1">
              <a:buFontTx/>
              <a:buChar char="-"/>
              <a:defRPr/>
            </a:pPr>
            <a:r>
              <a:rPr lang="en-US" sz="1400" dirty="0">
                <a:solidFill>
                  <a:srgbClr val="FFFFFF"/>
                </a:solidFill>
                <a:effectLst>
                  <a:outerShdw blurRad="50800" dist="38100" dir="2700000">
                    <a:srgbClr val="000000">
                      <a:alpha val="43000"/>
                    </a:srgbClr>
                  </a:outerShdw>
                </a:effectLst>
              </a:rPr>
              <a:t>S</a:t>
            </a:r>
            <a:r>
              <a:rPr lang="en-US" sz="1400" dirty="0" smtClean="0">
                <a:solidFill>
                  <a:srgbClr val="FFFFFF"/>
                </a:solidFill>
                <a:effectLst>
                  <a:outerShdw blurRad="50800" dist="38100" dir="2700000">
                    <a:srgbClr val="000000">
                      <a:alpha val="43000"/>
                    </a:srgbClr>
                  </a:outerShdw>
                </a:effectLst>
              </a:rPr>
              <a:t>ocio-cultural perspectives – </a:t>
            </a:r>
            <a:r>
              <a:rPr lang="en-US" sz="1400" dirty="0" err="1" smtClean="0">
                <a:solidFill>
                  <a:srgbClr val="FFFFFF"/>
                </a:solidFill>
                <a:effectLst>
                  <a:outerShdw blurRad="50800" dist="38100" dir="2700000">
                    <a:srgbClr val="000000">
                      <a:alpha val="43000"/>
                    </a:srgbClr>
                  </a:outerShdw>
                </a:effectLst>
              </a:rPr>
              <a:t>Walkerdine</a:t>
            </a:r>
            <a:r>
              <a:rPr lang="en-US" sz="1400" dirty="0" smtClean="0">
                <a:solidFill>
                  <a:srgbClr val="FFFFFF"/>
                </a:solidFill>
                <a:effectLst>
                  <a:outerShdw blurRad="50800" dist="38100" dir="2700000">
                    <a:srgbClr val="000000">
                      <a:alpha val="43000"/>
                    </a:srgbClr>
                  </a:outerShdw>
                </a:effectLst>
              </a:rPr>
              <a:t> (1998); (observations, interviews)</a:t>
            </a:r>
            <a:endParaRPr lang="en-US" sz="1400" dirty="0">
              <a:solidFill>
                <a:srgbClr val="FFFFFF"/>
              </a:solidFill>
              <a:effectLst>
                <a:outerShdw blurRad="50800" dist="38100" dir="2700000">
                  <a:srgbClr val="000000">
                    <a:alpha val="43000"/>
                  </a:srgbClr>
                </a:outerShdw>
              </a:effectLst>
            </a:endParaRPr>
          </a:p>
        </p:txBody>
      </p:sp>
      <p:sp>
        <p:nvSpPr>
          <p:cNvPr id="5" name="Footer Placeholder 4"/>
          <p:cNvSpPr>
            <a:spLocks noGrp="1"/>
          </p:cNvSpPr>
          <p:nvPr>
            <p:ph type="ftr" sz="quarter" idx="11"/>
          </p:nvPr>
        </p:nvSpPr>
        <p:spPr>
          <a:xfrm>
            <a:off x="8675688" y="6381750"/>
            <a:ext cx="468312" cy="323850"/>
          </a:xfrm>
        </p:spPr>
        <p:txBody>
          <a:bodyPr/>
          <a:lstStyle/>
          <a:p>
            <a:pPr>
              <a:defRPr/>
            </a:pPr>
            <a:r>
              <a:rPr lang="en-US" dirty="0" smtClean="0"/>
              <a:t>3</a:t>
            </a: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865187"/>
          </a:xfrm>
        </p:spPr>
        <p:txBody>
          <a:bodyPr/>
          <a:lstStyle/>
          <a:p>
            <a:pPr marL="457200" indent="-457200">
              <a:spcAft>
                <a:spcPct val="20000"/>
              </a:spcAft>
              <a:defRPr/>
            </a:pPr>
            <a:r>
              <a:rPr lang="en-US" sz="3200">
                <a:solidFill>
                  <a:srgbClr val="FFEC52"/>
                </a:solidFill>
                <a:effectLst>
                  <a:outerShdw blurRad="38100" dist="38100" dir="2700000" algn="tl">
                    <a:srgbClr val="000000"/>
                  </a:outerShdw>
                </a:effectLst>
                <a:latin typeface="Times New Roman" charset="0"/>
              </a:rPr>
              <a:t/>
            </a:r>
            <a:br>
              <a:rPr lang="en-US" sz="3200">
                <a:solidFill>
                  <a:srgbClr val="FFEC52"/>
                </a:solidFill>
                <a:effectLst>
                  <a:outerShdw blurRad="38100" dist="38100" dir="2700000" algn="tl">
                    <a:srgbClr val="000000"/>
                  </a:outerShdw>
                </a:effectLst>
                <a:latin typeface="Times New Roman" charset="0"/>
              </a:rPr>
            </a:br>
            <a:r>
              <a:rPr lang="en-US" sz="3200">
                <a:solidFill>
                  <a:srgbClr val="FFEC52"/>
                </a:solidFill>
                <a:effectLst>
                  <a:outerShdw blurRad="38100" dist="38100" dir="2700000" algn="tl">
                    <a:srgbClr val="000000"/>
                  </a:outerShdw>
                </a:effectLst>
                <a:latin typeface="Times New Roman" charset="0"/>
              </a:rPr>
              <a:t>Findings on Affect in Learning Mathematics</a:t>
            </a:r>
            <a:r>
              <a:rPr lang="en-US" sz="2400">
                <a:solidFill>
                  <a:srgbClr val="FFFFFF"/>
                </a:solidFill>
                <a:effectLst>
                  <a:outerShdw blurRad="38100" dist="38100" dir="2700000" algn="tl">
                    <a:srgbClr val="000000"/>
                  </a:outerShdw>
                </a:effectLst>
                <a:latin typeface="Arial" charset="0"/>
              </a:rPr>
              <a:t/>
            </a:r>
            <a:br>
              <a:rPr lang="en-US" sz="2400">
                <a:solidFill>
                  <a:srgbClr val="FFFFFF"/>
                </a:solidFill>
                <a:effectLst>
                  <a:outerShdw blurRad="38100" dist="38100" dir="2700000" algn="tl">
                    <a:srgbClr val="000000"/>
                  </a:outerShdw>
                </a:effectLst>
                <a:latin typeface="Arial" charset="0"/>
              </a:rPr>
            </a:br>
            <a:endParaRPr lang="de-DE"/>
          </a:p>
        </p:txBody>
      </p:sp>
      <p:sp>
        <p:nvSpPr>
          <p:cNvPr id="3" name="Content Placeholder 2"/>
          <p:cNvSpPr>
            <a:spLocks noGrp="1"/>
          </p:cNvSpPr>
          <p:nvPr>
            <p:ph idx="1"/>
          </p:nvPr>
        </p:nvSpPr>
        <p:spPr>
          <a:xfrm>
            <a:off x="179388" y="1052513"/>
            <a:ext cx="8204200" cy="5545137"/>
          </a:xfrm>
        </p:spPr>
        <p:txBody>
          <a:bodyPr/>
          <a:lstStyle/>
          <a:p>
            <a:pPr>
              <a:buFont typeface="Wingdings" pitchFamily="1" charset="2"/>
              <a:buChar char=""/>
              <a:defRPr/>
            </a:pPr>
            <a:r>
              <a:rPr lang="en-US" sz="1600" dirty="0" smtClean="0">
                <a:solidFill>
                  <a:srgbClr val="FFEC52"/>
                </a:solidFill>
                <a:effectLst>
                  <a:outerShdw blurRad="38100" dist="38100" dir="2700000" algn="tl">
                    <a:srgbClr val="000000">
                      <a:alpha val="43137"/>
                    </a:srgbClr>
                  </a:outerShdw>
                </a:effectLst>
                <a:cs typeface="+mn-cs"/>
              </a:rPr>
              <a:t>Negative attitudes ....</a:t>
            </a:r>
          </a:p>
          <a:p>
            <a:pPr marL="800100" lvl="1" indent="-342900">
              <a:buFont typeface="+mj-lt"/>
              <a:buAutoNum type="arabicParenR"/>
              <a:defRPr/>
            </a:pPr>
            <a:r>
              <a:rPr lang="en-US" sz="1400" dirty="0" smtClean="0">
                <a:effectLst>
                  <a:outerShdw blurRad="50800" dist="38100" dir="2700000">
                    <a:srgbClr val="000000">
                      <a:alpha val="43000"/>
                    </a:srgbClr>
                  </a:outerShdw>
                </a:effectLst>
                <a:cs typeface="Times New Roman" pitchFamily="18" charset="0"/>
              </a:rPr>
              <a:t>hinder students’ motivation to learn </a:t>
            </a:r>
          </a:p>
          <a:p>
            <a:pPr marL="800100" lvl="1" indent="-342900">
              <a:buFont typeface="+mj-lt"/>
              <a:buAutoNum type="arabicParenR"/>
              <a:defRPr/>
            </a:pPr>
            <a:r>
              <a:rPr lang="en-US" sz="1400" dirty="0" smtClean="0">
                <a:effectLst>
                  <a:outerShdw blurRad="50800" dist="38100" dir="2700000">
                    <a:srgbClr val="000000">
                      <a:alpha val="43000"/>
                    </a:srgbClr>
                  </a:outerShdw>
                </a:effectLst>
                <a:cs typeface="Times New Roman" pitchFamily="18" charset="0"/>
              </a:rPr>
              <a:t>correlate with low mathematics achievements</a:t>
            </a:r>
          </a:p>
          <a:p>
            <a:pPr marL="800100" lvl="1" indent="-342900">
              <a:buFont typeface="+mj-lt"/>
              <a:buAutoNum type="arabicParenR"/>
              <a:defRPr/>
            </a:pPr>
            <a:r>
              <a:rPr lang="en-US" sz="1400" dirty="0" smtClean="0">
                <a:effectLst>
                  <a:outerShdw blurRad="50800" dist="38100" dir="2700000">
                    <a:srgbClr val="000000">
                      <a:alpha val="43000"/>
                    </a:srgbClr>
                  </a:outerShdw>
                </a:effectLst>
                <a:cs typeface="Times New Roman" pitchFamily="18" charset="0"/>
              </a:rPr>
              <a:t>are more common among females</a:t>
            </a:r>
            <a:endParaRPr lang="en-US" sz="1400" dirty="0" smtClean="0">
              <a:solidFill>
                <a:srgbClr val="FFFFFF"/>
              </a:solidFill>
              <a:effectLst>
                <a:outerShdw blurRad="50800" dist="38100" dir="2700000">
                  <a:srgbClr val="000000">
                    <a:alpha val="43000"/>
                  </a:srgbClr>
                </a:outerShdw>
              </a:effectLst>
              <a:cs typeface="Times New Roman" pitchFamily="18" charset="0"/>
            </a:endParaRPr>
          </a:p>
          <a:p>
            <a:pPr lvl="1">
              <a:buFontTx/>
              <a:buChar char="-"/>
              <a:defRPr/>
            </a:pPr>
            <a:endParaRPr lang="en-US" sz="1600" dirty="0">
              <a:solidFill>
                <a:srgbClr val="FFFFFF"/>
              </a:solidFill>
              <a:effectLst>
                <a:outerShdw blurRad="50800" dist="38100" dir="2700000">
                  <a:srgbClr val="000000">
                    <a:alpha val="43000"/>
                  </a:srgbClr>
                </a:outerShdw>
              </a:effectLst>
            </a:endParaRPr>
          </a:p>
          <a:p>
            <a:pPr>
              <a:buFont typeface="Wingdings" pitchFamily="1" charset="2"/>
              <a:buChar char=""/>
              <a:defRPr/>
            </a:pPr>
            <a:r>
              <a:rPr lang="en-US" sz="2000" dirty="0" smtClean="0">
                <a:solidFill>
                  <a:srgbClr val="FFFFFF"/>
                </a:solidFill>
                <a:cs typeface="+mn-cs"/>
              </a:rPr>
              <a:t> </a:t>
            </a:r>
            <a:r>
              <a:rPr lang="en-US" sz="1600" dirty="0" smtClean="0">
                <a:solidFill>
                  <a:srgbClr val="FFEC52"/>
                </a:solidFill>
                <a:effectLst>
                  <a:outerShdw blurRad="50800" dist="38100" dir="2700000" algn="tl">
                    <a:srgbClr val="000000">
                      <a:alpha val="43000"/>
                    </a:srgbClr>
                  </a:outerShdw>
                </a:effectLst>
                <a:cs typeface="+mn-cs"/>
              </a:rPr>
              <a:t>Confidence</a:t>
            </a:r>
            <a:r>
              <a:rPr lang="en-US" sz="1600" dirty="0" smtClean="0">
                <a:solidFill>
                  <a:srgbClr val="FFFFFF"/>
                </a:solidFill>
                <a:effectLst>
                  <a:outerShdw blurRad="50800" dist="38100" dir="2700000">
                    <a:srgbClr val="000000">
                      <a:alpha val="43000"/>
                    </a:srgbClr>
                  </a:outerShdw>
                </a:effectLst>
                <a:cs typeface="+mn-cs"/>
              </a:rPr>
              <a:t> (self-efficacy, self-esteem) level ….</a:t>
            </a:r>
            <a:endParaRPr lang="en-US" sz="1000" dirty="0" smtClean="0">
              <a:solidFill>
                <a:srgbClr val="FFFFFF"/>
              </a:solidFill>
              <a:effectLst>
                <a:outerShdw blurRad="50800" dist="38100" dir="2700000">
                  <a:srgbClr val="000000">
                    <a:alpha val="43000"/>
                  </a:srgbClr>
                </a:outerShdw>
              </a:effectLst>
              <a:cs typeface="+mn-cs"/>
            </a:endParaRPr>
          </a:p>
          <a:p>
            <a:pPr marL="800100" lvl="1" indent="-342900">
              <a:buFont typeface="Wingdings" pitchFamily="2" charset="2"/>
              <a:buAutoNum type="arabicParenR"/>
              <a:defRPr/>
            </a:pPr>
            <a:r>
              <a:rPr lang="en-US" sz="1400" dirty="0" smtClean="0">
                <a:effectLst>
                  <a:outerShdw blurRad="50800" dist="38100" dir="2700000">
                    <a:srgbClr val="000000">
                      <a:alpha val="43000"/>
                    </a:srgbClr>
                  </a:outerShdw>
                </a:effectLst>
                <a:cs typeface="Times New Roman" pitchFamily="18" charset="0"/>
              </a:rPr>
              <a:t>operates behind affective responses and motivation</a:t>
            </a:r>
          </a:p>
          <a:p>
            <a:pPr marL="800100" lvl="1" indent="-342900">
              <a:buFont typeface="Wingdings" pitchFamily="2" charset="2"/>
              <a:buAutoNum type="arabicParenR"/>
              <a:defRPr/>
            </a:pPr>
            <a:r>
              <a:rPr lang="en-US" sz="1400" dirty="0" smtClean="0">
                <a:effectLst>
                  <a:outerShdw blurRad="50800" dist="38100" dir="2700000">
                    <a:srgbClr val="000000">
                      <a:alpha val="43000"/>
                    </a:srgbClr>
                  </a:outerShdw>
                </a:effectLst>
                <a:cs typeface="Times New Roman" pitchFamily="18" charset="0"/>
              </a:rPr>
              <a:t>distinguishes between high and low achievers</a:t>
            </a:r>
          </a:p>
          <a:p>
            <a:pPr marL="800100" lvl="1" indent="-342900">
              <a:buFont typeface="Wingdings" pitchFamily="2" charset="2"/>
              <a:buAutoNum type="arabicParenR"/>
              <a:defRPr/>
            </a:pPr>
            <a:r>
              <a:rPr lang="en-US" sz="1400" dirty="0" smtClean="0">
                <a:effectLst>
                  <a:outerShdw blurRad="50800" dist="38100" dir="2700000">
                    <a:srgbClr val="000000">
                      <a:alpha val="43000"/>
                    </a:srgbClr>
                  </a:outerShdw>
                </a:effectLst>
                <a:cs typeface="Times New Roman" pitchFamily="18" charset="0"/>
              </a:rPr>
              <a:t>relates to gender differences in mathematics learning </a:t>
            </a:r>
          </a:p>
          <a:p>
            <a:pPr marL="457200" lvl="1" indent="0">
              <a:buFont typeface="Wingdings" pitchFamily="1" charset="2"/>
              <a:buNone/>
              <a:defRPr/>
            </a:pPr>
            <a:endParaRPr lang="en-US" sz="1600" dirty="0" smtClean="0">
              <a:solidFill>
                <a:srgbClr val="FFFFFF"/>
              </a:solidFill>
            </a:endParaRPr>
          </a:p>
          <a:p>
            <a:pPr>
              <a:buFont typeface="Wingdings" pitchFamily="1" charset="2"/>
              <a:buChar char=""/>
              <a:defRPr/>
            </a:pPr>
            <a:r>
              <a:rPr lang="en-US" sz="1600" dirty="0" smtClean="0">
                <a:solidFill>
                  <a:srgbClr val="FFFFFF"/>
                </a:solidFill>
                <a:cs typeface="+mn-cs"/>
              </a:rPr>
              <a:t> </a:t>
            </a:r>
            <a:r>
              <a:rPr lang="en-US" sz="1600" dirty="0" smtClean="0">
                <a:solidFill>
                  <a:srgbClr val="FFEC52"/>
                </a:solidFill>
                <a:effectLst>
                  <a:outerShdw blurRad="50800" dist="38100" dir="2700000" algn="tl">
                    <a:srgbClr val="000000">
                      <a:alpha val="43000"/>
                    </a:srgbClr>
                  </a:outerShdw>
                </a:effectLst>
                <a:cs typeface="Times New Roman" pitchFamily="18" charset="0"/>
              </a:rPr>
              <a:t>Math anxiety </a:t>
            </a:r>
            <a:r>
              <a:rPr lang="en-US" sz="1600" dirty="0" smtClean="0">
                <a:solidFill>
                  <a:srgbClr val="FFFFFF"/>
                </a:solidFill>
                <a:effectLst>
                  <a:outerShdw blurRad="50800" dist="38100" dir="2700000" algn="tl">
                    <a:srgbClr val="000000">
                      <a:alpha val="43000"/>
                    </a:srgbClr>
                  </a:outerShdw>
                </a:effectLst>
                <a:cs typeface="Times New Roman" pitchFamily="18" charset="0"/>
              </a:rPr>
              <a:t>.....</a:t>
            </a:r>
            <a:r>
              <a:rPr lang="en-US" sz="1600" dirty="0">
                <a:solidFill>
                  <a:srgbClr val="FFFFFF"/>
                </a:solidFill>
                <a:effectLst>
                  <a:outerShdw blurRad="50800" dist="38100" dir="2700000">
                    <a:srgbClr val="000000">
                      <a:alpha val="43000"/>
                    </a:srgbClr>
                  </a:outerShdw>
                </a:effectLst>
                <a:cs typeface="Times New Roman" pitchFamily="18" charset="0"/>
              </a:rPr>
              <a:t>	</a:t>
            </a:r>
            <a:endParaRPr lang="en-US" sz="1600" dirty="0" smtClean="0">
              <a:solidFill>
                <a:srgbClr val="FFFFFF"/>
              </a:solidFill>
              <a:effectLst>
                <a:outerShdw blurRad="50800" dist="38100" dir="2700000">
                  <a:srgbClr val="000000">
                    <a:alpha val="43000"/>
                  </a:srgbClr>
                </a:outerShdw>
              </a:effectLst>
              <a:cs typeface="Times New Roman" pitchFamily="18" charset="0"/>
            </a:endParaRPr>
          </a:p>
          <a:p>
            <a:pPr marL="800100" lvl="1" indent="-342900">
              <a:buFont typeface="Wingdings" pitchFamily="1" charset="2"/>
              <a:buAutoNum type="arabicParenR"/>
              <a:defRPr/>
            </a:pPr>
            <a:r>
              <a:rPr lang="en-US" sz="1400" dirty="0" smtClean="0">
                <a:solidFill>
                  <a:srgbClr val="FFFFFF"/>
                </a:solidFill>
                <a:effectLst>
                  <a:outerShdw blurRad="50800" dist="38100" dir="2700000">
                    <a:srgbClr val="000000">
                      <a:alpha val="43000"/>
                    </a:srgbClr>
                  </a:outerShdw>
                </a:effectLst>
              </a:rPr>
              <a:t>correlates with negative attitudes and low confidence</a:t>
            </a:r>
          </a:p>
          <a:p>
            <a:pPr marL="800100" lvl="1" indent="-342900">
              <a:buFont typeface="Wingdings" pitchFamily="1" charset="2"/>
              <a:buAutoNum type="arabicParenR"/>
              <a:defRPr/>
            </a:pPr>
            <a:r>
              <a:rPr lang="en-GB" sz="1400" dirty="0" smtClean="0">
                <a:solidFill>
                  <a:srgbClr val="FFFFFF"/>
                </a:solidFill>
                <a:effectLst>
                  <a:outerShdw blurRad="50800" dist="38100" dir="2700000">
                    <a:srgbClr val="000000">
                      <a:alpha val="43000"/>
                    </a:srgbClr>
                  </a:outerShdw>
                </a:effectLst>
              </a:rPr>
              <a:t>correlates </a:t>
            </a:r>
            <a:r>
              <a:rPr lang="en-GB" sz="1400" dirty="0">
                <a:solidFill>
                  <a:srgbClr val="FFFFFF"/>
                </a:solidFill>
                <a:effectLst>
                  <a:outerShdw blurRad="50800" dist="38100" dir="2700000">
                    <a:srgbClr val="000000">
                      <a:alpha val="43000"/>
                    </a:srgbClr>
                  </a:outerShdw>
                </a:effectLst>
              </a:rPr>
              <a:t>with low </a:t>
            </a:r>
            <a:r>
              <a:rPr lang="en-GB" sz="1400" dirty="0" smtClean="0">
                <a:solidFill>
                  <a:srgbClr val="FFFFFF"/>
                </a:solidFill>
                <a:effectLst>
                  <a:outerShdw blurRad="50800" dist="38100" dir="2700000">
                    <a:srgbClr val="000000">
                      <a:alpha val="43000"/>
                    </a:srgbClr>
                  </a:outerShdw>
                </a:effectLst>
              </a:rPr>
              <a:t>mathematics achievements</a:t>
            </a:r>
          </a:p>
          <a:p>
            <a:pPr marL="800100" lvl="1" indent="-342900">
              <a:buFont typeface="Wingdings" pitchFamily="1" charset="2"/>
              <a:buAutoNum type="arabicParenR"/>
              <a:defRPr/>
            </a:pPr>
            <a:r>
              <a:rPr lang="en-GB" sz="1400" dirty="0" smtClean="0">
                <a:solidFill>
                  <a:srgbClr val="FFFFFF"/>
                </a:solidFill>
                <a:effectLst>
                  <a:outerShdw blurRad="50800" dist="38100" dir="2700000">
                    <a:srgbClr val="000000">
                      <a:alpha val="43000"/>
                    </a:srgbClr>
                  </a:outerShdw>
                </a:effectLst>
              </a:rPr>
              <a:t>is more </a:t>
            </a:r>
            <a:r>
              <a:rPr lang="en-GB" sz="1400" dirty="0">
                <a:solidFill>
                  <a:srgbClr val="FFFFFF"/>
                </a:solidFill>
                <a:effectLst>
                  <a:outerShdw blurRad="50800" dist="38100" dir="2700000">
                    <a:srgbClr val="000000">
                      <a:alpha val="43000"/>
                    </a:srgbClr>
                  </a:outerShdw>
                </a:effectLst>
              </a:rPr>
              <a:t>common among females</a:t>
            </a:r>
            <a:r>
              <a:rPr lang="en-US" sz="1400" dirty="0" smtClean="0">
                <a:solidFill>
                  <a:srgbClr val="FFFFFF"/>
                </a:solidFill>
                <a:effectLst>
                  <a:outerShdw blurRad="50800" dist="38100" dir="2700000">
                    <a:srgbClr val="000000">
                      <a:alpha val="43000"/>
                    </a:srgbClr>
                  </a:outerShdw>
                </a:effectLst>
              </a:rPr>
              <a:t> </a:t>
            </a:r>
          </a:p>
          <a:p>
            <a:pPr marL="800100" lvl="1" indent="-342900">
              <a:buFont typeface="Wingdings" pitchFamily="1" charset="2"/>
              <a:buAutoNum type="arabicParenR"/>
              <a:defRPr/>
            </a:pPr>
            <a:endParaRPr lang="en-US" sz="1600" dirty="0">
              <a:solidFill>
                <a:srgbClr val="FFFFFF"/>
              </a:solidFill>
            </a:endParaRPr>
          </a:p>
          <a:p>
            <a:pPr>
              <a:buFont typeface="Wingdings" pitchFamily="1" charset="2"/>
              <a:buChar char=""/>
              <a:defRPr/>
            </a:pPr>
            <a:r>
              <a:rPr lang="en-US" sz="1600" dirty="0">
                <a:solidFill>
                  <a:srgbClr val="FFFFFF"/>
                </a:solidFill>
                <a:cs typeface="+mn-cs"/>
              </a:rPr>
              <a:t> </a:t>
            </a:r>
            <a:r>
              <a:rPr lang="en-US" sz="1600" dirty="0" smtClean="0">
                <a:solidFill>
                  <a:srgbClr val="FFEC52"/>
                </a:solidFill>
                <a:effectLst>
                  <a:outerShdw blurRad="38100" dist="38100" dir="2700000" algn="tl">
                    <a:srgbClr val="000000">
                      <a:alpha val="43137"/>
                    </a:srgbClr>
                  </a:outerShdw>
                </a:effectLst>
                <a:cs typeface="+mn-cs"/>
              </a:rPr>
              <a:t>Mathematical beliefs</a:t>
            </a:r>
            <a:r>
              <a:rPr lang="en-US" sz="1600" dirty="0" smtClean="0">
                <a:solidFill>
                  <a:srgbClr val="FFFFFF"/>
                </a:solidFill>
                <a:effectLst>
                  <a:outerShdw blurRad="38100" dist="38100" dir="2700000" algn="tl">
                    <a:srgbClr val="000000">
                      <a:alpha val="43137"/>
                    </a:srgbClr>
                  </a:outerShdw>
                </a:effectLst>
                <a:cs typeface="+mn-cs"/>
              </a:rPr>
              <a:t> </a:t>
            </a:r>
            <a:r>
              <a:rPr lang="en-US" sz="1600" dirty="0" smtClean="0">
                <a:solidFill>
                  <a:srgbClr val="FFFFFF"/>
                </a:solidFill>
                <a:cs typeface="+mn-cs"/>
              </a:rPr>
              <a:t>.....</a:t>
            </a:r>
          </a:p>
          <a:p>
            <a:pPr marL="800100" lvl="1" indent="-342900">
              <a:buFont typeface="Wingdings" pitchFamily="1" charset="2"/>
              <a:buAutoNum type="arabicParenR"/>
              <a:defRPr/>
            </a:pPr>
            <a:r>
              <a:rPr lang="en-US" sz="1400" dirty="0" smtClean="0">
                <a:solidFill>
                  <a:srgbClr val="FFFFFF"/>
                </a:solidFill>
                <a:effectLst>
                  <a:outerShdw blurRad="50800" dist="38100" dir="2700000">
                    <a:srgbClr val="000000">
                      <a:alpha val="43000"/>
                    </a:srgbClr>
                  </a:outerShdw>
                </a:effectLst>
              </a:rPr>
              <a:t>act behind attitudes, emotions and motivation</a:t>
            </a:r>
          </a:p>
          <a:p>
            <a:pPr marL="800100" lvl="1" indent="-342900">
              <a:buFont typeface="Wingdings" pitchFamily="1" charset="2"/>
              <a:buAutoNum type="arabicParenR"/>
              <a:defRPr/>
            </a:pPr>
            <a:r>
              <a:rPr lang="en-US" sz="1400" dirty="0">
                <a:solidFill>
                  <a:srgbClr val="FFFFFF"/>
                </a:solidFill>
                <a:effectLst>
                  <a:outerShdw blurRad="50800" dist="38100" dir="2700000">
                    <a:srgbClr val="000000">
                      <a:alpha val="43000"/>
                    </a:srgbClr>
                  </a:outerShdw>
                </a:effectLst>
              </a:rPr>
              <a:t>distinguish between novice and advanced problem </a:t>
            </a:r>
            <a:r>
              <a:rPr lang="en-US" sz="1400" dirty="0" smtClean="0">
                <a:solidFill>
                  <a:srgbClr val="FFFFFF"/>
                </a:solidFill>
                <a:effectLst>
                  <a:outerShdw blurRad="50800" dist="38100" dir="2700000">
                    <a:srgbClr val="000000">
                      <a:alpha val="43000"/>
                    </a:srgbClr>
                  </a:outerShdw>
                </a:effectLst>
              </a:rPr>
              <a:t>solvers</a:t>
            </a:r>
          </a:p>
          <a:p>
            <a:pPr marL="800100" lvl="1" indent="-342900">
              <a:buFont typeface="Wingdings" pitchFamily="1" charset="2"/>
              <a:buAutoNum type="arabicParenR"/>
              <a:defRPr/>
            </a:pPr>
            <a:r>
              <a:rPr lang="en-US" sz="1400" dirty="0">
                <a:solidFill>
                  <a:srgbClr val="FFFFFF"/>
                </a:solidFill>
                <a:effectLst>
                  <a:outerShdw blurRad="50800" dist="38100" dir="2700000">
                    <a:srgbClr val="000000">
                      <a:alpha val="43000"/>
                    </a:srgbClr>
                  </a:outerShdw>
                </a:effectLst>
              </a:rPr>
              <a:t>r</a:t>
            </a:r>
            <a:r>
              <a:rPr lang="en-US" sz="1400" dirty="0" smtClean="0">
                <a:solidFill>
                  <a:srgbClr val="FFFFFF"/>
                </a:solidFill>
                <a:effectLst>
                  <a:outerShdw blurRad="50800" dist="38100" dir="2700000">
                    <a:srgbClr val="000000">
                      <a:alpha val="43000"/>
                    </a:srgbClr>
                  </a:outerShdw>
                </a:effectLst>
              </a:rPr>
              <a:t>elate to differences in the use of </a:t>
            </a:r>
            <a:r>
              <a:rPr lang="en-US" sz="1400" dirty="0" err="1" smtClean="0">
                <a:solidFill>
                  <a:srgbClr val="FFFFFF"/>
                </a:solidFill>
                <a:effectLst>
                  <a:outerShdw blurRad="50800" dist="38100" dir="2700000">
                    <a:srgbClr val="000000">
                      <a:alpha val="43000"/>
                    </a:srgbClr>
                  </a:outerShdw>
                </a:effectLst>
              </a:rPr>
              <a:t>metacognitive</a:t>
            </a:r>
            <a:r>
              <a:rPr lang="en-US" sz="1400" dirty="0" smtClean="0">
                <a:solidFill>
                  <a:srgbClr val="FFFFFF"/>
                </a:solidFill>
                <a:effectLst>
                  <a:outerShdw blurRad="50800" dist="38100" dir="2700000">
                    <a:srgbClr val="000000">
                      <a:alpha val="43000"/>
                    </a:srgbClr>
                  </a:outerShdw>
                </a:effectLst>
              </a:rPr>
              <a:t> strategies</a:t>
            </a:r>
          </a:p>
          <a:p>
            <a:pPr marL="800100" lvl="1" indent="-342900">
              <a:buFont typeface="Wingdings" pitchFamily="1" charset="2"/>
              <a:buAutoNum type="arabicParenR"/>
              <a:defRPr/>
            </a:pPr>
            <a:endParaRPr lang="en-US" sz="1400" dirty="0">
              <a:solidFill>
                <a:srgbClr val="FFFFFF"/>
              </a:solidFill>
            </a:endParaRPr>
          </a:p>
          <a:p>
            <a:pPr marL="457200" lvl="1" indent="0">
              <a:buFont typeface="Wingdings" pitchFamily="1" charset="2"/>
              <a:buNone/>
              <a:defRPr/>
            </a:pPr>
            <a:endParaRPr lang="en-US" sz="1600" dirty="0" smtClean="0">
              <a:solidFill>
                <a:srgbClr val="FFFFFF"/>
              </a:solidFill>
            </a:endParaRPr>
          </a:p>
          <a:p>
            <a:pPr marL="457200" lvl="1" indent="0">
              <a:buFont typeface="Wingdings" pitchFamily="1" charset="2"/>
              <a:buNone/>
              <a:defRPr/>
            </a:pPr>
            <a:endParaRPr lang="en-US" sz="1600" dirty="0" smtClean="0">
              <a:solidFill>
                <a:srgbClr val="FFFFFF"/>
              </a:solidFill>
            </a:endParaRPr>
          </a:p>
        </p:txBody>
      </p:sp>
      <p:sp>
        <p:nvSpPr>
          <p:cNvPr id="5" name="Footer Placeholder 4"/>
          <p:cNvSpPr>
            <a:spLocks noGrp="1"/>
          </p:cNvSpPr>
          <p:nvPr>
            <p:ph type="ftr" sz="quarter" idx="11"/>
          </p:nvPr>
        </p:nvSpPr>
        <p:spPr>
          <a:xfrm>
            <a:off x="8243888" y="6237288"/>
            <a:ext cx="792162" cy="431800"/>
          </a:xfrm>
        </p:spPr>
        <p:txBody>
          <a:bodyPr/>
          <a:lstStyle/>
          <a:p>
            <a:pPr>
              <a:defRPr/>
            </a:pPr>
            <a:r>
              <a:rPr lang="en-US" dirty="0" smtClean="0"/>
              <a:t>4</a:t>
            </a: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50" y="115888"/>
            <a:ext cx="8856663" cy="792162"/>
          </a:xfrm>
        </p:spPr>
        <p:txBody>
          <a:bodyPr/>
          <a:lstStyle/>
          <a:p>
            <a:pPr>
              <a:defRPr/>
            </a:pPr>
            <a:r>
              <a:rPr lang="en-US" sz="3200" kern="1200" dirty="0">
                <a:solidFill>
                  <a:srgbClr val="FFEC52"/>
                </a:solidFill>
                <a:effectLst>
                  <a:outerShdw blurRad="38100" dist="38100" dir="2700000" algn="tl">
                    <a:srgbClr val="000000"/>
                  </a:outerShdw>
                </a:effectLst>
                <a:latin typeface="Times New Roman" pitchFamily="1" charset="0"/>
                <a:cs typeface="+mj-cs"/>
              </a:rPr>
              <a:t>Affect and Gender Differences in Mathematics </a:t>
            </a:r>
            <a:br>
              <a:rPr lang="en-US" sz="3200" kern="1200" dirty="0">
                <a:solidFill>
                  <a:srgbClr val="FFEC52"/>
                </a:solidFill>
                <a:effectLst>
                  <a:outerShdw blurRad="38100" dist="38100" dir="2700000" algn="tl">
                    <a:srgbClr val="000000"/>
                  </a:outerShdw>
                </a:effectLst>
                <a:latin typeface="Times New Roman" pitchFamily="1" charset="0"/>
                <a:cs typeface="+mj-cs"/>
              </a:rPr>
            </a:br>
            <a:r>
              <a:rPr lang="en-US" sz="1800" kern="1200" dirty="0">
                <a:solidFill>
                  <a:srgbClr val="FFEC52"/>
                </a:solidFill>
                <a:effectLst>
                  <a:outerShdw blurRad="38100" dist="38100" dir="2700000" algn="tl">
                    <a:srgbClr val="000000"/>
                  </a:outerShdw>
                </a:effectLst>
                <a:latin typeface="Times New Roman" pitchFamily="1" charset="0"/>
                <a:cs typeface="+mj-cs"/>
              </a:rPr>
              <a:t>– OECD PISA 2003 Results</a:t>
            </a:r>
            <a:endParaRPr lang="de-DE" sz="1800" dirty="0">
              <a:cs typeface="+mj-cs"/>
            </a:endParaRPr>
          </a:p>
        </p:txBody>
      </p:sp>
      <p:sp>
        <p:nvSpPr>
          <p:cNvPr id="5" name="Footer Placeholder 4"/>
          <p:cNvSpPr>
            <a:spLocks noGrp="1"/>
          </p:cNvSpPr>
          <p:nvPr>
            <p:ph type="ftr" sz="quarter" idx="11"/>
          </p:nvPr>
        </p:nvSpPr>
        <p:spPr>
          <a:xfrm>
            <a:off x="8532813" y="6248400"/>
            <a:ext cx="503237" cy="457200"/>
          </a:xfrm>
        </p:spPr>
        <p:txBody>
          <a:bodyPr/>
          <a:lstStyle/>
          <a:p>
            <a:pPr>
              <a:defRPr/>
            </a:pPr>
            <a:r>
              <a:rPr lang="en-US" dirty="0" smtClean="0"/>
              <a:t>5</a:t>
            </a:r>
            <a:endParaRPr lang="en-US" dirty="0"/>
          </a:p>
        </p:txBody>
      </p:sp>
      <p:pic>
        <p:nvPicPr>
          <p:cNvPr id="19460" name="Picture 2"/>
          <p:cNvPicPr>
            <a:picLocks noChangeAspect="1" noChangeArrowheads="1"/>
          </p:cNvPicPr>
          <p:nvPr/>
        </p:nvPicPr>
        <p:blipFill>
          <a:blip r:embed="rId2"/>
          <a:srcRect/>
          <a:stretch>
            <a:fillRect/>
          </a:stretch>
        </p:blipFill>
        <p:spPr bwMode="auto">
          <a:xfrm>
            <a:off x="1077913" y="981075"/>
            <a:ext cx="6986587" cy="5543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00213"/>
            <a:ext cx="7772400" cy="3024187"/>
          </a:xfrm>
        </p:spPr>
        <p:txBody>
          <a:bodyPr/>
          <a:lstStyle/>
          <a:p>
            <a:pPr algn="ctr">
              <a:lnSpc>
                <a:spcPct val="150000"/>
              </a:lnSpc>
              <a:defRPr/>
            </a:pPr>
            <a:r>
              <a:rPr lang="en-US" b="0" cap="none">
                <a:solidFill>
                  <a:srgbClr val="FFEC52"/>
                </a:solidFill>
                <a:effectLst>
                  <a:outerShdw blurRad="38100" dist="38100" dir="2700000" algn="tl">
                    <a:srgbClr val="000000"/>
                  </a:outerShdw>
                </a:effectLst>
                <a:latin typeface="Times New Roman" charset="0"/>
              </a:rPr>
              <a:t>How to understand the role of affect in learning processes? </a:t>
            </a:r>
            <a:endParaRPr lang="de-DE" cap="none"/>
          </a:p>
        </p:txBody>
      </p:sp>
      <p:sp>
        <p:nvSpPr>
          <p:cNvPr id="5" name="Footer Placeholder 4"/>
          <p:cNvSpPr>
            <a:spLocks noGrp="1"/>
          </p:cNvSpPr>
          <p:nvPr>
            <p:ph type="ftr" sz="quarter" idx="11"/>
          </p:nvPr>
        </p:nvSpPr>
        <p:spPr>
          <a:xfrm>
            <a:off x="8388350" y="6248400"/>
            <a:ext cx="647700" cy="457200"/>
          </a:xfrm>
        </p:spPr>
        <p:txBody>
          <a:bodyPr/>
          <a:lstStyle/>
          <a:p>
            <a:pPr>
              <a:defRPr/>
            </a:pPr>
            <a:r>
              <a:rPr lang="en-US" dirty="0" smtClean="0"/>
              <a:t>6</a:t>
            </a:r>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49275"/>
          </a:xfrm>
        </p:spPr>
        <p:txBody>
          <a:bodyPr/>
          <a:lstStyle/>
          <a:p>
            <a:pPr>
              <a:defRPr/>
            </a:pPr>
            <a:r>
              <a:rPr lang="en-US" sz="3600" dirty="0" smtClean="0">
                <a:solidFill>
                  <a:srgbClr val="FFEC52"/>
                </a:solidFill>
                <a:effectLst>
                  <a:outerShdw blurRad="38100" dist="38100" dir="2700000" algn="tl">
                    <a:srgbClr val="000000">
                      <a:alpha val="43137"/>
                    </a:srgbClr>
                  </a:outerShdw>
                </a:effectLst>
                <a:latin typeface="Times New Roman" pitchFamily="18" charset="0"/>
                <a:cs typeface="+mj-cs"/>
              </a:rPr>
              <a:t>Affect and Learning</a:t>
            </a:r>
            <a:endParaRPr lang="de-DE" sz="3600" dirty="0">
              <a:solidFill>
                <a:srgbClr val="FFEC52"/>
              </a:solidFill>
              <a:effectLst>
                <a:outerShdw blurRad="38100" dist="38100" dir="2700000" algn="tl">
                  <a:srgbClr val="000000">
                    <a:alpha val="43137"/>
                  </a:srgbClr>
                </a:outerShdw>
              </a:effectLst>
              <a:cs typeface="+mj-cs"/>
            </a:endParaRPr>
          </a:p>
        </p:txBody>
      </p:sp>
      <p:sp>
        <p:nvSpPr>
          <p:cNvPr id="4" name="Footer Placeholder 3"/>
          <p:cNvSpPr>
            <a:spLocks noGrp="1"/>
          </p:cNvSpPr>
          <p:nvPr>
            <p:ph type="ftr" sz="quarter" idx="11"/>
          </p:nvPr>
        </p:nvSpPr>
        <p:spPr>
          <a:xfrm>
            <a:off x="8604250" y="6248400"/>
            <a:ext cx="431800" cy="457200"/>
          </a:xfrm>
        </p:spPr>
        <p:txBody>
          <a:bodyPr/>
          <a:lstStyle/>
          <a:p>
            <a:pPr>
              <a:defRPr/>
            </a:pPr>
            <a:r>
              <a:rPr lang="en-US" dirty="0"/>
              <a:t>7</a:t>
            </a:r>
          </a:p>
        </p:txBody>
      </p:sp>
      <p:sp>
        <p:nvSpPr>
          <p:cNvPr id="5" name="Rectangle 4"/>
          <p:cNvSpPr/>
          <p:nvPr/>
        </p:nvSpPr>
        <p:spPr bwMode="auto">
          <a:xfrm>
            <a:off x="2411413" y="765175"/>
            <a:ext cx="4105275" cy="1079500"/>
          </a:xfrm>
          <a:prstGeom prst="rect">
            <a:avLst/>
          </a:prstGeom>
          <a:solidFill>
            <a:srgbClr val="C0000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marL="342900" indent="-342900" algn="ctr" eaLnBrk="0" hangingPunct="0">
              <a:lnSpc>
                <a:spcPct val="90000"/>
              </a:lnSpc>
              <a:defRPr/>
            </a:pPr>
            <a:r>
              <a:rPr lang="fi-FI" sz="2000" b="1">
                <a:solidFill>
                  <a:srgbClr val="FFFFFF"/>
                </a:solidFill>
                <a:effectLst>
                  <a:outerShdw blurRad="38100" dist="38100" dir="2700000" algn="tl">
                    <a:srgbClr val="000000"/>
                  </a:outerShdw>
                </a:effectLst>
                <a:latin typeface="Times" charset="0"/>
              </a:rPr>
              <a:t>SELF-BELIEFS</a:t>
            </a:r>
          </a:p>
          <a:p>
            <a:pPr marL="342900" indent="-342900" eaLnBrk="0" hangingPunct="0">
              <a:lnSpc>
                <a:spcPct val="90000"/>
              </a:lnSpc>
              <a:buFontTx/>
              <a:buChar char="-"/>
              <a:defRPr/>
            </a:pPr>
            <a:r>
              <a:rPr lang="fi-FI" sz="1600">
                <a:solidFill>
                  <a:srgbClr val="FFFFFF"/>
                </a:solidFill>
                <a:effectLst>
                  <a:outerShdw blurRad="38100" dist="38100" dir="2700000" algn="tl">
                    <a:srgbClr val="000000"/>
                  </a:outerShdw>
                </a:effectLst>
                <a:latin typeface="Times" charset="0"/>
              </a:rPr>
              <a:t>Beliefs about own mathematical ability</a:t>
            </a:r>
          </a:p>
          <a:p>
            <a:pPr marL="342900" indent="-342900" eaLnBrk="0" hangingPunct="0">
              <a:lnSpc>
                <a:spcPct val="90000"/>
              </a:lnSpc>
              <a:buFontTx/>
              <a:buChar char="-"/>
              <a:defRPr/>
            </a:pPr>
            <a:r>
              <a:rPr lang="fi-FI" sz="1600">
                <a:solidFill>
                  <a:srgbClr val="FFFFFF"/>
                </a:solidFill>
                <a:effectLst>
                  <a:outerShdw blurRad="38100" dist="38100" dir="2700000" algn="tl">
                    <a:srgbClr val="000000"/>
                  </a:outerShdw>
                </a:effectLst>
                <a:latin typeface="Times" charset="0"/>
              </a:rPr>
              <a:t>Self-efficacy and control beliefs</a:t>
            </a:r>
          </a:p>
          <a:p>
            <a:pPr marL="342900" indent="-342900" eaLnBrk="0" hangingPunct="0">
              <a:lnSpc>
                <a:spcPct val="90000"/>
              </a:lnSpc>
              <a:buFontTx/>
              <a:buChar char="-"/>
              <a:defRPr/>
            </a:pPr>
            <a:r>
              <a:rPr lang="fi-FI" sz="1600">
                <a:solidFill>
                  <a:srgbClr val="FFFFFF"/>
                </a:solidFill>
                <a:effectLst>
                  <a:outerShdw blurRad="38100" dist="38100" dir="2700000" algn="tl">
                    <a:srgbClr val="000000"/>
                  </a:outerShdw>
                </a:effectLst>
                <a:latin typeface="Times" charset="0"/>
              </a:rPr>
              <a:t>Self-esteem, self-confidence </a:t>
            </a:r>
          </a:p>
        </p:txBody>
      </p:sp>
      <p:sp>
        <p:nvSpPr>
          <p:cNvPr id="6" name="Rectangle 5"/>
          <p:cNvSpPr/>
          <p:nvPr/>
        </p:nvSpPr>
        <p:spPr bwMode="auto">
          <a:xfrm>
            <a:off x="863600" y="2290763"/>
            <a:ext cx="7200900" cy="504825"/>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US" sz="2000" b="1" dirty="0">
                <a:effectLst>
                  <a:outerShdw blurRad="38100" dist="38100" dir="2700000" algn="tl">
                    <a:srgbClr val="000000">
                      <a:alpha val="43137"/>
                    </a:srgbClr>
                  </a:outerShdw>
                </a:effectLst>
                <a:latin typeface="Times" pitchFamily="1" charset="0"/>
                <a:ea typeface="ＭＳ Ｐゴシック" pitchFamily="1" charset="-128"/>
                <a:cs typeface="+mn-cs"/>
              </a:rPr>
              <a:t>MATHEMATICAL BELIEFS </a:t>
            </a:r>
          </a:p>
        </p:txBody>
      </p:sp>
      <p:sp>
        <p:nvSpPr>
          <p:cNvPr id="7" name="Rectangle 6"/>
          <p:cNvSpPr/>
          <p:nvPr/>
        </p:nvSpPr>
        <p:spPr bwMode="auto">
          <a:xfrm>
            <a:off x="1187450" y="3284538"/>
            <a:ext cx="2447925" cy="865187"/>
          </a:xfrm>
          <a:prstGeom prst="rect">
            <a:avLst/>
          </a:prstGeom>
          <a:solidFill>
            <a:srgbClr val="FF25E5"/>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fi-FI" sz="2000" b="1" dirty="0">
                <a:solidFill>
                  <a:srgbClr val="FFFFFF"/>
                </a:solidFill>
                <a:effectLst>
                  <a:outerShdw blurRad="38100" dist="38100" dir="2700000" algn="tl">
                    <a:srgbClr val="000000">
                      <a:alpha val="43137"/>
                    </a:srgbClr>
                  </a:outerShdw>
                </a:effectLst>
                <a:latin typeface="Times" pitchFamily="1" charset="0"/>
                <a:ea typeface="ＭＳ Ｐゴシック" pitchFamily="34" charset="-128"/>
                <a:cs typeface="+mn-cs"/>
              </a:rPr>
              <a:t>EMOTIONS</a:t>
            </a:r>
          </a:p>
          <a:p>
            <a:pPr eaLnBrk="0" hangingPunct="0">
              <a:defRPr/>
            </a:pPr>
            <a:r>
              <a:rPr lang="fi-FI" sz="1600" dirty="0">
                <a:solidFill>
                  <a:srgbClr val="FFFFFF"/>
                </a:solidFill>
                <a:effectLst>
                  <a:outerShdw blurRad="38100" dist="38100" dir="2700000" algn="tl">
                    <a:srgbClr val="000000">
                      <a:alpha val="43137"/>
                    </a:srgbClr>
                  </a:outerShdw>
                </a:effectLst>
                <a:latin typeface="Times" pitchFamily="1" charset="0"/>
                <a:ea typeface="ＭＳ Ｐゴシック" pitchFamily="34" charset="-128"/>
                <a:cs typeface="+mn-cs"/>
              </a:rPr>
              <a:t>- </a:t>
            </a:r>
            <a:r>
              <a:rPr lang="fi-FI" sz="1600" dirty="0">
                <a:solidFill>
                  <a:srgbClr val="FFFFFF"/>
                </a:solidFill>
                <a:effectLst>
                  <a:outerShdw blurRad="50800" dist="38100" dir="2700000">
                    <a:srgbClr val="000000">
                      <a:alpha val="43000"/>
                    </a:srgbClr>
                  </a:outerShdw>
                </a:effectLst>
                <a:latin typeface="Times" pitchFamily="1" charset="0"/>
                <a:ea typeface="ＭＳ Ｐゴシック" pitchFamily="34" charset="-128"/>
                <a:cs typeface="+mn-cs"/>
              </a:rPr>
              <a:t>Enjoyment, enthusiasm</a:t>
            </a:r>
          </a:p>
          <a:p>
            <a:pPr eaLnBrk="0" hangingPunct="0">
              <a:defRPr/>
            </a:pPr>
            <a:r>
              <a:rPr lang="fi-FI" sz="1600" dirty="0">
                <a:solidFill>
                  <a:srgbClr val="FFFFFF"/>
                </a:solidFill>
                <a:effectLst>
                  <a:outerShdw blurRad="50800" dist="38100" dir="2700000">
                    <a:srgbClr val="000000">
                      <a:alpha val="43000"/>
                    </a:srgbClr>
                  </a:outerShdw>
                </a:effectLst>
                <a:latin typeface="Times" pitchFamily="1" charset="0"/>
                <a:ea typeface="ＭＳ Ｐゴシック" pitchFamily="34" charset="-128"/>
                <a:cs typeface="+mn-cs"/>
              </a:rPr>
              <a:t>- Anxiety, fear of failure</a:t>
            </a:r>
            <a:endParaRPr lang="fi-FI" sz="2000" dirty="0">
              <a:solidFill>
                <a:srgbClr val="FFFFFF"/>
              </a:solidFill>
              <a:effectLst>
                <a:outerShdw blurRad="50800" dist="38100" dir="2700000">
                  <a:srgbClr val="000000">
                    <a:alpha val="43000"/>
                  </a:srgbClr>
                </a:outerShdw>
              </a:effectLst>
              <a:latin typeface="Times" pitchFamily="1" charset="0"/>
              <a:ea typeface="ＭＳ Ｐゴシック" pitchFamily="34" charset="-128"/>
              <a:cs typeface="+mn-cs"/>
            </a:endParaRPr>
          </a:p>
        </p:txBody>
      </p:sp>
      <p:sp>
        <p:nvSpPr>
          <p:cNvPr id="8" name="Rectangle 7"/>
          <p:cNvSpPr/>
          <p:nvPr/>
        </p:nvSpPr>
        <p:spPr bwMode="auto">
          <a:xfrm>
            <a:off x="5219700" y="3284538"/>
            <a:ext cx="2592388" cy="865187"/>
          </a:xfrm>
          <a:prstGeom prst="rect">
            <a:avLst/>
          </a:prstGeom>
          <a:solidFill>
            <a:srgbClr val="FF25E5"/>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fi-FI" sz="2000" b="1" dirty="0">
                <a:solidFill>
                  <a:srgbClr val="FFFFFF"/>
                </a:solidFill>
                <a:effectLst>
                  <a:outerShdw blurRad="38100" dist="38100" dir="2700000" algn="tl">
                    <a:srgbClr val="000000">
                      <a:alpha val="43137"/>
                    </a:srgbClr>
                  </a:outerShdw>
                </a:effectLst>
                <a:latin typeface="Times" pitchFamily="1" charset="0"/>
                <a:ea typeface="ＭＳ Ｐゴシック" pitchFamily="34" charset="-128"/>
                <a:cs typeface="+mn-cs"/>
              </a:rPr>
              <a:t>ATTITUDES</a:t>
            </a:r>
          </a:p>
          <a:p>
            <a:pPr algn="ctr" eaLnBrk="0" hangingPunct="0">
              <a:defRPr/>
            </a:pPr>
            <a:r>
              <a:rPr lang="fi-FI" sz="1600" dirty="0">
                <a:solidFill>
                  <a:srgbClr val="FFFFFF"/>
                </a:solidFill>
                <a:effectLst>
                  <a:outerShdw blurRad="38100" dist="38100" dir="2700000" algn="tl">
                    <a:srgbClr val="000000">
                      <a:alpha val="43137"/>
                    </a:srgbClr>
                  </a:outerShdw>
                </a:effectLst>
                <a:latin typeface="Times" pitchFamily="1" charset="0"/>
                <a:ea typeface="ＭＳ Ｐゴシック" pitchFamily="34" charset="-128"/>
                <a:cs typeface="+mn-cs"/>
              </a:rPr>
              <a:t>- Positive vs. Negative</a:t>
            </a:r>
          </a:p>
        </p:txBody>
      </p:sp>
      <p:sp>
        <p:nvSpPr>
          <p:cNvPr id="21512" name="Oval 8"/>
          <p:cNvSpPr>
            <a:spLocks noChangeArrowheads="1"/>
          </p:cNvSpPr>
          <p:nvPr/>
        </p:nvSpPr>
        <p:spPr bwMode="auto">
          <a:xfrm>
            <a:off x="1979613" y="4365625"/>
            <a:ext cx="5113337" cy="1295400"/>
          </a:xfrm>
          <a:prstGeom prst="ellipse">
            <a:avLst/>
          </a:prstGeom>
          <a:solidFill>
            <a:srgbClr val="FF9900"/>
          </a:solidFill>
          <a:ln w="9525">
            <a:solidFill>
              <a:schemeClr val="tx1"/>
            </a:solidFill>
            <a:round/>
            <a:headEnd/>
            <a:tailEnd/>
          </a:ln>
        </p:spPr>
        <p:txBody>
          <a:bodyPr>
            <a:prstTxWarp prst="textNoShape">
              <a:avLst/>
            </a:prstTxWarp>
          </a:bodyPr>
          <a:lstStyle/>
          <a:p>
            <a:pPr algn="ctr" eaLnBrk="0" hangingPunct="0"/>
            <a:endParaRPr lang="fi-FI" sz="2000">
              <a:solidFill>
                <a:srgbClr val="FFFFFF"/>
              </a:solidFill>
              <a:latin typeface="Times" charset="0"/>
            </a:endParaRPr>
          </a:p>
        </p:txBody>
      </p:sp>
      <p:sp>
        <p:nvSpPr>
          <p:cNvPr id="12" name="TextBox 11"/>
          <p:cNvSpPr txBox="1"/>
          <p:nvPr/>
        </p:nvSpPr>
        <p:spPr>
          <a:xfrm>
            <a:off x="354013" y="5810250"/>
            <a:ext cx="3241675" cy="461963"/>
          </a:xfrm>
          <a:prstGeom prst="rect">
            <a:avLst/>
          </a:prstGeom>
          <a:noFill/>
        </p:spPr>
        <p:txBody>
          <a:bodyPr>
            <a:spAutoFit/>
          </a:bodyPr>
          <a:lstStyle/>
          <a:p>
            <a:pPr eaLnBrk="0" hangingPunct="0">
              <a:defRPr/>
            </a:pPr>
            <a:r>
              <a:rPr lang="fi-FI" dirty="0">
                <a:effectLst>
                  <a:outerShdw blurRad="38100" dist="38100" dir="2700000" algn="tl">
                    <a:srgbClr val="000000">
                      <a:alpha val="43137"/>
                    </a:srgbClr>
                  </a:outerShdw>
                </a:effectLst>
                <a:latin typeface="Times" pitchFamily="1" charset="0"/>
                <a:ea typeface="ＭＳ Ｐゴシック" pitchFamily="1" charset="-128"/>
                <a:cs typeface="+mn-cs"/>
              </a:rPr>
              <a:t>Metacognitive strategies</a:t>
            </a:r>
          </a:p>
        </p:txBody>
      </p:sp>
      <p:sp>
        <p:nvSpPr>
          <p:cNvPr id="13" name="TextBox 12"/>
          <p:cNvSpPr txBox="1"/>
          <p:nvPr/>
        </p:nvSpPr>
        <p:spPr>
          <a:xfrm>
            <a:off x="6011863" y="5786438"/>
            <a:ext cx="2663825" cy="463550"/>
          </a:xfrm>
          <a:prstGeom prst="rect">
            <a:avLst/>
          </a:prstGeom>
          <a:noFill/>
        </p:spPr>
        <p:txBody>
          <a:bodyPr>
            <a:spAutoFit/>
          </a:bodyPr>
          <a:lstStyle/>
          <a:p>
            <a:pPr eaLnBrk="0" hangingPunct="0">
              <a:defRPr/>
            </a:pPr>
            <a:r>
              <a:rPr lang="fi-FI" dirty="0">
                <a:solidFill>
                  <a:srgbClr val="FFFFFF"/>
                </a:solidFill>
                <a:effectLst>
                  <a:outerShdw blurRad="38100" dist="38100" dir="2700000" algn="tl">
                    <a:srgbClr val="000000">
                      <a:alpha val="43137"/>
                    </a:srgbClr>
                  </a:outerShdw>
                </a:effectLst>
                <a:latin typeface="Times" pitchFamily="1" charset="0"/>
                <a:ea typeface="ＭＳ Ｐゴシック" pitchFamily="34" charset="-128"/>
                <a:cs typeface="+mn-cs"/>
              </a:rPr>
              <a:t>Learning strategies</a:t>
            </a:r>
          </a:p>
        </p:txBody>
      </p:sp>
      <p:sp>
        <p:nvSpPr>
          <p:cNvPr id="14" name="TextBox 13"/>
          <p:cNvSpPr txBox="1"/>
          <p:nvPr/>
        </p:nvSpPr>
        <p:spPr>
          <a:xfrm>
            <a:off x="3635375" y="5949950"/>
            <a:ext cx="2376488" cy="830263"/>
          </a:xfrm>
          <a:prstGeom prst="rect">
            <a:avLst/>
          </a:prstGeom>
          <a:noFill/>
        </p:spPr>
        <p:txBody>
          <a:bodyPr>
            <a:spAutoFit/>
          </a:bodyPr>
          <a:lstStyle/>
          <a:p>
            <a:pPr eaLnBrk="0" hangingPunct="0">
              <a:defRPr/>
            </a:pPr>
            <a:r>
              <a:rPr lang="en-US" dirty="0">
                <a:solidFill>
                  <a:srgbClr val="FFFFFF"/>
                </a:solidFill>
                <a:effectLst>
                  <a:outerShdw blurRad="38100" dist="38100" dir="2700000" algn="tl">
                    <a:srgbClr val="000000">
                      <a:alpha val="43137"/>
                    </a:srgbClr>
                  </a:outerShdw>
                </a:effectLst>
                <a:latin typeface="Times New Roman" pitchFamily="18" charset="0"/>
                <a:ea typeface="ＭＳ Ｐゴシック" pitchFamily="34" charset="-128"/>
                <a:cs typeface="+mn-cs"/>
              </a:rPr>
              <a:t>Choices Performances</a:t>
            </a:r>
          </a:p>
        </p:txBody>
      </p:sp>
      <p:sp>
        <p:nvSpPr>
          <p:cNvPr id="15" name="TextBox 14"/>
          <p:cNvSpPr txBox="1"/>
          <p:nvPr/>
        </p:nvSpPr>
        <p:spPr>
          <a:xfrm>
            <a:off x="2268538" y="4508500"/>
            <a:ext cx="4248150" cy="985838"/>
          </a:xfrm>
          <a:prstGeom prst="rect">
            <a:avLst/>
          </a:prstGeom>
          <a:noFill/>
        </p:spPr>
        <p:txBody>
          <a:bodyPr>
            <a:prstTxWarp prst="textNoShape">
              <a:avLst/>
            </a:prstTxWarp>
            <a:spAutoFit/>
          </a:bodyPr>
          <a:lstStyle/>
          <a:p>
            <a:pPr algn="ctr" eaLnBrk="0" hangingPunct="0">
              <a:defRPr/>
            </a:pPr>
            <a:r>
              <a:rPr lang="fi-FI" sz="2000" b="1">
                <a:solidFill>
                  <a:srgbClr val="FFFFFF"/>
                </a:solidFill>
                <a:effectLst>
                  <a:outerShdw blurRad="38100" dist="38100" dir="2700000" algn="tl">
                    <a:srgbClr val="000000"/>
                  </a:outerShdw>
                </a:effectLst>
                <a:latin typeface="Times" charset="0"/>
              </a:rPr>
              <a:t>MOTIVATION</a:t>
            </a:r>
          </a:p>
          <a:p>
            <a:pPr algn="ctr" eaLnBrk="0" hangingPunct="0">
              <a:defRPr/>
            </a:pPr>
            <a:r>
              <a:rPr lang="fi-FI" sz="2000">
                <a:solidFill>
                  <a:srgbClr val="FFFFFF"/>
                </a:solidFill>
                <a:latin typeface="Times" charset="0"/>
              </a:rPr>
              <a:t> </a:t>
            </a:r>
            <a:r>
              <a:rPr lang="fi-FI" sz="2000">
                <a:solidFill>
                  <a:srgbClr val="FFFFFF"/>
                </a:solidFill>
                <a:effectLst>
                  <a:outerShdw blurRad="38100" dist="38100" dir="2700000" algn="tl">
                    <a:srgbClr val="000000"/>
                  </a:outerShdw>
                </a:effectLst>
                <a:latin typeface="Times" charset="0"/>
              </a:rPr>
              <a:t>- </a:t>
            </a:r>
            <a:r>
              <a:rPr lang="fi-FI" sz="1800">
                <a:solidFill>
                  <a:srgbClr val="FFFFFF"/>
                </a:solidFill>
                <a:effectLst>
                  <a:outerShdw blurRad="38100" dist="38100" dir="2700000" algn="tl">
                    <a:srgbClr val="000000"/>
                  </a:outerShdw>
                </a:effectLst>
                <a:latin typeface="Times" charset="0"/>
              </a:rPr>
              <a:t>Interest, Personal learning goals</a:t>
            </a:r>
          </a:p>
          <a:p>
            <a:pPr algn="ctr" eaLnBrk="0" hangingPunct="0">
              <a:buFontTx/>
              <a:buChar char="-"/>
              <a:defRPr/>
            </a:pPr>
            <a:r>
              <a:rPr lang="fi-FI" sz="1800">
                <a:solidFill>
                  <a:srgbClr val="FFFFFF"/>
                </a:solidFill>
                <a:effectLst>
                  <a:outerShdw blurRad="38100" dist="38100" dir="2700000" algn="tl">
                    <a:srgbClr val="000000"/>
                  </a:outerShdw>
                </a:effectLst>
                <a:latin typeface="Times" charset="0"/>
              </a:rPr>
              <a:t>Persistence, Self-Regulatory activity</a:t>
            </a:r>
            <a:endParaRPr lang="fi-FI" sz="1600">
              <a:solidFill>
                <a:srgbClr val="FFFFFF"/>
              </a:solidFill>
              <a:effectLst>
                <a:outerShdw blurRad="38100" dist="38100" dir="2700000" algn="tl">
                  <a:srgbClr val="000000"/>
                </a:outerShdw>
              </a:effectLst>
              <a:latin typeface="Times" charset="0"/>
            </a:endParaRPr>
          </a:p>
        </p:txBody>
      </p:sp>
      <p:sp>
        <p:nvSpPr>
          <p:cNvPr id="21517" name="Down Arrow 18"/>
          <p:cNvSpPr>
            <a:spLocks noChangeArrowheads="1"/>
          </p:cNvSpPr>
          <p:nvPr/>
        </p:nvSpPr>
        <p:spPr bwMode="auto">
          <a:xfrm>
            <a:off x="2268538" y="2781300"/>
            <a:ext cx="287337" cy="503238"/>
          </a:xfrm>
          <a:prstGeom prst="downArrow">
            <a:avLst>
              <a:gd name="adj1" fmla="val 50000"/>
              <a:gd name="adj2" fmla="val 50036"/>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518" name="Down Arrow 20"/>
          <p:cNvSpPr>
            <a:spLocks noChangeArrowheads="1"/>
          </p:cNvSpPr>
          <p:nvPr/>
        </p:nvSpPr>
        <p:spPr bwMode="auto">
          <a:xfrm>
            <a:off x="6443663" y="2795588"/>
            <a:ext cx="268287" cy="503237"/>
          </a:xfrm>
          <a:prstGeom prst="downArrow">
            <a:avLst>
              <a:gd name="adj1" fmla="val 50000"/>
              <a:gd name="adj2" fmla="val 49837"/>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519" name="Down Arrow 21"/>
          <p:cNvSpPr>
            <a:spLocks noChangeArrowheads="1"/>
          </p:cNvSpPr>
          <p:nvPr/>
        </p:nvSpPr>
        <p:spPr bwMode="auto">
          <a:xfrm>
            <a:off x="4356100" y="2795588"/>
            <a:ext cx="242888" cy="1570037"/>
          </a:xfrm>
          <a:prstGeom prst="downArrow">
            <a:avLst>
              <a:gd name="adj1" fmla="val 50000"/>
              <a:gd name="adj2" fmla="val 49887"/>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520" name="Up-Down Arrow 22"/>
          <p:cNvSpPr>
            <a:spLocks noChangeArrowheads="1"/>
          </p:cNvSpPr>
          <p:nvPr/>
        </p:nvSpPr>
        <p:spPr bwMode="auto">
          <a:xfrm>
            <a:off x="4356100" y="1844675"/>
            <a:ext cx="242888" cy="446088"/>
          </a:xfrm>
          <a:prstGeom prst="upDownArrow">
            <a:avLst>
              <a:gd name="adj1" fmla="val 50000"/>
              <a:gd name="adj2" fmla="val 49826"/>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521" name="Down Arrow 25"/>
          <p:cNvSpPr>
            <a:spLocks noChangeArrowheads="1"/>
          </p:cNvSpPr>
          <p:nvPr/>
        </p:nvSpPr>
        <p:spPr bwMode="auto">
          <a:xfrm>
            <a:off x="4068763" y="5657850"/>
            <a:ext cx="719137" cy="360363"/>
          </a:xfrm>
          <a:prstGeom prst="downArrow">
            <a:avLst>
              <a:gd name="adj1" fmla="val 50000"/>
              <a:gd name="adj2" fmla="val 50000"/>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pic>
        <p:nvPicPr>
          <p:cNvPr id="21522" name="Picture 2"/>
          <p:cNvPicPr>
            <a:picLocks noChangeAspect="1" noChangeArrowheads="1"/>
          </p:cNvPicPr>
          <p:nvPr/>
        </p:nvPicPr>
        <p:blipFill>
          <a:blip r:embed="rId2"/>
          <a:srcRect/>
          <a:stretch>
            <a:fillRect/>
          </a:stretch>
        </p:blipFill>
        <p:spPr bwMode="auto">
          <a:xfrm>
            <a:off x="1860550" y="5373688"/>
            <a:ext cx="781050" cy="430212"/>
          </a:xfrm>
          <a:prstGeom prst="rect">
            <a:avLst/>
          </a:prstGeom>
          <a:noFill/>
          <a:ln w="9525">
            <a:noFill/>
            <a:miter lim="800000"/>
            <a:headEnd/>
            <a:tailEnd/>
          </a:ln>
        </p:spPr>
      </p:pic>
      <p:pic>
        <p:nvPicPr>
          <p:cNvPr id="21523" name="Picture 3"/>
          <p:cNvPicPr>
            <a:picLocks noChangeAspect="1" noChangeArrowheads="1"/>
          </p:cNvPicPr>
          <p:nvPr/>
        </p:nvPicPr>
        <p:blipFill>
          <a:blip r:embed="rId2"/>
          <a:srcRect/>
          <a:stretch>
            <a:fillRect/>
          </a:stretch>
        </p:blipFill>
        <p:spPr bwMode="auto">
          <a:xfrm>
            <a:off x="6321425" y="5373688"/>
            <a:ext cx="781050" cy="430212"/>
          </a:xfrm>
          <a:prstGeom prst="rect">
            <a:avLst/>
          </a:prstGeom>
          <a:noFill/>
          <a:ln w="9525">
            <a:noFill/>
            <a:miter lim="800000"/>
            <a:headEnd/>
            <a:tailEnd/>
          </a:ln>
        </p:spPr>
      </p:pic>
      <p:sp>
        <p:nvSpPr>
          <p:cNvPr id="21524" name="Down Arrow 8"/>
          <p:cNvSpPr>
            <a:spLocks noChangeArrowheads="1"/>
          </p:cNvSpPr>
          <p:nvPr/>
        </p:nvSpPr>
        <p:spPr bwMode="auto">
          <a:xfrm>
            <a:off x="2232025" y="4149725"/>
            <a:ext cx="409575" cy="574675"/>
          </a:xfrm>
          <a:prstGeom prst="downArrow">
            <a:avLst>
              <a:gd name="adj1" fmla="val 50000"/>
              <a:gd name="adj2" fmla="val 49895"/>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525" name="Down Arrow 9"/>
          <p:cNvSpPr>
            <a:spLocks noChangeArrowheads="1"/>
          </p:cNvSpPr>
          <p:nvPr/>
        </p:nvSpPr>
        <p:spPr bwMode="auto">
          <a:xfrm>
            <a:off x="6443663" y="4149725"/>
            <a:ext cx="360362" cy="574675"/>
          </a:xfrm>
          <a:prstGeom prst="downArrow">
            <a:avLst>
              <a:gd name="adj1" fmla="val 50000"/>
              <a:gd name="adj2" fmla="val 49968"/>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pPr>
              <a:defRPr/>
            </a:pPr>
            <a:r>
              <a:rPr lang="en-US" kern="1200" dirty="0" smtClean="0">
                <a:solidFill>
                  <a:srgbClr val="FFEC52"/>
                </a:solidFill>
                <a:effectLst>
                  <a:outerShdw blurRad="38100" dist="38100" dir="2700000" algn="tl">
                    <a:srgbClr val="000000"/>
                  </a:outerShdw>
                </a:effectLst>
                <a:latin typeface="Times New Roman" pitchFamily="1" charset="0"/>
                <a:cs typeface="+mj-cs"/>
              </a:rPr>
              <a:t>Developing a bit further…</a:t>
            </a:r>
            <a:r>
              <a:rPr lang="en-US" sz="2800" kern="1200" dirty="0" smtClean="0">
                <a:solidFill>
                  <a:srgbClr val="FFEC52"/>
                </a:solidFill>
                <a:effectLst>
                  <a:outerShdw blurRad="38100" dist="38100" dir="2700000" algn="tl">
                    <a:srgbClr val="000000"/>
                  </a:outerShdw>
                </a:effectLst>
                <a:latin typeface="Times New Roman" pitchFamily="1" charset="0"/>
                <a:cs typeface="+mj-cs"/>
              </a:rPr>
              <a:t>  </a:t>
            </a:r>
            <a:endParaRPr lang="en-US" sz="2800" dirty="0">
              <a:cs typeface="+mj-cs"/>
            </a:endParaRPr>
          </a:p>
        </p:txBody>
      </p:sp>
      <p:sp>
        <p:nvSpPr>
          <p:cNvPr id="4" name="Footer Placeholder 3"/>
          <p:cNvSpPr>
            <a:spLocks noGrp="1"/>
          </p:cNvSpPr>
          <p:nvPr>
            <p:ph type="ftr" sz="quarter" idx="11"/>
          </p:nvPr>
        </p:nvSpPr>
        <p:spPr>
          <a:xfrm>
            <a:off x="8229600" y="6248400"/>
            <a:ext cx="381000" cy="457200"/>
          </a:xfrm>
        </p:spPr>
        <p:txBody>
          <a:bodyPr/>
          <a:lstStyle/>
          <a:p>
            <a:pPr>
              <a:defRPr/>
            </a:pPr>
            <a:r>
              <a:rPr lang="en-US" dirty="0" smtClean="0"/>
              <a:t>8</a:t>
            </a:r>
            <a:endParaRPr lang="en-US" dirty="0"/>
          </a:p>
        </p:txBody>
      </p:sp>
      <p:sp>
        <p:nvSpPr>
          <p:cNvPr id="7" name="TextBox 6"/>
          <p:cNvSpPr txBox="1"/>
          <p:nvPr/>
        </p:nvSpPr>
        <p:spPr>
          <a:xfrm>
            <a:off x="381000" y="1143000"/>
            <a:ext cx="8229600" cy="5386090"/>
          </a:xfrm>
          <a:prstGeom prst="rect">
            <a:avLst/>
          </a:prstGeom>
          <a:noFill/>
        </p:spPr>
        <p:txBody>
          <a:bodyPr>
            <a:spAutoFit/>
          </a:bodyPr>
          <a:lstStyle/>
          <a:p>
            <a:pPr>
              <a:defRPr/>
            </a:pPr>
            <a:r>
              <a:rPr lang="en-US" sz="2000" dirty="0">
                <a:effectLst>
                  <a:outerShdw blurRad="50800" dist="38100" dir="2700000">
                    <a:srgbClr val="000000">
                      <a:alpha val="43000"/>
                    </a:srgbClr>
                  </a:outerShdw>
                </a:effectLst>
                <a:ea typeface="ＭＳ Ｐゴシック" pitchFamily="1" charset="-128"/>
                <a:cs typeface="Arial" charset="0"/>
              </a:rPr>
              <a:t>Acknowledging:</a:t>
            </a:r>
          </a:p>
          <a:p>
            <a:pPr>
              <a:defRPr/>
            </a:pPr>
            <a:endParaRPr lang="en-US" sz="2000" dirty="0">
              <a:effectLst>
                <a:outerShdw blurRad="50800" dist="38100" dir="2700000">
                  <a:srgbClr val="000000">
                    <a:alpha val="43000"/>
                  </a:srgbClr>
                </a:outerShdw>
              </a:effectLst>
              <a:ea typeface="ＭＳ Ｐゴシック" pitchFamily="1" charset="-128"/>
              <a:cs typeface="Arial" charset="0"/>
            </a:endParaRPr>
          </a:p>
          <a:p>
            <a:pPr marL="457200" indent="-457200">
              <a:buFontTx/>
              <a:buAutoNum type="alphaLcParenR"/>
              <a:defRPr/>
            </a:pPr>
            <a:r>
              <a:rPr lang="en-US" sz="2000" dirty="0">
                <a:effectLst>
                  <a:outerShdw blurRad="50800" dist="38100" dir="2700000">
                    <a:srgbClr val="000000">
                      <a:alpha val="43000"/>
                    </a:srgbClr>
                  </a:outerShdw>
                </a:effectLst>
                <a:ea typeface="ＭＳ Ｐゴシック" pitchFamily="1" charset="-128"/>
                <a:cs typeface="Arial" charset="0"/>
              </a:rPr>
              <a:t>The crucial role of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self-perceptions </a:t>
            </a:r>
            <a:r>
              <a:rPr lang="en-US" sz="2000" dirty="0">
                <a:effectLst>
                  <a:outerShdw blurRad="50800" dist="38100" dir="2700000">
                    <a:srgbClr val="000000">
                      <a:alpha val="43000"/>
                    </a:srgbClr>
                  </a:outerShdw>
                </a:effectLst>
                <a:ea typeface="ＭＳ Ｐゴシック" pitchFamily="1" charset="-128"/>
                <a:cs typeface="Arial" charset="0"/>
              </a:rPr>
              <a:t>in affect, learning and performances </a:t>
            </a:r>
          </a:p>
          <a:p>
            <a:pPr marL="457200" indent="-457200">
              <a:buFontTx/>
              <a:buAutoNum type="alphaLcParenR"/>
              <a:defRPr/>
            </a:pPr>
            <a:r>
              <a:rPr lang="en-US" sz="2000" dirty="0">
                <a:effectLst>
                  <a:outerShdw blurRad="50800" dist="38100" dir="2700000">
                    <a:srgbClr val="000000">
                      <a:alpha val="43000"/>
                    </a:srgbClr>
                  </a:outerShdw>
                </a:effectLst>
                <a:ea typeface="ＭＳ Ｐゴシック" pitchFamily="1" charset="-128"/>
                <a:cs typeface="Arial" charset="0"/>
              </a:rPr>
              <a:t>The role of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self-regulatory activity </a:t>
            </a:r>
            <a:r>
              <a:rPr lang="en-US" sz="2000" dirty="0">
                <a:effectLst>
                  <a:outerShdw blurRad="50800" dist="38100" dir="2700000">
                    <a:srgbClr val="000000">
                      <a:alpha val="43000"/>
                    </a:srgbClr>
                  </a:outerShdw>
                </a:effectLst>
                <a:ea typeface="ＭＳ Ｐゴシック" pitchFamily="1" charset="-128"/>
                <a:cs typeface="Arial" charset="0"/>
              </a:rPr>
              <a:t>in learning and performances</a:t>
            </a:r>
          </a:p>
          <a:p>
            <a:pPr marL="457200" indent="-457200">
              <a:buFontTx/>
              <a:buAutoNum type="alphaLcParenR" startAt="3"/>
              <a:defRPr/>
            </a:pPr>
            <a:r>
              <a:rPr lang="en-US" sz="2000" dirty="0">
                <a:effectLst>
                  <a:outerShdw blurRad="50800" dist="38100" dir="2700000">
                    <a:srgbClr val="000000">
                      <a:alpha val="43000"/>
                    </a:srgbClr>
                  </a:outerShdw>
                </a:effectLst>
                <a:ea typeface="ＭＳ Ｐゴシック" pitchFamily="1" charset="-128"/>
                <a:cs typeface="Arial" charset="0"/>
              </a:rPr>
              <a:t>Stable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personal systems </a:t>
            </a:r>
            <a:r>
              <a:rPr lang="en-US" sz="2000" dirty="0">
                <a:effectLst>
                  <a:outerShdw blurRad="50800" dist="38100" dir="2700000">
                    <a:srgbClr val="000000">
                      <a:alpha val="43000"/>
                    </a:srgbClr>
                  </a:outerShdw>
                </a:effectLst>
                <a:ea typeface="ＭＳ Ｐゴシック" pitchFamily="1" charset="-128"/>
                <a:cs typeface="Arial" charset="0"/>
              </a:rPr>
              <a:t>vs. Situational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activation </a:t>
            </a:r>
            <a:r>
              <a:rPr lang="en-US" sz="2000" dirty="0">
                <a:effectLst>
                  <a:outerShdw blurRad="50800" dist="38100" dir="2700000">
                    <a:srgbClr val="000000">
                      <a:alpha val="43000"/>
                    </a:srgbClr>
                  </a:outerShdw>
                </a:effectLst>
                <a:ea typeface="ＭＳ Ｐゴシック" pitchFamily="1" charset="-128"/>
                <a:cs typeface="Arial" charset="0"/>
              </a:rPr>
              <a:t>of these systems</a:t>
            </a:r>
          </a:p>
          <a:p>
            <a:pPr marL="457200" indent="-457200">
              <a:defRPr/>
            </a:pPr>
            <a:r>
              <a:rPr lang="en-US" sz="2000" dirty="0" err="1">
                <a:effectLst>
                  <a:outerShdw blurRad="50800" dist="38100" dir="2700000">
                    <a:srgbClr val="000000">
                      <a:alpha val="43000"/>
                    </a:srgbClr>
                  </a:outerShdw>
                </a:effectLst>
                <a:ea typeface="ＭＳ Ｐゴシック" pitchFamily="1" charset="-128"/>
                <a:cs typeface="Arial" charset="0"/>
              </a:rPr>
              <a:t>d</a:t>
            </a:r>
            <a:r>
              <a:rPr lang="en-US" sz="2000" dirty="0">
                <a:effectLst>
                  <a:outerShdw blurRad="50800" dist="38100" dir="2700000">
                    <a:srgbClr val="000000">
                      <a:alpha val="43000"/>
                    </a:srgbClr>
                  </a:outerShdw>
                </a:effectLst>
                <a:ea typeface="ＭＳ Ｐゴシック" pitchFamily="1" charset="-128"/>
                <a:cs typeface="Arial" charset="0"/>
              </a:rPr>
              <a:t>)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Socio-cultural </a:t>
            </a:r>
            <a:r>
              <a:rPr lang="en-US" sz="2000" dirty="0">
                <a:effectLst>
                  <a:outerShdw blurRad="50800" dist="38100" dir="2700000">
                    <a:srgbClr val="000000">
                      <a:alpha val="43000"/>
                    </a:srgbClr>
                  </a:outerShdw>
                </a:effectLst>
                <a:ea typeface="ＭＳ Ｐゴシック" pitchFamily="1" charset="-128"/>
                <a:cs typeface="Arial" charset="0"/>
              </a:rPr>
              <a:t>environment and math learning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contexts   </a:t>
            </a:r>
          </a:p>
          <a:p>
            <a:pPr>
              <a:defRPr/>
            </a:pPr>
            <a:r>
              <a:rPr lang="en-US" sz="2000" dirty="0" err="1">
                <a:effectLst>
                  <a:outerShdw blurRad="50800" dist="38100" dir="2700000">
                    <a:srgbClr val="000000">
                      <a:alpha val="43000"/>
                    </a:srgbClr>
                  </a:outerShdw>
                </a:effectLst>
                <a:ea typeface="ＭＳ Ｐゴシック" pitchFamily="1" charset="-128"/>
                <a:cs typeface="Arial" charset="0"/>
              </a:rPr>
              <a:t>e</a:t>
            </a:r>
            <a:r>
              <a:rPr lang="en-US" sz="2000" dirty="0">
                <a:effectLst>
                  <a:outerShdw blurRad="50800" dist="38100" dir="2700000">
                    <a:srgbClr val="000000">
                      <a:alpha val="43000"/>
                    </a:srgbClr>
                  </a:outerShdw>
                </a:effectLst>
                <a:ea typeface="ＭＳ Ｐゴシック" pitchFamily="1" charset="-128"/>
                <a:cs typeface="Arial" charset="0"/>
              </a:rPr>
              <a:t>)   Previous results and models on affect and mathematics learning</a:t>
            </a:r>
          </a:p>
          <a:p>
            <a:pPr>
              <a:defRPr/>
            </a:pPr>
            <a:r>
              <a:rPr lang="en-US" sz="2000" dirty="0">
                <a:effectLst>
                  <a:outerShdw blurRad="50800" dist="38100" dir="2700000">
                    <a:srgbClr val="000000">
                      <a:alpha val="43000"/>
                    </a:srgbClr>
                  </a:outerShdw>
                </a:effectLst>
                <a:ea typeface="ＭＳ Ｐゴシック" pitchFamily="1" charset="-128"/>
                <a:cs typeface="Arial" charset="0"/>
              </a:rPr>
              <a:t> </a:t>
            </a:r>
          </a:p>
          <a:p>
            <a:pPr>
              <a:defRPr/>
            </a:pPr>
            <a:r>
              <a:rPr lang="en-US" sz="2000" dirty="0">
                <a:effectLst>
                  <a:outerShdw blurRad="50800" dist="38100" dir="2700000">
                    <a:srgbClr val="000000">
                      <a:alpha val="43000"/>
                    </a:srgbClr>
                  </a:outerShdw>
                </a:effectLst>
                <a:ea typeface="ＭＳ Ｐゴシック" pitchFamily="1" charset="-128"/>
                <a:cs typeface="Arial" charset="0"/>
              </a:rPr>
              <a:t>Building on:</a:t>
            </a:r>
          </a:p>
          <a:p>
            <a:pPr>
              <a:defRPr/>
            </a:pPr>
            <a:endParaRPr lang="en-US" sz="2000" dirty="0">
              <a:effectLst>
                <a:outerShdw blurRad="50800" dist="38100" dir="2700000">
                  <a:srgbClr val="000000">
                    <a:alpha val="43000"/>
                  </a:srgbClr>
                </a:outerShdw>
              </a:effectLst>
              <a:ea typeface="ＭＳ Ｐゴシック" pitchFamily="1" charset="-128"/>
              <a:cs typeface="Arial" charset="0"/>
            </a:endParaRPr>
          </a:p>
          <a:p>
            <a:pPr marL="457200" indent="-457200">
              <a:buFontTx/>
              <a:buAutoNum type="alphaLcParenR"/>
              <a:defRPr/>
            </a:pPr>
            <a:r>
              <a:rPr lang="en-US" sz="2000" dirty="0">
                <a:effectLst>
                  <a:outerShdw blurRad="50800" dist="38100" dir="2700000">
                    <a:srgbClr val="000000">
                      <a:alpha val="43000"/>
                    </a:srgbClr>
                  </a:outerShdw>
                </a:effectLst>
                <a:ea typeface="ＭＳ Ｐゴシック" pitchFamily="1" charset="-128"/>
                <a:cs typeface="Arial" charset="0"/>
              </a:rPr>
              <a:t>Theory on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cognitive appraisals</a:t>
            </a:r>
            <a:r>
              <a:rPr lang="en-US" sz="2000" dirty="0">
                <a:solidFill>
                  <a:srgbClr val="FF6600"/>
                </a:solidFill>
                <a:effectLst>
                  <a:outerShdw blurRad="50800" dist="38100" dir="2700000">
                    <a:srgbClr val="000000">
                      <a:alpha val="43000"/>
                    </a:srgbClr>
                  </a:outerShdw>
                </a:effectLst>
                <a:ea typeface="ＭＳ Ｐゴシック" pitchFamily="1" charset="-128"/>
                <a:cs typeface="Arial" charset="0"/>
              </a:rPr>
              <a:t> </a:t>
            </a:r>
            <a:r>
              <a:rPr lang="en-US" sz="2000" dirty="0">
                <a:effectLst>
                  <a:outerShdw blurRad="50800" dist="38100" dir="2700000">
                    <a:srgbClr val="000000">
                      <a:alpha val="43000"/>
                    </a:srgbClr>
                  </a:outerShdw>
                </a:effectLst>
                <a:ea typeface="ＭＳ Ｐゴシック" pitchFamily="1" charset="-128"/>
                <a:cs typeface="Arial" charset="0"/>
              </a:rPr>
              <a:t>behind emotions </a:t>
            </a:r>
          </a:p>
          <a:p>
            <a:pPr marL="457200" indent="-457200">
              <a:buFontTx/>
              <a:buAutoNum type="alphaLcParenR"/>
              <a:defRPr/>
            </a:pPr>
            <a:r>
              <a:rPr lang="en-US" sz="2000" dirty="0">
                <a:effectLst>
                  <a:outerShdw blurRad="50800" dist="38100" dir="2700000">
                    <a:srgbClr val="000000">
                      <a:alpha val="43000"/>
                    </a:srgbClr>
                  </a:outerShdw>
                </a:effectLst>
                <a:ea typeface="ＭＳ Ｐゴシック" pitchFamily="1" charset="-128"/>
                <a:cs typeface="Arial" charset="0"/>
              </a:rPr>
              <a:t>Theory on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self-appraisals </a:t>
            </a:r>
            <a:r>
              <a:rPr lang="en-US" sz="2000" dirty="0">
                <a:effectLst>
                  <a:outerShdw blurRad="50800" dist="38100" dir="2700000">
                    <a:srgbClr val="000000">
                      <a:alpha val="43000"/>
                    </a:srgbClr>
                  </a:outerShdw>
                </a:effectLst>
                <a:ea typeface="ＭＳ Ｐゴシック" pitchFamily="1" charset="-128"/>
                <a:cs typeface="Arial" charset="0"/>
              </a:rPr>
              <a:t>behind powerful affective arousals</a:t>
            </a:r>
          </a:p>
          <a:p>
            <a:pPr marL="457200" indent="-457200">
              <a:defRPr/>
            </a:pPr>
            <a:r>
              <a:rPr lang="en-US" sz="2000" dirty="0" err="1">
                <a:effectLst>
                  <a:outerShdw blurRad="50800" dist="38100" dir="2700000">
                    <a:srgbClr val="000000">
                      <a:alpha val="43000"/>
                    </a:srgbClr>
                  </a:outerShdw>
                </a:effectLst>
                <a:ea typeface="ＭＳ Ｐゴシック" pitchFamily="1" charset="-128"/>
                <a:cs typeface="Arial" charset="0"/>
              </a:rPr>
              <a:t>c</a:t>
            </a:r>
            <a:r>
              <a:rPr lang="en-US" sz="2000" dirty="0">
                <a:effectLst>
                  <a:outerShdw blurRad="50800" dist="38100" dir="2700000">
                    <a:srgbClr val="000000">
                      <a:alpha val="43000"/>
                    </a:srgbClr>
                  </a:outerShdw>
                </a:effectLst>
                <a:ea typeface="ＭＳ Ｐゴシック" pitchFamily="1" charset="-128"/>
                <a:cs typeface="Arial" charset="0"/>
              </a:rPr>
              <a:t>)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Self-determination </a:t>
            </a:r>
            <a:r>
              <a:rPr lang="en-US" sz="2000" dirty="0" smtClean="0">
                <a:effectLst>
                  <a:outerShdw blurRad="50800" dist="38100" dir="2700000">
                    <a:srgbClr val="000000">
                      <a:alpha val="43000"/>
                    </a:srgbClr>
                  </a:outerShdw>
                </a:effectLst>
                <a:ea typeface="ＭＳ Ｐゴシック" pitchFamily="1" charset="-128"/>
                <a:cs typeface="Arial" charset="0"/>
              </a:rPr>
              <a:t>theory, agency</a:t>
            </a:r>
          </a:p>
          <a:p>
            <a:pPr marL="457200" indent="-457200">
              <a:buAutoNum type="alphaLcParenR" startAt="4"/>
              <a:defRPr/>
            </a:pPr>
            <a:r>
              <a:rPr lang="en-US" sz="2000" dirty="0" smtClean="0">
                <a:solidFill>
                  <a:srgbClr val="FFEC52"/>
                </a:solidFill>
                <a:effectLst>
                  <a:outerShdw blurRad="50800" dist="38100" dir="2700000">
                    <a:srgbClr val="000000">
                      <a:alpha val="43000"/>
                    </a:srgbClr>
                  </a:outerShdw>
                </a:effectLst>
                <a:ea typeface="ＭＳ Ｐゴシック" pitchFamily="1" charset="-128"/>
                <a:cs typeface="Arial" charset="0"/>
              </a:rPr>
              <a:t>Social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cognitive </a:t>
            </a:r>
            <a:r>
              <a:rPr lang="en-US" sz="2000" dirty="0">
                <a:effectLst>
                  <a:outerShdw blurRad="50800" dist="38100" dir="2700000">
                    <a:srgbClr val="000000">
                      <a:alpha val="43000"/>
                    </a:srgbClr>
                  </a:outerShdw>
                </a:effectLst>
                <a:ea typeface="ＭＳ Ｐゴシック" pitchFamily="1" charset="-128"/>
                <a:cs typeface="Arial" charset="0"/>
              </a:rPr>
              <a:t>theories on self-efficacy and self-</a:t>
            </a:r>
            <a:r>
              <a:rPr lang="en-US" sz="2000" dirty="0" smtClean="0">
                <a:effectLst>
                  <a:outerShdw blurRad="50800" dist="38100" dir="2700000">
                    <a:srgbClr val="000000">
                      <a:alpha val="43000"/>
                    </a:srgbClr>
                  </a:outerShdw>
                </a:effectLst>
                <a:ea typeface="ＭＳ Ｐゴシック" pitchFamily="1" charset="-128"/>
                <a:cs typeface="Arial" charset="0"/>
              </a:rPr>
              <a:t>regulation</a:t>
            </a:r>
          </a:p>
          <a:p>
            <a:pPr>
              <a:defRPr/>
            </a:pPr>
            <a:r>
              <a:rPr lang="en-US" sz="2000" dirty="0" err="1">
                <a:effectLst>
                  <a:outerShdw blurRad="50800" dist="38100" dir="2700000">
                    <a:srgbClr val="000000">
                      <a:alpha val="43000"/>
                    </a:srgbClr>
                  </a:outerShdw>
                </a:effectLst>
                <a:ea typeface="ＭＳ Ｐゴシック" pitchFamily="1" charset="-128"/>
                <a:cs typeface="Arial" charset="0"/>
              </a:rPr>
              <a:t>e</a:t>
            </a:r>
            <a:r>
              <a:rPr lang="en-US" sz="2000" dirty="0">
                <a:effectLst>
                  <a:outerShdw blurRad="50800" dist="38100" dir="2700000">
                    <a:srgbClr val="000000">
                      <a:alpha val="43000"/>
                    </a:srgbClr>
                  </a:outerShdw>
                </a:effectLst>
                <a:ea typeface="ＭＳ Ｐゴシック" pitchFamily="1" charset="-128"/>
                <a:cs typeface="Arial" charset="0"/>
              </a:rPr>
              <a:t>)   </a:t>
            </a:r>
            <a:r>
              <a:rPr lang="en-US" sz="2000" dirty="0">
                <a:solidFill>
                  <a:srgbClr val="FFEC52"/>
                </a:solidFill>
                <a:effectLst>
                  <a:outerShdw blurRad="50800" dist="38100" dir="2700000">
                    <a:srgbClr val="000000">
                      <a:alpha val="43000"/>
                    </a:srgbClr>
                  </a:outerShdw>
                </a:effectLst>
                <a:ea typeface="ＭＳ Ｐゴシック" pitchFamily="1" charset="-128"/>
                <a:cs typeface="Arial" charset="0"/>
              </a:rPr>
              <a:t>Humanistic perspectives </a:t>
            </a:r>
            <a:r>
              <a:rPr lang="en-US" sz="2000" dirty="0">
                <a:effectLst>
                  <a:outerShdw blurRad="50800" dist="38100" dir="2700000">
                    <a:srgbClr val="000000">
                      <a:alpha val="43000"/>
                    </a:srgbClr>
                  </a:outerShdw>
                </a:effectLst>
                <a:ea typeface="ＭＳ Ｐゴシック" pitchFamily="1" charset="-128"/>
                <a:cs typeface="Arial" charset="0"/>
              </a:rPr>
              <a:t>on learning </a:t>
            </a:r>
          </a:p>
          <a:p>
            <a:pPr>
              <a:defRPr/>
            </a:pPr>
            <a:endParaRPr lang="en-US" dirty="0">
              <a:effectLst>
                <a:outerShdw blurRad="50800" dist="38100" dir="2700000" algn="tl" rotWithShape="0">
                  <a:srgbClr val="000000">
                    <a:alpha val="43000"/>
                  </a:srgbClr>
                </a:outerShdw>
              </a:effectLst>
              <a:ea typeface="ＭＳ Ｐゴシック" pitchFamily="1" charset="-128"/>
              <a:cs typeface="Arial"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888"/>
            <a:ext cx="7772400" cy="504825"/>
          </a:xfrm>
        </p:spPr>
        <p:txBody>
          <a:bodyPr/>
          <a:lstStyle/>
          <a:p>
            <a:pPr marL="457200" indent="-457200">
              <a:spcAft>
                <a:spcPct val="20000"/>
              </a:spcAft>
              <a:defRPr/>
            </a:pPr>
            <a:r>
              <a:rPr lang="en-US" sz="3200" kern="1200" dirty="0" smtClean="0">
                <a:solidFill>
                  <a:srgbClr val="FFEC52"/>
                </a:solidFill>
                <a:effectLst>
                  <a:outerShdw blurRad="38100" dist="38100" dir="2700000" algn="tl">
                    <a:srgbClr val="000000"/>
                  </a:outerShdw>
                </a:effectLst>
                <a:latin typeface="Times New Roman" pitchFamily="1" charset="0"/>
                <a:cs typeface="+mn-cs"/>
              </a:rPr>
              <a:t>A Learning Model – Self-system Processes </a:t>
            </a:r>
            <a:endParaRPr lang="de-DE" dirty="0">
              <a:cs typeface="+mj-cs"/>
            </a:endParaRPr>
          </a:p>
        </p:txBody>
      </p:sp>
      <p:graphicFrame>
        <p:nvGraphicFramePr>
          <p:cNvPr id="6" name="Content Placeholder 5"/>
          <p:cNvGraphicFramePr>
            <a:graphicFrameLocks noGrp="1"/>
          </p:cNvGraphicFramePr>
          <p:nvPr>
            <p:ph idx="1"/>
          </p:nvPr>
        </p:nvGraphicFramePr>
        <p:xfrm>
          <a:off x="107504" y="952500"/>
          <a:ext cx="8820150" cy="59055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8101013" y="6237288"/>
            <a:ext cx="719137" cy="431800"/>
          </a:xfrm>
        </p:spPr>
        <p:txBody>
          <a:bodyPr/>
          <a:lstStyle/>
          <a:p>
            <a:pPr>
              <a:defRPr/>
            </a:pPr>
            <a:r>
              <a:rPr lang="en-US" dirty="0"/>
              <a:t>9</a:t>
            </a:r>
          </a:p>
        </p:txBody>
      </p:sp>
      <p:sp>
        <p:nvSpPr>
          <p:cNvPr id="23557" name="Right Arrow 7"/>
          <p:cNvSpPr>
            <a:spLocks noChangeArrowheads="1"/>
          </p:cNvSpPr>
          <p:nvPr/>
        </p:nvSpPr>
        <p:spPr bwMode="auto">
          <a:xfrm>
            <a:off x="1971675" y="2490788"/>
            <a:ext cx="1054100" cy="320675"/>
          </a:xfrm>
          <a:prstGeom prst="rightArrow">
            <a:avLst>
              <a:gd name="adj1" fmla="val 50000"/>
              <a:gd name="adj2" fmla="val 49977"/>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3558" name="Right Arrow 12"/>
          <p:cNvSpPr>
            <a:spLocks noChangeArrowheads="1"/>
          </p:cNvSpPr>
          <p:nvPr/>
        </p:nvSpPr>
        <p:spPr bwMode="auto">
          <a:xfrm>
            <a:off x="2724150" y="4741863"/>
            <a:ext cx="576263" cy="287337"/>
          </a:xfrm>
          <a:prstGeom prst="rightArrow">
            <a:avLst>
              <a:gd name="adj1" fmla="val 50000"/>
              <a:gd name="adj2" fmla="val 50138"/>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11" name="Rectangle 10"/>
          <p:cNvSpPr/>
          <p:nvPr/>
        </p:nvSpPr>
        <p:spPr bwMode="auto">
          <a:xfrm>
            <a:off x="395288" y="2276475"/>
            <a:ext cx="1512887" cy="792163"/>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Past events and experiences</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16" name="Rectangle 15"/>
          <p:cNvSpPr/>
          <p:nvPr/>
        </p:nvSpPr>
        <p:spPr bwMode="auto">
          <a:xfrm>
            <a:off x="6799263" y="2143125"/>
            <a:ext cx="2089150" cy="113188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Metacognitive, Cognitive and Affective sets; Behavioral patterns</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23561" name="Right Arrow 16"/>
          <p:cNvSpPr>
            <a:spLocks noChangeArrowheads="1"/>
          </p:cNvSpPr>
          <p:nvPr/>
        </p:nvSpPr>
        <p:spPr bwMode="auto">
          <a:xfrm>
            <a:off x="5754688" y="2546350"/>
            <a:ext cx="1049337" cy="323850"/>
          </a:xfrm>
          <a:prstGeom prst="rightArrow">
            <a:avLst>
              <a:gd name="adj1" fmla="val 50000"/>
              <a:gd name="adj2" fmla="val 49998"/>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1" name="Rectangle 20"/>
          <p:cNvSpPr/>
          <p:nvPr/>
        </p:nvSpPr>
        <p:spPr bwMode="auto">
          <a:xfrm>
            <a:off x="7645400" y="4354513"/>
            <a:ext cx="1247775" cy="10620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New learning experience</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12" name="Rounded Rectangle 11"/>
          <p:cNvSpPr/>
          <p:nvPr/>
        </p:nvSpPr>
        <p:spPr bwMode="auto">
          <a:xfrm>
            <a:off x="2970213" y="944563"/>
            <a:ext cx="2897187" cy="647700"/>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Socio-cultural and contextual features; Personality aspects</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23" name="Rounded Rectangle 22"/>
          <p:cNvSpPr/>
          <p:nvPr/>
        </p:nvSpPr>
        <p:spPr bwMode="auto">
          <a:xfrm>
            <a:off x="2951163" y="5921375"/>
            <a:ext cx="2266950" cy="647700"/>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Contextual and socio-cultural environment</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23565" name="Right Arrow 23"/>
          <p:cNvSpPr>
            <a:spLocks noChangeArrowheads="1"/>
          </p:cNvSpPr>
          <p:nvPr/>
        </p:nvSpPr>
        <p:spPr bwMode="auto">
          <a:xfrm>
            <a:off x="4826000" y="4732338"/>
            <a:ext cx="609600" cy="304800"/>
          </a:xfrm>
          <a:prstGeom prst="rightArrow">
            <a:avLst>
              <a:gd name="adj1" fmla="val 50000"/>
              <a:gd name="adj2" fmla="val 49880"/>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3566" name="Right Arrow 24"/>
          <p:cNvSpPr>
            <a:spLocks noChangeArrowheads="1"/>
          </p:cNvSpPr>
          <p:nvPr/>
        </p:nvSpPr>
        <p:spPr bwMode="auto">
          <a:xfrm>
            <a:off x="7051675" y="4751388"/>
            <a:ext cx="546100" cy="287337"/>
          </a:xfrm>
          <a:prstGeom prst="rightArrow">
            <a:avLst>
              <a:gd name="adj1" fmla="val 50000"/>
              <a:gd name="adj2" fmla="val 50118"/>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14" name="Oval 13"/>
          <p:cNvSpPr/>
          <p:nvPr/>
        </p:nvSpPr>
        <p:spPr bwMode="auto">
          <a:xfrm>
            <a:off x="3025775" y="1989138"/>
            <a:ext cx="2625725" cy="1439862"/>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a:effectLst>
                  <a:outerShdw blurRad="38100" dist="38100" dir="2700000" algn="tl">
                    <a:srgbClr val="000000"/>
                  </a:outerShdw>
                </a:effectLst>
              </a:rPr>
              <a:t>Interpretation and evaluation of self, events and experiences </a:t>
            </a:r>
            <a:endParaRPr lang="de-DE" sz="1600">
              <a:effectLst>
                <a:outerShdw blurRad="38100" dist="38100" dir="2700000" algn="tl">
                  <a:srgbClr val="000000"/>
                </a:outerShdw>
              </a:effectLst>
            </a:endParaRPr>
          </a:p>
        </p:txBody>
      </p:sp>
      <p:sp>
        <p:nvSpPr>
          <p:cNvPr id="22" name="Oval 21"/>
          <p:cNvSpPr/>
          <p:nvPr/>
        </p:nvSpPr>
        <p:spPr bwMode="auto">
          <a:xfrm>
            <a:off x="179388" y="4030663"/>
            <a:ext cx="2503487" cy="1584325"/>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Personal capacities &amp; processes; </a:t>
            </a:r>
          </a:p>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Self-states; Self-regulation</a:t>
            </a:r>
          </a:p>
          <a:p>
            <a:pPr eaLnBrk="0" hangingPunct="0">
              <a:defRPr/>
            </a:pPr>
            <a:endParaRPr lang="de-DE" sz="1600" dirty="0">
              <a:ea typeface="ＭＳ Ｐゴシック" pitchFamily="1" charset="-128"/>
              <a:cs typeface="Arial" charset="0"/>
            </a:endParaRPr>
          </a:p>
        </p:txBody>
      </p:sp>
      <p:sp>
        <p:nvSpPr>
          <p:cNvPr id="26" name="Oval 25"/>
          <p:cNvSpPr/>
          <p:nvPr/>
        </p:nvSpPr>
        <p:spPr bwMode="auto">
          <a:xfrm>
            <a:off x="3265488" y="4260850"/>
            <a:ext cx="1525587" cy="1130300"/>
          </a:xfrm>
          <a:prstGeom prst="ellipse">
            <a:avLst/>
          </a:prstGeom>
          <a:solidFill>
            <a:srgbClr val="FF9900"/>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algn="ctr" eaLnBrk="0" hangingPunct="0">
              <a:defRPr/>
            </a:pPr>
            <a:r>
              <a:rPr lang="en-US" sz="1600" dirty="0">
                <a:effectLst>
                  <a:outerShdw blurRad="38100" dist="38100" dir="2700000" algn="tl">
                    <a:srgbClr val="000000">
                      <a:alpha val="43137"/>
                    </a:srgbClr>
                  </a:outerShdw>
                </a:effectLst>
                <a:ea typeface="ＭＳ Ｐゴシック" pitchFamily="1" charset="-128"/>
                <a:cs typeface="Arial" charset="0"/>
              </a:rPr>
              <a:t>Learning situation</a:t>
            </a:r>
            <a:endParaRPr lang="de-DE" sz="1600" dirty="0">
              <a:effectLst>
                <a:outerShdw blurRad="38100" dist="38100" dir="2700000" algn="tl">
                  <a:srgbClr val="000000">
                    <a:alpha val="43137"/>
                  </a:srgbClr>
                </a:outerShdw>
              </a:effectLst>
              <a:ea typeface="ＭＳ Ｐゴシック" pitchFamily="1" charset="-128"/>
              <a:cs typeface="Arial" charset="0"/>
            </a:endParaRPr>
          </a:p>
        </p:txBody>
      </p:sp>
      <p:sp>
        <p:nvSpPr>
          <p:cNvPr id="27" name="TextBox 26"/>
          <p:cNvSpPr txBox="1"/>
          <p:nvPr/>
        </p:nvSpPr>
        <p:spPr>
          <a:xfrm>
            <a:off x="87313" y="5721350"/>
            <a:ext cx="2846387" cy="400050"/>
          </a:xfrm>
          <a:prstGeom prst="rect">
            <a:avLst/>
          </a:prstGeom>
          <a:noFill/>
        </p:spPr>
        <p:txBody>
          <a:bodyPr>
            <a:prstTxWarp prst="textNoShape">
              <a:avLst/>
            </a:prstTxWarp>
            <a:spAutoFit/>
          </a:bodyPr>
          <a:lstStyle/>
          <a:p>
            <a:pPr algn="ctr" eaLnBrk="0" hangingPunct="0">
              <a:defRPr/>
            </a:pPr>
            <a:r>
              <a:rPr lang="en-US" sz="2000">
                <a:solidFill>
                  <a:srgbClr val="FFFFFF"/>
                </a:solidFill>
                <a:effectLst>
                  <a:outerShdw blurRad="38100" dist="38100" dir="2700000" algn="tl">
                    <a:srgbClr val="000000"/>
                  </a:outerShdw>
                </a:effectLst>
              </a:rPr>
              <a:t>Self-system processes</a:t>
            </a:r>
          </a:p>
        </p:txBody>
      </p:sp>
      <p:sp>
        <p:nvSpPr>
          <p:cNvPr id="28" name="TextBox 27"/>
          <p:cNvSpPr txBox="1"/>
          <p:nvPr/>
        </p:nvSpPr>
        <p:spPr>
          <a:xfrm>
            <a:off x="6905625" y="1589088"/>
            <a:ext cx="1987550" cy="400050"/>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ＭＳ Ｐゴシック" pitchFamily="1" charset="-128"/>
                <a:cs typeface="Arial" charset="0"/>
              </a:rPr>
              <a:t>Self-systems</a:t>
            </a:r>
            <a:endParaRPr lang="de-DE" sz="2000" dirty="0">
              <a:effectLst>
                <a:outerShdw blurRad="38100" dist="38100" dir="2700000" algn="tl">
                  <a:srgbClr val="000000">
                    <a:alpha val="43137"/>
                  </a:srgbClr>
                </a:outerShdw>
              </a:effectLst>
              <a:ea typeface="ＭＳ Ｐゴシック" pitchFamily="1" charset="-128"/>
              <a:cs typeface="Arial" charset="0"/>
            </a:endParaRPr>
          </a:p>
        </p:txBody>
      </p:sp>
      <p:sp>
        <p:nvSpPr>
          <p:cNvPr id="23572" name="Down Arrow 8191"/>
          <p:cNvSpPr>
            <a:spLocks noChangeArrowheads="1"/>
          </p:cNvSpPr>
          <p:nvPr/>
        </p:nvSpPr>
        <p:spPr bwMode="auto">
          <a:xfrm>
            <a:off x="4284663" y="1592263"/>
            <a:ext cx="134937" cy="396875"/>
          </a:xfrm>
          <a:prstGeom prst="downArrow">
            <a:avLst>
              <a:gd name="adj1" fmla="val 50000"/>
              <a:gd name="adj2" fmla="val 50327"/>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23573" name="Up Arrow 8194"/>
          <p:cNvSpPr>
            <a:spLocks noChangeArrowheads="1"/>
          </p:cNvSpPr>
          <p:nvPr/>
        </p:nvSpPr>
        <p:spPr bwMode="auto">
          <a:xfrm flipH="1">
            <a:off x="3924300" y="5416550"/>
            <a:ext cx="109538" cy="504825"/>
          </a:xfrm>
          <a:prstGeom prst="upArrow">
            <a:avLst>
              <a:gd name="adj1" fmla="val 50000"/>
              <a:gd name="adj2" fmla="val 49842"/>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
        <p:nvSpPr>
          <p:cNvPr id="4" name="Rectangle 3"/>
          <p:cNvSpPr/>
          <p:nvPr/>
        </p:nvSpPr>
        <p:spPr bwMode="auto">
          <a:xfrm>
            <a:off x="5432425" y="4354513"/>
            <a:ext cx="1592263" cy="105092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prstTxWarp prst="textNoShape">
              <a:avLst/>
            </a:prstTxWarp>
          </a:bodyPr>
          <a:lstStyle/>
          <a:p>
            <a:pPr algn="ctr" eaLnBrk="0" hangingPunct="0">
              <a:defRPr/>
            </a:pPr>
            <a:r>
              <a:rPr lang="en-US" sz="1600" dirty="0">
                <a:solidFill>
                  <a:srgbClr val="FFFFFF"/>
                </a:solidFill>
                <a:effectLst>
                  <a:outerShdw blurRad="38100" dist="38100" dir="2700000" algn="tl">
                    <a:srgbClr val="000000">
                      <a:alpha val="43137"/>
                    </a:srgbClr>
                  </a:outerShdw>
                </a:effectLst>
                <a:ea typeface="ＭＳ Ｐゴシック" pitchFamily="1" charset="-128"/>
                <a:cs typeface="Arial" charset="0"/>
              </a:rPr>
              <a:t>Performances; </a:t>
            </a:r>
          </a:p>
          <a:p>
            <a:pPr algn="ctr" eaLnBrk="0" hangingPunct="0">
              <a:defRPr/>
            </a:pPr>
            <a:r>
              <a:rPr lang="en-US" sz="1600" dirty="0">
                <a:solidFill>
                  <a:srgbClr val="FFFFFF"/>
                </a:solidFill>
                <a:effectLst>
                  <a:outerShdw blurRad="38100" dist="38100" dir="2700000" algn="tl">
                    <a:srgbClr val="000000">
                      <a:alpha val="43137"/>
                    </a:srgbClr>
                  </a:outerShdw>
                </a:effectLst>
                <a:ea typeface="ＭＳ Ｐゴシック" pitchFamily="1" charset="-128"/>
                <a:cs typeface="Arial" charset="0"/>
              </a:rPr>
              <a:t>Affective experience</a:t>
            </a:r>
            <a:endParaRPr lang="de-DE" dirty="0">
              <a:effectLst>
                <a:outerShdw blurRad="38100" dist="38100" dir="2700000" algn="tl">
                  <a:srgbClr val="000000">
                    <a:alpha val="43137"/>
                  </a:srgbClr>
                </a:outerShdw>
              </a:effectLst>
              <a:ea typeface="ＭＳ Ｐゴシック" pitchFamily="1" charset="-128"/>
              <a:cs typeface="Arial" charset="0"/>
            </a:endParaRPr>
          </a:p>
        </p:txBody>
      </p:sp>
      <p:sp>
        <p:nvSpPr>
          <p:cNvPr id="19" name="L-Shape 18"/>
          <p:cNvSpPr/>
          <p:nvPr/>
        </p:nvSpPr>
        <p:spPr bwMode="auto">
          <a:xfrm rot="16200000">
            <a:off x="7483475" y="3328988"/>
            <a:ext cx="401637" cy="319088"/>
          </a:xfrm>
          <a:prstGeom prst="corner">
            <a:avLst>
              <a:gd name="adj1" fmla="val 46869"/>
              <a:gd name="adj2" fmla="val 50000"/>
            </a:avLst>
          </a:prstGeom>
          <a:solidFill>
            <a:schemeClr val="tx1"/>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eaLnBrk="0" hangingPunct="0">
              <a:defRPr/>
            </a:pPr>
            <a:endParaRPr lang="de-DE">
              <a:ea typeface="ＭＳ Ｐゴシック" pitchFamily="1" charset="-128"/>
              <a:cs typeface="Arial" charset="0"/>
            </a:endParaRPr>
          </a:p>
        </p:txBody>
      </p:sp>
      <p:sp>
        <p:nvSpPr>
          <p:cNvPr id="29" name="Bent-Up Arrow 28"/>
          <p:cNvSpPr/>
          <p:nvPr/>
        </p:nvSpPr>
        <p:spPr bwMode="auto">
          <a:xfrm rot="10800000">
            <a:off x="1252538" y="3556000"/>
            <a:ext cx="1879600" cy="474663"/>
          </a:xfrm>
          <a:prstGeom prst="bentUpArrow">
            <a:avLst/>
          </a:prstGeom>
          <a:solidFill>
            <a:schemeClr val="tx1"/>
          </a:solidFill>
          <a:ln w="9525" cap="flat" cmpd="sng" algn="ctr">
            <a:solidFill>
              <a:schemeClr val="tx1"/>
            </a:solidFill>
            <a:prstDash val="solid"/>
            <a:round/>
            <a:headEnd type="none" w="med" len="med"/>
            <a:tailEnd type="none" w="med" len="med"/>
          </a:ln>
          <a:effectLst/>
          <a:extLst/>
        </p:spPr>
        <p:txBody>
          <a:bodyPr>
            <a:prstTxWarp prst="textNoShape">
              <a:avLst/>
            </a:prstTxWarp>
          </a:bodyPr>
          <a:lstStyle/>
          <a:p>
            <a:pPr eaLnBrk="0" hangingPunct="0">
              <a:defRPr/>
            </a:pPr>
            <a:endParaRPr lang="de-DE">
              <a:ea typeface="ＭＳ Ｐゴシック" pitchFamily="1" charset="-128"/>
              <a:cs typeface="Arial" charset="0"/>
            </a:endParaRPr>
          </a:p>
        </p:txBody>
      </p:sp>
      <p:sp>
        <p:nvSpPr>
          <p:cNvPr id="23577" name="Flowchart: Process 29"/>
          <p:cNvSpPr>
            <a:spLocks noChangeArrowheads="1"/>
          </p:cNvSpPr>
          <p:nvPr/>
        </p:nvSpPr>
        <p:spPr bwMode="auto">
          <a:xfrm>
            <a:off x="3132138" y="3556000"/>
            <a:ext cx="4392612" cy="133350"/>
          </a:xfrm>
          <a:prstGeom prst="flowChartProcess">
            <a:avLst/>
          </a:prstGeom>
          <a:solidFill>
            <a:schemeClr val="tx1"/>
          </a:solidFill>
          <a:ln w="9525">
            <a:solidFill>
              <a:schemeClr val="tx1"/>
            </a:solidFill>
            <a:round/>
            <a:headEnd/>
            <a:tailEnd/>
          </a:ln>
        </p:spPr>
        <p:txBody>
          <a:bodyPr>
            <a:prstTxWarp prst="textNoShape">
              <a:avLst/>
            </a:prstTxWarp>
          </a:bodyPr>
          <a:lstStyle/>
          <a:p>
            <a:pPr eaLnBrk="0" hangingPunct="0"/>
            <a:endParaRPr lang="de-DE"/>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olumns">
  <a:themeElements>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fontScheme name="Colum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2004:Templates:Presentations:Designs:Columns</Template>
  <TotalTime>425</TotalTime>
  <Words>2134</Words>
  <Application>Microsoft Macintosh PowerPoint</Application>
  <PresentationFormat>On-screen Show (4:3)</PresentationFormat>
  <Paragraphs>275</Paragraphs>
  <Slides>24</Slides>
  <Notes>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Columns</vt:lpstr>
      <vt:lpstr>Worksheet</vt:lpstr>
      <vt:lpstr>Excel.Sheet.8</vt:lpstr>
      <vt:lpstr> From Theory to Practice:   The Lengthy Way of Affect into Classrooms and Practices </vt:lpstr>
      <vt:lpstr>Overview of the Presentation</vt:lpstr>
      <vt:lpstr> Research on Affect  in Mathematics Education </vt:lpstr>
      <vt:lpstr> Findings on Affect in Learning Mathematics </vt:lpstr>
      <vt:lpstr>Affect and Gender Differences in Mathematics  – OECD PISA 2003 Results</vt:lpstr>
      <vt:lpstr>How to understand the role of affect in learning processes? </vt:lpstr>
      <vt:lpstr>Affect and Learning</vt:lpstr>
      <vt:lpstr>Developing a bit further…  </vt:lpstr>
      <vt:lpstr>A Learning Model – Self-system Processes </vt:lpstr>
      <vt:lpstr>How to increase positive experiences and learning in classrooms?</vt:lpstr>
      <vt:lpstr>Students’ Gains from Inquiry-Based Learning in Mathematics   - Findings from a Follow-up Evaluation Project</vt:lpstr>
      <vt:lpstr> Included Studies of Student Outcomes </vt:lpstr>
      <vt:lpstr>Slide 13</vt:lpstr>
      <vt:lpstr>Differences in affective &amp; social gains</vt:lpstr>
      <vt:lpstr>Learning gains reported by students - Open-ended responses from the survey</vt:lpstr>
      <vt:lpstr>Learning gains &amp; Observed classroom practices</vt:lpstr>
      <vt:lpstr>Observed social atmosphere -  Four different IBL classes</vt:lpstr>
      <vt:lpstr>Reported learning gains -  The same four IBL classes</vt:lpstr>
      <vt:lpstr>Student descriptions of the processes</vt:lpstr>
      <vt:lpstr>Student descriptions ……</vt:lpstr>
      <vt:lpstr>Concluding Remarks  </vt:lpstr>
      <vt:lpstr>Better approaches to mathematics learning will not only emphasize immediate and easily measurable cognitive outcomes, but will also consider learning situations as important occasions for meaningful engagement and personal cognitive, affective and social growth.</vt:lpstr>
      <vt:lpstr>Important issues to be considered</vt:lpstr>
      <vt:lpstr>Slide 24</vt:lpstr>
    </vt:vector>
  </TitlesOfParts>
  <Company>Marja-Liisa Hassi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Undergraduate Students Through Mathematical Thinking and Learning</dc:title>
  <dc:creator>Marja-Liisa Hassi</dc:creator>
  <cp:lastModifiedBy>Marja-Liisa Hassi</cp:lastModifiedBy>
  <cp:revision>838</cp:revision>
  <dcterms:created xsi:type="dcterms:W3CDTF">2013-07-18T18:27:15Z</dcterms:created>
  <dcterms:modified xsi:type="dcterms:W3CDTF">2013-07-18T18:32:04Z</dcterms:modified>
</cp:coreProperties>
</file>