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8" r:id="rId1"/>
  </p:sldMasterIdLst>
  <p:notesMasterIdLst>
    <p:notesMasterId r:id="rId3"/>
  </p:notesMasterIdLst>
  <p:handoutMasterIdLst>
    <p:handoutMasterId r:id="rId4"/>
  </p:handoutMasterIdLst>
  <p:sldIdLst>
    <p:sldId id="256" r:id="rId2"/>
  </p:sldIdLst>
  <p:sldSz cx="42062400" cy="31089600"/>
  <p:notesSz cx="147828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00"/>
    <a:srgbClr val="3333FF"/>
    <a:srgbClr val="6600CC"/>
    <a:srgbClr val="333399"/>
    <a:srgbClr val="9101FD"/>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7458" autoAdjust="0"/>
    <p:restoredTop sz="98995" autoAdjust="0"/>
  </p:normalViewPr>
  <p:slideViewPr>
    <p:cSldViewPr snapToGrid="0">
      <p:cViewPr>
        <p:scale>
          <a:sx n="35" d="100"/>
          <a:sy n="35" d="100"/>
        </p:scale>
        <p:origin x="792" y="3810"/>
      </p:cViewPr>
      <p:guideLst>
        <p:guide orient="horz" pos="9792"/>
        <p:guide pos="13248"/>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6407219" cy="465139"/>
          </a:xfrm>
          <a:prstGeom prst="rect">
            <a:avLst/>
          </a:prstGeom>
        </p:spPr>
        <p:txBody>
          <a:bodyPr vert="horz" lIns="135015" tIns="67507" rIns="135015" bIns="67507" rtlCol="0"/>
          <a:lstStyle>
            <a:lvl1pPr algn="l">
              <a:defRPr sz="1800"/>
            </a:lvl1pPr>
          </a:lstStyle>
          <a:p>
            <a:endParaRPr lang="en-US"/>
          </a:p>
        </p:txBody>
      </p:sp>
      <p:sp>
        <p:nvSpPr>
          <p:cNvPr id="3" name="Date Placeholder 2"/>
          <p:cNvSpPr>
            <a:spLocks noGrp="1"/>
          </p:cNvSpPr>
          <p:nvPr>
            <p:ph type="dt" sz="quarter" idx="1"/>
          </p:nvPr>
        </p:nvSpPr>
        <p:spPr>
          <a:xfrm>
            <a:off x="8372235" y="0"/>
            <a:ext cx="6407219" cy="465139"/>
          </a:xfrm>
          <a:prstGeom prst="rect">
            <a:avLst/>
          </a:prstGeom>
        </p:spPr>
        <p:txBody>
          <a:bodyPr vert="horz" lIns="135015" tIns="67507" rIns="135015" bIns="67507" rtlCol="0"/>
          <a:lstStyle>
            <a:lvl1pPr algn="r">
              <a:defRPr sz="1800"/>
            </a:lvl1pPr>
          </a:lstStyle>
          <a:p>
            <a:fld id="{49829EE1-39A3-413C-92AA-EBC6DCCDD291}" type="datetimeFigureOut">
              <a:rPr lang="en-US" smtClean="0"/>
              <a:pPr/>
              <a:t>8/2/2011</a:t>
            </a:fld>
            <a:endParaRPr lang="en-US"/>
          </a:p>
        </p:txBody>
      </p:sp>
      <p:sp>
        <p:nvSpPr>
          <p:cNvPr id="4" name="Footer Placeholder 3"/>
          <p:cNvSpPr>
            <a:spLocks noGrp="1"/>
          </p:cNvSpPr>
          <p:nvPr>
            <p:ph type="ftr" sz="quarter" idx="2"/>
          </p:nvPr>
        </p:nvSpPr>
        <p:spPr>
          <a:xfrm>
            <a:off x="2" y="8829674"/>
            <a:ext cx="6407219" cy="465139"/>
          </a:xfrm>
          <a:prstGeom prst="rect">
            <a:avLst/>
          </a:prstGeom>
        </p:spPr>
        <p:txBody>
          <a:bodyPr vert="horz" lIns="135015" tIns="67507" rIns="135015" bIns="67507" rtlCol="0" anchor="b"/>
          <a:lstStyle>
            <a:lvl1pPr algn="l">
              <a:defRPr sz="1800"/>
            </a:lvl1pPr>
          </a:lstStyle>
          <a:p>
            <a:endParaRPr lang="en-US"/>
          </a:p>
        </p:txBody>
      </p:sp>
      <p:sp>
        <p:nvSpPr>
          <p:cNvPr id="5" name="Slide Number Placeholder 4"/>
          <p:cNvSpPr>
            <a:spLocks noGrp="1"/>
          </p:cNvSpPr>
          <p:nvPr>
            <p:ph type="sldNum" sz="quarter" idx="3"/>
          </p:nvPr>
        </p:nvSpPr>
        <p:spPr>
          <a:xfrm>
            <a:off x="8372235" y="8829674"/>
            <a:ext cx="6407219" cy="465139"/>
          </a:xfrm>
          <a:prstGeom prst="rect">
            <a:avLst/>
          </a:prstGeom>
        </p:spPr>
        <p:txBody>
          <a:bodyPr vert="horz" lIns="135015" tIns="67507" rIns="135015" bIns="67507" rtlCol="0" anchor="b"/>
          <a:lstStyle>
            <a:lvl1pPr algn="r">
              <a:defRPr sz="1800"/>
            </a:lvl1pPr>
          </a:lstStyle>
          <a:p>
            <a:fld id="{0E1B50FC-CC7C-4598-BA96-AFF7BF235A9F}"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6406890" cy="465219"/>
          </a:xfrm>
          <a:prstGeom prst="rect">
            <a:avLst/>
          </a:prstGeom>
        </p:spPr>
        <p:txBody>
          <a:bodyPr vert="horz" lIns="91432" tIns="45716" rIns="91432" bIns="45716" rtlCol="0"/>
          <a:lstStyle>
            <a:lvl1pPr algn="l">
              <a:defRPr sz="1200">
                <a:cs typeface="+mn-cs"/>
              </a:defRPr>
            </a:lvl1pPr>
          </a:lstStyle>
          <a:p>
            <a:pPr>
              <a:defRPr/>
            </a:pPr>
            <a:endParaRPr lang="en-US"/>
          </a:p>
        </p:txBody>
      </p:sp>
      <p:sp>
        <p:nvSpPr>
          <p:cNvPr id="3" name="Date Placeholder 2"/>
          <p:cNvSpPr>
            <a:spLocks noGrp="1"/>
          </p:cNvSpPr>
          <p:nvPr>
            <p:ph type="dt" idx="1"/>
          </p:nvPr>
        </p:nvSpPr>
        <p:spPr>
          <a:xfrm>
            <a:off x="8373390" y="1"/>
            <a:ext cx="6406890" cy="465219"/>
          </a:xfrm>
          <a:prstGeom prst="rect">
            <a:avLst/>
          </a:prstGeom>
        </p:spPr>
        <p:txBody>
          <a:bodyPr vert="horz" lIns="91432" tIns="45716" rIns="91432" bIns="45716" rtlCol="0"/>
          <a:lstStyle>
            <a:lvl1pPr algn="r">
              <a:defRPr sz="1200">
                <a:cs typeface="+mn-cs"/>
              </a:defRPr>
            </a:lvl1pPr>
          </a:lstStyle>
          <a:p>
            <a:pPr>
              <a:defRPr/>
            </a:pPr>
            <a:fld id="{A7CFA0E9-AA87-4BD2-BF92-AB1A4F05B622}" type="datetimeFigureOut">
              <a:rPr lang="en-US"/>
              <a:pPr>
                <a:defRPr/>
              </a:pPr>
              <a:t>8/2/2011</a:t>
            </a:fld>
            <a:endParaRPr lang="en-US"/>
          </a:p>
        </p:txBody>
      </p:sp>
      <p:sp>
        <p:nvSpPr>
          <p:cNvPr id="4" name="Slide Image Placeholder 3"/>
          <p:cNvSpPr>
            <a:spLocks noGrp="1" noRot="1" noChangeAspect="1"/>
          </p:cNvSpPr>
          <p:nvPr>
            <p:ph type="sldImg" idx="2"/>
          </p:nvPr>
        </p:nvSpPr>
        <p:spPr>
          <a:xfrm>
            <a:off x="5032375" y="696913"/>
            <a:ext cx="4718050" cy="3486150"/>
          </a:xfrm>
          <a:prstGeom prst="rect">
            <a:avLst/>
          </a:prstGeom>
          <a:noFill/>
          <a:ln w="12700">
            <a:solidFill>
              <a:prstClr val="black"/>
            </a:solidFill>
          </a:ln>
        </p:spPr>
        <p:txBody>
          <a:bodyPr vert="horz" lIns="91432" tIns="45716" rIns="91432" bIns="45716" rtlCol="0" anchor="ctr"/>
          <a:lstStyle/>
          <a:p>
            <a:pPr lvl="0"/>
            <a:endParaRPr lang="en-US" noProof="0"/>
          </a:p>
        </p:txBody>
      </p:sp>
      <p:sp>
        <p:nvSpPr>
          <p:cNvPr id="5" name="Notes Placeholder 4"/>
          <p:cNvSpPr>
            <a:spLocks noGrp="1"/>
          </p:cNvSpPr>
          <p:nvPr>
            <p:ph type="body" sz="quarter" idx="3"/>
          </p:nvPr>
        </p:nvSpPr>
        <p:spPr>
          <a:xfrm>
            <a:off x="1479290" y="4415590"/>
            <a:ext cx="11824221" cy="4183979"/>
          </a:xfrm>
          <a:prstGeom prst="rect">
            <a:avLst/>
          </a:prstGeom>
        </p:spPr>
        <p:txBody>
          <a:bodyPr vert="horz" lIns="91432" tIns="45716" rIns="91432" bIns="45716"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3" y="8830183"/>
            <a:ext cx="6406890" cy="464221"/>
          </a:xfrm>
          <a:prstGeom prst="rect">
            <a:avLst/>
          </a:prstGeom>
        </p:spPr>
        <p:txBody>
          <a:bodyPr vert="horz" lIns="91432" tIns="45716" rIns="91432" bIns="45716" rtlCol="0" anchor="b"/>
          <a:lstStyle>
            <a:lvl1pPr algn="l">
              <a:defRPr sz="1200">
                <a:cs typeface="+mn-cs"/>
              </a:defRPr>
            </a:lvl1pPr>
          </a:lstStyle>
          <a:p>
            <a:pPr>
              <a:defRPr/>
            </a:pPr>
            <a:endParaRPr lang="en-US"/>
          </a:p>
        </p:txBody>
      </p:sp>
      <p:sp>
        <p:nvSpPr>
          <p:cNvPr id="7" name="Slide Number Placeholder 6"/>
          <p:cNvSpPr>
            <a:spLocks noGrp="1"/>
          </p:cNvSpPr>
          <p:nvPr>
            <p:ph type="sldNum" sz="quarter" idx="5"/>
          </p:nvPr>
        </p:nvSpPr>
        <p:spPr>
          <a:xfrm>
            <a:off x="8373390" y="8830183"/>
            <a:ext cx="6406890" cy="464221"/>
          </a:xfrm>
          <a:prstGeom prst="rect">
            <a:avLst/>
          </a:prstGeom>
        </p:spPr>
        <p:txBody>
          <a:bodyPr vert="horz" lIns="91432" tIns="45716" rIns="91432" bIns="45716" rtlCol="0" anchor="b"/>
          <a:lstStyle>
            <a:lvl1pPr algn="r">
              <a:defRPr sz="1200">
                <a:cs typeface="+mn-cs"/>
              </a:defRPr>
            </a:lvl1pPr>
          </a:lstStyle>
          <a:p>
            <a:pPr>
              <a:defRPr/>
            </a:pPr>
            <a:fld id="{B639ABBC-7297-4F6A-8957-9874C7B4AF1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p:spPr>
      </p:sp>
      <p:sp>
        <p:nvSpPr>
          <p:cNvPr id="40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41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B332EEA3-1CD8-4B8B-83A5-1F1A33BC561E}" type="slidenum">
              <a:rPr lang="en-US" smtClean="0"/>
              <a:pPr>
                <a:defRPr/>
              </a:pPr>
              <a:t>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154363" y="9658350"/>
            <a:ext cx="35753675" cy="6664325"/>
          </a:xfrm>
        </p:spPr>
        <p:txBody>
          <a:bodyPr/>
          <a:lstStyle/>
          <a:p>
            <a:r>
              <a:rPr lang="en-US" smtClean="0"/>
              <a:t>Click to edit Master title style</a:t>
            </a:r>
            <a:endParaRPr lang="en-US"/>
          </a:p>
        </p:txBody>
      </p:sp>
      <p:sp>
        <p:nvSpPr>
          <p:cNvPr id="3" name="Subtitle 2"/>
          <p:cNvSpPr>
            <a:spLocks noGrp="1"/>
          </p:cNvSpPr>
          <p:nvPr>
            <p:ph type="subTitle" idx="1"/>
          </p:nvPr>
        </p:nvSpPr>
        <p:spPr>
          <a:xfrm>
            <a:off x="6308725" y="17618075"/>
            <a:ext cx="29444950" cy="79438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69685CA-D14D-4AA0-B656-BB90512B793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FD8939E-5213-451F-BE31-9345A2AB34B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495875" y="1244600"/>
            <a:ext cx="9463088" cy="26527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03438" y="1244600"/>
            <a:ext cx="28240037" cy="26527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3C9033-87B1-4C35-8E41-002EB9BCD3B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87EAA4-691B-49D4-BB43-E2BC609CF47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22638" y="19978688"/>
            <a:ext cx="35753675" cy="6173787"/>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322638" y="13177838"/>
            <a:ext cx="35753675" cy="68008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DE676DC-20E5-4F6A-8AD3-43DB5483B7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103438" y="7254875"/>
            <a:ext cx="18851562" cy="20516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1107400" y="7254875"/>
            <a:ext cx="18851563" cy="20516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9827A2-9EFA-4D83-96D4-C4C219D1C5A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03438" y="6959600"/>
            <a:ext cx="18584862" cy="29003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03438" y="9859963"/>
            <a:ext cx="18584862" cy="17911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1367750" y="6959600"/>
            <a:ext cx="18591213" cy="29003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1367750" y="9859963"/>
            <a:ext cx="18591213" cy="17911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93235B9-2A9B-4768-973C-D26C0EC5BCC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AD2FD88-3C9A-479A-85AA-3696262A04D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07665FA-6B66-4E24-B57D-DC50F56D417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03438" y="1238250"/>
            <a:ext cx="13838237" cy="52673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6444913" y="1238250"/>
            <a:ext cx="23514050" cy="265334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03438" y="6505575"/>
            <a:ext cx="13838237" cy="21266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A862887-91EE-49BC-9700-A0955DCD88B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243888" y="21763038"/>
            <a:ext cx="25238075" cy="25685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243888" y="2778125"/>
            <a:ext cx="25238075" cy="186531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243888" y="24331613"/>
            <a:ext cx="25238075" cy="3649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7093882-8C28-4E10-B692-AE43AD0EBE4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27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103438" y="1244600"/>
            <a:ext cx="37855525" cy="5181600"/>
          </a:xfrm>
          <a:prstGeom prst="rect">
            <a:avLst/>
          </a:prstGeom>
          <a:noFill/>
          <a:ln w="9525">
            <a:noFill/>
            <a:miter lim="800000"/>
            <a:headEnd/>
            <a:tailEnd/>
          </a:ln>
        </p:spPr>
        <p:txBody>
          <a:bodyPr vert="horz" wrap="square" lIns="417433" tIns="208703" rIns="417433" bIns="208703"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2103438" y="7254875"/>
            <a:ext cx="37855525" cy="20516850"/>
          </a:xfrm>
          <a:prstGeom prst="rect">
            <a:avLst/>
          </a:prstGeom>
          <a:noFill/>
          <a:ln w="9525">
            <a:noFill/>
            <a:miter lim="800000"/>
            <a:headEnd/>
            <a:tailEnd/>
          </a:ln>
        </p:spPr>
        <p:txBody>
          <a:bodyPr vert="horz" wrap="square" lIns="417433" tIns="208703" rIns="417433" bIns="20870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1428" name="Rectangle 4"/>
          <p:cNvSpPr>
            <a:spLocks noGrp="1" noChangeArrowheads="1"/>
          </p:cNvSpPr>
          <p:nvPr>
            <p:ph type="dt" sz="half" idx="2"/>
          </p:nvPr>
        </p:nvSpPr>
        <p:spPr bwMode="auto">
          <a:xfrm>
            <a:off x="2103438" y="28311475"/>
            <a:ext cx="9813925" cy="2159000"/>
          </a:xfrm>
          <a:prstGeom prst="rect">
            <a:avLst/>
          </a:prstGeom>
          <a:noFill/>
          <a:ln w="9525">
            <a:noFill/>
            <a:miter lim="800000"/>
            <a:headEnd/>
            <a:tailEnd/>
          </a:ln>
          <a:effectLst/>
        </p:spPr>
        <p:txBody>
          <a:bodyPr vert="horz" wrap="square" lIns="417433" tIns="208703" rIns="417433" bIns="208703" numCol="1" anchor="t" anchorCtr="0" compatLnSpc="1">
            <a:prstTxWarp prst="textNoShape">
              <a:avLst/>
            </a:prstTxWarp>
          </a:bodyPr>
          <a:lstStyle>
            <a:lvl1pPr>
              <a:defRPr sz="6400"/>
            </a:lvl1pPr>
          </a:lstStyle>
          <a:p>
            <a:pPr>
              <a:defRPr/>
            </a:pPr>
            <a:endParaRPr lang="en-US"/>
          </a:p>
        </p:txBody>
      </p:sp>
      <p:sp>
        <p:nvSpPr>
          <p:cNvPr id="231429" name="Rectangle 5"/>
          <p:cNvSpPr>
            <a:spLocks noGrp="1" noChangeArrowheads="1"/>
          </p:cNvSpPr>
          <p:nvPr>
            <p:ph type="ftr" sz="quarter" idx="3"/>
          </p:nvPr>
        </p:nvSpPr>
        <p:spPr bwMode="auto">
          <a:xfrm>
            <a:off x="14371638" y="28311475"/>
            <a:ext cx="13319125" cy="2159000"/>
          </a:xfrm>
          <a:prstGeom prst="rect">
            <a:avLst/>
          </a:prstGeom>
          <a:noFill/>
          <a:ln w="9525">
            <a:noFill/>
            <a:miter lim="800000"/>
            <a:headEnd/>
            <a:tailEnd/>
          </a:ln>
          <a:effectLst/>
        </p:spPr>
        <p:txBody>
          <a:bodyPr vert="horz" wrap="square" lIns="417433" tIns="208703" rIns="417433" bIns="208703" numCol="1" anchor="t" anchorCtr="0" compatLnSpc="1">
            <a:prstTxWarp prst="textNoShape">
              <a:avLst/>
            </a:prstTxWarp>
          </a:bodyPr>
          <a:lstStyle>
            <a:lvl1pPr algn="ctr">
              <a:defRPr sz="6400"/>
            </a:lvl1pPr>
          </a:lstStyle>
          <a:p>
            <a:pPr>
              <a:defRPr/>
            </a:pPr>
            <a:endParaRPr lang="en-US"/>
          </a:p>
        </p:txBody>
      </p:sp>
      <p:sp>
        <p:nvSpPr>
          <p:cNvPr id="231430" name="Rectangle 6"/>
          <p:cNvSpPr>
            <a:spLocks noGrp="1" noChangeArrowheads="1"/>
          </p:cNvSpPr>
          <p:nvPr>
            <p:ph type="sldNum" sz="quarter" idx="4"/>
          </p:nvPr>
        </p:nvSpPr>
        <p:spPr bwMode="auto">
          <a:xfrm>
            <a:off x="30145038" y="28311475"/>
            <a:ext cx="9813925" cy="2159000"/>
          </a:xfrm>
          <a:prstGeom prst="rect">
            <a:avLst/>
          </a:prstGeom>
          <a:noFill/>
          <a:ln w="9525">
            <a:noFill/>
            <a:miter lim="800000"/>
            <a:headEnd/>
            <a:tailEnd/>
          </a:ln>
          <a:effectLst/>
        </p:spPr>
        <p:txBody>
          <a:bodyPr vert="horz" wrap="square" lIns="417433" tIns="208703" rIns="417433" bIns="208703" numCol="1" anchor="t" anchorCtr="0" compatLnSpc="1">
            <a:prstTxWarp prst="textNoShape">
              <a:avLst/>
            </a:prstTxWarp>
          </a:bodyPr>
          <a:lstStyle>
            <a:lvl1pPr algn="r">
              <a:defRPr sz="6400"/>
            </a:lvl1pPr>
          </a:lstStyle>
          <a:p>
            <a:pPr>
              <a:defRPr/>
            </a:pPr>
            <a:fld id="{BC497C8B-B0DF-455F-BEC8-D5893150F13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 id="2147483824" r:id="rId6"/>
    <p:sldLayoutId id="2147483825" r:id="rId7"/>
    <p:sldLayoutId id="2147483826" r:id="rId8"/>
    <p:sldLayoutId id="2147483827" r:id="rId9"/>
    <p:sldLayoutId id="2147483828" r:id="rId10"/>
    <p:sldLayoutId id="2147483829" r:id="rId11"/>
  </p:sldLayoutIdLst>
  <p:txStyles>
    <p:titleStyle>
      <a:lvl1pPr algn="ctr" defTabSz="4179888" rtl="0" eaLnBrk="0" fontAlgn="base" hangingPunct="0">
        <a:spcBef>
          <a:spcPct val="0"/>
        </a:spcBef>
        <a:spcAft>
          <a:spcPct val="0"/>
        </a:spcAft>
        <a:defRPr sz="20100">
          <a:solidFill>
            <a:schemeClr val="tx2"/>
          </a:solidFill>
          <a:latin typeface="+mj-lt"/>
          <a:ea typeface="+mj-ea"/>
          <a:cs typeface="+mj-cs"/>
        </a:defRPr>
      </a:lvl1pPr>
      <a:lvl2pPr algn="ctr" defTabSz="4179888" rtl="0" eaLnBrk="0" fontAlgn="base" hangingPunct="0">
        <a:spcBef>
          <a:spcPct val="0"/>
        </a:spcBef>
        <a:spcAft>
          <a:spcPct val="0"/>
        </a:spcAft>
        <a:defRPr sz="20100">
          <a:solidFill>
            <a:schemeClr val="tx2"/>
          </a:solidFill>
          <a:latin typeface="Arial" charset="0"/>
        </a:defRPr>
      </a:lvl2pPr>
      <a:lvl3pPr algn="ctr" defTabSz="4179888" rtl="0" eaLnBrk="0" fontAlgn="base" hangingPunct="0">
        <a:spcBef>
          <a:spcPct val="0"/>
        </a:spcBef>
        <a:spcAft>
          <a:spcPct val="0"/>
        </a:spcAft>
        <a:defRPr sz="20100">
          <a:solidFill>
            <a:schemeClr val="tx2"/>
          </a:solidFill>
          <a:latin typeface="Arial" charset="0"/>
        </a:defRPr>
      </a:lvl3pPr>
      <a:lvl4pPr algn="ctr" defTabSz="4179888" rtl="0" eaLnBrk="0" fontAlgn="base" hangingPunct="0">
        <a:spcBef>
          <a:spcPct val="0"/>
        </a:spcBef>
        <a:spcAft>
          <a:spcPct val="0"/>
        </a:spcAft>
        <a:defRPr sz="20100">
          <a:solidFill>
            <a:schemeClr val="tx2"/>
          </a:solidFill>
          <a:latin typeface="Arial" charset="0"/>
        </a:defRPr>
      </a:lvl4pPr>
      <a:lvl5pPr algn="ctr" defTabSz="4179888" rtl="0" eaLnBrk="0" fontAlgn="base" hangingPunct="0">
        <a:spcBef>
          <a:spcPct val="0"/>
        </a:spcBef>
        <a:spcAft>
          <a:spcPct val="0"/>
        </a:spcAft>
        <a:defRPr sz="20100">
          <a:solidFill>
            <a:schemeClr val="tx2"/>
          </a:solidFill>
          <a:latin typeface="Arial" charset="0"/>
        </a:defRPr>
      </a:lvl5pPr>
      <a:lvl6pPr marL="457200" algn="ctr" defTabSz="4179888" rtl="0" fontAlgn="base">
        <a:spcBef>
          <a:spcPct val="0"/>
        </a:spcBef>
        <a:spcAft>
          <a:spcPct val="0"/>
        </a:spcAft>
        <a:defRPr sz="20100">
          <a:solidFill>
            <a:schemeClr val="tx2"/>
          </a:solidFill>
          <a:latin typeface="Arial" charset="0"/>
        </a:defRPr>
      </a:lvl6pPr>
      <a:lvl7pPr marL="914400" algn="ctr" defTabSz="4179888" rtl="0" fontAlgn="base">
        <a:spcBef>
          <a:spcPct val="0"/>
        </a:spcBef>
        <a:spcAft>
          <a:spcPct val="0"/>
        </a:spcAft>
        <a:defRPr sz="20100">
          <a:solidFill>
            <a:schemeClr val="tx2"/>
          </a:solidFill>
          <a:latin typeface="Arial" charset="0"/>
        </a:defRPr>
      </a:lvl7pPr>
      <a:lvl8pPr marL="1371600" algn="ctr" defTabSz="4179888" rtl="0" fontAlgn="base">
        <a:spcBef>
          <a:spcPct val="0"/>
        </a:spcBef>
        <a:spcAft>
          <a:spcPct val="0"/>
        </a:spcAft>
        <a:defRPr sz="20100">
          <a:solidFill>
            <a:schemeClr val="tx2"/>
          </a:solidFill>
          <a:latin typeface="Arial" charset="0"/>
        </a:defRPr>
      </a:lvl8pPr>
      <a:lvl9pPr marL="1828800" algn="ctr" defTabSz="4179888" rtl="0" fontAlgn="base">
        <a:spcBef>
          <a:spcPct val="0"/>
        </a:spcBef>
        <a:spcAft>
          <a:spcPct val="0"/>
        </a:spcAft>
        <a:defRPr sz="20100">
          <a:solidFill>
            <a:schemeClr val="tx2"/>
          </a:solidFill>
          <a:latin typeface="Arial" charset="0"/>
        </a:defRPr>
      </a:lvl9pPr>
    </p:titleStyle>
    <p:bodyStyle>
      <a:lvl1pPr marL="1566863" indent="-1566863" algn="l" defTabSz="4179888" rtl="0" eaLnBrk="0" fontAlgn="base" hangingPunct="0">
        <a:spcBef>
          <a:spcPct val="20000"/>
        </a:spcBef>
        <a:spcAft>
          <a:spcPct val="0"/>
        </a:spcAft>
        <a:buChar char="•"/>
        <a:defRPr sz="14600">
          <a:solidFill>
            <a:schemeClr val="tx1"/>
          </a:solidFill>
          <a:latin typeface="+mn-lt"/>
          <a:ea typeface="+mn-ea"/>
          <a:cs typeface="+mn-cs"/>
        </a:defRPr>
      </a:lvl1pPr>
      <a:lvl2pPr marL="3395663" indent="-1304925" algn="l" defTabSz="4179888" rtl="0" eaLnBrk="0" fontAlgn="base" hangingPunct="0">
        <a:spcBef>
          <a:spcPct val="20000"/>
        </a:spcBef>
        <a:spcAft>
          <a:spcPct val="0"/>
        </a:spcAft>
        <a:buChar char="–"/>
        <a:defRPr sz="12800">
          <a:solidFill>
            <a:schemeClr val="tx1"/>
          </a:solidFill>
          <a:latin typeface="+mn-lt"/>
        </a:defRPr>
      </a:lvl2pPr>
      <a:lvl3pPr marL="5224463" indent="-1044575" algn="l" defTabSz="4179888" rtl="0" eaLnBrk="0" fontAlgn="base" hangingPunct="0">
        <a:spcBef>
          <a:spcPct val="20000"/>
        </a:spcBef>
        <a:spcAft>
          <a:spcPct val="0"/>
        </a:spcAft>
        <a:buChar char="•"/>
        <a:defRPr sz="11000">
          <a:solidFill>
            <a:schemeClr val="tx1"/>
          </a:solidFill>
          <a:latin typeface="+mn-lt"/>
        </a:defRPr>
      </a:lvl3pPr>
      <a:lvl4pPr marL="7315200" indent="-1044575" algn="l" defTabSz="4179888" rtl="0" eaLnBrk="0" fontAlgn="base" hangingPunct="0">
        <a:spcBef>
          <a:spcPct val="20000"/>
        </a:spcBef>
        <a:spcAft>
          <a:spcPct val="0"/>
        </a:spcAft>
        <a:buChar char="–"/>
        <a:defRPr sz="9100">
          <a:solidFill>
            <a:schemeClr val="tx1"/>
          </a:solidFill>
          <a:latin typeface="+mn-lt"/>
        </a:defRPr>
      </a:lvl4pPr>
      <a:lvl5pPr marL="9405938" indent="-1046163" algn="l" defTabSz="4179888" rtl="0" eaLnBrk="0" fontAlgn="base" hangingPunct="0">
        <a:spcBef>
          <a:spcPct val="20000"/>
        </a:spcBef>
        <a:spcAft>
          <a:spcPct val="0"/>
        </a:spcAft>
        <a:buChar char="»"/>
        <a:defRPr sz="9100">
          <a:solidFill>
            <a:schemeClr val="tx1"/>
          </a:solidFill>
          <a:latin typeface="+mn-lt"/>
        </a:defRPr>
      </a:lvl5pPr>
      <a:lvl6pPr marL="9863138" indent="-1046163" algn="l" defTabSz="4179888" rtl="0" fontAlgn="base">
        <a:spcBef>
          <a:spcPct val="20000"/>
        </a:spcBef>
        <a:spcAft>
          <a:spcPct val="0"/>
        </a:spcAft>
        <a:buChar char="»"/>
        <a:defRPr sz="9100">
          <a:solidFill>
            <a:schemeClr val="tx1"/>
          </a:solidFill>
          <a:latin typeface="+mn-lt"/>
        </a:defRPr>
      </a:lvl6pPr>
      <a:lvl7pPr marL="10320338" indent="-1046163" algn="l" defTabSz="4179888" rtl="0" fontAlgn="base">
        <a:spcBef>
          <a:spcPct val="20000"/>
        </a:spcBef>
        <a:spcAft>
          <a:spcPct val="0"/>
        </a:spcAft>
        <a:buChar char="»"/>
        <a:defRPr sz="9100">
          <a:solidFill>
            <a:schemeClr val="tx1"/>
          </a:solidFill>
          <a:latin typeface="+mn-lt"/>
        </a:defRPr>
      </a:lvl7pPr>
      <a:lvl8pPr marL="10777538" indent="-1046163" algn="l" defTabSz="4179888" rtl="0" fontAlgn="base">
        <a:spcBef>
          <a:spcPct val="20000"/>
        </a:spcBef>
        <a:spcAft>
          <a:spcPct val="0"/>
        </a:spcAft>
        <a:buChar char="»"/>
        <a:defRPr sz="9100">
          <a:solidFill>
            <a:schemeClr val="tx1"/>
          </a:solidFill>
          <a:latin typeface="+mn-lt"/>
        </a:defRPr>
      </a:lvl8pPr>
      <a:lvl9pPr marL="11234738" indent="-1046163" algn="l" defTabSz="4179888" rtl="0" fontAlgn="base">
        <a:spcBef>
          <a:spcPct val="20000"/>
        </a:spcBef>
        <a:spcAft>
          <a:spcPct val="0"/>
        </a:spcAft>
        <a:buChar char="»"/>
        <a:defRPr sz="9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67" name="Rectangle 66"/>
          <p:cNvSpPr/>
          <p:nvPr/>
        </p:nvSpPr>
        <p:spPr bwMode="auto">
          <a:xfrm>
            <a:off x="28193848" y="3678105"/>
            <a:ext cx="13716000" cy="2267712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 </a:t>
            </a:r>
            <a:endParaRPr kumimoji="0" lang="en-US" sz="1800" b="0" i="0" u="none" strike="noStrike" cap="none" normalizeH="0" baseline="0" dirty="0" smtClean="0">
              <a:ln>
                <a:noFill/>
              </a:ln>
              <a:solidFill>
                <a:schemeClr val="tx1"/>
              </a:solidFill>
              <a:effectLst/>
              <a:latin typeface="Arial" charset="0"/>
            </a:endParaRPr>
          </a:p>
        </p:txBody>
      </p:sp>
      <p:sp>
        <p:nvSpPr>
          <p:cNvPr id="12" name="Rectangle 11"/>
          <p:cNvSpPr/>
          <p:nvPr/>
        </p:nvSpPr>
        <p:spPr bwMode="auto">
          <a:xfrm>
            <a:off x="14150426" y="4331958"/>
            <a:ext cx="13716000" cy="2660904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
        <p:nvSpPr>
          <p:cNvPr id="1029" name="Text Box 12"/>
          <p:cNvSpPr txBox="1">
            <a:spLocks noChangeArrowheads="1"/>
          </p:cNvSpPr>
          <p:nvPr/>
        </p:nvSpPr>
        <p:spPr bwMode="auto">
          <a:xfrm>
            <a:off x="15096149" y="2753767"/>
            <a:ext cx="12316192" cy="1261884"/>
          </a:xfrm>
          <a:prstGeom prst="rect">
            <a:avLst/>
          </a:prstGeom>
          <a:noFill/>
          <a:ln w="9525">
            <a:noFill/>
            <a:miter lim="800000"/>
            <a:headEnd/>
            <a:tailEnd/>
          </a:ln>
        </p:spPr>
        <p:txBody>
          <a:bodyPr wrap="none">
            <a:spAutoFit/>
          </a:bodyPr>
          <a:lstStyle/>
          <a:p>
            <a:pPr algn="ctr"/>
            <a:r>
              <a:rPr lang="en-US" sz="4000" b="1" i="1" dirty="0">
                <a:latin typeface="+mn-lt"/>
              </a:rPr>
              <a:t>Casey </a:t>
            </a:r>
            <a:r>
              <a:rPr lang="en-US" sz="4000" b="1" i="1" dirty="0" smtClean="0">
                <a:latin typeface="+mn-lt"/>
              </a:rPr>
              <a:t>Sanchez and Michael E. Loverude</a:t>
            </a:r>
            <a:endParaRPr lang="en-US" sz="4000" b="1" i="1" baseline="30000" dirty="0">
              <a:latin typeface="+mn-lt"/>
              <a:cs typeface="Times New Roman" pitchFamily="18" charset="0"/>
            </a:endParaRPr>
          </a:p>
          <a:p>
            <a:pPr algn="ctr"/>
            <a:r>
              <a:rPr lang="en-US" sz="3600" i="1" dirty="0" smtClean="0">
                <a:latin typeface="+mn-lt"/>
                <a:cs typeface="Times New Roman" pitchFamily="18" charset="0"/>
              </a:rPr>
              <a:t>Department of Physics, California State University Fullerton</a:t>
            </a:r>
            <a:endParaRPr lang="en-US" sz="3600" i="1" dirty="0">
              <a:latin typeface="+mn-lt"/>
              <a:cs typeface="Times New Roman" pitchFamily="18" charset="0"/>
            </a:endParaRPr>
          </a:p>
        </p:txBody>
      </p:sp>
      <p:sp>
        <p:nvSpPr>
          <p:cNvPr id="2056" name="Text Box 8"/>
          <p:cNvSpPr txBox="1">
            <a:spLocks noChangeAspect="1" noChangeArrowheads="1"/>
          </p:cNvSpPr>
          <p:nvPr/>
        </p:nvSpPr>
        <p:spPr bwMode="auto">
          <a:xfrm>
            <a:off x="28193366" y="26402786"/>
            <a:ext cx="13676529" cy="3387403"/>
          </a:xfrm>
          <a:prstGeom prst="rect">
            <a:avLst/>
          </a:prstGeom>
          <a:noFill/>
          <a:ln w="38100">
            <a:noFill/>
            <a:miter lim="800000"/>
            <a:headEnd/>
            <a:tailEnd/>
          </a:ln>
          <a:effectLst>
            <a:prstShdw prst="shdw17" dist="52363" dir="9957825">
              <a:schemeClr val="bg1">
                <a:gamma/>
                <a:shade val="60000"/>
                <a:invGamma/>
                <a:alpha val="50000"/>
              </a:schemeClr>
            </a:prstShdw>
          </a:effectLst>
        </p:spPr>
        <p:txBody>
          <a:bodyPr/>
          <a:lstStyle/>
          <a:p>
            <a:pPr>
              <a:defRPr/>
            </a:pPr>
            <a:r>
              <a:rPr lang="en-US" sz="2000" b="1" i="1" dirty="0">
                <a:latin typeface="+mn-lt"/>
                <a:cs typeface="+mn-cs"/>
              </a:rPr>
              <a:t>References:</a:t>
            </a:r>
          </a:p>
          <a:p>
            <a:pPr>
              <a:defRPr/>
            </a:pPr>
            <a:r>
              <a:rPr lang="en-US" sz="2000" dirty="0" smtClean="0"/>
              <a:t>[1] Leith D. Allen, “An investigation into student understanding of magnetic induction,” Ph. D. dissertation, Ohio State University, </a:t>
            </a:r>
            <a:r>
              <a:rPr lang="en-US" sz="2000" dirty="0" smtClean="0"/>
              <a:t>2001</a:t>
            </a:r>
          </a:p>
          <a:p>
            <a:pPr>
              <a:defRPr/>
            </a:pPr>
            <a:r>
              <a:rPr lang="en-US" sz="2000" dirty="0" smtClean="0"/>
              <a:t>[2] R. F. Beichner, “Testing student interpretation of kinematic graphs,” </a:t>
            </a:r>
            <a:r>
              <a:rPr lang="en-US" sz="2000" i="1" dirty="0" smtClean="0"/>
              <a:t>Am. J. Phys. </a:t>
            </a:r>
            <a:r>
              <a:rPr lang="en-US" sz="2000" b="1" dirty="0" smtClean="0"/>
              <a:t>62</a:t>
            </a:r>
            <a:r>
              <a:rPr lang="en-US" sz="2000" dirty="0" smtClean="0"/>
              <a:t>, 750-762 (1987)</a:t>
            </a:r>
            <a:endParaRPr lang="en-US" sz="2000" dirty="0" smtClean="0">
              <a:latin typeface="+mn-lt"/>
              <a:cs typeface="+mn-cs"/>
            </a:endParaRPr>
          </a:p>
          <a:p>
            <a:r>
              <a:rPr lang="en-US" sz="2000" dirty="0" smtClean="0"/>
              <a:t>[3] </a:t>
            </a:r>
            <a:r>
              <a:rPr lang="en-US" sz="2000" dirty="0" err="1" smtClean="0"/>
              <a:t>Wolfson</a:t>
            </a:r>
            <a:r>
              <a:rPr lang="en-US" sz="2000" dirty="0" smtClean="0"/>
              <a:t>, R, &amp; </a:t>
            </a:r>
            <a:r>
              <a:rPr lang="en-US" sz="2000" dirty="0" err="1" smtClean="0"/>
              <a:t>Pasachoff</a:t>
            </a:r>
            <a:r>
              <a:rPr lang="en-US" sz="2000" dirty="0" smtClean="0"/>
              <a:t>, J. M. (1987). </a:t>
            </a:r>
            <a:r>
              <a:rPr lang="en-US" sz="2000" i="1" dirty="0" smtClean="0"/>
              <a:t>Physics Volume 2</a:t>
            </a:r>
            <a:r>
              <a:rPr lang="en-US" sz="2000" dirty="0" smtClean="0"/>
              <a:t>. Canada: Little, Brown and </a:t>
            </a:r>
            <a:r>
              <a:rPr lang="en-US" sz="2000" dirty="0" smtClean="0"/>
              <a:t>Company</a:t>
            </a:r>
            <a:endParaRPr lang="en-US" sz="2000" dirty="0" smtClean="0">
              <a:latin typeface="+mn-lt"/>
              <a:cs typeface="+mn-cs"/>
            </a:endParaRPr>
          </a:p>
          <a:p>
            <a:r>
              <a:rPr lang="en-US" sz="2000" dirty="0" smtClean="0"/>
              <a:t>[4] Maloney</a:t>
            </a:r>
            <a:r>
              <a:rPr lang="en-US" sz="2000" dirty="0" smtClean="0"/>
              <a:t>, </a:t>
            </a:r>
            <a:r>
              <a:rPr lang="en-US" sz="2000" i="1" dirty="0" smtClean="0"/>
              <a:t>et al.,</a:t>
            </a:r>
            <a:r>
              <a:rPr lang="en-US" sz="2000" dirty="0" smtClean="0"/>
              <a:t> (2001). Surveying students' conceptual knowledge of electricity and magnetism. </a:t>
            </a:r>
            <a:r>
              <a:rPr lang="en-US" sz="2000" i="1" dirty="0" smtClean="0"/>
              <a:t>Phys. Educ. Res., Am. J. Phys. Suppl.</a:t>
            </a:r>
            <a:r>
              <a:rPr lang="en-US" sz="2000" dirty="0" smtClean="0"/>
              <a:t>, </a:t>
            </a:r>
            <a:r>
              <a:rPr lang="en-US" sz="2000" i="1" dirty="0" smtClean="0"/>
              <a:t>69</a:t>
            </a:r>
            <a:r>
              <a:rPr lang="en-US" sz="2000" dirty="0" smtClean="0"/>
              <a:t>, </a:t>
            </a:r>
            <a:r>
              <a:rPr lang="en-US" sz="2000" dirty="0" smtClean="0"/>
              <a:t>12-23. </a:t>
            </a:r>
            <a:endParaRPr lang="en-US" sz="2000" dirty="0" smtClean="0"/>
          </a:p>
          <a:p>
            <a:r>
              <a:rPr lang="en-US" sz="2000" dirty="0" smtClean="0"/>
              <a:t>[5] Scaife</a:t>
            </a:r>
            <a:r>
              <a:rPr lang="en-US" sz="2000" dirty="0" smtClean="0"/>
              <a:t>, T. M., &amp; Heckler, A .F. (2007). The effect of field representation on student responses to magnetic force questions. </a:t>
            </a:r>
            <a:r>
              <a:rPr lang="en-US" sz="2000" i="1" dirty="0" smtClean="0"/>
              <a:t>2007 Physics Education Research </a:t>
            </a:r>
            <a:r>
              <a:rPr lang="en-US" sz="2000" i="1" dirty="0" smtClean="0"/>
              <a:t>Conference</a:t>
            </a:r>
          </a:p>
          <a:p>
            <a:r>
              <a:rPr lang="en-US" sz="2000" dirty="0" smtClean="0"/>
              <a:t>[6] A. B. </a:t>
            </a:r>
            <a:r>
              <a:rPr lang="en-US" sz="2000" dirty="0" err="1" smtClean="0"/>
              <a:t>Arons</a:t>
            </a:r>
            <a:r>
              <a:rPr lang="en-US" sz="2000" dirty="0" smtClean="0"/>
              <a:t>, “Student patterns of thinking and reasoning,” </a:t>
            </a:r>
            <a:r>
              <a:rPr lang="en-US" sz="2000" i="1" dirty="0" smtClean="0"/>
              <a:t>Physics Teacher</a:t>
            </a:r>
            <a:r>
              <a:rPr lang="en-US" sz="2000" dirty="0" smtClean="0"/>
              <a:t> </a:t>
            </a:r>
            <a:r>
              <a:rPr lang="en-US" sz="2000" b="1" dirty="0" smtClean="0"/>
              <a:t>22</a:t>
            </a:r>
            <a:r>
              <a:rPr lang="en-US" sz="2000" dirty="0" smtClean="0"/>
              <a:t> (1984)</a:t>
            </a:r>
          </a:p>
          <a:p>
            <a:endParaRPr lang="en-US" sz="2000" dirty="0" smtClean="0"/>
          </a:p>
        </p:txBody>
      </p:sp>
      <p:sp>
        <p:nvSpPr>
          <p:cNvPr id="1031" name="Rectangle 58"/>
          <p:cNvSpPr>
            <a:spLocks noChangeArrowheads="1"/>
          </p:cNvSpPr>
          <p:nvPr/>
        </p:nvSpPr>
        <p:spPr bwMode="auto">
          <a:xfrm>
            <a:off x="0" y="0"/>
            <a:ext cx="42062400" cy="0"/>
          </a:xfrm>
          <a:prstGeom prst="rect">
            <a:avLst/>
          </a:prstGeom>
          <a:noFill/>
          <a:ln w="9525">
            <a:noFill/>
            <a:miter lim="800000"/>
            <a:headEnd/>
            <a:tailEnd/>
          </a:ln>
        </p:spPr>
        <p:txBody>
          <a:bodyPr wrap="none" anchor="ctr">
            <a:spAutoFit/>
          </a:bodyPr>
          <a:lstStyle/>
          <a:p>
            <a:pPr algn="ctr"/>
            <a:endParaRPr lang="en-US"/>
          </a:p>
        </p:txBody>
      </p:sp>
      <p:sp>
        <p:nvSpPr>
          <p:cNvPr id="1032" name="Rectangle 60"/>
          <p:cNvSpPr>
            <a:spLocks noChangeArrowheads="1"/>
          </p:cNvSpPr>
          <p:nvPr/>
        </p:nvSpPr>
        <p:spPr bwMode="auto">
          <a:xfrm>
            <a:off x="0" y="0"/>
            <a:ext cx="42062400" cy="0"/>
          </a:xfrm>
          <a:prstGeom prst="rect">
            <a:avLst/>
          </a:prstGeom>
          <a:noFill/>
          <a:ln w="9525">
            <a:noFill/>
            <a:miter lim="800000"/>
            <a:headEnd/>
            <a:tailEnd/>
          </a:ln>
        </p:spPr>
        <p:txBody>
          <a:bodyPr wrap="none" anchor="ctr">
            <a:spAutoFit/>
          </a:bodyPr>
          <a:lstStyle/>
          <a:p>
            <a:pPr algn="ctr"/>
            <a:endParaRPr lang="en-US"/>
          </a:p>
        </p:txBody>
      </p:sp>
      <p:sp>
        <p:nvSpPr>
          <p:cNvPr id="16" name="Rectangle 15"/>
          <p:cNvSpPr/>
          <p:nvPr/>
        </p:nvSpPr>
        <p:spPr bwMode="auto">
          <a:xfrm>
            <a:off x="148154" y="3678104"/>
            <a:ext cx="13716000" cy="2724912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
        <p:nvSpPr>
          <p:cNvPr id="19" name="Rectangle 58"/>
          <p:cNvSpPr>
            <a:spLocks noChangeArrowheads="1"/>
          </p:cNvSpPr>
          <p:nvPr/>
        </p:nvSpPr>
        <p:spPr bwMode="auto">
          <a:xfrm>
            <a:off x="-278299" y="0"/>
            <a:ext cx="42062400" cy="0"/>
          </a:xfrm>
          <a:prstGeom prst="rect">
            <a:avLst/>
          </a:prstGeom>
          <a:noFill/>
          <a:ln w="9525">
            <a:noFill/>
            <a:miter lim="800000"/>
            <a:headEnd/>
            <a:tailEnd/>
          </a:ln>
        </p:spPr>
        <p:txBody>
          <a:bodyPr wrap="none" anchor="ctr">
            <a:spAutoFit/>
          </a:bodyPr>
          <a:lstStyle/>
          <a:p>
            <a:pPr algn="ctr"/>
            <a:endParaRPr lang="en-US" dirty="0"/>
          </a:p>
        </p:txBody>
      </p:sp>
      <p:sp>
        <p:nvSpPr>
          <p:cNvPr id="21" name="Rectangle 60"/>
          <p:cNvSpPr>
            <a:spLocks noChangeArrowheads="1"/>
          </p:cNvSpPr>
          <p:nvPr/>
        </p:nvSpPr>
        <p:spPr bwMode="auto">
          <a:xfrm>
            <a:off x="-278299" y="0"/>
            <a:ext cx="42062400" cy="0"/>
          </a:xfrm>
          <a:prstGeom prst="rect">
            <a:avLst/>
          </a:prstGeom>
          <a:noFill/>
          <a:ln w="9525">
            <a:noFill/>
            <a:miter lim="800000"/>
            <a:headEnd/>
            <a:tailEnd/>
          </a:ln>
        </p:spPr>
        <p:txBody>
          <a:bodyPr wrap="none" anchor="ctr">
            <a:spAutoFit/>
          </a:bodyPr>
          <a:lstStyle/>
          <a:p>
            <a:pPr algn="ctr"/>
            <a:endParaRPr lang="en-US" dirty="0"/>
          </a:p>
        </p:txBody>
      </p:sp>
      <p:pic>
        <p:nvPicPr>
          <p:cNvPr id="23" name="Picture 802" descr="CSUFLOGO color"/>
          <p:cNvPicPr>
            <a:picLocks noChangeAspect="1" noChangeArrowheads="1"/>
          </p:cNvPicPr>
          <p:nvPr/>
        </p:nvPicPr>
        <p:blipFill>
          <a:blip r:embed="rId3" cstate="print"/>
          <a:srcRect/>
          <a:stretch>
            <a:fillRect/>
          </a:stretch>
        </p:blipFill>
        <p:spPr bwMode="auto">
          <a:xfrm>
            <a:off x="35922417" y="1199678"/>
            <a:ext cx="5711145" cy="1097280"/>
          </a:xfrm>
          <a:prstGeom prst="rect">
            <a:avLst/>
          </a:prstGeom>
          <a:noFill/>
          <a:ln w="9525">
            <a:noFill/>
            <a:miter lim="800000"/>
            <a:headEnd/>
            <a:tailEnd/>
          </a:ln>
        </p:spPr>
      </p:pic>
      <p:sp>
        <p:nvSpPr>
          <p:cNvPr id="30" name="Title 1"/>
          <p:cNvSpPr txBox="1">
            <a:spLocks/>
          </p:cNvSpPr>
          <p:nvPr/>
        </p:nvSpPr>
        <p:spPr bwMode="auto">
          <a:xfrm>
            <a:off x="457200" y="432293"/>
            <a:ext cx="40843200" cy="1991484"/>
          </a:xfrm>
          <a:prstGeom prst="rect">
            <a:avLst/>
          </a:prstGeom>
          <a:noFill/>
          <a:ln w="9525">
            <a:noFill/>
            <a:miter lim="800000"/>
            <a:headEnd/>
            <a:tailEnd/>
          </a:ln>
          <a:effectLst/>
        </p:spPr>
        <p:txBody>
          <a:bodyPr vert="horz" wrap="square" lIns="417433" tIns="208703" rIns="417433" bIns="208703" numCol="1" anchor="ctr" anchorCtr="0" compatLnSpc="1"/>
          <a:lstStyle/>
          <a:p>
            <a:pPr lvl="0" algn="ctr" defTabSz="4179888">
              <a:defRPr/>
            </a:pPr>
            <a:r>
              <a:rPr lang="en-US" sz="8000" dirty="0" smtClean="0">
                <a:ln w="19050">
                  <a:solidFill>
                    <a:schemeClr val="tx1"/>
                  </a:solidFill>
                  <a:prstDash val="solid"/>
                </a:ln>
                <a:effectLst/>
                <a:latin typeface="+mj-lt"/>
              </a:rPr>
              <a:t>Further Investigation of Examining Students’ Understanding of</a:t>
            </a:r>
          </a:p>
          <a:p>
            <a:pPr lvl="0" algn="ctr" defTabSz="4179888">
              <a:defRPr/>
            </a:pPr>
            <a:r>
              <a:rPr lang="en-US" sz="8000" dirty="0" smtClean="0">
                <a:ln w="19050">
                  <a:solidFill>
                    <a:schemeClr val="tx1"/>
                  </a:solidFill>
                  <a:prstDash val="solid"/>
                </a:ln>
                <a:effectLst/>
                <a:latin typeface="+mj-lt"/>
              </a:rPr>
              <a:t>Lenz’s Law and Faraday’s Law</a:t>
            </a:r>
            <a:endParaRPr kumimoji="0" lang="en-US" sz="8000" i="0" u="none" strike="noStrike" kern="0" normalizeH="0" baseline="0" noProof="0" dirty="0" smtClean="0">
              <a:ln w="19050">
                <a:solidFill>
                  <a:schemeClr val="tx1"/>
                </a:solidFill>
                <a:prstDash val="solid"/>
              </a:ln>
              <a:effectLst/>
              <a:uLnTx/>
              <a:uFillTx/>
              <a:latin typeface="+mj-lt"/>
              <a:ea typeface="+mj-ea"/>
              <a:cs typeface="+mj-cs"/>
            </a:endParaRPr>
          </a:p>
        </p:txBody>
      </p:sp>
      <p:sp>
        <p:nvSpPr>
          <p:cNvPr id="25" name="Content Placeholder 2"/>
          <p:cNvSpPr txBox="1">
            <a:spLocks/>
          </p:cNvSpPr>
          <p:nvPr/>
        </p:nvSpPr>
        <p:spPr>
          <a:xfrm>
            <a:off x="5939863" y="7430033"/>
            <a:ext cx="7776137" cy="3552682"/>
          </a:xfrm>
          <a:prstGeom prst="rect">
            <a:avLst/>
          </a:prstGeom>
        </p:spPr>
        <p:txBody>
          <a:bodyPr vert="horz" lIns="91440" tIns="45720" rIns="91440" bIns="45720" rtlCol="0">
            <a:noAutofit/>
          </a:bodyPr>
          <a:lstStyle/>
          <a:p>
            <a:pPr lvl="0">
              <a:buNone/>
              <a:defRPr/>
            </a:pPr>
            <a:r>
              <a:rPr lang="en-US" sz="2800" b="1" i="1" dirty="0" smtClean="0"/>
              <a:t>Information that one can obtained:</a:t>
            </a:r>
          </a:p>
          <a:p>
            <a:pPr lvl="0">
              <a:buFont typeface="Courier New" pitchFamily="49" charset="0"/>
              <a:buChar char="o"/>
              <a:defRPr/>
            </a:pPr>
            <a:r>
              <a:rPr lang="en-US" sz="2800" dirty="0" smtClean="0"/>
              <a:t> How students see flux as a function of time</a:t>
            </a:r>
          </a:p>
          <a:p>
            <a:pPr lvl="0">
              <a:defRPr/>
            </a:pPr>
            <a:endParaRPr lang="en-US" sz="1200" dirty="0" smtClean="0"/>
          </a:p>
          <a:p>
            <a:pPr lvl="0">
              <a:spcBef>
                <a:spcPts val="0"/>
              </a:spcBef>
              <a:buFont typeface="Courier New" pitchFamily="49" charset="0"/>
              <a:buChar char="o"/>
              <a:defRPr/>
            </a:pPr>
            <a:r>
              <a:rPr lang="en-US" sz="2800" dirty="0" smtClean="0"/>
              <a:t> How students understand the relationship  between electromotive force (</a:t>
            </a:r>
            <a:r>
              <a:rPr lang="en-US" sz="2800" dirty="0" err="1" smtClean="0"/>
              <a:t>emf</a:t>
            </a:r>
            <a:r>
              <a:rPr lang="en-US" sz="2800" dirty="0" smtClean="0"/>
              <a:t>) and the change in magnetic flux </a:t>
            </a:r>
          </a:p>
          <a:p>
            <a:pPr lvl="0">
              <a:spcBef>
                <a:spcPts val="0"/>
              </a:spcBef>
              <a:defRPr/>
            </a:pPr>
            <a:endParaRPr lang="en-US" sz="1200" dirty="0" smtClean="0"/>
          </a:p>
          <a:p>
            <a:pPr lvl="0">
              <a:buFont typeface="Courier New" pitchFamily="49" charset="0"/>
              <a:buChar char="o"/>
              <a:defRPr/>
            </a:pPr>
            <a:r>
              <a:rPr lang="en-US" sz="2800" dirty="0" smtClean="0"/>
              <a:t> What students understand about the direction of induced current </a:t>
            </a:r>
          </a:p>
          <a:p>
            <a:pPr lvl="0">
              <a:defRPr/>
            </a:pPr>
            <a:r>
              <a:rPr lang="en-US" sz="2800" dirty="0" smtClean="0"/>
              <a:t>	</a:t>
            </a:r>
            <a:endParaRPr lang="en-US" sz="2800" dirty="0"/>
          </a:p>
        </p:txBody>
      </p:sp>
      <p:sp>
        <p:nvSpPr>
          <p:cNvPr id="58" name="Rectangle 57"/>
          <p:cNvSpPr/>
          <p:nvPr/>
        </p:nvSpPr>
        <p:spPr>
          <a:xfrm>
            <a:off x="487899" y="3866075"/>
            <a:ext cx="13350240" cy="830997"/>
          </a:xfrm>
          <a:prstGeom prst="rect">
            <a:avLst/>
          </a:prstGeom>
          <a:solidFill>
            <a:srgbClr val="00B0F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dk1"/>
          </a:lnRef>
          <a:fillRef idx="1">
            <a:schemeClr val="lt1"/>
          </a:fillRef>
          <a:effectRef idx="0">
            <a:schemeClr val="dk1"/>
          </a:effectRef>
          <a:fontRef idx="minor">
            <a:schemeClr val="dk1"/>
          </a:fontRef>
        </p:style>
        <p:txBody>
          <a:bodyPr wrap="square">
            <a:spAutoFit/>
          </a:bodyPr>
          <a:lstStyle/>
          <a:p>
            <a:pPr algn="ctr">
              <a:spcBef>
                <a:spcPts val="0"/>
              </a:spcBef>
              <a:spcAft>
                <a:spcPts val="0"/>
              </a:spcAft>
            </a:pPr>
            <a:r>
              <a:rPr lang="en-US" sz="4800" dirty="0" smtClean="0">
                <a:latin typeface="+mj-lt"/>
              </a:rPr>
              <a:t>Introduction/Background</a:t>
            </a:r>
            <a:endParaRPr lang="en-US" sz="4800" dirty="0">
              <a:latin typeface="+mj-lt"/>
            </a:endParaRPr>
          </a:p>
        </p:txBody>
      </p:sp>
      <p:sp>
        <p:nvSpPr>
          <p:cNvPr id="62" name="Content Placeholder 2"/>
          <p:cNvSpPr txBox="1">
            <a:spLocks/>
          </p:cNvSpPr>
          <p:nvPr/>
        </p:nvSpPr>
        <p:spPr>
          <a:xfrm>
            <a:off x="468995" y="19816483"/>
            <a:ext cx="13058775" cy="10960295"/>
          </a:xfrm>
          <a:prstGeom prst="rect">
            <a:avLst/>
          </a:prstGeom>
        </p:spPr>
        <p:txBody>
          <a:bodyPr vert="horz" lIns="91440" tIns="45720" rIns="91440" bIns="45720" rtlCol="0">
            <a:noAutofit/>
          </a:bodyPr>
          <a:lstStyle/>
          <a:p>
            <a:pPr lvl="0">
              <a:buNone/>
              <a:defRPr/>
            </a:pPr>
            <a:r>
              <a:rPr lang="en-US" sz="2800" b="1" i="1" dirty="0" smtClean="0"/>
              <a:t>Context for Research:</a:t>
            </a:r>
            <a:endParaRPr lang="en-US" sz="2800" b="1" i="1" dirty="0" smtClean="0">
              <a:ea typeface="Calibri"/>
            </a:endParaRPr>
          </a:p>
          <a:p>
            <a:pPr lvl="0">
              <a:buNone/>
              <a:defRPr/>
            </a:pPr>
            <a:r>
              <a:rPr lang="en-US" sz="2800" dirty="0" smtClean="0">
                <a:ea typeface="Calibri"/>
              </a:rPr>
              <a:t>Our study sample consisted of two different levels of introductory physics courses </a:t>
            </a:r>
            <a:r>
              <a:rPr lang="en-US" sz="2800" dirty="0" smtClean="0"/>
              <a:t>at California State University Fullerton</a:t>
            </a:r>
            <a:r>
              <a:rPr lang="en-US" sz="2800" dirty="0" smtClean="0">
                <a:ea typeface="Calibri"/>
              </a:rPr>
              <a:t>:</a:t>
            </a:r>
          </a:p>
          <a:p>
            <a:pPr lvl="0">
              <a:buFont typeface="Courier New" pitchFamily="49" charset="0"/>
              <a:buChar char="o"/>
              <a:defRPr/>
            </a:pPr>
            <a:r>
              <a:rPr lang="en-US" sz="2800" dirty="0" smtClean="0">
                <a:ea typeface="Calibri"/>
              </a:rPr>
              <a:t> Physics 212: algebra-based (AB) </a:t>
            </a:r>
          </a:p>
          <a:p>
            <a:pPr lvl="0">
              <a:buFont typeface="Courier New" pitchFamily="49" charset="0"/>
              <a:buChar char="o"/>
              <a:defRPr/>
            </a:pPr>
            <a:endParaRPr lang="en-US" sz="1200" dirty="0" smtClean="0">
              <a:ea typeface="Calibri"/>
            </a:endParaRPr>
          </a:p>
          <a:p>
            <a:pPr lvl="0">
              <a:buFont typeface="Courier New" pitchFamily="49" charset="0"/>
              <a:buChar char="o"/>
              <a:defRPr/>
            </a:pPr>
            <a:r>
              <a:rPr lang="en-US" sz="2800" dirty="0" smtClean="0">
                <a:ea typeface="Calibri"/>
              </a:rPr>
              <a:t> Physics 226: calculus-based (CB)</a:t>
            </a:r>
          </a:p>
          <a:p>
            <a:pPr lvl="0">
              <a:buFont typeface="Courier New" pitchFamily="49" charset="0"/>
              <a:buChar char="o"/>
              <a:defRPr/>
            </a:pPr>
            <a:endParaRPr lang="en-US" sz="1200" dirty="0" smtClean="0">
              <a:ea typeface="Calibri"/>
            </a:endParaRPr>
          </a:p>
          <a:p>
            <a:pPr lvl="0">
              <a:buNone/>
              <a:defRPr/>
            </a:pPr>
            <a:r>
              <a:rPr lang="en-US" sz="2800" dirty="0" smtClean="0"/>
              <a:t>Our sample includes three sections of each course, with </a:t>
            </a:r>
            <a:r>
              <a:rPr lang="en-US" sz="2800" i="1" dirty="0" smtClean="0"/>
              <a:t>N</a:t>
            </a:r>
            <a:r>
              <a:rPr lang="en-US" sz="2800" dirty="0" smtClean="0"/>
              <a:t>=130 and 135 students, respectively</a:t>
            </a:r>
          </a:p>
          <a:p>
            <a:pPr lvl="0">
              <a:buNone/>
              <a:defRPr/>
            </a:pPr>
            <a:endParaRPr lang="en-US" sz="2400" u="sng" dirty="0" smtClean="0"/>
          </a:p>
          <a:p>
            <a:pPr lvl="0">
              <a:buNone/>
              <a:defRPr/>
            </a:pPr>
            <a:r>
              <a:rPr lang="en-US" sz="2800" b="1" i="1" dirty="0" smtClean="0"/>
              <a:t>Survey Instrument:</a:t>
            </a:r>
          </a:p>
          <a:p>
            <a:pPr lvl="0">
              <a:buFont typeface="Courier New" pitchFamily="49" charset="0"/>
              <a:buChar char="o"/>
              <a:defRPr/>
            </a:pPr>
            <a:r>
              <a:rPr lang="en-US" sz="2800" dirty="0" smtClean="0"/>
              <a:t> Consists of altered textbook problems regarding magnetic flux designed to be more conceptual than </a:t>
            </a:r>
            <a:r>
              <a:rPr lang="en-US" sz="2800" dirty="0" smtClean="0"/>
              <a:t>quantitative [3,4,5]</a:t>
            </a:r>
            <a:endParaRPr lang="en-US" sz="2800" dirty="0" smtClean="0"/>
          </a:p>
          <a:p>
            <a:pPr lvl="0">
              <a:defRPr/>
            </a:pPr>
            <a:endParaRPr lang="en-US" sz="1200" dirty="0" smtClean="0"/>
          </a:p>
          <a:p>
            <a:pPr lvl="0">
              <a:buFont typeface="Courier New" pitchFamily="49" charset="0"/>
              <a:buChar char="o"/>
              <a:defRPr/>
            </a:pPr>
            <a:r>
              <a:rPr lang="en-US" sz="2800" dirty="0" smtClean="0"/>
              <a:t> Constructed as an overall evaluation of the students’ understanding and appropriate for both AB and CB courses</a:t>
            </a:r>
          </a:p>
          <a:p>
            <a:pPr lvl="0">
              <a:buFont typeface="Courier New" pitchFamily="49" charset="0"/>
              <a:buChar char="o"/>
              <a:defRPr/>
            </a:pPr>
            <a:endParaRPr lang="en-US" sz="1200" dirty="0" smtClean="0"/>
          </a:p>
          <a:p>
            <a:pPr lvl="0">
              <a:buFont typeface="Courier New" pitchFamily="49" charset="0"/>
              <a:buChar char="o"/>
              <a:defRPr/>
            </a:pPr>
            <a:r>
              <a:rPr lang="en-US" sz="2800" dirty="0" smtClean="0">
                <a:ea typeface="Calibri"/>
              </a:rPr>
              <a:t> Given after classroom instruction </a:t>
            </a:r>
          </a:p>
          <a:p>
            <a:pPr lvl="1">
              <a:buFont typeface="Courier New" pitchFamily="49" charset="0"/>
              <a:buChar char="o"/>
              <a:defRPr/>
            </a:pPr>
            <a:r>
              <a:rPr lang="en-US" sz="2500" dirty="0" smtClean="0">
                <a:ea typeface="Calibri"/>
              </a:rPr>
              <a:t> Time allowed to complete the survey is 15 minutes</a:t>
            </a:r>
            <a:endParaRPr lang="en-US" sz="2000" dirty="0" smtClean="0">
              <a:ea typeface="Calibri"/>
            </a:endParaRPr>
          </a:p>
          <a:p>
            <a:pPr lvl="0">
              <a:buFont typeface="Courier New" pitchFamily="49" charset="0"/>
              <a:buChar char="o"/>
              <a:defRPr/>
            </a:pPr>
            <a:endParaRPr lang="en-US" sz="1200" dirty="0" smtClean="0"/>
          </a:p>
          <a:p>
            <a:pPr lvl="0">
              <a:buFont typeface="Courier New" pitchFamily="49" charset="0"/>
              <a:buChar char="o"/>
              <a:defRPr/>
            </a:pPr>
            <a:r>
              <a:rPr lang="en-US" sz="2800" dirty="0" smtClean="0"/>
              <a:t> The written instrument was also used as the basis of a multiple choice online version (not reported here) and for several (</a:t>
            </a:r>
            <a:r>
              <a:rPr lang="en-US" sz="2800" i="1" dirty="0" smtClean="0"/>
              <a:t>N</a:t>
            </a:r>
            <a:r>
              <a:rPr lang="en-US" sz="2800" dirty="0" smtClean="0"/>
              <a:t>=5) individual student interviews with volunteers selected from the two courses</a:t>
            </a:r>
            <a:endParaRPr lang="en-US" sz="2800" dirty="0" smtClean="0">
              <a:ea typeface="Calibri"/>
            </a:endParaRPr>
          </a:p>
          <a:p>
            <a:pPr lvl="0">
              <a:defRPr/>
            </a:pPr>
            <a:endParaRPr lang="en-US" sz="2400" dirty="0" smtClean="0">
              <a:ea typeface="Calibri"/>
            </a:endParaRPr>
          </a:p>
          <a:p>
            <a:pPr lvl="0">
              <a:buNone/>
              <a:defRPr/>
            </a:pPr>
            <a:r>
              <a:rPr lang="en-US" sz="2800" b="1" i="1" dirty="0" smtClean="0">
                <a:ea typeface="Calibri"/>
              </a:rPr>
              <a:t>Data Analysis:</a:t>
            </a:r>
          </a:p>
          <a:p>
            <a:pPr lvl="0">
              <a:buFont typeface="Courier New" pitchFamily="49" charset="0"/>
              <a:buChar char="o"/>
              <a:defRPr/>
            </a:pPr>
            <a:r>
              <a:rPr lang="en-US" sz="2800" dirty="0" smtClean="0">
                <a:ea typeface="Calibri"/>
              </a:rPr>
              <a:t> Coded all graphical responses for future reference</a:t>
            </a:r>
          </a:p>
          <a:p>
            <a:pPr lvl="0">
              <a:defRPr/>
            </a:pPr>
            <a:endParaRPr lang="en-US" sz="1200" dirty="0" smtClean="0">
              <a:ea typeface="Calibri"/>
            </a:endParaRPr>
          </a:p>
          <a:p>
            <a:pPr lvl="0">
              <a:buFont typeface="Courier New" pitchFamily="49" charset="0"/>
              <a:buChar char="o"/>
              <a:defRPr/>
            </a:pPr>
            <a:r>
              <a:rPr lang="en-US" sz="2800" dirty="0" smtClean="0"/>
              <a:t> Summarized students’ explanations/answers and entered them into a Microsoft Excel spread sheet</a:t>
            </a:r>
            <a:endParaRPr lang="en-US" sz="2800" dirty="0">
              <a:ea typeface="Calibri"/>
            </a:endParaRPr>
          </a:p>
        </p:txBody>
      </p:sp>
      <p:sp>
        <p:nvSpPr>
          <p:cNvPr id="120" name="Text Box 8"/>
          <p:cNvSpPr txBox="1">
            <a:spLocks noChangeAspect="1" noChangeArrowheads="1"/>
          </p:cNvSpPr>
          <p:nvPr/>
        </p:nvSpPr>
        <p:spPr bwMode="auto">
          <a:xfrm>
            <a:off x="28502677" y="29926926"/>
            <a:ext cx="11955050" cy="843698"/>
          </a:xfrm>
          <a:prstGeom prst="rect">
            <a:avLst/>
          </a:prstGeom>
          <a:noFill/>
          <a:ln w="38100">
            <a:noFill/>
            <a:miter lim="800000"/>
            <a:headEnd/>
            <a:tailEnd/>
          </a:ln>
          <a:effectLst>
            <a:prstShdw prst="shdw17" dist="52363" dir="9957825">
              <a:schemeClr val="bg1">
                <a:gamma/>
                <a:shade val="60000"/>
                <a:invGamma/>
                <a:alpha val="50000"/>
              </a:schemeClr>
            </a:prstShdw>
          </a:effectLst>
        </p:spPr>
        <p:txBody>
          <a:bodyPr/>
          <a:lstStyle/>
          <a:p>
            <a:pPr algn="ctr">
              <a:defRPr/>
            </a:pPr>
            <a:r>
              <a:rPr lang="en-US" sz="2400" dirty="0" smtClean="0">
                <a:latin typeface="+mn-lt"/>
              </a:rPr>
              <a:t>Supported in part by CSUF Louise Stokes Alliance for Minority Participation grant, NSF HRD- 0802628 and the McNair Scholars Program</a:t>
            </a:r>
            <a:endParaRPr lang="en-US" sz="2400" dirty="0">
              <a:latin typeface="+mn-lt"/>
              <a:cs typeface="+mn-cs"/>
            </a:endParaRPr>
          </a:p>
        </p:txBody>
      </p:sp>
      <p:sp>
        <p:nvSpPr>
          <p:cNvPr id="77" name="Rectangle 76"/>
          <p:cNvSpPr/>
          <p:nvPr/>
        </p:nvSpPr>
        <p:spPr>
          <a:xfrm>
            <a:off x="14467472" y="4522971"/>
            <a:ext cx="13350240" cy="830997"/>
          </a:xfrm>
          <a:prstGeom prst="rect">
            <a:avLst/>
          </a:prstGeom>
          <a:solidFill>
            <a:srgbClr val="00B0F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dk1"/>
          </a:lnRef>
          <a:fillRef idx="1">
            <a:schemeClr val="lt1"/>
          </a:fillRef>
          <a:effectRef idx="0">
            <a:schemeClr val="dk1"/>
          </a:effectRef>
          <a:fontRef idx="minor">
            <a:schemeClr val="dk1"/>
          </a:fontRef>
        </p:style>
        <p:txBody>
          <a:bodyPr wrap="square">
            <a:spAutoFit/>
          </a:bodyPr>
          <a:lstStyle/>
          <a:p>
            <a:pPr algn="ctr">
              <a:spcBef>
                <a:spcPts val="0"/>
              </a:spcBef>
              <a:spcAft>
                <a:spcPts val="0"/>
              </a:spcAft>
            </a:pPr>
            <a:r>
              <a:rPr lang="en-US" sz="4800" dirty="0" smtClean="0">
                <a:latin typeface="+mj-lt"/>
              </a:rPr>
              <a:t>Instrument</a:t>
            </a:r>
            <a:endParaRPr lang="en-US" sz="4800" dirty="0">
              <a:latin typeface="+mj-lt"/>
            </a:endParaRPr>
          </a:p>
        </p:txBody>
      </p:sp>
      <p:sp>
        <p:nvSpPr>
          <p:cNvPr id="78" name="Rectangle 77"/>
          <p:cNvSpPr/>
          <p:nvPr/>
        </p:nvSpPr>
        <p:spPr>
          <a:xfrm>
            <a:off x="28544033" y="3855565"/>
            <a:ext cx="13350240" cy="830997"/>
          </a:xfrm>
          <a:prstGeom prst="rect">
            <a:avLst/>
          </a:prstGeom>
          <a:solidFill>
            <a:srgbClr val="00B0F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dk1"/>
          </a:lnRef>
          <a:fillRef idx="1">
            <a:schemeClr val="lt1"/>
          </a:fillRef>
          <a:effectRef idx="0">
            <a:schemeClr val="dk1"/>
          </a:effectRef>
          <a:fontRef idx="minor">
            <a:schemeClr val="dk1"/>
          </a:fontRef>
        </p:style>
        <p:txBody>
          <a:bodyPr wrap="square">
            <a:spAutoFit/>
          </a:bodyPr>
          <a:lstStyle/>
          <a:p>
            <a:pPr algn="ctr">
              <a:spcBef>
                <a:spcPts val="0"/>
              </a:spcBef>
              <a:spcAft>
                <a:spcPts val="0"/>
              </a:spcAft>
            </a:pPr>
            <a:r>
              <a:rPr lang="en-US" sz="4800" dirty="0" smtClean="0">
                <a:latin typeface="+mj-lt"/>
              </a:rPr>
              <a:t>Results/Discussion</a:t>
            </a:r>
            <a:endParaRPr lang="en-US" sz="4800" dirty="0">
              <a:latin typeface="+mj-lt"/>
            </a:endParaRPr>
          </a:p>
        </p:txBody>
      </p:sp>
      <p:sp>
        <p:nvSpPr>
          <p:cNvPr id="70" name="TextBox 69"/>
          <p:cNvSpPr txBox="1"/>
          <p:nvPr/>
        </p:nvSpPr>
        <p:spPr>
          <a:xfrm>
            <a:off x="3593805" y="5028641"/>
            <a:ext cx="184731" cy="369332"/>
          </a:xfrm>
          <a:prstGeom prst="rect">
            <a:avLst/>
          </a:prstGeom>
          <a:noFill/>
        </p:spPr>
        <p:txBody>
          <a:bodyPr wrap="none" rtlCol="0">
            <a:spAutoFit/>
          </a:bodyPr>
          <a:lstStyle/>
          <a:p>
            <a:endParaRPr lang="en-US" dirty="0"/>
          </a:p>
        </p:txBody>
      </p:sp>
      <p:sp>
        <p:nvSpPr>
          <p:cNvPr id="72" name="TextBox 71"/>
          <p:cNvSpPr txBox="1"/>
          <p:nvPr/>
        </p:nvSpPr>
        <p:spPr>
          <a:xfrm>
            <a:off x="1885844" y="4874892"/>
            <a:ext cx="4237057" cy="646331"/>
          </a:xfrm>
          <a:prstGeom prst="rect">
            <a:avLst/>
          </a:prstGeom>
          <a:noFill/>
        </p:spPr>
        <p:txBody>
          <a:bodyPr wrap="none" rtlCol="0">
            <a:spAutoFit/>
          </a:bodyPr>
          <a:lstStyle/>
          <a:p>
            <a:r>
              <a:rPr lang="en-US" sz="3600" i="1" dirty="0" smtClean="0"/>
              <a:t>Instructional Survey</a:t>
            </a:r>
            <a:endParaRPr lang="en-US" sz="2400" i="1" dirty="0"/>
          </a:p>
        </p:txBody>
      </p:sp>
      <p:cxnSp>
        <p:nvCxnSpPr>
          <p:cNvPr id="75" name="Straight Connector 74"/>
          <p:cNvCxnSpPr>
            <a:stCxn id="72" idx="3"/>
          </p:cNvCxnSpPr>
          <p:nvPr/>
        </p:nvCxnSpPr>
        <p:spPr bwMode="auto">
          <a:xfrm>
            <a:off x="6122901" y="5198058"/>
            <a:ext cx="7447956" cy="0"/>
          </a:xfrm>
          <a:prstGeom prst="line">
            <a:avLst/>
          </a:prstGeom>
          <a:solidFill>
            <a:schemeClr val="bg1">
              <a:alpha val="25000"/>
            </a:schemeClr>
          </a:solidFill>
          <a:ln w="38100" cap="flat" cmpd="sng" algn="ctr">
            <a:solidFill>
              <a:srgbClr val="00B0F0"/>
            </a:solidFill>
            <a:prstDash val="solid"/>
            <a:round/>
            <a:headEnd type="none" w="med" len="med"/>
            <a:tailEnd type="none" w="med" len="med"/>
          </a:ln>
          <a:effectLst/>
        </p:spPr>
      </p:cxnSp>
      <p:cxnSp>
        <p:nvCxnSpPr>
          <p:cNvPr id="82" name="Straight Connector 81"/>
          <p:cNvCxnSpPr>
            <a:stCxn id="72" idx="1"/>
          </p:cNvCxnSpPr>
          <p:nvPr/>
        </p:nvCxnSpPr>
        <p:spPr bwMode="auto">
          <a:xfrm rot="10800000">
            <a:off x="439816" y="5198058"/>
            <a:ext cx="1446028" cy="0"/>
          </a:xfrm>
          <a:prstGeom prst="line">
            <a:avLst/>
          </a:prstGeom>
          <a:solidFill>
            <a:schemeClr val="bg1">
              <a:alpha val="25000"/>
            </a:schemeClr>
          </a:solidFill>
          <a:ln w="38100" cap="flat" cmpd="sng" algn="ctr">
            <a:solidFill>
              <a:srgbClr val="00B0F0"/>
            </a:solidFill>
            <a:prstDash val="solid"/>
            <a:round/>
            <a:headEnd type="none" w="med" len="med"/>
            <a:tailEnd type="none" w="med" len="med"/>
          </a:ln>
          <a:effectLst/>
        </p:spPr>
      </p:cxnSp>
      <p:grpSp>
        <p:nvGrpSpPr>
          <p:cNvPr id="85" name="Group 84"/>
          <p:cNvGrpSpPr/>
          <p:nvPr/>
        </p:nvGrpSpPr>
        <p:grpSpPr>
          <a:xfrm>
            <a:off x="571339" y="7528286"/>
            <a:ext cx="5072757" cy="3544124"/>
            <a:chOff x="546334" y="6225362"/>
            <a:chExt cx="4943003" cy="3616494"/>
          </a:xfrm>
        </p:grpSpPr>
        <p:pic>
          <p:nvPicPr>
            <p:cNvPr id="83" name="Picture 3"/>
            <p:cNvPicPr>
              <a:picLocks noChangeArrowheads="1"/>
            </p:cNvPicPr>
            <p:nvPr/>
          </p:nvPicPr>
          <p:blipFill>
            <a:blip r:embed="rId4" cstate="print"/>
            <a:srcRect/>
            <a:stretch>
              <a:fillRect/>
            </a:stretch>
          </p:blipFill>
          <p:spPr bwMode="auto">
            <a:xfrm>
              <a:off x="546334" y="6225362"/>
              <a:ext cx="2494831" cy="3200400"/>
            </a:xfrm>
            <a:prstGeom prst="rect">
              <a:avLst/>
            </a:prstGeom>
            <a:noFill/>
            <a:ln w="9525">
              <a:noFill/>
              <a:miter lim="800000"/>
              <a:headEnd/>
              <a:tailEnd/>
            </a:ln>
          </p:spPr>
        </p:pic>
        <p:pic>
          <p:nvPicPr>
            <p:cNvPr id="84" name="Picture 3"/>
            <p:cNvPicPr>
              <a:picLocks noChangeAspect="1" noChangeArrowheads="1"/>
            </p:cNvPicPr>
            <p:nvPr/>
          </p:nvPicPr>
          <p:blipFill>
            <a:blip r:embed="rId5" cstate="print"/>
            <a:srcRect/>
            <a:stretch>
              <a:fillRect/>
            </a:stretch>
          </p:blipFill>
          <p:spPr bwMode="auto">
            <a:xfrm>
              <a:off x="2994506" y="6598992"/>
              <a:ext cx="2494831" cy="3242864"/>
            </a:xfrm>
            <a:prstGeom prst="rect">
              <a:avLst/>
            </a:prstGeom>
            <a:noFill/>
            <a:ln w="9525">
              <a:noFill/>
              <a:miter lim="800000"/>
              <a:headEnd/>
              <a:tailEnd/>
            </a:ln>
          </p:spPr>
        </p:pic>
      </p:grpSp>
      <p:sp>
        <p:nvSpPr>
          <p:cNvPr id="86" name="TextBox 85"/>
          <p:cNvSpPr txBox="1"/>
          <p:nvPr/>
        </p:nvSpPr>
        <p:spPr>
          <a:xfrm>
            <a:off x="449662" y="5791123"/>
            <a:ext cx="13251824" cy="1384995"/>
          </a:xfrm>
          <a:prstGeom prst="rect">
            <a:avLst/>
          </a:prstGeom>
          <a:noFill/>
        </p:spPr>
        <p:txBody>
          <a:bodyPr wrap="square" rtlCol="0">
            <a:spAutoFit/>
          </a:bodyPr>
          <a:lstStyle/>
          <a:p>
            <a:r>
              <a:rPr lang="en-US" sz="2800" dirty="0" smtClean="0"/>
              <a:t>	Our goal of this study is to develop an instrument that can be used by instructors in understanding the difficulties students face when trying to comprehend the key aspects of Faraday’s Law and Lenz’s Law</a:t>
            </a:r>
            <a:endParaRPr lang="en-US" sz="2800" dirty="0"/>
          </a:p>
        </p:txBody>
      </p:sp>
      <p:sp>
        <p:nvSpPr>
          <p:cNvPr id="87" name="Content Placeholder 2"/>
          <p:cNvSpPr txBox="1">
            <a:spLocks/>
          </p:cNvSpPr>
          <p:nvPr/>
        </p:nvSpPr>
        <p:spPr>
          <a:xfrm>
            <a:off x="451628" y="11451138"/>
            <a:ext cx="13198198" cy="2976062"/>
          </a:xfrm>
          <a:prstGeom prst="rect">
            <a:avLst/>
          </a:prstGeom>
        </p:spPr>
        <p:txBody>
          <a:bodyPr vert="horz" lIns="91440" tIns="45720" rIns="91440" bIns="45720" rtlCol="0">
            <a:noAutofit/>
          </a:bodyPr>
          <a:lstStyle/>
          <a:p>
            <a:pPr lvl="0">
              <a:buNone/>
              <a:defRPr/>
            </a:pPr>
            <a:r>
              <a:rPr lang="en-US" sz="2800" b="1" i="1" dirty="0" smtClean="0"/>
              <a:t>Past Results from Pervious Research:</a:t>
            </a:r>
          </a:p>
          <a:p>
            <a:pPr lvl="0">
              <a:buNone/>
              <a:defRPr/>
            </a:pPr>
            <a:r>
              <a:rPr lang="en-US" sz="2800" dirty="0" smtClean="0"/>
              <a:t>We found that students had difficultly with:</a:t>
            </a:r>
          </a:p>
          <a:p>
            <a:pPr lvl="0">
              <a:buNone/>
              <a:defRPr/>
            </a:pPr>
            <a:endParaRPr lang="en-US" sz="1200" dirty="0" smtClean="0"/>
          </a:p>
          <a:p>
            <a:pPr lvl="0">
              <a:buFont typeface="Courier New" pitchFamily="49" charset="0"/>
              <a:buChar char="o"/>
              <a:defRPr/>
            </a:pPr>
            <a:r>
              <a:rPr lang="en-US" sz="2800" dirty="0" smtClean="0"/>
              <a:t> Understanding the difference between flux and change of flux</a:t>
            </a:r>
          </a:p>
          <a:p>
            <a:pPr lvl="0">
              <a:buFont typeface="Courier New" pitchFamily="49" charset="0"/>
              <a:buChar char="o"/>
              <a:defRPr/>
            </a:pPr>
            <a:endParaRPr lang="en-US" sz="1200" dirty="0" smtClean="0"/>
          </a:p>
          <a:p>
            <a:pPr>
              <a:buFont typeface="Courier New" pitchFamily="49" charset="0"/>
              <a:buChar char="o"/>
              <a:defRPr/>
            </a:pPr>
            <a:r>
              <a:rPr lang="en-US" sz="2800" dirty="0" smtClean="0"/>
              <a:t> Visualizing how magnetic flux changes given a certain physical situation</a:t>
            </a:r>
          </a:p>
          <a:p>
            <a:pPr>
              <a:defRPr/>
            </a:pPr>
            <a:endParaRPr lang="en-US" sz="1200" dirty="0" smtClean="0"/>
          </a:p>
          <a:p>
            <a:pPr>
              <a:buFont typeface="Courier New" pitchFamily="49" charset="0"/>
              <a:buChar char="o"/>
              <a:defRPr/>
            </a:pPr>
            <a:r>
              <a:rPr lang="en-US" sz="2800" dirty="0" smtClean="0"/>
              <a:t> Using the right hand rule (RHR) given a certain physical situation</a:t>
            </a:r>
          </a:p>
          <a:p>
            <a:pPr>
              <a:buFont typeface="Courier New" pitchFamily="49" charset="0"/>
              <a:buChar char="o"/>
              <a:defRPr/>
            </a:pPr>
            <a:endParaRPr lang="en-US" sz="2800" b="1" i="1" dirty="0" smtClean="0"/>
          </a:p>
          <a:p>
            <a:pPr lvl="0">
              <a:buFont typeface="Courier New" pitchFamily="49" charset="0"/>
              <a:buChar char="o"/>
              <a:defRPr/>
            </a:pPr>
            <a:endParaRPr lang="en-US" sz="2800" dirty="0" smtClean="0"/>
          </a:p>
          <a:p>
            <a:pPr lvl="0">
              <a:defRPr/>
            </a:pPr>
            <a:r>
              <a:rPr lang="en-US" sz="2800" dirty="0" smtClean="0"/>
              <a:t>	</a:t>
            </a:r>
            <a:endParaRPr lang="en-US" sz="2800" dirty="0"/>
          </a:p>
        </p:txBody>
      </p:sp>
      <p:sp>
        <p:nvSpPr>
          <p:cNvPr id="89" name="TextBox 88"/>
          <p:cNvSpPr txBox="1"/>
          <p:nvPr/>
        </p:nvSpPr>
        <p:spPr>
          <a:xfrm>
            <a:off x="5935219" y="18942614"/>
            <a:ext cx="1773717" cy="646331"/>
          </a:xfrm>
          <a:prstGeom prst="rect">
            <a:avLst/>
          </a:prstGeom>
          <a:noFill/>
        </p:spPr>
        <p:txBody>
          <a:bodyPr wrap="square" rtlCol="0">
            <a:spAutoFit/>
          </a:bodyPr>
          <a:lstStyle/>
          <a:p>
            <a:r>
              <a:rPr lang="en-US" sz="3600" i="1" dirty="0" smtClean="0"/>
              <a:t>Method</a:t>
            </a:r>
            <a:endParaRPr lang="en-US" sz="2400" i="1" dirty="0"/>
          </a:p>
        </p:txBody>
      </p:sp>
      <p:cxnSp>
        <p:nvCxnSpPr>
          <p:cNvPr id="90" name="Straight Connector 89"/>
          <p:cNvCxnSpPr>
            <a:stCxn id="89" idx="3"/>
          </p:cNvCxnSpPr>
          <p:nvPr/>
        </p:nvCxnSpPr>
        <p:spPr bwMode="auto">
          <a:xfrm flipV="1">
            <a:off x="7708936" y="19250526"/>
            <a:ext cx="5876435" cy="15254"/>
          </a:xfrm>
          <a:prstGeom prst="line">
            <a:avLst/>
          </a:prstGeom>
          <a:solidFill>
            <a:schemeClr val="bg1">
              <a:alpha val="25000"/>
            </a:schemeClr>
          </a:solidFill>
          <a:ln w="38100" cap="flat" cmpd="sng" algn="ctr">
            <a:solidFill>
              <a:srgbClr val="00B0F0"/>
            </a:solidFill>
            <a:prstDash val="solid"/>
            <a:round/>
            <a:headEnd type="none" w="med" len="med"/>
            <a:tailEnd type="none" w="med" len="med"/>
          </a:ln>
          <a:effectLst/>
        </p:spPr>
      </p:cxnSp>
      <p:cxnSp>
        <p:nvCxnSpPr>
          <p:cNvPr id="91" name="Straight Connector 90"/>
          <p:cNvCxnSpPr>
            <a:stCxn id="89" idx="1"/>
          </p:cNvCxnSpPr>
          <p:nvPr/>
        </p:nvCxnSpPr>
        <p:spPr bwMode="auto">
          <a:xfrm rot="10800000" flipV="1">
            <a:off x="448819" y="19265780"/>
            <a:ext cx="5486400" cy="24"/>
          </a:xfrm>
          <a:prstGeom prst="line">
            <a:avLst/>
          </a:prstGeom>
          <a:solidFill>
            <a:schemeClr val="bg1">
              <a:alpha val="25000"/>
            </a:schemeClr>
          </a:solidFill>
          <a:ln w="38100" cap="flat" cmpd="sng" algn="ctr">
            <a:solidFill>
              <a:srgbClr val="00B0F0"/>
            </a:solidFill>
            <a:prstDash val="solid"/>
            <a:round/>
            <a:headEnd type="none" w="med" len="med"/>
            <a:tailEnd type="none" w="med" len="med"/>
          </a:ln>
          <a:effectLst/>
        </p:spPr>
      </p:cxnSp>
      <p:sp>
        <p:nvSpPr>
          <p:cNvPr id="102" name="TextBox 101"/>
          <p:cNvSpPr txBox="1"/>
          <p:nvPr/>
        </p:nvSpPr>
        <p:spPr>
          <a:xfrm>
            <a:off x="16631415" y="5577655"/>
            <a:ext cx="4903907" cy="646331"/>
          </a:xfrm>
          <a:prstGeom prst="rect">
            <a:avLst/>
          </a:prstGeom>
          <a:noFill/>
        </p:spPr>
        <p:txBody>
          <a:bodyPr wrap="none" rtlCol="0">
            <a:spAutoFit/>
          </a:bodyPr>
          <a:lstStyle/>
          <a:p>
            <a:r>
              <a:rPr lang="en-US" sz="3600" i="1" dirty="0" smtClean="0"/>
              <a:t>Revision of Instrument </a:t>
            </a:r>
            <a:endParaRPr lang="en-US" sz="3600" i="1" dirty="0"/>
          </a:p>
        </p:txBody>
      </p:sp>
      <p:cxnSp>
        <p:nvCxnSpPr>
          <p:cNvPr id="104" name="Straight Connector 103"/>
          <p:cNvCxnSpPr>
            <a:stCxn id="102" idx="1"/>
          </p:cNvCxnSpPr>
          <p:nvPr/>
        </p:nvCxnSpPr>
        <p:spPr bwMode="auto">
          <a:xfrm rot="10800000">
            <a:off x="14465447" y="5900821"/>
            <a:ext cx="2165968" cy="0"/>
          </a:xfrm>
          <a:prstGeom prst="line">
            <a:avLst/>
          </a:prstGeom>
          <a:solidFill>
            <a:schemeClr val="bg1">
              <a:alpha val="25000"/>
            </a:schemeClr>
          </a:solidFill>
          <a:ln w="38100" cap="flat" cmpd="sng" algn="ctr">
            <a:solidFill>
              <a:srgbClr val="00B0F0"/>
            </a:solidFill>
            <a:prstDash val="solid"/>
            <a:round/>
            <a:headEnd type="none" w="med" len="med"/>
            <a:tailEnd type="none" w="med" len="med"/>
          </a:ln>
          <a:effectLst/>
        </p:spPr>
      </p:cxnSp>
      <p:cxnSp>
        <p:nvCxnSpPr>
          <p:cNvPr id="108" name="Straight Connector 107"/>
          <p:cNvCxnSpPr>
            <a:endCxn id="102" idx="3"/>
          </p:cNvCxnSpPr>
          <p:nvPr/>
        </p:nvCxnSpPr>
        <p:spPr bwMode="auto">
          <a:xfrm rot="10800000" flipV="1">
            <a:off x="21571131" y="5900819"/>
            <a:ext cx="6035040" cy="0"/>
          </a:xfrm>
          <a:prstGeom prst="line">
            <a:avLst/>
          </a:prstGeom>
          <a:solidFill>
            <a:schemeClr val="bg1">
              <a:alpha val="25000"/>
            </a:schemeClr>
          </a:solidFill>
          <a:ln w="38100" cap="flat" cmpd="sng" algn="ctr">
            <a:solidFill>
              <a:srgbClr val="00B0F0"/>
            </a:solidFill>
            <a:prstDash val="solid"/>
            <a:round/>
            <a:headEnd type="none" w="med" len="med"/>
            <a:tailEnd type="none" w="med" len="med"/>
          </a:ln>
          <a:effectLst/>
        </p:spPr>
      </p:cxnSp>
      <p:sp>
        <p:nvSpPr>
          <p:cNvPr id="111" name="TextBox 110"/>
          <p:cNvSpPr txBox="1"/>
          <p:nvPr/>
        </p:nvSpPr>
        <p:spPr>
          <a:xfrm>
            <a:off x="33453520" y="18260251"/>
            <a:ext cx="2449286" cy="646331"/>
          </a:xfrm>
          <a:prstGeom prst="rect">
            <a:avLst/>
          </a:prstGeom>
          <a:noFill/>
        </p:spPr>
        <p:txBody>
          <a:bodyPr wrap="square" rtlCol="0">
            <a:spAutoFit/>
          </a:bodyPr>
          <a:lstStyle/>
          <a:p>
            <a:r>
              <a:rPr lang="en-US" sz="3600" i="1" dirty="0" smtClean="0"/>
              <a:t>Conclusion</a:t>
            </a:r>
            <a:endParaRPr lang="en-US" sz="2400" i="1" dirty="0"/>
          </a:p>
        </p:txBody>
      </p:sp>
      <p:cxnSp>
        <p:nvCxnSpPr>
          <p:cNvPr id="112" name="Straight Connector 111"/>
          <p:cNvCxnSpPr>
            <a:stCxn id="111" idx="3"/>
          </p:cNvCxnSpPr>
          <p:nvPr/>
        </p:nvCxnSpPr>
        <p:spPr bwMode="auto">
          <a:xfrm>
            <a:off x="35902806" y="18583417"/>
            <a:ext cx="5734729" cy="1"/>
          </a:xfrm>
          <a:prstGeom prst="line">
            <a:avLst/>
          </a:prstGeom>
          <a:solidFill>
            <a:schemeClr val="bg1">
              <a:alpha val="25000"/>
            </a:schemeClr>
          </a:solidFill>
          <a:ln w="38100" cap="flat" cmpd="sng" algn="ctr">
            <a:solidFill>
              <a:srgbClr val="00B0F0"/>
            </a:solidFill>
            <a:prstDash val="solid"/>
            <a:round/>
            <a:headEnd type="none" w="med" len="med"/>
            <a:tailEnd type="none" w="med" len="med"/>
          </a:ln>
          <a:effectLst/>
        </p:spPr>
      </p:cxnSp>
      <p:cxnSp>
        <p:nvCxnSpPr>
          <p:cNvPr id="113" name="Straight Connector 112"/>
          <p:cNvCxnSpPr>
            <a:stCxn id="111" idx="1"/>
          </p:cNvCxnSpPr>
          <p:nvPr/>
        </p:nvCxnSpPr>
        <p:spPr bwMode="auto">
          <a:xfrm rot="10800000" flipV="1">
            <a:off x="28334050" y="18583417"/>
            <a:ext cx="5119471" cy="36"/>
          </a:xfrm>
          <a:prstGeom prst="line">
            <a:avLst/>
          </a:prstGeom>
          <a:solidFill>
            <a:schemeClr val="bg1">
              <a:alpha val="25000"/>
            </a:schemeClr>
          </a:solidFill>
          <a:ln w="38100" cap="flat" cmpd="sng" algn="ctr">
            <a:solidFill>
              <a:srgbClr val="00B0F0"/>
            </a:solidFill>
            <a:prstDash val="solid"/>
            <a:round/>
            <a:headEnd type="none" w="med" len="med"/>
            <a:tailEnd type="none" w="med" len="med"/>
          </a:ln>
          <a:effectLst/>
        </p:spPr>
      </p:cxnSp>
      <p:sp>
        <p:nvSpPr>
          <p:cNvPr id="138" name="TextBox 137"/>
          <p:cNvSpPr txBox="1"/>
          <p:nvPr/>
        </p:nvSpPr>
        <p:spPr>
          <a:xfrm>
            <a:off x="30665544" y="4898157"/>
            <a:ext cx="3417013" cy="646331"/>
          </a:xfrm>
          <a:prstGeom prst="rect">
            <a:avLst/>
          </a:prstGeom>
          <a:noFill/>
        </p:spPr>
        <p:txBody>
          <a:bodyPr wrap="square" rtlCol="0">
            <a:spAutoFit/>
          </a:bodyPr>
          <a:lstStyle/>
          <a:p>
            <a:r>
              <a:rPr lang="en-US" sz="3600" i="1" dirty="0" smtClean="0"/>
              <a:t>Overall Results</a:t>
            </a:r>
            <a:r>
              <a:rPr lang="en-US" sz="3600" dirty="0" smtClean="0"/>
              <a:t> </a:t>
            </a:r>
            <a:endParaRPr lang="en-US" sz="3600" dirty="0"/>
          </a:p>
        </p:txBody>
      </p:sp>
      <p:cxnSp>
        <p:nvCxnSpPr>
          <p:cNvPr id="144" name="Straight Connector 143"/>
          <p:cNvCxnSpPr>
            <a:stCxn id="138" idx="1"/>
          </p:cNvCxnSpPr>
          <p:nvPr/>
        </p:nvCxnSpPr>
        <p:spPr bwMode="auto">
          <a:xfrm rot="10800000" flipV="1">
            <a:off x="28499590" y="5221323"/>
            <a:ext cx="2165954" cy="14"/>
          </a:xfrm>
          <a:prstGeom prst="line">
            <a:avLst/>
          </a:prstGeom>
          <a:solidFill>
            <a:schemeClr val="bg1">
              <a:alpha val="25000"/>
            </a:schemeClr>
          </a:solidFill>
          <a:ln w="38100" cap="flat" cmpd="sng" algn="ctr">
            <a:solidFill>
              <a:srgbClr val="00B0F0"/>
            </a:solidFill>
            <a:prstDash val="solid"/>
            <a:round/>
            <a:headEnd type="none" w="med" len="med"/>
            <a:tailEnd type="none" w="med" len="med"/>
          </a:ln>
          <a:effectLst/>
        </p:spPr>
      </p:cxnSp>
      <p:cxnSp>
        <p:nvCxnSpPr>
          <p:cNvPr id="145" name="Straight Connector 144"/>
          <p:cNvCxnSpPr>
            <a:endCxn id="138" idx="3"/>
          </p:cNvCxnSpPr>
          <p:nvPr/>
        </p:nvCxnSpPr>
        <p:spPr bwMode="auto">
          <a:xfrm rot="10800000" flipV="1">
            <a:off x="34082557" y="5221321"/>
            <a:ext cx="7618896" cy="0"/>
          </a:xfrm>
          <a:prstGeom prst="line">
            <a:avLst/>
          </a:prstGeom>
          <a:solidFill>
            <a:schemeClr val="bg1">
              <a:alpha val="25000"/>
            </a:schemeClr>
          </a:solidFill>
          <a:ln w="38100" cap="flat" cmpd="sng" algn="ctr">
            <a:solidFill>
              <a:srgbClr val="00B0F0"/>
            </a:solidFill>
            <a:prstDash val="solid"/>
            <a:round/>
            <a:headEnd type="none" w="med" len="med"/>
            <a:tailEnd type="none" w="med" len="med"/>
          </a:ln>
          <a:effectLst/>
        </p:spPr>
      </p:cxnSp>
      <p:sp>
        <p:nvSpPr>
          <p:cNvPr id="152" name="Content Placeholder 2"/>
          <p:cNvSpPr txBox="1">
            <a:spLocks/>
          </p:cNvSpPr>
          <p:nvPr/>
        </p:nvSpPr>
        <p:spPr>
          <a:xfrm>
            <a:off x="470435" y="14648776"/>
            <a:ext cx="13149311" cy="3958538"/>
          </a:xfrm>
          <a:prstGeom prst="rect">
            <a:avLst/>
          </a:prstGeom>
        </p:spPr>
        <p:txBody>
          <a:bodyPr vert="horz" lIns="91440" tIns="45720" rIns="91440" bIns="45720" rtlCol="0">
            <a:noAutofit/>
          </a:bodyPr>
          <a:lstStyle/>
          <a:p>
            <a:pPr>
              <a:defRPr/>
            </a:pPr>
            <a:r>
              <a:rPr lang="en-US" sz="2800" b="1" i="1" dirty="0" smtClean="0"/>
              <a:t>Motivation for Graphical Representation:</a:t>
            </a:r>
          </a:p>
          <a:p>
            <a:pPr lvl="0">
              <a:buFont typeface="Courier New" pitchFamily="49" charset="0"/>
              <a:buChar char="o"/>
              <a:defRPr/>
            </a:pPr>
            <a:r>
              <a:rPr lang="en-US" sz="2800" dirty="0" smtClean="0"/>
              <a:t> Graphs in general contain large amounts of data that can be inferred for analysis when it comes to trying to understand a certain physical </a:t>
            </a:r>
            <a:r>
              <a:rPr lang="en-US" sz="2800" dirty="0" smtClean="0"/>
              <a:t>situation [1,2]</a:t>
            </a:r>
            <a:endParaRPr lang="en-US" sz="2800" dirty="0" smtClean="0"/>
          </a:p>
          <a:p>
            <a:pPr lvl="0">
              <a:defRPr/>
            </a:pPr>
            <a:endParaRPr lang="en-US" sz="1200" dirty="0" smtClean="0"/>
          </a:p>
          <a:p>
            <a:pPr lvl="0">
              <a:buFont typeface="Courier New" pitchFamily="49" charset="0"/>
              <a:buChar char="o"/>
              <a:defRPr/>
            </a:pPr>
            <a:r>
              <a:rPr lang="en-US" sz="2800" dirty="0" smtClean="0"/>
              <a:t> Likewise, requiring the students to draw graphs provides insightful information regarding how students understand flux as a function of time</a:t>
            </a:r>
          </a:p>
          <a:p>
            <a:pPr lvl="0">
              <a:defRPr/>
            </a:pPr>
            <a:endParaRPr lang="en-US" sz="1200" dirty="0" smtClean="0"/>
          </a:p>
          <a:p>
            <a:pPr lvl="0">
              <a:buFont typeface="Courier New" pitchFamily="49" charset="0"/>
              <a:buChar char="o"/>
              <a:defRPr/>
            </a:pPr>
            <a:r>
              <a:rPr lang="en-US" sz="2800" dirty="0" smtClean="0"/>
              <a:t> The derivative relationship between flux and EMF is reminiscent of the relationship between kinematic quantities, for which graphical representations have become an important instructional mode</a:t>
            </a:r>
          </a:p>
          <a:p>
            <a:pPr lvl="0">
              <a:defRPr/>
            </a:pPr>
            <a:r>
              <a:rPr lang="en-US" sz="2800" dirty="0" smtClean="0"/>
              <a:t>	</a:t>
            </a:r>
            <a:endParaRPr lang="en-US" sz="2800" dirty="0"/>
          </a:p>
        </p:txBody>
      </p:sp>
      <p:sp>
        <p:nvSpPr>
          <p:cNvPr id="3076" name="Rectangle 4"/>
          <p:cNvSpPr>
            <a:spLocks noChangeArrowheads="1"/>
          </p:cNvSpPr>
          <p:nvPr/>
        </p:nvSpPr>
        <p:spPr bwMode="auto">
          <a:xfrm>
            <a:off x="0" y="0"/>
            <a:ext cx="420624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075" name="Chart 2"/>
          <p:cNvPicPr>
            <a:picLocks noChangeAspect="1" noChangeArrowheads="1"/>
          </p:cNvPicPr>
          <p:nvPr/>
        </p:nvPicPr>
        <p:blipFill>
          <a:blip r:embed="rId6" cstate="print"/>
          <a:srcRect/>
          <a:stretch>
            <a:fillRect/>
          </a:stretch>
        </p:blipFill>
        <p:spPr bwMode="auto">
          <a:xfrm>
            <a:off x="34735135" y="5781922"/>
            <a:ext cx="6836844" cy="4116058"/>
          </a:xfrm>
          <a:prstGeom prst="rect">
            <a:avLst/>
          </a:prstGeom>
          <a:noFill/>
        </p:spPr>
      </p:pic>
      <p:pic>
        <p:nvPicPr>
          <p:cNvPr id="1026" name="Picture 2"/>
          <p:cNvPicPr>
            <a:picLocks noChangeAspect="1" noChangeArrowheads="1"/>
          </p:cNvPicPr>
          <p:nvPr/>
        </p:nvPicPr>
        <p:blipFill>
          <a:blip r:embed="rId7" cstate="print"/>
          <a:srcRect/>
          <a:stretch>
            <a:fillRect/>
          </a:stretch>
        </p:blipFill>
        <p:spPr bwMode="auto">
          <a:xfrm>
            <a:off x="14475216" y="9236679"/>
            <a:ext cx="5029200" cy="6169946"/>
          </a:xfrm>
          <a:prstGeom prst="rect">
            <a:avLst/>
          </a:prstGeom>
          <a:noFill/>
          <a:ln w="9525">
            <a:noFill/>
            <a:miter lim="800000"/>
            <a:headEnd/>
            <a:tailEnd/>
          </a:ln>
        </p:spPr>
      </p:pic>
      <p:pic>
        <p:nvPicPr>
          <p:cNvPr id="1027" name="Picture 3"/>
          <p:cNvPicPr>
            <a:picLocks noChangeAspect="1" noChangeArrowheads="1"/>
          </p:cNvPicPr>
          <p:nvPr/>
        </p:nvPicPr>
        <p:blipFill>
          <a:blip r:embed="rId8" cstate="print"/>
          <a:srcRect/>
          <a:stretch>
            <a:fillRect/>
          </a:stretch>
        </p:blipFill>
        <p:spPr bwMode="auto">
          <a:xfrm>
            <a:off x="14629768" y="17162822"/>
            <a:ext cx="4846320" cy="3964013"/>
          </a:xfrm>
          <a:prstGeom prst="rect">
            <a:avLst/>
          </a:prstGeom>
          <a:noFill/>
          <a:ln w="9525">
            <a:noFill/>
            <a:miter lim="800000"/>
            <a:headEnd/>
            <a:tailEnd/>
          </a:ln>
        </p:spPr>
      </p:pic>
      <p:pic>
        <p:nvPicPr>
          <p:cNvPr id="1028" name="Picture 4"/>
          <p:cNvPicPr>
            <a:picLocks noChangeAspect="1" noChangeArrowheads="1"/>
          </p:cNvPicPr>
          <p:nvPr/>
        </p:nvPicPr>
        <p:blipFill>
          <a:blip r:embed="rId9" cstate="print"/>
          <a:srcRect/>
          <a:stretch>
            <a:fillRect/>
          </a:stretch>
        </p:blipFill>
        <p:spPr bwMode="auto">
          <a:xfrm>
            <a:off x="22509444" y="9229605"/>
            <a:ext cx="5029200" cy="6170577"/>
          </a:xfrm>
          <a:prstGeom prst="rect">
            <a:avLst/>
          </a:prstGeom>
          <a:noFill/>
          <a:ln w="9525">
            <a:noFill/>
            <a:miter lim="800000"/>
            <a:headEnd/>
            <a:tailEnd/>
          </a:ln>
        </p:spPr>
      </p:pic>
      <p:pic>
        <p:nvPicPr>
          <p:cNvPr id="2" name="Picture 5"/>
          <p:cNvPicPr>
            <a:picLocks noChangeAspect="1" noChangeArrowheads="1"/>
          </p:cNvPicPr>
          <p:nvPr/>
        </p:nvPicPr>
        <p:blipFill>
          <a:blip r:embed="rId10" cstate="print"/>
          <a:srcRect/>
          <a:stretch>
            <a:fillRect/>
          </a:stretch>
        </p:blipFill>
        <p:spPr bwMode="auto">
          <a:xfrm>
            <a:off x="21586260" y="17170853"/>
            <a:ext cx="5809992" cy="3968496"/>
          </a:xfrm>
          <a:prstGeom prst="rect">
            <a:avLst/>
          </a:prstGeom>
          <a:noFill/>
          <a:ln w="9525">
            <a:noFill/>
            <a:miter lim="800000"/>
            <a:headEnd/>
            <a:tailEnd/>
          </a:ln>
        </p:spPr>
      </p:pic>
      <p:sp>
        <p:nvSpPr>
          <p:cNvPr id="51" name="TextBox 50"/>
          <p:cNvSpPr txBox="1"/>
          <p:nvPr/>
        </p:nvSpPr>
        <p:spPr>
          <a:xfrm>
            <a:off x="19015621" y="21406132"/>
            <a:ext cx="4668252" cy="646331"/>
          </a:xfrm>
          <a:prstGeom prst="rect">
            <a:avLst/>
          </a:prstGeom>
          <a:noFill/>
        </p:spPr>
        <p:txBody>
          <a:bodyPr wrap="square" rtlCol="0">
            <a:spAutoFit/>
          </a:bodyPr>
          <a:lstStyle/>
          <a:p>
            <a:r>
              <a:rPr lang="en-US" sz="3600" i="1" dirty="0" smtClean="0"/>
              <a:t>Interview Responses</a:t>
            </a:r>
            <a:endParaRPr lang="en-US" sz="2400" i="1" dirty="0"/>
          </a:p>
        </p:txBody>
      </p:sp>
      <p:cxnSp>
        <p:nvCxnSpPr>
          <p:cNvPr id="52" name="Straight Connector 51"/>
          <p:cNvCxnSpPr>
            <a:stCxn id="51" idx="3"/>
          </p:cNvCxnSpPr>
          <p:nvPr/>
        </p:nvCxnSpPr>
        <p:spPr bwMode="auto">
          <a:xfrm>
            <a:off x="23683873" y="21729298"/>
            <a:ext cx="3886200" cy="1"/>
          </a:xfrm>
          <a:prstGeom prst="line">
            <a:avLst/>
          </a:prstGeom>
          <a:solidFill>
            <a:schemeClr val="bg1">
              <a:alpha val="25000"/>
            </a:schemeClr>
          </a:solidFill>
          <a:ln w="38100" cap="flat" cmpd="sng" algn="ctr">
            <a:solidFill>
              <a:srgbClr val="00B0F0"/>
            </a:solidFill>
            <a:prstDash val="solid"/>
            <a:round/>
            <a:headEnd type="none" w="med" len="med"/>
            <a:tailEnd type="none" w="med" len="med"/>
          </a:ln>
          <a:effectLst/>
        </p:spPr>
      </p:cxnSp>
      <p:cxnSp>
        <p:nvCxnSpPr>
          <p:cNvPr id="53" name="Straight Connector 52"/>
          <p:cNvCxnSpPr>
            <a:stCxn id="51" idx="1"/>
          </p:cNvCxnSpPr>
          <p:nvPr/>
        </p:nvCxnSpPr>
        <p:spPr bwMode="auto">
          <a:xfrm rot="10800000" flipV="1">
            <a:off x="14477115" y="21729298"/>
            <a:ext cx="4538507" cy="54"/>
          </a:xfrm>
          <a:prstGeom prst="line">
            <a:avLst/>
          </a:prstGeom>
          <a:solidFill>
            <a:schemeClr val="bg1">
              <a:alpha val="25000"/>
            </a:schemeClr>
          </a:solidFill>
          <a:ln w="38100" cap="flat" cmpd="sng" algn="ctr">
            <a:solidFill>
              <a:srgbClr val="00B0F0"/>
            </a:solidFill>
            <a:prstDash val="solid"/>
            <a:round/>
            <a:headEnd type="none" w="med" len="med"/>
            <a:tailEnd type="none" w="med" len="med"/>
          </a:ln>
          <a:effectLst/>
        </p:spPr>
      </p:cxnSp>
      <p:pic>
        <p:nvPicPr>
          <p:cNvPr id="1035" name="Picture 11"/>
          <p:cNvPicPr>
            <a:picLocks noChangeAspect="1" noChangeArrowheads="1"/>
          </p:cNvPicPr>
          <p:nvPr/>
        </p:nvPicPr>
        <p:blipFill>
          <a:blip r:embed="rId11" cstate="print"/>
          <a:srcRect/>
          <a:stretch>
            <a:fillRect/>
          </a:stretch>
        </p:blipFill>
        <p:spPr bwMode="auto">
          <a:xfrm>
            <a:off x="14402990" y="22217789"/>
            <a:ext cx="3657600" cy="2286000"/>
          </a:xfrm>
          <a:prstGeom prst="rect">
            <a:avLst/>
          </a:prstGeom>
          <a:noFill/>
          <a:ln w="9525">
            <a:noFill/>
            <a:miter lim="800000"/>
            <a:headEnd/>
            <a:tailEnd/>
          </a:ln>
        </p:spPr>
      </p:pic>
      <p:pic>
        <p:nvPicPr>
          <p:cNvPr id="1036" name="Picture 12"/>
          <p:cNvPicPr>
            <a:picLocks noChangeAspect="1" noChangeArrowheads="1"/>
          </p:cNvPicPr>
          <p:nvPr/>
        </p:nvPicPr>
        <p:blipFill>
          <a:blip r:embed="rId12" cstate="print"/>
          <a:srcRect/>
          <a:stretch>
            <a:fillRect/>
          </a:stretch>
        </p:blipFill>
        <p:spPr bwMode="auto">
          <a:xfrm>
            <a:off x="14400935" y="24600340"/>
            <a:ext cx="3657600" cy="2286000"/>
          </a:xfrm>
          <a:prstGeom prst="rect">
            <a:avLst/>
          </a:prstGeom>
          <a:noFill/>
          <a:ln w="9525">
            <a:noFill/>
            <a:miter lim="800000"/>
            <a:headEnd/>
            <a:tailEnd/>
          </a:ln>
        </p:spPr>
      </p:pic>
      <p:pic>
        <p:nvPicPr>
          <p:cNvPr id="1037" name="Picture 13"/>
          <p:cNvPicPr>
            <a:picLocks noChangeAspect="1" noChangeArrowheads="1"/>
          </p:cNvPicPr>
          <p:nvPr/>
        </p:nvPicPr>
        <p:blipFill>
          <a:blip r:embed="rId13" cstate="print"/>
          <a:srcRect/>
          <a:stretch>
            <a:fillRect/>
          </a:stretch>
        </p:blipFill>
        <p:spPr bwMode="auto">
          <a:xfrm>
            <a:off x="14400934" y="26986247"/>
            <a:ext cx="3657600" cy="2286000"/>
          </a:xfrm>
          <a:prstGeom prst="rect">
            <a:avLst/>
          </a:prstGeom>
          <a:noFill/>
          <a:ln w="9525">
            <a:noFill/>
            <a:miter lim="800000"/>
            <a:headEnd/>
            <a:tailEnd/>
          </a:ln>
        </p:spPr>
      </p:pic>
      <p:sp>
        <p:nvSpPr>
          <p:cNvPr id="76" name="Right Arrow 75"/>
          <p:cNvSpPr/>
          <p:nvPr/>
        </p:nvSpPr>
        <p:spPr bwMode="auto">
          <a:xfrm>
            <a:off x="20417433" y="11656227"/>
            <a:ext cx="1251284" cy="962526"/>
          </a:xfrm>
          <a:prstGeom prst="rightArrow">
            <a:avLst/>
          </a:prstGeom>
          <a:solidFill>
            <a:srgbClr val="00B0F0">
              <a:alpha val="25000"/>
            </a:srgbClr>
          </a:solid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79" name="Right Arrow 78"/>
          <p:cNvSpPr/>
          <p:nvPr/>
        </p:nvSpPr>
        <p:spPr bwMode="auto">
          <a:xfrm>
            <a:off x="19898708" y="18608428"/>
            <a:ext cx="1251284" cy="962526"/>
          </a:xfrm>
          <a:prstGeom prst="rightArrow">
            <a:avLst/>
          </a:prstGeom>
          <a:solidFill>
            <a:srgbClr val="00B0F0">
              <a:alpha val="25000"/>
            </a:srgbClr>
          </a:solid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81" name="TextBox 80"/>
          <p:cNvSpPr txBox="1"/>
          <p:nvPr/>
        </p:nvSpPr>
        <p:spPr>
          <a:xfrm>
            <a:off x="14479504" y="6262046"/>
            <a:ext cx="13184725" cy="2677656"/>
          </a:xfrm>
          <a:prstGeom prst="rect">
            <a:avLst/>
          </a:prstGeom>
          <a:noFill/>
        </p:spPr>
        <p:txBody>
          <a:bodyPr wrap="square" rtlCol="0">
            <a:spAutoFit/>
          </a:bodyPr>
          <a:lstStyle/>
          <a:p>
            <a:r>
              <a:rPr lang="en-US" sz="2800" dirty="0" smtClean="0"/>
              <a:t>	In previous research, we found that when students were asked to draw flux and EMF vs. time graphs, they tended to draw the same graph for both quantities. We revised the written problems in our previously constructed instrument in order to resolve some of the unanswered questions. In particular, we asked students to ‘reverse the reasoning’ </a:t>
            </a:r>
            <a:r>
              <a:rPr lang="en-US" sz="2800" dirty="0" smtClean="0"/>
              <a:t>[6] </a:t>
            </a:r>
            <a:r>
              <a:rPr lang="en-US" sz="2800" dirty="0" smtClean="0"/>
              <a:t>and modified several tasks in order to distinguish between potentially correct and incorrect responses.</a:t>
            </a:r>
            <a:endParaRPr lang="en-US" sz="2800" dirty="0"/>
          </a:p>
        </p:txBody>
      </p:sp>
      <p:sp>
        <p:nvSpPr>
          <p:cNvPr id="88" name="TextBox 87"/>
          <p:cNvSpPr txBox="1"/>
          <p:nvPr/>
        </p:nvSpPr>
        <p:spPr>
          <a:xfrm>
            <a:off x="14470743" y="15620191"/>
            <a:ext cx="13135428" cy="1384995"/>
          </a:xfrm>
          <a:prstGeom prst="rect">
            <a:avLst/>
          </a:prstGeom>
          <a:noFill/>
        </p:spPr>
        <p:txBody>
          <a:bodyPr wrap="square" rtlCol="0">
            <a:spAutoFit/>
          </a:bodyPr>
          <a:lstStyle/>
          <a:p>
            <a:r>
              <a:rPr lang="en-US" sz="2800" dirty="0" smtClean="0"/>
              <a:t>	Here we changed the instrument to address some student responses that suggested a preferential association between flux and velocity regardless of the physical situation. </a:t>
            </a:r>
            <a:endParaRPr lang="en-US" sz="2800" dirty="0"/>
          </a:p>
        </p:txBody>
      </p:sp>
      <p:sp>
        <p:nvSpPr>
          <p:cNvPr id="96" name="Content Placeholder 2"/>
          <p:cNvSpPr txBox="1">
            <a:spLocks/>
          </p:cNvSpPr>
          <p:nvPr/>
        </p:nvSpPr>
        <p:spPr>
          <a:xfrm>
            <a:off x="28503068" y="5783639"/>
            <a:ext cx="5907248" cy="4138404"/>
          </a:xfrm>
          <a:prstGeom prst="rect">
            <a:avLst/>
          </a:prstGeom>
        </p:spPr>
        <p:txBody>
          <a:bodyPr vert="horz" lIns="91440" tIns="45720" rIns="91440" bIns="45720" rtlCol="0">
            <a:noAutofit/>
          </a:bodyPr>
          <a:lstStyle/>
          <a:p>
            <a:pPr lvl="0">
              <a:defRPr/>
            </a:pPr>
            <a:r>
              <a:rPr lang="en-US" sz="2800" dirty="0" smtClean="0"/>
              <a:t>A summary of the percentage correct (C) and incorrect (W) responses to each question is shown in the  figure to the right. Both sections showed similar trends overall.</a:t>
            </a:r>
          </a:p>
          <a:p>
            <a:pPr lvl="0">
              <a:defRPr/>
            </a:pPr>
            <a:r>
              <a:rPr lang="en-US" sz="2800" dirty="0" smtClean="0"/>
              <a:t>(Note that blank or unclassifiable responses are not shown so columns do not add to 100%) </a:t>
            </a:r>
          </a:p>
          <a:p>
            <a:pPr lvl="0">
              <a:defRPr/>
            </a:pPr>
            <a:r>
              <a:rPr lang="en-US" sz="2800" dirty="0" smtClean="0"/>
              <a:t>	</a:t>
            </a:r>
            <a:endParaRPr lang="en-US" sz="2800" dirty="0"/>
          </a:p>
        </p:txBody>
      </p:sp>
      <p:sp>
        <p:nvSpPr>
          <p:cNvPr id="97" name="Content Placeholder 2"/>
          <p:cNvSpPr txBox="1">
            <a:spLocks/>
          </p:cNvSpPr>
          <p:nvPr/>
        </p:nvSpPr>
        <p:spPr>
          <a:xfrm>
            <a:off x="28324786" y="10207878"/>
            <a:ext cx="13198198" cy="7903659"/>
          </a:xfrm>
          <a:prstGeom prst="rect">
            <a:avLst/>
          </a:prstGeom>
        </p:spPr>
        <p:txBody>
          <a:bodyPr vert="horz" lIns="91440" tIns="45720" rIns="91440" bIns="45720" rtlCol="0">
            <a:noAutofit/>
          </a:bodyPr>
          <a:lstStyle/>
          <a:p>
            <a:pPr lvl="0">
              <a:buNone/>
              <a:defRPr/>
            </a:pPr>
            <a:r>
              <a:rPr lang="en-US" sz="2800" b="1" i="1" dirty="0" smtClean="0"/>
              <a:t>Individual Results/Common Response Patterns:</a:t>
            </a:r>
          </a:p>
          <a:p>
            <a:pPr lvl="0">
              <a:buNone/>
              <a:defRPr/>
            </a:pPr>
            <a:r>
              <a:rPr lang="en-US" sz="2800" i="1" dirty="0" smtClean="0"/>
              <a:t>In part 1a</a:t>
            </a:r>
            <a:r>
              <a:rPr lang="en-US" sz="2800" i="1" dirty="0" smtClean="0"/>
              <a:t>: C</a:t>
            </a:r>
            <a:r>
              <a:rPr lang="en-US" sz="2800" i="1" dirty="0" smtClean="0"/>
              <a:t>onstruct </a:t>
            </a:r>
            <a:r>
              <a:rPr lang="en-US" sz="2800" i="1" dirty="0" smtClean="0"/>
              <a:t>a shape that would best correspond to the flux vs. time graph given and </a:t>
            </a:r>
            <a:r>
              <a:rPr lang="en-US" sz="2800" i="1" dirty="0" smtClean="0"/>
              <a:t>describe </a:t>
            </a:r>
            <a:r>
              <a:rPr lang="en-US" sz="2800" i="1" dirty="0" smtClean="0"/>
              <a:t>the motion of that loop </a:t>
            </a:r>
            <a:r>
              <a:rPr lang="en-US" sz="2800" i="1" dirty="0" smtClean="0"/>
              <a:t>at </a:t>
            </a:r>
            <a:r>
              <a:rPr lang="en-US" sz="2800" i="1" dirty="0" smtClean="0"/>
              <a:t>a given instant (</a:t>
            </a:r>
            <a:r>
              <a:rPr lang="en-US" sz="2800" i="1" dirty="0" smtClean="0"/>
              <a:t>t=3)</a:t>
            </a:r>
            <a:endParaRPr lang="en-US" sz="2800" i="1" dirty="0" smtClean="0"/>
          </a:p>
          <a:p>
            <a:pPr lvl="0">
              <a:buFont typeface="Courier New" pitchFamily="49" charset="0"/>
              <a:buChar char="o"/>
              <a:defRPr/>
            </a:pPr>
            <a:r>
              <a:rPr lang="en-US" sz="2800" dirty="0" smtClean="0"/>
              <a:t> Students responded that the loop should be a circle or triangle</a:t>
            </a:r>
            <a:endParaRPr lang="en-US" sz="1200" dirty="0" smtClean="0"/>
          </a:p>
          <a:p>
            <a:pPr>
              <a:buFont typeface="Courier New" pitchFamily="49" charset="0"/>
              <a:buChar char="o"/>
              <a:defRPr/>
            </a:pPr>
            <a:r>
              <a:rPr lang="en-US" sz="2800" b="1" i="1" dirty="0" smtClean="0"/>
              <a:t> </a:t>
            </a:r>
            <a:r>
              <a:rPr lang="en-US" sz="2800" dirty="0" smtClean="0"/>
              <a:t>In responses about the motion of the loop, students tended to relate velocity of the loop directly to the flux vs. time graph </a:t>
            </a:r>
          </a:p>
          <a:p>
            <a:pPr lvl="1">
              <a:buFont typeface="Courier New" pitchFamily="49" charset="0"/>
              <a:buChar char="o"/>
              <a:defRPr/>
            </a:pPr>
            <a:r>
              <a:rPr lang="en-US" sz="2500" dirty="0" smtClean="0"/>
              <a:t> Most of the students answered that the speed would be constant (37% for CB and 28% for AB) or that it would be decreasing (40% for CB and 47% for AB)</a:t>
            </a:r>
          </a:p>
          <a:p>
            <a:pPr>
              <a:defRPr/>
            </a:pPr>
            <a:endParaRPr lang="en-US" sz="1200" b="1" i="1" dirty="0" smtClean="0"/>
          </a:p>
          <a:p>
            <a:pPr>
              <a:defRPr/>
            </a:pPr>
            <a:r>
              <a:rPr lang="en-US" sz="2800" i="1" dirty="0" smtClean="0"/>
              <a:t>In part 1c: </a:t>
            </a:r>
            <a:r>
              <a:rPr lang="en-US" sz="2800" i="1" dirty="0" smtClean="0"/>
              <a:t>C</a:t>
            </a:r>
            <a:r>
              <a:rPr lang="en-US" sz="2800" i="1" dirty="0" smtClean="0"/>
              <a:t>onstruct </a:t>
            </a:r>
            <a:r>
              <a:rPr lang="en-US" sz="2800" i="1" dirty="0" smtClean="0"/>
              <a:t>a graph of EMF vs. time given the flux vs. time graph</a:t>
            </a:r>
            <a:endParaRPr lang="en-US" sz="2800" i="1" dirty="0" smtClean="0"/>
          </a:p>
          <a:p>
            <a:pPr>
              <a:buFont typeface="Courier New" pitchFamily="49" charset="0"/>
              <a:buChar char="o"/>
              <a:defRPr/>
            </a:pPr>
            <a:r>
              <a:rPr lang="en-US" sz="2800" dirty="0" smtClean="0"/>
              <a:t> The most common incorrect answer (about 26% for CB and 30% for AB) was to draw a graph very similar to the flux vs. time graph</a:t>
            </a:r>
          </a:p>
          <a:p>
            <a:pPr>
              <a:defRPr/>
            </a:pPr>
            <a:endParaRPr lang="en-US" sz="1200" dirty="0" smtClean="0"/>
          </a:p>
          <a:p>
            <a:pPr>
              <a:defRPr/>
            </a:pPr>
            <a:r>
              <a:rPr lang="en-US" sz="2800" i="1" dirty="0" smtClean="0"/>
              <a:t>In part 2a: </a:t>
            </a:r>
            <a:r>
              <a:rPr lang="en-US" sz="2800" i="1" dirty="0" smtClean="0"/>
              <a:t>C</a:t>
            </a:r>
            <a:r>
              <a:rPr lang="en-US" sz="2800" i="1" dirty="0" smtClean="0"/>
              <a:t>onstruct </a:t>
            </a:r>
            <a:r>
              <a:rPr lang="en-US" sz="2800" i="1" dirty="0" smtClean="0"/>
              <a:t>a flux vs. time </a:t>
            </a:r>
            <a:r>
              <a:rPr lang="en-US" sz="2800" i="1" dirty="0" smtClean="0"/>
              <a:t>graph given a physical situation</a:t>
            </a:r>
            <a:endParaRPr lang="en-US" sz="2800" i="1" dirty="0" smtClean="0"/>
          </a:p>
          <a:p>
            <a:pPr>
              <a:buFont typeface="Courier New" pitchFamily="49" charset="0"/>
              <a:buChar char="o"/>
              <a:defRPr/>
            </a:pPr>
            <a:r>
              <a:rPr lang="en-US" sz="2800" dirty="0" smtClean="0"/>
              <a:t> Students (38% for CB and 39% for AB) drew straight lines and stated that velocity was constant to support their reasoning.</a:t>
            </a:r>
          </a:p>
          <a:p>
            <a:pPr>
              <a:defRPr/>
            </a:pPr>
            <a:endParaRPr lang="en-US" sz="1200" dirty="0" smtClean="0"/>
          </a:p>
          <a:p>
            <a:pPr>
              <a:defRPr/>
            </a:pPr>
            <a:r>
              <a:rPr lang="en-US" sz="2800" i="1" dirty="0" smtClean="0"/>
              <a:t>In part 2c: </a:t>
            </a:r>
            <a:r>
              <a:rPr lang="en-US" sz="2800" i="1" dirty="0" smtClean="0"/>
              <a:t>D</a:t>
            </a:r>
            <a:r>
              <a:rPr lang="en-US" sz="2800" i="1" dirty="0" smtClean="0"/>
              <a:t>etermine the amount of the </a:t>
            </a:r>
            <a:r>
              <a:rPr lang="en-US" sz="2800" i="1" dirty="0" smtClean="0"/>
              <a:t>current </a:t>
            </a:r>
            <a:r>
              <a:rPr lang="en-US" sz="2800" i="1" dirty="0" smtClean="0"/>
              <a:t>flowing given a physical situation</a:t>
            </a:r>
            <a:endParaRPr lang="en-US" sz="2800" i="1" dirty="0" smtClean="0"/>
          </a:p>
          <a:p>
            <a:pPr>
              <a:buFont typeface="Courier New" pitchFamily="49" charset="0"/>
              <a:buChar char="o"/>
              <a:defRPr/>
            </a:pPr>
            <a:r>
              <a:rPr lang="en-US" sz="2800" dirty="0" smtClean="0"/>
              <a:t> Students predicted that the current would be constant (about 34% for CB and 30% for AB), with many explicitly relating speed to current. </a:t>
            </a:r>
          </a:p>
          <a:p>
            <a:pPr lvl="0">
              <a:buFont typeface="Courier New" pitchFamily="49" charset="0"/>
              <a:buChar char="o"/>
              <a:defRPr/>
            </a:pPr>
            <a:endParaRPr lang="en-US" sz="2800" dirty="0" smtClean="0"/>
          </a:p>
          <a:p>
            <a:pPr lvl="0">
              <a:defRPr/>
            </a:pPr>
            <a:r>
              <a:rPr lang="en-US" sz="2800" dirty="0" smtClean="0"/>
              <a:t>	</a:t>
            </a:r>
            <a:endParaRPr lang="en-US" sz="2800" dirty="0"/>
          </a:p>
        </p:txBody>
      </p:sp>
      <p:sp>
        <p:nvSpPr>
          <p:cNvPr id="98" name="Content Placeholder 2"/>
          <p:cNvSpPr txBox="1">
            <a:spLocks/>
          </p:cNvSpPr>
          <p:nvPr/>
        </p:nvSpPr>
        <p:spPr>
          <a:xfrm>
            <a:off x="18288000" y="22166548"/>
            <a:ext cx="9294126" cy="7327068"/>
          </a:xfrm>
          <a:prstGeom prst="rect">
            <a:avLst/>
          </a:prstGeom>
        </p:spPr>
        <p:txBody>
          <a:bodyPr vert="horz" lIns="91440" tIns="45720" rIns="91440" bIns="45720" rtlCol="0">
            <a:noAutofit/>
          </a:bodyPr>
          <a:lstStyle/>
          <a:p>
            <a:pPr lvl="0">
              <a:buNone/>
              <a:defRPr/>
            </a:pPr>
            <a:r>
              <a:rPr lang="en-US" sz="2800" b="1" i="1" dirty="0" smtClean="0"/>
              <a:t>Further Motivation for Graphical Representation:</a:t>
            </a:r>
          </a:p>
          <a:p>
            <a:r>
              <a:rPr lang="en-US" sz="2800" dirty="0" smtClean="0"/>
              <a:t>(1) The student initially stated that “</a:t>
            </a:r>
            <a:r>
              <a:rPr lang="en-US" sz="2800" dirty="0" err="1" smtClean="0"/>
              <a:t>emf</a:t>
            </a:r>
            <a:r>
              <a:rPr lang="en-US" sz="2800" dirty="0" smtClean="0"/>
              <a:t> is a function of flux over time.” She then drew the same graph as the flux vs. time given. </a:t>
            </a:r>
          </a:p>
          <a:p>
            <a:endParaRPr lang="en-US" sz="1200" dirty="0" smtClean="0"/>
          </a:p>
          <a:p>
            <a:r>
              <a:rPr lang="en-US" sz="2800" dirty="0" smtClean="0"/>
              <a:t>(2) She then stated before we asked her to explain why she choose her answer that “it is kind of an abstract concept to me”. As she explains her reasoning, she restates that “</a:t>
            </a:r>
            <a:r>
              <a:rPr lang="en-US" sz="2800" dirty="0" err="1" smtClean="0"/>
              <a:t>emf</a:t>
            </a:r>
            <a:r>
              <a:rPr lang="en-US" sz="2800" dirty="0" smtClean="0"/>
              <a:t> is the </a:t>
            </a:r>
            <a:r>
              <a:rPr lang="en-US" sz="2800" i="1" dirty="0" smtClean="0"/>
              <a:t>change</a:t>
            </a:r>
            <a:r>
              <a:rPr lang="en-US" sz="2800" dirty="0" smtClean="0"/>
              <a:t> in flux” and that “if we are talking about change in flux, it is not just flux, as a function, it is not flux over time, it is change of flux over time.” </a:t>
            </a:r>
            <a:endParaRPr lang="en-US" sz="1200" dirty="0" smtClean="0"/>
          </a:p>
          <a:p>
            <a:endParaRPr lang="en-US" sz="1200" dirty="0" smtClean="0"/>
          </a:p>
          <a:p>
            <a:r>
              <a:rPr lang="en-US" sz="2800" dirty="0" smtClean="0"/>
              <a:t>(3) Though she was convinced about the beginning and ending line segments of the </a:t>
            </a:r>
            <a:r>
              <a:rPr lang="en-US" sz="2800" dirty="0" err="1" smtClean="0"/>
              <a:t>emf</a:t>
            </a:r>
            <a:r>
              <a:rPr lang="en-US" sz="2800" dirty="0" smtClean="0"/>
              <a:t> vs. time graph, she was still not comfortable with the correct center line segment that she then drew. She stated that the middle segment “may not be correct.”</a:t>
            </a:r>
          </a:p>
          <a:p>
            <a:pPr lvl="0">
              <a:defRPr/>
            </a:pPr>
            <a:r>
              <a:rPr lang="en-US" sz="2800" dirty="0" smtClean="0"/>
              <a:t>	</a:t>
            </a:r>
            <a:endParaRPr lang="en-US" sz="2800" dirty="0"/>
          </a:p>
        </p:txBody>
      </p:sp>
      <p:sp>
        <p:nvSpPr>
          <p:cNvPr id="99" name="Content Placeholder 2"/>
          <p:cNvSpPr txBox="1">
            <a:spLocks/>
          </p:cNvSpPr>
          <p:nvPr/>
        </p:nvSpPr>
        <p:spPr>
          <a:xfrm>
            <a:off x="28495992" y="19098403"/>
            <a:ext cx="13149311" cy="7056313"/>
          </a:xfrm>
          <a:prstGeom prst="rect">
            <a:avLst/>
          </a:prstGeom>
        </p:spPr>
        <p:txBody>
          <a:bodyPr vert="horz" lIns="91440" tIns="45720" rIns="91440" bIns="45720" rtlCol="0">
            <a:noAutofit/>
          </a:bodyPr>
          <a:lstStyle/>
          <a:p>
            <a:pPr>
              <a:defRPr/>
            </a:pPr>
            <a:r>
              <a:rPr lang="en-US" sz="2800" b="1" i="1" dirty="0" smtClean="0"/>
              <a:t>	</a:t>
            </a:r>
            <a:r>
              <a:rPr lang="en-US" sz="2800" dirty="0" smtClean="0"/>
              <a:t>Although most of the students did not perform well in the survey, we believe there is value in the graphical representations of flux vs. time and EMF vs. time.  Our discussions with students during and after the interviews in particular support our belief.  In the interviews, several of the students indicated that the graphical representation was useful to them in helping to visualize these quantities and their relationships. Most of the students also brought up their previous experience with similar representations from kinematics.  </a:t>
            </a:r>
          </a:p>
          <a:p>
            <a:r>
              <a:rPr lang="en-US" sz="2800" dirty="0" smtClean="0"/>
              <a:t>	The representation seems to have value as a research task, but we further feel that it is a potentially valuable instructional tool.  Our results as well as those from previous research suggest that many students develop very little in the way of intuition or conceptual understanding of these ideas. It seems reasonable to call upon the experience students have with kinematics graphs, and use a graphical representation to supplement symbolic and verbal ones, in order to improve student understanding of this topic.  Some caution is necessary, however, as our results do suggest that students struggle with some of the same issues with these graphs as they do with kinematics graphs. </a:t>
            </a:r>
          </a:p>
          <a:p>
            <a:pPr lvl="0">
              <a:defRPr/>
            </a:pPr>
            <a:endParaRPr lang="en-US" sz="2800" dirty="0" smtClean="0"/>
          </a:p>
          <a:p>
            <a:pPr lvl="0">
              <a:defRPr/>
            </a:pPr>
            <a:r>
              <a:rPr lang="en-US" sz="2800" dirty="0" smtClean="0"/>
              <a:t>	</a:t>
            </a:r>
            <a:endParaRPr lang="en-US" sz="2800" dirty="0"/>
          </a:p>
        </p:txBody>
      </p:sp>
      <p:sp>
        <p:nvSpPr>
          <p:cNvPr id="100" name="TextBox 99"/>
          <p:cNvSpPr txBox="1"/>
          <p:nvPr/>
        </p:nvSpPr>
        <p:spPr>
          <a:xfrm>
            <a:off x="17414182" y="22224553"/>
            <a:ext cx="625492" cy="523220"/>
          </a:xfrm>
          <a:prstGeom prst="rect">
            <a:avLst/>
          </a:prstGeom>
          <a:noFill/>
          <a:ln>
            <a:noFill/>
          </a:ln>
        </p:spPr>
        <p:txBody>
          <a:bodyPr wrap="none" rtlCol="0">
            <a:spAutoFit/>
          </a:bodyPr>
          <a:lstStyle/>
          <a:p>
            <a:r>
              <a:rPr lang="en-US" sz="2800" dirty="0" smtClean="0"/>
              <a:t>(1)</a:t>
            </a:r>
            <a:endParaRPr lang="en-US" dirty="0"/>
          </a:p>
        </p:txBody>
      </p:sp>
      <p:sp>
        <p:nvSpPr>
          <p:cNvPr id="101" name="TextBox 100"/>
          <p:cNvSpPr txBox="1"/>
          <p:nvPr/>
        </p:nvSpPr>
        <p:spPr>
          <a:xfrm>
            <a:off x="17416708" y="24604049"/>
            <a:ext cx="625492" cy="523220"/>
          </a:xfrm>
          <a:prstGeom prst="rect">
            <a:avLst/>
          </a:prstGeom>
          <a:noFill/>
          <a:ln>
            <a:noFill/>
          </a:ln>
        </p:spPr>
        <p:txBody>
          <a:bodyPr wrap="none" rtlCol="0">
            <a:spAutoFit/>
          </a:bodyPr>
          <a:lstStyle/>
          <a:p>
            <a:r>
              <a:rPr lang="en-US" sz="2800" dirty="0" smtClean="0"/>
              <a:t>(2)</a:t>
            </a:r>
            <a:endParaRPr lang="en-US" dirty="0"/>
          </a:p>
        </p:txBody>
      </p:sp>
      <p:sp>
        <p:nvSpPr>
          <p:cNvPr id="103" name="TextBox 102"/>
          <p:cNvSpPr txBox="1"/>
          <p:nvPr/>
        </p:nvSpPr>
        <p:spPr>
          <a:xfrm>
            <a:off x="17430356" y="26982846"/>
            <a:ext cx="625492" cy="523220"/>
          </a:xfrm>
          <a:prstGeom prst="rect">
            <a:avLst/>
          </a:prstGeom>
          <a:noFill/>
          <a:ln>
            <a:noFill/>
          </a:ln>
        </p:spPr>
        <p:txBody>
          <a:bodyPr wrap="none" rtlCol="0">
            <a:spAutoFit/>
          </a:bodyPr>
          <a:lstStyle/>
          <a:p>
            <a:r>
              <a:rPr lang="en-US" sz="2800" dirty="0" smtClean="0"/>
              <a:t>(3)</a:t>
            </a:r>
            <a:endParaRPr lang="en-US" dirty="0"/>
          </a:p>
        </p:txBody>
      </p:sp>
      <p:sp>
        <p:nvSpPr>
          <p:cNvPr id="64" name="Content Placeholder 2"/>
          <p:cNvSpPr txBox="1">
            <a:spLocks/>
          </p:cNvSpPr>
          <p:nvPr/>
        </p:nvSpPr>
        <p:spPr>
          <a:xfrm>
            <a:off x="14428269" y="29491332"/>
            <a:ext cx="13198198" cy="1571374"/>
          </a:xfrm>
          <a:prstGeom prst="rect">
            <a:avLst/>
          </a:prstGeom>
        </p:spPr>
        <p:txBody>
          <a:bodyPr vert="horz" lIns="91440" tIns="45720" rIns="91440" bIns="45720" rtlCol="0">
            <a:noAutofit/>
          </a:bodyPr>
          <a:lstStyle/>
          <a:p>
            <a:pPr lvl="0">
              <a:buNone/>
              <a:defRPr/>
            </a:pPr>
            <a:r>
              <a:rPr lang="en-US" sz="2800" dirty="0" smtClean="0"/>
              <a:t>Note: The given flux vs. time </a:t>
            </a:r>
            <a:r>
              <a:rPr lang="en-US" sz="2800" dirty="0" smtClean="0"/>
              <a:t>graph gave the student a chance to correct her incorrect </a:t>
            </a:r>
            <a:r>
              <a:rPr lang="en-US" sz="2800" dirty="0" smtClean="0"/>
              <a:t>answer as well as confirm her reasoning. “</a:t>
            </a:r>
            <a:r>
              <a:rPr lang="en-US" sz="2800" dirty="0" smtClean="0"/>
              <a:t>T</a:t>
            </a:r>
            <a:r>
              <a:rPr lang="en-US" sz="2800" dirty="0" smtClean="0"/>
              <a:t>his </a:t>
            </a:r>
            <a:r>
              <a:rPr lang="en-US" sz="2800" dirty="0" smtClean="0"/>
              <a:t>challenge’s me into actually thinking about it as a function, not just plug and chug with numbers”</a:t>
            </a:r>
            <a:endParaRPr lang="en-US" sz="2800" dirty="0" smtClean="0"/>
          </a:p>
          <a:p>
            <a:pPr>
              <a:buFont typeface="Courier New" pitchFamily="49" charset="0"/>
              <a:buChar char="o"/>
              <a:defRPr/>
            </a:pPr>
            <a:endParaRPr lang="en-US" sz="2800" b="1" i="1" dirty="0" smtClean="0"/>
          </a:p>
          <a:p>
            <a:pPr lvl="0">
              <a:buFont typeface="Courier New" pitchFamily="49" charset="0"/>
              <a:buChar char="o"/>
              <a:defRPr/>
            </a:pPr>
            <a:endParaRPr lang="en-US" sz="2800" dirty="0" smtClean="0"/>
          </a:p>
          <a:p>
            <a:pPr lvl="0">
              <a:defRPr/>
            </a:pPr>
            <a:r>
              <a:rPr lang="en-US" sz="2800" dirty="0" smtClean="0"/>
              <a:t>	</a:t>
            </a:r>
            <a:endParaRPr lang="en-US"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alpha val="25000"/>
          </a:schemeClr>
        </a:solidFill>
        <a:ln w="38100" cap="flat" cmpd="sng" algn="ctr">
          <a:solidFill>
            <a:srgbClr val="FF000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alpha val="25000"/>
          </a:schemeClr>
        </a:solidFill>
        <a:ln w="38100" cap="flat" cmpd="sng" algn="ctr">
          <a:solidFill>
            <a:srgbClr val="FF000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5293</TotalTime>
  <Words>1132</Words>
  <Application>Microsoft Office PowerPoint</Application>
  <PresentationFormat>Custom</PresentationFormat>
  <Paragraphs>110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Slide 1</vt:lpstr>
    </vt:vector>
  </TitlesOfParts>
  <Company>SRC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Anisotropic Effective Mass in Crystalline Pentacene Thin Films</dc:title>
  <dc:creator>SRC</dc:creator>
  <cp:lastModifiedBy>CK</cp:lastModifiedBy>
  <cp:revision>330</cp:revision>
  <dcterms:created xsi:type="dcterms:W3CDTF">2008-08-19T18:01:33Z</dcterms:created>
  <dcterms:modified xsi:type="dcterms:W3CDTF">2011-08-02T22:11:58Z</dcterms:modified>
</cp:coreProperties>
</file>