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A50021"/>
    <a:srgbClr val="CC0000"/>
    <a:srgbClr val="800000"/>
    <a:srgbClr val="3333FF"/>
    <a:srgbClr val="3333CC"/>
    <a:srgbClr val="9900FF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5294" autoAdjust="0"/>
    <p:restoredTop sz="99648" autoAdjust="0"/>
  </p:normalViewPr>
  <p:slideViewPr>
    <p:cSldViewPr>
      <p:cViewPr>
        <p:scale>
          <a:sx n="25" d="100"/>
          <a:sy n="25" d="100"/>
        </p:scale>
        <p:origin x="-234" y="-7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SP2010Work\Presentation%20Files\131I_Fall2009_FV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SP2010Work\Presentation%20Files\131I_Fall2009_FVA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F:\Winter2010work\FVA%20summar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P2010Work\Presentation%20Files\131I_Fall2009_FVA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F:\Summer%202010\131H_Fall2009_PretestFVA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F:\Summer%202010\131H_Fall2009_PretestFVA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F:\Summer%202010\131H_Fall2009_PretestFV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6.9695840011149091E-2"/>
          <c:y val="2.437344825140101E-2"/>
          <c:w val="0.91934304009412615"/>
          <c:h val="0.8804889338157057"/>
        </c:manualLayout>
      </c:layout>
      <c:bar3DChart>
        <c:barDir val="col"/>
        <c:grouping val="standard"/>
        <c:ser>
          <c:idx val="0"/>
          <c:order val="0"/>
          <c:tx>
            <c:v>Pre-Correct</c:v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0"/>
              <c:layout>
                <c:manualLayout>
                  <c:x val="1.4749262536873156E-3"/>
                  <c:y val="-1.3513513513513622E-2"/>
                </c:manualLayout>
              </c:layout>
              <c:showVal val="1"/>
            </c:dLbl>
            <c:dLbl>
              <c:idx val="1"/>
              <c:layout>
                <c:manualLayout>
                  <c:x val="5.5555555555555558E-3"/>
                  <c:y val="8.3333333333333565E-2"/>
                </c:manualLayout>
              </c:layout>
              <c:showVal val="1"/>
            </c:dLbl>
            <c:dLbl>
              <c:idx val="2"/>
              <c:layout>
                <c:manualLayout>
                  <c:x val="8.3333333333333575E-3"/>
                  <c:y val="0.14814814814814881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movement'!$AE$27:$AG$27</c:f>
              <c:numCache>
                <c:formatCode>0</c:formatCode>
                <c:ptCount val="3"/>
                <c:pt idx="0">
                  <c:v>0.87719298245614064</c:v>
                </c:pt>
                <c:pt idx="1">
                  <c:v>5.2631578947368416</c:v>
                </c:pt>
                <c:pt idx="2">
                  <c:v>24.561403508771797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8.8495575221239423E-3"/>
                  <c:y val="-1.5765765765765834E-2"/>
                </c:manualLayout>
              </c:layout>
              <c:showVal val="1"/>
            </c:dLbl>
            <c:dLbl>
              <c:idx val="1"/>
              <c:layout>
                <c:manualLayout>
                  <c:x val="5.5555555555555558E-3"/>
                  <c:y val="0.12037037037037036"/>
                </c:manualLayout>
              </c:layout>
              <c:showVal val="1"/>
            </c:dLbl>
            <c:dLbl>
              <c:idx val="2"/>
              <c:layout>
                <c:manualLayout>
                  <c:x val="4.4272292290897394E-2"/>
                  <c:y val="8.8213272327445566E-2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movement'!$AE$26:$AG$26</c:f>
              <c:numCache>
                <c:formatCode>0</c:formatCode>
                <c:ptCount val="3"/>
                <c:pt idx="0">
                  <c:v>3.070175438596491</c:v>
                </c:pt>
                <c:pt idx="1">
                  <c:v>14.912280701754385</c:v>
                </c:pt>
                <c:pt idx="2">
                  <c:v>9.2105263157894726</c:v>
                </c:pt>
              </c:numCache>
            </c:numRef>
          </c:val>
        </c:ser>
        <c:ser>
          <c:idx val="2"/>
          <c:order val="2"/>
          <c:tx>
            <c:v>Pre-Misc</c:v>
          </c:tx>
          <c:spPr>
            <a:solidFill>
              <a:schemeClr val="accent1"/>
            </a:solidFill>
          </c:spPr>
          <c:dLbls>
            <c:dLbl>
              <c:idx val="2"/>
              <c:layout>
                <c:manualLayout>
                  <c:x val="2.5958702064896876E-2"/>
                  <c:y val="-4.6297084486060904E-3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movement'!$AE$25:$AG$25</c:f>
              <c:numCache>
                <c:formatCode>0</c:formatCode>
                <c:ptCount val="3"/>
                <c:pt idx="0">
                  <c:v>8.7719298245613988</c:v>
                </c:pt>
                <c:pt idx="1">
                  <c:v>18.859649122807017</c:v>
                </c:pt>
                <c:pt idx="2">
                  <c:v>14.473684210526404</c:v>
                </c:pt>
              </c:numCache>
            </c:numRef>
          </c:val>
        </c:ser>
        <c:dLbls>
          <c:showVal val="1"/>
        </c:dLbls>
        <c:gapWidth val="75"/>
        <c:shape val="box"/>
        <c:axId val="55211520"/>
        <c:axId val="55213056"/>
        <c:axId val="54638336"/>
      </c:bar3DChart>
      <c:catAx>
        <c:axId val="55211520"/>
        <c:scaling>
          <c:orientation val="minMax"/>
        </c:scaling>
        <c:axPos val="b"/>
        <c:majorTickMark val="none"/>
        <c:tickLblPos val="nextTo"/>
        <c:crossAx val="55213056"/>
        <c:crosses val="autoZero"/>
        <c:auto val="1"/>
        <c:lblAlgn val="ctr"/>
        <c:lblOffset val="100"/>
      </c:catAx>
      <c:valAx>
        <c:axId val="55213056"/>
        <c:scaling>
          <c:orientation val="minMax"/>
        </c:scaling>
        <c:axPos val="l"/>
        <c:numFmt formatCode="0" sourceLinked="1"/>
        <c:majorTickMark val="none"/>
        <c:tickLblPos val="nextTo"/>
        <c:crossAx val="55211520"/>
        <c:crosses val="autoZero"/>
        <c:crossBetween val="between"/>
        <c:majorUnit val="10"/>
      </c:valAx>
      <c:serAx>
        <c:axId val="54638336"/>
        <c:scaling>
          <c:orientation val="minMax"/>
        </c:scaling>
        <c:delete val="1"/>
        <c:axPos val="b"/>
        <c:majorTickMark val="none"/>
        <c:tickLblPos val="none"/>
        <c:crossAx val="55213056"/>
        <c:crosses val="autoZero"/>
      </c:ser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29156846773463846"/>
          <c:y val="0.13165319335083114"/>
          <c:w val="0.53582830271216098"/>
          <c:h val="8.3717191601050067E-2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srgbClr val="FFFFFF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5.6981046616960372E-2"/>
          <c:y val="0.17354672275554597"/>
          <c:w val="0.93788133231133763"/>
          <c:h val="0.73013662675727176"/>
        </c:manualLayout>
      </c:layout>
      <c:bar3DChart>
        <c:barDir val="col"/>
        <c:grouping val="standard"/>
        <c:ser>
          <c:idx val="0"/>
          <c:order val="0"/>
          <c:tx>
            <c:v>Pre-Correct</c:v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0"/>
              <c:layout>
                <c:manualLayout>
                  <c:x val="1.4749262536873156E-3"/>
                  <c:y val="-2.2831050228310622E-2"/>
                </c:manualLayout>
              </c:layout>
              <c:showVal val="1"/>
            </c:dLbl>
            <c:dLbl>
              <c:idx val="1"/>
              <c:layout>
                <c:manualLayout>
                  <c:x val="-7.0308689289945159E-3"/>
                  <c:y val="-2.0547945205479475E-2"/>
                </c:manualLayout>
              </c:layout>
              <c:showVal val="1"/>
            </c:dLbl>
            <c:dLbl>
              <c:idx val="2"/>
              <c:layout>
                <c:manualLayout>
                  <c:x val="2.7777777777778043E-3"/>
                  <c:y val="0.125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movement'!$Z$32:$AB$32</c:f>
              <c:numCache>
                <c:formatCode>0</c:formatCode>
                <c:ptCount val="3"/>
                <c:pt idx="0">
                  <c:v>2.6086956521739202</c:v>
                </c:pt>
                <c:pt idx="1">
                  <c:v>1.3043478260869623</c:v>
                </c:pt>
                <c:pt idx="2">
                  <c:v>16.086956521739129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1.4749262536873156E-3"/>
                  <c:y val="-2.0547945205479548E-2"/>
                </c:manualLayout>
              </c:layout>
              <c:showVal val="1"/>
            </c:dLbl>
            <c:dLbl>
              <c:idx val="1"/>
              <c:layout>
                <c:manualLayout>
                  <c:x val="8.3333333333333367E-3"/>
                  <c:y val="9.7222222222222224E-2"/>
                </c:manualLayout>
              </c:layout>
              <c:showVal val="1"/>
            </c:dLbl>
            <c:dLbl>
              <c:idx val="2"/>
              <c:layout>
                <c:manualLayout>
                  <c:x val="4.8697071051959334E-2"/>
                  <c:y val="7.439111206989539E-2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movement'!$Z$31:$AB$31</c:f>
              <c:numCache>
                <c:formatCode>0</c:formatCode>
                <c:ptCount val="3"/>
                <c:pt idx="0">
                  <c:v>0.43478260869565388</c:v>
                </c:pt>
                <c:pt idx="1">
                  <c:v>9.1304347826087024</c:v>
                </c:pt>
                <c:pt idx="2">
                  <c:v>6.5217391304347823</c:v>
                </c:pt>
              </c:numCache>
            </c:numRef>
          </c:val>
        </c:ser>
        <c:ser>
          <c:idx val="2"/>
          <c:order val="2"/>
          <c:tx>
            <c:v>Pre-Misc</c:v>
          </c:tx>
          <c:spPr>
            <a:solidFill>
              <a:schemeClr val="accent1"/>
            </a:solidFill>
          </c:spPr>
          <c:dLbls>
            <c:dLbl>
              <c:idx val="1"/>
              <c:layout>
                <c:manualLayout>
                  <c:x val="0"/>
                  <c:y val="-4.5662100456621158E-3"/>
                </c:manualLayout>
              </c:layout>
              <c:showVal val="1"/>
            </c:dLbl>
            <c:dLbl>
              <c:idx val="2"/>
              <c:layout>
                <c:manualLayout>
                  <c:x val="5.2112512484613124E-3"/>
                  <c:y val="-4.439470751087686E-3"/>
                </c:manualLayout>
              </c:layout>
              <c:showVal val="1"/>
            </c:dLbl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movement'!$Z$30:$AB$30</c:f>
              <c:numCache>
                <c:formatCode>0</c:formatCode>
                <c:ptCount val="3"/>
                <c:pt idx="0">
                  <c:v>28.695652173913029</c:v>
                </c:pt>
                <c:pt idx="1">
                  <c:v>13.913043478260869</c:v>
                </c:pt>
                <c:pt idx="2">
                  <c:v>21.304347826086957</c:v>
                </c:pt>
              </c:numCache>
            </c:numRef>
          </c:val>
        </c:ser>
        <c:dLbls>
          <c:showVal val="1"/>
        </c:dLbls>
        <c:gapWidth val="75"/>
        <c:shape val="box"/>
        <c:axId val="55434240"/>
        <c:axId val="55468800"/>
        <c:axId val="54639232"/>
      </c:bar3DChart>
      <c:catAx>
        <c:axId val="55434240"/>
        <c:scaling>
          <c:orientation val="minMax"/>
        </c:scaling>
        <c:axPos val="b"/>
        <c:majorTickMark val="none"/>
        <c:tickLblPos val="nextTo"/>
        <c:crossAx val="55468800"/>
        <c:crosses val="autoZero"/>
        <c:auto val="1"/>
        <c:lblAlgn val="ctr"/>
        <c:lblOffset val="100"/>
      </c:catAx>
      <c:valAx>
        <c:axId val="55468800"/>
        <c:scaling>
          <c:orientation val="minMax"/>
        </c:scaling>
        <c:axPos val="l"/>
        <c:numFmt formatCode="0" sourceLinked="1"/>
        <c:majorTickMark val="none"/>
        <c:tickLblPos val="nextTo"/>
        <c:crossAx val="55434240"/>
        <c:crosses val="autoZero"/>
        <c:crossBetween val="between"/>
        <c:majorUnit val="10"/>
      </c:valAx>
      <c:serAx>
        <c:axId val="54639232"/>
        <c:scaling>
          <c:orientation val="minMax"/>
        </c:scaling>
        <c:delete val="1"/>
        <c:axPos val="b"/>
        <c:majorTickMark val="none"/>
        <c:tickLblPos val="none"/>
        <c:crossAx val="55468800"/>
        <c:crosses val="autoZero"/>
      </c:ser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3101932384598714"/>
          <c:y val="9.0783140743770668E-2"/>
          <c:w val="0.53582830271216098"/>
          <c:h val="8.3717191601050026E-2"/>
        </c:manualLayout>
      </c:layout>
    </c:legend>
    <c:plotVisOnly val="1"/>
  </c:chart>
  <c:spPr>
    <a:solidFill>
      <a:srgbClr val="FFFFFF"/>
    </a:solidFill>
  </c:spPr>
  <c:txPr>
    <a:bodyPr/>
    <a:lstStyle/>
    <a:p>
      <a:pPr>
        <a:defRPr sz="1800" baseline="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Distrobutions</a:t>
            </a:r>
            <a:r>
              <a:rPr lang="en-US" baseline="0"/>
              <a:t> for FVA test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1390996579972937"/>
          <c:y val="9.8497267759563065E-2"/>
          <c:w val="0.87093851904875563"/>
          <c:h val="0.74798717783227919"/>
        </c:manualLayout>
      </c:layout>
      <c:lineChart>
        <c:grouping val="standard"/>
        <c:ser>
          <c:idx val="7"/>
          <c:order val="3"/>
          <c:tx>
            <c:strRef>
              <c:f>'over all test performance stats'!$U$20</c:f>
              <c:strCache>
                <c:ptCount val="1"/>
                <c:pt idx="0">
                  <c:v>131</c:v>
                </c:pt>
              </c:strCache>
            </c:strRef>
          </c:tx>
          <c:marker>
            <c:symbol val="none"/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stats'!$U$21:$U$37</c:f>
              <c:numCache>
                <c:formatCode>####.0</c:formatCode>
                <c:ptCount val="17"/>
                <c:pt idx="0">
                  <c:v>0</c:v>
                </c:pt>
                <c:pt idx="1">
                  <c:v>0.9</c:v>
                </c:pt>
                <c:pt idx="2">
                  <c:v>5.1282051282051286</c:v>
                </c:pt>
                <c:pt idx="3">
                  <c:v>17.094017094017094</c:v>
                </c:pt>
                <c:pt idx="4">
                  <c:v>21.367521367521363</c:v>
                </c:pt>
                <c:pt idx="5">
                  <c:v>17.094017094017094</c:v>
                </c:pt>
                <c:pt idx="6">
                  <c:v>13.675213675213675</c:v>
                </c:pt>
                <c:pt idx="7">
                  <c:v>6.8376068376068364</c:v>
                </c:pt>
                <c:pt idx="8">
                  <c:v>2.5641025641025648</c:v>
                </c:pt>
                <c:pt idx="9">
                  <c:v>5.9829059829059821</c:v>
                </c:pt>
                <c:pt idx="10">
                  <c:v>1.7094017094017093</c:v>
                </c:pt>
                <c:pt idx="11">
                  <c:v>0</c:v>
                </c:pt>
                <c:pt idx="12">
                  <c:v>2.5641025641025648</c:v>
                </c:pt>
                <c:pt idx="13">
                  <c:v>4.2735042735042725</c:v>
                </c:pt>
                <c:pt idx="14">
                  <c:v>0.85470085470085477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10"/>
          <c:order val="4"/>
          <c:tx>
            <c:strRef>
              <c:f>'over all test performance stats'!$X$20</c:f>
              <c:strCache>
                <c:ptCount val="1"/>
                <c:pt idx="0">
                  <c:v>131 I</c:v>
                </c:pt>
              </c:strCache>
            </c:strRef>
          </c:tx>
          <c:marker>
            <c:symbol val="none"/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stats'!$X$21:$X$37</c:f>
              <c:numCache>
                <c:formatCode>####.0</c:formatCode>
                <c:ptCount val="1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3.5</c:v>
                </c:pt>
                <c:pt idx="4">
                  <c:v>5.8139534883720927</c:v>
                </c:pt>
                <c:pt idx="5">
                  <c:v>5.8139534883720927</c:v>
                </c:pt>
                <c:pt idx="6">
                  <c:v>5.8139534883720927</c:v>
                </c:pt>
                <c:pt idx="7">
                  <c:v>8.1395348837209323</c:v>
                </c:pt>
                <c:pt idx="8">
                  <c:v>6.9767441860465125</c:v>
                </c:pt>
                <c:pt idx="9">
                  <c:v>11.627906976744185</c:v>
                </c:pt>
                <c:pt idx="10">
                  <c:v>11.627906976744185</c:v>
                </c:pt>
                <c:pt idx="11">
                  <c:v>6.9767441860465125</c:v>
                </c:pt>
                <c:pt idx="12">
                  <c:v>5.8139534883720927</c:v>
                </c:pt>
                <c:pt idx="13">
                  <c:v>5.8139534883720927</c:v>
                </c:pt>
                <c:pt idx="14">
                  <c:v>6.9767441860465125</c:v>
                </c:pt>
                <c:pt idx="15">
                  <c:v>10.465116279069774</c:v>
                </c:pt>
                <c:pt idx="16">
                  <c:v>4.6511627906976765</c:v>
                </c:pt>
              </c:numCache>
            </c:numRef>
          </c:val>
        </c:ser>
        <c:ser>
          <c:idx val="13"/>
          <c:order val="5"/>
          <c:tx>
            <c:strRef>
              <c:f>'over all test performance stats'!$AA$20</c:f>
              <c:strCache>
                <c:ptCount val="1"/>
                <c:pt idx="0">
                  <c:v>262</c:v>
                </c:pt>
              </c:strCache>
            </c:strRef>
          </c:tx>
          <c:marker>
            <c:symbol val="none"/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stats'!$AA$21:$AA$37</c:f>
              <c:numCache>
                <c:formatCode>####.0</c:formatCode>
                <c:ptCount val="17"/>
                <c:pt idx="0" formatCode="General">
                  <c:v>0</c:v>
                </c:pt>
                <c:pt idx="1">
                  <c:v>0</c:v>
                </c:pt>
                <c:pt idx="2">
                  <c:v>3.1</c:v>
                </c:pt>
                <c:pt idx="3">
                  <c:v>0</c:v>
                </c:pt>
                <c:pt idx="4">
                  <c:v>1.5384615384615385</c:v>
                </c:pt>
                <c:pt idx="5">
                  <c:v>3.0769230769230771</c:v>
                </c:pt>
                <c:pt idx="6">
                  <c:v>4.615384615384615</c:v>
                </c:pt>
                <c:pt idx="7">
                  <c:v>10.769230769230768</c:v>
                </c:pt>
                <c:pt idx="8">
                  <c:v>3.0769230769230771</c:v>
                </c:pt>
                <c:pt idx="9">
                  <c:v>1.5384615384615385</c:v>
                </c:pt>
                <c:pt idx="10">
                  <c:v>6.1538461538461542</c:v>
                </c:pt>
                <c:pt idx="11">
                  <c:v>1.5384615384615385</c:v>
                </c:pt>
                <c:pt idx="12">
                  <c:v>6.1538461538461542</c:v>
                </c:pt>
                <c:pt idx="13">
                  <c:v>10.769230769230768</c:v>
                </c:pt>
                <c:pt idx="14">
                  <c:v>16.923076923076923</c:v>
                </c:pt>
                <c:pt idx="15">
                  <c:v>18.46153846153846</c:v>
                </c:pt>
                <c:pt idx="16">
                  <c:v>12.30769230769231</c:v>
                </c:pt>
              </c:numCache>
            </c:numRef>
          </c:val>
        </c:ser>
        <c:ser>
          <c:idx val="0"/>
          <c:order val="0"/>
          <c:tx>
            <c:strRef>
              <c:f>'over all test performance stats'!$U$20</c:f>
              <c:strCache>
                <c:ptCount val="1"/>
                <c:pt idx="0">
                  <c:v>131</c:v>
                </c:pt>
              </c:strCache>
            </c:strRef>
          </c:tx>
          <c:spPr>
            <a:ln w="63500">
              <a:solidFill>
                <a:schemeClr val="accent1"/>
              </a:solidFill>
            </a:ln>
          </c:spPr>
          <c:marker>
            <c:symbol val="circle"/>
            <c:size val="13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stats'!$U$21:$U$37</c:f>
              <c:numCache>
                <c:formatCode>####.0</c:formatCode>
                <c:ptCount val="17"/>
                <c:pt idx="0">
                  <c:v>0</c:v>
                </c:pt>
                <c:pt idx="1">
                  <c:v>0.9</c:v>
                </c:pt>
                <c:pt idx="2">
                  <c:v>5.1282051282051286</c:v>
                </c:pt>
                <c:pt idx="3">
                  <c:v>17.094017094017094</c:v>
                </c:pt>
                <c:pt idx="4">
                  <c:v>21.367521367521363</c:v>
                </c:pt>
                <c:pt idx="5">
                  <c:v>17.094017094017094</c:v>
                </c:pt>
                <c:pt idx="6">
                  <c:v>13.675213675213675</c:v>
                </c:pt>
                <c:pt idx="7">
                  <c:v>6.8376068376068364</c:v>
                </c:pt>
                <c:pt idx="8">
                  <c:v>2.5641025641025648</c:v>
                </c:pt>
                <c:pt idx="9">
                  <c:v>5.9829059829059821</c:v>
                </c:pt>
                <c:pt idx="10">
                  <c:v>1.7094017094017093</c:v>
                </c:pt>
                <c:pt idx="11">
                  <c:v>0</c:v>
                </c:pt>
                <c:pt idx="12">
                  <c:v>2.5641025641025648</c:v>
                </c:pt>
                <c:pt idx="13">
                  <c:v>4.2735042735042725</c:v>
                </c:pt>
                <c:pt idx="14">
                  <c:v>0.85470085470085477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3"/>
          <c:order val="1"/>
          <c:tx>
            <c:strRef>
              <c:f>'over all test performance stats'!$X$20</c:f>
              <c:strCache>
                <c:ptCount val="1"/>
                <c:pt idx="0">
                  <c:v>131 I</c:v>
                </c:pt>
              </c:strCache>
            </c:strRef>
          </c:tx>
          <c:spPr>
            <a:ln w="63500">
              <a:solidFill>
                <a:schemeClr val="accent2"/>
              </a:solidFill>
            </a:ln>
          </c:spPr>
          <c:marker>
            <c:symbol val="triangle"/>
            <c:size val="8"/>
            <c:spPr>
              <a:solidFill>
                <a:schemeClr val="accent2"/>
              </a:solidFill>
              <a:ln>
                <a:solidFill>
                  <a:srgbClr val="333399"/>
                </a:solidFill>
              </a:ln>
            </c:spPr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stats'!$X$21:$X$37</c:f>
              <c:numCache>
                <c:formatCode>####.0</c:formatCode>
                <c:ptCount val="17"/>
                <c:pt idx="0" formatCode="General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3.5</c:v>
                </c:pt>
                <c:pt idx="4">
                  <c:v>5.8139534883720927</c:v>
                </c:pt>
                <c:pt idx="5">
                  <c:v>5.8139534883720927</c:v>
                </c:pt>
                <c:pt idx="6">
                  <c:v>5.8139534883720927</c:v>
                </c:pt>
                <c:pt idx="7">
                  <c:v>8.1395348837209323</c:v>
                </c:pt>
                <c:pt idx="8">
                  <c:v>6.9767441860465125</c:v>
                </c:pt>
                <c:pt idx="9">
                  <c:v>11.627906976744185</c:v>
                </c:pt>
                <c:pt idx="10">
                  <c:v>11.627906976744185</c:v>
                </c:pt>
                <c:pt idx="11">
                  <c:v>6.9767441860465125</c:v>
                </c:pt>
                <c:pt idx="12">
                  <c:v>5.8139534883720927</c:v>
                </c:pt>
                <c:pt idx="13">
                  <c:v>5.8139534883720927</c:v>
                </c:pt>
                <c:pt idx="14">
                  <c:v>6.9767441860465125</c:v>
                </c:pt>
                <c:pt idx="15">
                  <c:v>10.465116279069774</c:v>
                </c:pt>
                <c:pt idx="16">
                  <c:v>4.6511627906976765</c:v>
                </c:pt>
              </c:numCache>
            </c:numRef>
          </c:val>
        </c:ser>
        <c:ser>
          <c:idx val="6"/>
          <c:order val="2"/>
          <c:tx>
            <c:strRef>
              <c:f>'over all test performance stats'!$AA$20</c:f>
              <c:strCache>
                <c:ptCount val="1"/>
                <c:pt idx="0">
                  <c:v>262</c:v>
                </c:pt>
              </c:strCache>
            </c:strRef>
          </c:tx>
          <c:spPr>
            <a:ln w="63500">
              <a:solidFill>
                <a:schemeClr val="bg2"/>
              </a:solidFill>
            </a:ln>
          </c:spPr>
          <c:marker>
            <c:symbol val="x"/>
            <c:size val="8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cat>
            <c:numRef>
              <c:f>'over all test performance stats'!$T$21:$T$37</c:f>
              <c:numCache>
                <c:formatCode>General</c:formatCode>
                <c:ptCount val="17"/>
                <c:pt idx="0">
                  <c:v>0</c:v>
                </c:pt>
                <c:pt idx="1">
                  <c:v>6</c:v>
                </c:pt>
                <c:pt idx="2">
                  <c:v>13</c:v>
                </c:pt>
                <c:pt idx="3">
                  <c:v>19</c:v>
                </c:pt>
                <c:pt idx="4">
                  <c:v>25</c:v>
                </c:pt>
                <c:pt idx="5">
                  <c:v>31</c:v>
                </c:pt>
                <c:pt idx="6">
                  <c:v>38</c:v>
                </c:pt>
                <c:pt idx="7">
                  <c:v>44</c:v>
                </c:pt>
                <c:pt idx="8">
                  <c:v>50</c:v>
                </c:pt>
                <c:pt idx="9">
                  <c:v>56</c:v>
                </c:pt>
                <c:pt idx="10">
                  <c:v>63</c:v>
                </c:pt>
                <c:pt idx="11">
                  <c:v>69</c:v>
                </c:pt>
                <c:pt idx="12">
                  <c:v>75</c:v>
                </c:pt>
                <c:pt idx="13">
                  <c:v>81</c:v>
                </c:pt>
                <c:pt idx="14">
                  <c:v>88</c:v>
                </c:pt>
                <c:pt idx="15">
                  <c:v>94</c:v>
                </c:pt>
                <c:pt idx="16">
                  <c:v>100</c:v>
                </c:pt>
              </c:numCache>
            </c:numRef>
          </c:cat>
          <c:val>
            <c:numRef>
              <c:f>'over all test performance stats'!$AA$21:$AA$37</c:f>
              <c:numCache>
                <c:formatCode>####.0</c:formatCode>
                <c:ptCount val="17"/>
                <c:pt idx="0" formatCode="General">
                  <c:v>0</c:v>
                </c:pt>
                <c:pt idx="1">
                  <c:v>0</c:v>
                </c:pt>
                <c:pt idx="2">
                  <c:v>3.1</c:v>
                </c:pt>
                <c:pt idx="3">
                  <c:v>0</c:v>
                </c:pt>
                <c:pt idx="4">
                  <c:v>1.5384615384615385</c:v>
                </c:pt>
                <c:pt idx="5">
                  <c:v>3.0769230769230771</c:v>
                </c:pt>
                <c:pt idx="6">
                  <c:v>4.615384615384615</c:v>
                </c:pt>
                <c:pt idx="7">
                  <c:v>10.769230769230768</c:v>
                </c:pt>
                <c:pt idx="8">
                  <c:v>3.0769230769230771</c:v>
                </c:pt>
                <c:pt idx="9">
                  <c:v>1.5384615384615385</c:v>
                </c:pt>
                <c:pt idx="10">
                  <c:v>6.1538461538461542</c:v>
                </c:pt>
                <c:pt idx="11">
                  <c:v>1.5384615384615385</c:v>
                </c:pt>
                <c:pt idx="12">
                  <c:v>6.1538461538461542</c:v>
                </c:pt>
                <c:pt idx="13">
                  <c:v>10.769230769230768</c:v>
                </c:pt>
                <c:pt idx="14">
                  <c:v>16.923076923076923</c:v>
                </c:pt>
                <c:pt idx="15">
                  <c:v>18.46153846153846</c:v>
                </c:pt>
                <c:pt idx="16">
                  <c:v>12.30769230769231</c:v>
                </c:pt>
              </c:numCache>
            </c:numRef>
          </c:val>
        </c:ser>
        <c:marker val="1"/>
        <c:axId val="55603968"/>
        <c:axId val="55605888"/>
      </c:lineChart>
      <c:catAx>
        <c:axId val="556039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605888"/>
        <c:crosses val="autoZero"/>
        <c:auto val="1"/>
        <c:lblAlgn val="ctr"/>
        <c:lblOffset val="100"/>
        <c:tickLblSkip val="2"/>
      </c:catAx>
      <c:valAx>
        <c:axId val="55605888"/>
        <c:scaling>
          <c:orientation val="minMax"/>
          <c:max val="25"/>
        </c:scaling>
        <c:axPos val="l"/>
        <c:majorGridlines>
          <c:spPr>
            <a:ln w="25400"/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Percentage</a:t>
                </a:r>
                <a:r>
                  <a:rPr lang="en-US" sz="1800" baseline="0"/>
                  <a:t> of students</a:t>
                </a:r>
                <a:endParaRPr lang="en-US" sz="1800"/>
              </a:p>
            </c:rich>
          </c:tx>
          <c:layout>
            <c:manualLayout>
              <c:xMode val="edge"/>
              <c:yMode val="edge"/>
              <c:x val="1.4925733715103801E-2"/>
              <c:y val="0.19230885073792045"/>
            </c:manualLayout>
          </c:layout>
        </c:title>
        <c:numFmt formatCode="####.0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603968"/>
        <c:crosses val="autoZero"/>
        <c:crossBetween val="between"/>
      </c:valAx>
      <c:spPr>
        <a:solidFill>
          <a:schemeClr val="bg1"/>
        </a:solidFill>
      </c:spPr>
    </c:plotArea>
    <c:plotVisOnly val="1"/>
  </c:chart>
  <c:spPr>
    <a:solidFill>
      <a:srgbClr val="FFFFFF"/>
    </a:solidFill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6.6721140989451796E-2"/>
          <c:y val="3.6049696090620295E-2"/>
          <c:w val="0.92853303124845243"/>
          <c:h val="0.85729537919602161"/>
        </c:manualLayout>
      </c:layout>
      <c:bar3DChart>
        <c:barDir val="col"/>
        <c:grouping val="standard"/>
        <c:ser>
          <c:idx val="2"/>
          <c:order val="0"/>
          <c:tx>
            <c:v>Pre-Correct</c:v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0"/>
              <c:layout>
                <c:manualLayout>
                  <c:x val="7.440476190476217E-3"/>
                  <c:y val="-1.3157894736842111E-2"/>
                </c:manualLayout>
              </c:layout>
              <c:showVal val="1"/>
            </c:dLbl>
            <c:dLbl>
              <c:idx val="1"/>
              <c:layout>
                <c:manualLayout>
                  <c:x val="5.3908886389201381E-3"/>
                  <c:y val="6.5789473684210523E-2"/>
                </c:manualLayout>
              </c:layout>
              <c:showVal val="1"/>
            </c:dLbl>
            <c:dLbl>
              <c:idx val="2"/>
              <c:layout>
                <c:manualLayout>
                  <c:x val="2.0945819272590992E-3"/>
                  <c:y val="0.125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movement'!$AJ$32:$AL$32</c:f>
              <c:numCache>
                <c:formatCode>0</c:formatCode>
                <c:ptCount val="3"/>
                <c:pt idx="0">
                  <c:v>1.3761467889908261</c:v>
                </c:pt>
                <c:pt idx="1">
                  <c:v>3.2110091743119269</c:v>
                </c:pt>
                <c:pt idx="2">
                  <c:v>30.275229357798089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9.2660292463442643E-4"/>
                  <c:y val="-8.771929824561403E-3"/>
                </c:manualLayout>
              </c:layout>
              <c:showVal val="1"/>
            </c:dLbl>
            <c:dLbl>
              <c:idx val="1"/>
              <c:layout>
                <c:manualLayout>
                  <c:x val="-3.5114891298965007E-3"/>
                  <c:y val="7.2611893907998534E-2"/>
                </c:manualLayout>
              </c:layout>
              <c:showVal val="1"/>
            </c:dLbl>
            <c:dLbl>
              <c:idx val="2"/>
              <c:layout>
                <c:manualLayout>
                  <c:x val="4.5312968691413824E-2"/>
                  <c:y val="7.8459559331399462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movement'!$AJ$31:$AL$31</c:f>
              <c:numCache>
                <c:formatCode>0</c:formatCode>
                <c:ptCount val="3"/>
                <c:pt idx="0">
                  <c:v>1.834862385321101</c:v>
                </c:pt>
                <c:pt idx="1">
                  <c:v>8.2568807339449748</c:v>
                </c:pt>
                <c:pt idx="2">
                  <c:v>7.3394495412844094</c:v>
                </c:pt>
              </c:numCache>
            </c:numRef>
          </c:val>
        </c:ser>
        <c:ser>
          <c:idx val="0"/>
          <c:order val="2"/>
          <c:tx>
            <c:v>Pre-Misc</c:v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-4.7169811320754715E-3"/>
                  <c:y val="-1.0964912280701716E-2"/>
                </c:manualLayout>
              </c:layout>
              <c:showVal val="1"/>
            </c:dLbl>
            <c:dLbl>
              <c:idx val="1"/>
              <c:layout>
                <c:manualLayout>
                  <c:x val="-1.1111111111111165E-2"/>
                  <c:y val="-1.3888888888888963E-2"/>
                </c:manualLayout>
              </c:layout>
              <c:showVal val="1"/>
            </c:dLbl>
            <c:dLbl>
              <c:idx val="2"/>
              <c:layout>
                <c:manualLayout>
                  <c:x val="3.0345911949685601E-2"/>
                  <c:y val="-1.1208730487636443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'spss stats for movement'!$Z$24:$AB$24</c:f>
              <c:strCache>
                <c:ptCount val="3"/>
                <c:pt idx="0">
                  <c:v>Post-Misc</c:v>
                </c:pt>
                <c:pt idx="1">
                  <c:v>Post-Middle </c:v>
                </c:pt>
                <c:pt idx="2">
                  <c:v>Post-Correct</c:v>
                </c:pt>
              </c:strCache>
            </c:strRef>
          </c:cat>
          <c:val>
            <c:numRef>
              <c:f>'spss stats for movement'!$AJ$30:$AL$30</c:f>
              <c:numCache>
                <c:formatCode>0</c:formatCode>
                <c:ptCount val="3"/>
                <c:pt idx="0">
                  <c:v>15.137614678899084</c:v>
                </c:pt>
                <c:pt idx="1">
                  <c:v>12.385321100917418</c:v>
                </c:pt>
                <c:pt idx="2">
                  <c:v>20.183486238531987</c:v>
                </c:pt>
              </c:numCache>
            </c:numRef>
          </c:val>
        </c:ser>
        <c:dLbls>
          <c:showVal val="1"/>
        </c:dLbls>
        <c:gapWidth val="75"/>
        <c:shape val="box"/>
        <c:axId val="55698944"/>
        <c:axId val="55700480"/>
        <c:axId val="55513536"/>
      </c:bar3DChart>
      <c:catAx>
        <c:axId val="556989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800" baseline="0"/>
            </a:pPr>
            <a:endParaRPr lang="en-US"/>
          </a:p>
        </c:txPr>
        <c:crossAx val="55700480"/>
        <c:crosses val="autoZero"/>
        <c:auto val="1"/>
        <c:lblAlgn val="ctr"/>
        <c:lblOffset val="100"/>
      </c:catAx>
      <c:valAx>
        <c:axId val="55700480"/>
        <c:scaling>
          <c:orientation val="minMax"/>
        </c:scaling>
        <c:axPos val="l"/>
        <c:numFmt formatCode="0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698944"/>
        <c:crosses val="autoZero"/>
        <c:crossBetween val="between"/>
        <c:majorUnit val="10"/>
      </c:valAx>
      <c:serAx>
        <c:axId val="55513536"/>
        <c:scaling>
          <c:orientation val="minMax"/>
        </c:scaling>
        <c:delete val="1"/>
        <c:axPos val="b"/>
        <c:majorTickMark val="none"/>
        <c:tickLblPos val="none"/>
        <c:crossAx val="55700480"/>
        <c:crosses val="autoZero"/>
      </c:serAx>
    </c:plotArea>
    <c:legend>
      <c:legendPos val="b"/>
      <c:layout>
        <c:manualLayout>
          <c:xMode val="edge"/>
          <c:yMode val="edge"/>
          <c:x val="0.28182672018938948"/>
          <c:y val="0.13212114933001787"/>
          <c:w val="0.56689768731738865"/>
          <c:h val="6.592813233872083E-2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8.4488407699037621E-2"/>
          <c:y val="3.7511665208515642E-2"/>
          <c:w val="0.90669685039370262"/>
          <c:h val="0.83526210265383494"/>
        </c:manualLayout>
      </c:layout>
      <c:bar3DChart>
        <c:barDir val="col"/>
        <c:grouping val="standard"/>
        <c:ser>
          <c:idx val="2"/>
          <c:order val="0"/>
          <c:tx>
            <c:v>Pre-Correct</c:v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2"/>
              <c:layout>
                <c:manualLayout>
                  <c:x val="7.4074074074074094E-3"/>
                  <c:y val="0.14925931758530217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data'!$G$4:$I$4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55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2"/>
              <c:layout>
                <c:manualLayout>
                  <c:x val="2.8703703703703738E-2"/>
                  <c:y val="8.8333333333333527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data'!$G$3:$I$3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14</c:v>
                </c:pt>
              </c:numCache>
            </c:numRef>
          </c:val>
        </c:ser>
        <c:ser>
          <c:idx val="0"/>
          <c:order val="2"/>
          <c:tx>
            <c:v>Pre-Misc</c:v>
          </c:tx>
          <c:dLbls>
            <c:dLbl>
              <c:idx val="0"/>
              <c:layout>
                <c:manualLayout>
                  <c:x val="-1.5432098765432122E-3"/>
                  <c:y val="-2.4444444444444446E-2"/>
                </c:manualLayout>
              </c:layout>
              <c:showVal val="1"/>
            </c:dLbl>
            <c:dLbl>
              <c:idx val="1"/>
              <c:layout>
                <c:manualLayout>
                  <c:x val="3.0864197530864235E-3"/>
                  <c:y val="-2.0000000000000011E-2"/>
                </c:manualLayout>
              </c:layout>
              <c:showVal val="1"/>
            </c:dLbl>
            <c:dLbl>
              <c:idx val="2"/>
              <c:layout>
                <c:manualLayout>
                  <c:x val="3.5493827160493867E-2"/>
                  <c:y val="-2.0000000000000011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data'!$G$2:$I$2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14</c:v>
                </c:pt>
              </c:numCache>
            </c:numRef>
          </c:val>
        </c:ser>
        <c:shape val="box"/>
        <c:axId val="55536256"/>
        <c:axId val="55566720"/>
        <c:axId val="55516224"/>
      </c:bar3DChart>
      <c:catAx>
        <c:axId val="55536256"/>
        <c:scaling>
          <c:orientation val="minMax"/>
        </c:scaling>
        <c:axPos val="b"/>
        <c:majorTickMark val="none"/>
        <c:tickLblPos val="nextTo"/>
        <c:crossAx val="55566720"/>
        <c:crosses val="autoZero"/>
        <c:auto val="1"/>
        <c:lblAlgn val="ctr"/>
        <c:lblOffset val="100"/>
      </c:catAx>
      <c:valAx>
        <c:axId val="55566720"/>
        <c:scaling>
          <c:orientation val="minMax"/>
        </c:scaling>
        <c:axPos val="l"/>
        <c:numFmt formatCode="General" sourceLinked="1"/>
        <c:majorTickMark val="none"/>
        <c:tickLblPos val="nextTo"/>
        <c:crossAx val="55536256"/>
        <c:crosses val="autoZero"/>
        <c:crossBetween val="between"/>
        <c:majorUnit val="20"/>
      </c:valAx>
      <c:serAx>
        <c:axId val="55516224"/>
        <c:scaling>
          <c:orientation val="minMax"/>
        </c:scaling>
        <c:delete val="1"/>
        <c:axPos val="b"/>
        <c:tickLblPos val="none"/>
        <c:crossAx val="55566720"/>
        <c:crosses val="autoZero"/>
      </c:serAx>
    </c:plotArea>
    <c:legend>
      <c:legendPos val="r"/>
      <c:layout>
        <c:manualLayout>
          <c:xMode val="edge"/>
          <c:yMode val="edge"/>
          <c:x val="0.2570383736755128"/>
          <c:y val="0.11871828521434813"/>
          <c:w val="0.62722090988626356"/>
          <c:h val="0.10763305628463142"/>
        </c:manualLayout>
      </c:layout>
    </c:legend>
    <c:plotVisOnly val="1"/>
  </c:chart>
  <c:spPr>
    <a:solidFill>
      <a:srgbClr val="FFFFFF"/>
    </a:solidFill>
  </c:spPr>
  <c:txPr>
    <a:bodyPr/>
    <a:lstStyle/>
    <a:p>
      <a:pPr>
        <a:defRPr sz="20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8.4488407699037621E-2"/>
          <c:y val="3.7511665208515642E-2"/>
          <c:w val="0.90669685039370262"/>
          <c:h val="0.83526210265383494"/>
        </c:manualLayout>
      </c:layout>
      <c:bar3DChart>
        <c:barDir val="col"/>
        <c:grouping val="standard"/>
        <c:ser>
          <c:idx val="0"/>
          <c:order val="0"/>
          <c:tx>
            <c:v>Pre-Correct</c:v>
          </c:tx>
          <c:spPr>
            <a:solidFill>
              <a:srgbClr val="BBE0E3">
                <a:lumMod val="50000"/>
              </a:srgbClr>
            </a:solidFill>
          </c:spPr>
          <c:dLbls>
            <c:dLbl>
              <c:idx val="0"/>
              <c:layout>
                <c:manualLayout>
                  <c:x val="1.5151515151515171E-3"/>
                  <c:y val="-2.7046726067136352E-2"/>
                </c:manualLayout>
              </c:layout>
              <c:showVal val="1"/>
            </c:dLbl>
            <c:dLbl>
              <c:idx val="1"/>
              <c:layout>
                <c:manualLayout>
                  <c:x val="-2.2727272727272809E-3"/>
                  <c:y val="-3.3625673435557397E-2"/>
                </c:manualLayout>
              </c:layout>
              <c:showVal val="1"/>
            </c:dLbl>
            <c:dLbl>
              <c:idx val="2"/>
              <c:layout>
                <c:manualLayout>
                  <c:x val="1.1111111111111125E-2"/>
                  <c:y val="0.11111111111111106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data'!$L$4:$N$4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35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1.0353495585779048E-2"/>
                  <c:y val="-1.973684210526316E-2"/>
                </c:manualLayout>
              </c:layout>
              <c:showVal val="1"/>
            </c:dLbl>
            <c:dLbl>
              <c:idx val="1"/>
              <c:layout>
                <c:manualLayout>
                  <c:x val="7.0707468384633839E-3"/>
                  <c:y val="0.10575044895703826"/>
                </c:manualLayout>
              </c:layout>
              <c:showVal val="1"/>
            </c:dLbl>
            <c:dLbl>
              <c:idx val="2"/>
              <c:layout>
                <c:manualLayout>
                  <c:x val="3.0303030303030311E-2"/>
                  <c:y val="9.5029182207487226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data'!$L$3:$N$3</c:f>
              <c:numCache>
                <c:formatCode>General</c:formatCode>
                <c:ptCount val="3"/>
                <c:pt idx="0">
                  <c:v>2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</c:ser>
        <c:ser>
          <c:idx val="2"/>
          <c:order val="2"/>
          <c:tx>
            <c:v>Pre-Misc</c:v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-1.5151515151515171E-3"/>
                  <c:y val="-1.096491228070175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1.973684210526316E-2"/>
                </c:manualLayout>
              </c:layout>
              <c:showVal val="1"/>
            </c:dLbl>
            <c:dLbl>
              <c:idx val="2"/>
              <c:layout>
                <c:manualLayout>
                  <c:x val="5.7406631510510973E-2"/>
                  <c:y val="-2.4228204582535291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data'!$L$2:$N$2</c:f>
              <c:numCache>
                <c:formatCode>General</c:formatCode>
                <c:ptCount val="3"/>
                <c:pt idx="0">
                  <c:v>12</c:v>
                </c:pt>
                <c:pt idx="1">
                  <c:v>10</c:v>
                </c:pt>
                <c:pt idx="2">
                  <c:v>6</c:v>
                </c:pt>
              </c:numCache>
            </c:numRef>
          </c:val>
        </c:ser>
        <c:shape val="box"/>
        <c:axId val="55721984"/>
        <c:axId val="55723520"/>
        <c:axId val="55707840"/>
      </c:bar3DChart>
      <c:catAx>
        <c:axId val="55721984"/>
        <c:scaling>
          <c:orientation val="minMax"/>
        </c:scaling>
        <c:axPos val="b"/>
        <c:majorTickMark val="none"/>
        <c:tickLblPos val="nextTo"/>
        <c:crossAx val="55723520"/>
        <c:crosses val="autoZero"/>
        <c:auto val="1"/>
        <c:lblAlgn val="ctr"/>
        <c:lblOffset val="100"/>
      </c:catAx>
      <c:valAx>
        <c:axId val="55723520"/>
        <c:scaling>
          <c:orientation val="minMax"/>
        </c:scaling>
        <c:axPos val="l"/>
        <c:numFmt formatCode="General" sourceLinked="1"/>
        <c:majorTickMark val="none"/>
        <c:tickLblPos val="nextTo"/>
        <c:crossAx val="55721984"/>
        <c:crosses val="autoZero"/>
        <c:crossBetween val="between"/>
        <c:majorUnit val="20"/>
      </c:valAx>
      <c:serAx>
        <c:axId val="55707840"/>
        <c:scaling>
          <c:orientation val="minMax"/>
        </c:scaling>
        <c:delete val="1"/>
        <c:axPos val="b"/>
        <c:tickLblPos val="none"/>
        <c:crossAx val="55723520"/>
        <c:crosses val="autoZero"/>
      </c:serAx>
    </c:plotArea>
    <c:legend>
      <c:legendPos val="r"/>
      <c:layout>
        <c:manualLayout>
          <c:xMode val="edge"/>
          <c:yMode val="edge"/>
          <c:x val="0.2644712128873799"/>
          <c:y val="0.12130080868269845"/>
          <c:w val="0.62722090988626356"/>
          <c:h val="0.10763305628463142"/>
        </c:manualLayout>
      </c:layout>
    </c:legend>
    <c:plotVisOnly val="1"/>
  </c:chart>
  <c:spPr>
    <a:solidFill>
      <a:schemeClr val="bg1"/>
    </a:solidFill>
  </c:spPr>
  <c:txPr>
    <a:bodyPr/>
    <a:lstStyle/>
    <a:p>
      <a:pPr>
        <a:defRPr sz="20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8.4488407699037621E-2"/>
          <c:y val="0.15439479156014607"/>
          <c:w val="0.90669685039370274"/>
          <c:h val="0.71837900944200161"/>
        </c:manualLayout>
      </c:layout>
      <c:bar3DChart>
        <c:barDir val="col"/>
        <c:grouping val="standard"/>
        <c:ser>
          <c:idx val="2"/>
          <c:order val="0"/>
          <c:tx>
            <c:v>Pre-Correct</c:v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1"/>
              <c:layout>
                <c:manualLayout>
                  <c:x val="-9.4339622641509448E-3"/>
                  <c:y val="-1.0822510822510747E-2"/>
                </c:manualLayout>
              </c:layout>
              <c:showVal val="1"/>
            </c:dLbl>
            <c:dLbl>
              <c:idx val="2"/>
              <c:layout>
                <c:manualLayout>
                  <c:x val="4.664611499034319E-3"/>
                  <c:y val="9.5839383713399548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data'!$Q$4:$S$4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22</c:v>
                </c:pt>
              </c:numCache>
            </c:numRef>
          </c:val>
        </c:ser>
        <c:ser>
          <c:idx val="1"/>
          <c:order val="1"/>
          <c:tx>
            <c:v>Pre-Middle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2.7777777777777913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9831872431040525E-3"/>
                  <c:y val="6.6618604492620234E-2"/>
                </c:manualLayout>
              </c:layout>
              <c:showVal val="1"/>
            </c:dLbl>
            <c:dLbl>
              <c:idx val="2"/>
              <c:layout>
                <c:manualLayout>
                  <c:x val="2.3899371069182392E-2"/>
                  <c:y val="9.5057776868800528E-2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data'!$Q$3:$S$3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12</c:v>
                </c:pt>
              </c:numCache>
            </c:numRef>
          </c:val>
        </c:ser>
        <c:ser>
          <c:idx val="0"/>
          <c:order val="2"/>
          <c:tx>
            <c:v>Pre-Misc</c:v>
          </c:tx>
          <c:dLbls>
            <c:dLbl>
              <c:idx val="0"/>
              <c:layout>
                <c:manualLayout>
                  <c:x val="0"/>
                  <c:y val="-1.3888888888888841E-2"/>
                </c:manualLayout>
              </c:layout>
              <c:showVal val="1"/>
            </c:dLbl>
            <c:dLbl>
              <c:idx val="1"/>
              <c:layout>
                <c:manualLayout>
                  <c:x val="4.2452830188679305E-3"/>
                  <c:y val="-1.821795002897365E-2"/>
                </c:manualLayout>
              </c:layout>
              <c:showVal val="1"/>
            </c:dLbl>
            <c:dLbl>
              <c:idx val="2"/>
              <c:layout>
                <c:manualLayout>
                  <c:x val="1.1111111111111125E-2"/>
                  <c:y val="0.11111111111111106"/>
                </c:manualLayout>
              </c:layout>
              <c:showVal val="1"/>
            </c:dLbl>
            <c:showVal val="1"/>
          </c:dLbls>
          <c:cat>
            <c:strRef>
              <c:f>'graph for aapt 2010 H data'!$E$6:$G$6</c:f>
              <c:strCache>
                <c:ptCount val="3"/>
                <c:pt idx="0">
                  <c:v>Post-Misc</c:v>
                </c:pt>
                <c:pt idx="1">
                  <c:v>Post-Middle</c:v>
                </c:pt>
                <c:pt idx="2">
                  <c:v>Post-Correct</c:v>
                </c:pt>
              </c:strCache>
            </c:strRef>
          </c:cat>
          <c:val>
            <c:numRef>
              <c:f>'graph for aapt 2010 H data'!$Q$2:$S$2</c:f>
              <c:numCache>
                <c:formatCode>General</c:formatCode>
                <c:ptCount val="3"/>
                <c:pt idx="0">
                  <c:v>16</c:v>
                </c:pt>
                <c:pt idx="1">
                  <c:v>12</c:v>
                </c:pt>
                <c:pt idx="2">
                  <c:v>30</c:v>
                </c:pt>
              </c:numCache>
            </c:numRef>
          </c:val>
        </c:ser>
        <c:shape val="box"/>
        <c:axId val="55829632"/>
        <c:axId val="55831168"/>
        <c:axId val="55808448"/>
      </c:bar3DChart>
      <c:catAx>
        <c:axId val="55829632"/>
        <c:scaling>
          <c:orientation val="minMax"/>
        </c:scaling>
        <c:axPos val="b"/>
        <c:majorTickMark val="none"/>
        <c:tickLblPos val="nextTo"/>
        <c:crossAx val="55831168"/>
        <c:crosses val="autoZero"/>
        <c:auto val="1"/>
        <c:lblAlgn val="ctr"/>
        <c:lblOffset val="100"/>
      </c:catAx>
      <c:valAx>
        <c:axId val="55831168"/>
        <c:scaling>
          <c:orientation val="minMax"/>
          <c:max val="30"/>
        </c:scaling>
        <c:axPos val="l"/>
        <c:numFmt formatCode="General" sourceLinked="1"/>
        <c:majorTickMark val="none"/>
        <c:tickLblPos val="nextTo"/>
        <c:crossAx val="55829632"/>
        <c:crosses val="autoZero"/>
        <c:crossBetween val="between"/>
        <c:majorUnit val="10"/>
      </c:valAx>
      <c:serAx>
        <c:axId val="55808448"/>
        <c:scaling>
          <c:orientation val="minMax"/>
        </c:scaling>
        <c:delete val="1"/>
        <c:axPos val="b"/>
        <c:tickLblPos val="none"/>
        <c:crossAx val="55831168"/>
        <c:crosses val="autoZero"/>
      </c:serAx>
    </c:plotArea>
    <c:legend>
      <c:legendPos val="r"/>
      <c:layout>
        <c:manualLayout>
          <c:xMode val="edge"/>
          <c:yMode val="edge"/>
          <c:x val="0.262192096270985"/>
          <c:y val="7.9122268807308271E-2"/>
          <c:w val="0.62722090988626356"/>
          <c:h val="0.10763305628463145"/>
        </c:manualLayout>
      </c:layout>
    </c:legend>
    <c:plotVisOnly val="1"/>
  </c:chart>
  <c:spPr>
    <a:solidFill>
      <a:schemeClr val="bg1"/>
    </a:solidFill>
  </c:spPr>
  <c:txPr>
    <a:bodyPr/>
    <a:lstStyle/>
    <a:p>
      <a:pPr>
        <a:defRPr sz="20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0.18103</cdr:x>
      <cdr:y>0.04</cdr:y>
    </cdr:from>
    <cdr:to>
      <cdr:x>0.9667</cdr:x>
      <cdr:y>0.12078</cdr:y>
    </cdr:to>
    <cdr:sp macro="" textlink="">
      <cdr:nvSpPr>
        <cdr:cNvPr id="2" name="TextBox 72"/>
        <cdr:cNvSpPr txBox="1"/>
      </cdr:nvSpPr>
      <cdr:spPr>
        <a:xfrm xmlns:a="http://schemas.openxmlformats.org/drawingml/2006/main">
          <a:off x="1600200" y="228600"/>
          <a:ext cx="6944659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r>
            <a:rPr lang="en-US" sz="2400" dirty="0" smtClean="0"/>
            <a:t>4. a – v Pre and Post in the Honors Course</a:t>
          </a:r>
          <a:endParaRPr lang="en-US" sz="2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0.16814</cdr:x>
      <cdr:y>0.0274</cdr:y>
    </cdr:from>
    <cdr:to>
      <cdr:x>0.95381</cdr:x>
      <cdr:y>0.11039</cdr:y>
    </cdr:to>
    <cdr:sp macro="" textlink="">
      <cdr:nvSpPr>
        <cdr:cNvPr id="2" name="TextBox 72"/>
        <cdr:cNvSpPr txBox="1"/>
      </cdr:nvSpPr>
      <cdr:spPr>
        <a:xfrm xmlns:a="http://schemas.openxmlformats.org/drawingml/2006/main">
          <a:off x="1447800" y="152400"/>
          <a:ext cx="676509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2400" dirty="0" smtClean="0"/>
            <a:t>16. v – F Pre and Post in the Honors Course</a:t>
          </a:r>
          <a:endParaRPr lang="en-US" sz="2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0.34091</cdr:x>
      <cdr:y>0.14754</cdr:y>
    </cdr:from>
    <cdr:to>
      <cdr:x>0.66667</cdr:x>
      <cdr:y>0.22951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00" y="685800"/>
          <a:ext cx="32766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Regular Mechanics </a:t>
          </a:r>
          <a:endParaRPr lang="en-US" sz="1800" dirty="0">
            <a:solidFill>
              <a:schemeClr val="accent6">
                <a:lumMod val="40000"/>
                <a:lumOff val="6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0.52273</cdr:x>
      <cdr:y>0.40984</cdr:y>
    </cdr:from>
    <cdr:to>
      <cdr:x>0.84848</cdr:x>
      <cdr:y>0.49181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257800" y="1905000"/>
          <a:ext cx="3276524" cy="381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800" dirty="0" smtClean="0">
              <a:solidFill>
                <a:schemeClr val="accent2"/>
              </a:solidFill>
            </a:rPr>
            <a:t>Honors Mechanics </a:t>
          </a:r>
          <a:endParaRPr lang="en-US" sz="1800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0.66667</cdr:x>
      <cdr:y>0.18033</cdr:y>
    </cdr:from>
    <cdr:to>
      <cdr:x>0.99242</cdr:x>
      <cdr:y>0.2623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705600" y="838200"/>
          <a:ext cx="3276523" cy="381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800" dirty="0" smtClean="0">
              <a:solidFill>
                <a:schemeClr val="bg2"/>
              </a:solidFill>
            </a:rPr>
            <a:t>Second Year Mechanics</a:t>
          </a:r>
          <a:endParaRPr lang="en-US" sz="1800" dirty="0">
            <a:solidFill>
              <a:schemeClr val="bg2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0.17593</cdr:x>
      <cdr:y>0.04</cdr:y>
    </cdr:from>
    <cdr:to>
      <cdr:x>0.99869</cdr:x>
      <cdr:y>0.12078</cdr:y>
    </cdr:to>
    <cdr:sp macro="" textlink="">
      <cdr:nvSpPr>
        <cdr:cNvPr id="2" name="TextBox 172"/>
        <cdr:cNvSpPr txBox="1"/>
      </cdr:nvSpPr>
      <cdr:spPr>
        <a:xfrm xmlns:a="http://schemas.openxmlformats.org/drawingml/2006/main">
          <a:off x="1447800" y="228600"/>
          <a:ext cx="6771042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9500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sz="9500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r>
            <a:rPr lang="en-US" sz="2400" dirty="0" smtClean="0"/>
            <a:t>14. F – v Pre and Post in the Majors Course</a:t>
          </a:r>
          <a:endParaRPr lang="en-US" sz="24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0.19266</cdr:x>
      <cdr:y>0.01351</cdr:y>
    </cdr:from>
    <cdr:to>
      <cdr:x>0.97833</cdr:x>
      <cdr:y>0.09539</cdr:y>
    </cdr:to>
    <cdr:sp macro="" textlink="">
      <cdr:nvSpPr>
        <cdr:cNvPr id="2" name="TextBox 72"/>
        <cdr:cNvSpPr txBox="1"/>
      </cdr:nvSpPr>
      <cdr:spPr>
        <a:xfrm xmlns:a="http://schemas.openxmlformats.org/drawingml/2006/main">
          <a:off x="1600200" y="76200"/>
          <a:ext cx="6525618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2400" dirty="0" smtClean="0"/>
            <a:t>4. a – v Pre and Post in the Majors Course</a:t>
          </a:r>
          <a:endParaRPr lang="en-US" sz="24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0.16981</cdr:x>
      <cdr:y>0.02597</cdr:y>
    </cdr:from>
    <cdr:to>
      <cdr:x>0.97772</cdr:x>
      <cdr:y>0.10896</cdr:y>
    </cdr:to>
    <cdr:sp macro="" textlink="">
      <cdr:nvSpPr>
        <cdr:cNvPr id="2" name="TextBox 72"/>
        <cdr:cNvSpPr txBox="1"/>
      </cdr:nvSpPr>
      <cdr:spPr>
        <a:xfrm xmlns:a="http://schemas.openxmlformats.org/drawingml/2006/main">
          <a:off x="1371600" y="152400"/>
          <a:ext cx="6525618" cy="48693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2400" dirty="0" smtClean="0"/>
            <a:t>16. v – F Pre and Post in the Honors Course</a:t>
          </a:r>
          <a:endParaRPr lang="en-US" sz="2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775C5-C503-4EAE-88B4-F7A715DD24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7BCC-19CD-4157-A383-1AA62A332E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4250" cy="28087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3" y="1317625"/>
            <a:ext cx="29473525" cy="28087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1BD77-F3AB-4A64-BA07-442637F5FE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A76BF-619E-40C3-AE90-7C8005B37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874CA-71DE-4742-8EB6-F77B306E90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3" y="7680325"/>
            <a:ext cx="19673887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3888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C34D8-7F0F-4575-85F0-EF927E46C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DA9F4-E655-4248-BD7C-37974B453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4D411-664E-4D80-AF31-FD0C652E00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C6764-75B5-4777-BF81-204975F6AB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80F83-D330-48AF-9B7B-FAC459438B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F8821-8B37-4B12-AFC5-DF15753324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317625"/>
            <a:ext cx="395001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7680325"/>
            <a:ext cx="39500175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 defTabSz="4806950">
              <a:defRPr sz="7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76763"/>
            <a:ext cx="138969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 algn="ctr" defTabSz="4806950">
              <a:defRPr sz="7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 algn="r" defTabSz="4806950">
              <a:defRPr sz="7400"/>
            </a:lvl1pPr>
          </a:lstStyle>
          <a:p>
            <a:fld id="{5EEFCBE6-FEFF-41A4-92FC-C0A0162EB6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2pPr>
      <a:lvl3pPr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3pPr>
      <a:lvl4pPr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4pPr>
      <a:lvl5pPr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5pPr>
      <a:lvl6pPr marL="4572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6pPr>
      <a:lvl7pPr marL="9144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7pPr>
      <a:lvl8pPr marL="13716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8pPr>
      <a:lvl9pPr marL="18288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Arial" charset="0"/>
        </a:defRPr>
      </a:lvl9pPr>
    </p:titleStyle>
    <p:bodyStyle>
      <a:lvl1pPr marL="1803400" indent="-1803400" algn="l" defTabSz="4806950" rtl="0" fontAlgn="base">
        <a:spcBef>
          <a:spcPct val="20000"/>
        </a:spcBef>
        <a:spcAft>
          <a:spcPct val="0"/>
        </a:spcAft>
        <a:buChar char="•"/>
        <a:defRPr sz="16800">
          <a:solidFill>
            <a:schemeClr val="tx1"/>
          </a:solidFill>
          <a:latin typeface="+mn-lt"/>
          <a:ea typeface="+mn-ea"/>
          <a:cs typeface="+mn-cs"/>
        </a:defRPr>
      </a:lvl1pPr>
      <a:lvl2pPr marL="3905250" indent="-1501775" algn="l" defTabSz="4806950" rtl="0" fontAlgn="base">
        <a:spcBef>
          <a:spcPct val="20000"/>
        </a:spcBef>
        <a:spcAft>
          <a:spcPct val="0"/>
        </a:spcAft>
        <a:buChar char="–"/>
        <a:defRPr sz="14700">
          <a:solidFill>
            <a:schemeClr val="tx1"/>
          </a:solidFill>
          <a:latin typeface="+mn-lt"/>
        </a:defRPr>
      </a:lvl2pPr>
      <a:lvl3pPr marL="6008688" indent="-1201738" algn="l" defTabSz="4806950" rtl="0" fontAlgn="base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</a:defRPr>
      </a:lvl3pPr>
      <a:lvl4pPr marL="8412163" indent="-1201738" algn="l" defTabSz="4806950" rtl="0" fontAlgn="base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</a:defRPr>
      </a:lvl4pPr>
      <a:lvl5pPr marL="108156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5pPr>
      <a:lvl6pPr marL="112728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6pPr>
      <a:lvl7pPr marL="117300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7pPr>
      <a:lvl8pPr marL="121872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8pPr>
      <a:lvl9pPr marL="126444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3.pn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73" name="Group 725"/>
          <p:cNvGrpSpPr>
            <a:grpSpLocks noChangeAspect="1"/>
          </p:cNvGrpSpPr>
          <p:nvPr/>
        </p:nvGrpSpPr>
        <p:grpSpPr bwMode="auto">
          <a:xfrm>
            <a:off x="12573000" y="10363200"/>
            <a:ext cx="8912225" cy="5867400"/>
            <a:chOff x="9744" y="6672"/>
            <a:chExt cx="5614" cy="3696"/>
          </a:xfrm>
        </p:grpSpPr>
        <p:sp>
          <p:nvSpPr>
            <p:cNvPr id="2772" name="AutoShape 724"/>
            <p:cNvSpPr>
              <a:spLocks noChangeAspect="1" noChangeArrowheads="1" noTextEdit="1"/>
            </p:cNvSpPr>
            <p:nvPr/>
          </p:nvSpPr>
          <p:spPr bwMode="auto">
            <a:xfrm>
              <a:off x="9744" y="6672"/>
              <a:ext cx="5614" cy="3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4" name="Rectangle 726"/>
            <p:cNvSpPr>
              <a:spLocks noChangeArrowheads="1"/>
            </p:cNvSpPr>
            <p:nvPr/>
          </p:nvSpPr>
          <p:spPr bwMode="auto">
            <a:xfrm>
              <a:off x="9771" y="6697"/>
              <a:ext cx="5560" cy="3651"/>
            </a:xfrm>
            <a:prstGeom prst="rect">
              <a:avLst/>
            </a:prstGeom>
            <a:solidFill>
              <a:srgbClr val="FFFFFF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5" name="Rectangle 727"/>
            <p:cNvSpPr>
              <a:spLocks noChangeArrowheads="1"/>
            </p:cNvSpPr>
            <p:nvPr/>
          </p:nvSpPr>
          <p:spPr bwMode="auto">
            <a:xfrm>
              <a:off x="10362" y="7093"/>
              <a:ext cx="4836" cy="2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6" name="Line 728"/>
            <p:cNvSpPr>
              <a:spLocks noChangeShapeType="1"/>
            </p:cNvSpPr>
            <p:nvPr/>
          </p:nvSpPr>
          <p:spPr bwMode="auto">
            <a:xfrm>
              <a:off x="10362" y="8989"/>
              <a:ext cx="483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7" name="Line 729"/>
            <p:cNvSpPr>
              <a:spLocks noChangeShapeType="1"/>
            </p:cNvSpPr>
            <p:nvPr/>
          </p:nvSpPr>
          <p:spPr bwMode="auto">
            <a:xfrm>
              <a:off x="10362" y="8357"/>
              <a:ext cx="483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8" name="Line 730"/>
            <p:cNvSpPr>
              <a:spLocks noChangeShapeType="1"/>
            </p:cNvSpPr>
            <p:nvPr/>
          </p:nvSpPr>
          <p:spPr bwMode="auto">
            <a:xfrm>
              <a:off x="10362" y="7725"/>
              <a:ext cx="483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9" name="Line 731"/>
            <p:cNvSpPr>
              <a:spLocks noChangeShapeType="1"/>
            </p:cNvSpPr>
            <p:nvPr/>
          </p:nvSpPr>
          <p:spPr bwMode="auto">
            <a:xfrm>
              <a:off x="10362" y="7093"/>
              <a:ext cx="483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0" name="Rectangle 732"/>
            <p:cNvSpPr>
              <a:spLocks noChangeArrowheads="1"/>
            </p:cNvSpPr>
            <p:nvPr/>
          </p:nvSpPr>
          <p:spPr bwMode="auto">
            <a:xfrm>
              <a:off x="10362" y="7093"/>
              <a:ext cx="4836" cy="252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1" name="Rectangle 733"/>
            <p:cNvSpPr>
              <a:spLocks noChangeArrowheads="1"/>
            </p:cNvSpPr>
            <p:nvPr/>
          </p:nvSpPr>
          <p:spPr bwMode="auto">
            <a:xfrm>
              <a:off x="10564" y="8843"/>
              <a:ext cx="267" cy="778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2" name="Rectangle 734"/>
            <p:cNvSpPr>
              <a:spLocks noChangeArrowheads="1"/>
            </p:cNvSpPr>
            <p:nvPr/>
          </p:nvSpPr>
          <p:spPr bwMode="auto">
            <a:xfrm>
              <a:off x="11773" y="9119"/>
              <a:ext cx="267" cy="502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3" name="Rectangle 735"/>
            <p:cNvSpPr>
              <a:spLocks noChangeArrowheads="1"/>
            </p:cNvSpPr>
            <p:nvPr/>
          </p:nvSpPr>
          <p:spPr bwMode="auto">
            <a:xfrm>
              <a:off x="12982" y="9566"/>
              <a:ext cx="267" cy="5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4" name="Rectangle 736"/>
            <p:cNvSpPr>
              <a:spLocks noChangeArrowheads="1"/>
            </p:cNvSpPr>
            <p:nvPr/>
          </p:nvSpPr>
          <p:spPr bwMode="auto">
            <a:xfrm>
              <a:off x="14192" y="8041"/>
              <a:ext cx="266" cy="1580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5" name="Rectangle 737"/>
            <p:cNvSpPr>
              <a:spLocks noChangeArrowheads="1"/>
            </p:cNvSpPr>
            <p:nvPr/>
          </p:nvSpPr>
          <p:spPr bwMode="auto">
            <a:xfrm>
              <a:off x="10831" y="8111"/>
              <a:ext cx="271" cy="1510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6" name="Rectangle 738"/>
            <p:cNvSpPr>
              <a:spLocks noChangeArrowheads="1"/>
            </p:cNvSpPr>
            <p:nvPr/>
          </p:nvSpPr>
          <p:spPr bwMode="auto">
            <a:xfrm>
              <a:off x="12040" y="8738"/>
              <a:ext cx="271" cy="883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7" name="Rectangle 739"/>
            <p:cNvSpPr>
              <a:spLocks noChangeArrowheads="1"/>
            </p:cNvSpPr>
            <p:nvPr/>
          </p:nvSpPr>
          <p:spPr bwMode="auto">
            <a:xfrm>
              <a:off x="13249" y="9510"/>
              <a:ext cx="271" cy="111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8" name="Rectangle 740"/>
            <p:cNvSpPr>
              <a:spLocks noChangeArrowheads="1"/>
            </p:cNvSpPr>
            <p:nvPr/>
          </p:nvSpPr>
          <p:spPr bwMode="auto">
            <a:xfrm>
              <a:off x="14458" y="9104"/>
              <a:ext cx="271" cy="517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9" name="Rectangle 741"/>
            <p:cNvSpPr>
              <a:spLocks noChangeArrowheads="1"/>
            </p:cNvSpPr>
            <p:nvPr/>
          </p:nvSpPr>
          <p:spPr bwMode="auto">
            <a:xfrm>
              <a:off x="11102" y="7339"/>
              <a:ext cx="267" cy="2282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0" name="Rectangle 742"/>
            <p:cNvSpPr>
              <a:spLocks noChangeArrowheads="1"/>
            </p:cNvSpPr>
            <p:nvPr/>
          </p:nvSpPr>
          <p:spPr bwMode="auto">
            <a:xfrm>
              <a:off x="12311" y="9375"/>
              <a:ext cx="267" cy="246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1" name="Rectangle 743"/>
            <p:cNvSpPr>
              <a:spLocks noChangeArrowheads="1"/>
            </p:cNvSpPr>
            <p:nvPr/>
          </p:nvSpPr>
          <p:spPr bwMode="auto">
            <a:xfrm>
              <a:off x="13520" y="9576"/>
              <a:ext cx="267" cy="45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2" name="Rectangle 744"/>
            <p:cNvSpPr>
              <a:spLocks noChangeArrowheads="1"/>
            </p:cNvSpPr>
            <p:nvPr/>
          </p:nvSpPr>
          <p:spPr bwMode="auto">
            <a:xfrm>
              <a:off x="14729" y="9280"/>
              <a:ext cx="267" cy="341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3" name="Line 745"/>
            <p:cNvSpPr>
              <a:spLocks noChangeShapeType="1"/>
            </p:cNvSpPr>
            <p:nvPr/>
          </p:nvSpPr>
          <p:spPr bwMode="auto">
            <a:xfrm>
              <a:off x="10362" y="7093"/>
              <a:ext cx="1" cy="25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4" name="Line 746"/>
            <p:cNvSpPr>
              <a:spLocks noChangeShapeType="1"/>
            </p:cNvSpPr>
            <p:nvPr/>
          </p:nvSpPr>
          <p:spPr bwMode="auto">
            <a:xfrm>
              <a:off x="10314" y="9621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5" name="Line 747"/>
            <p:cNvSpPr>
              <a:spLocks noChangeShapeType="1"/>
            </p:cNvSpPr>
            <p:nvPr/>
          </p:nvSpPr>
          <p:spPr bwMode="auto">
            <a:xfrm>
              <a:off x="10314" y="8989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6" name="Line 748"/>
            <p:cNvSpPr>
              <a:spLocks noChangeShapeType="1"/>
            </p:cNvSpPr>
            <p:nvPr/>
          </p:nvSpPr>
          <p:spPr bwMode="auto">
            <a:xfrm>
              <a:off x="10314" y="8357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7" name="Line 749"/>
            <p:cNvSpPr>
              <a:spLocks noChangeShapeType="1"/>
            </p:cNvSpPr>
            <p:nvPr/>
          </p:nvSpPr>
          <p:spPr bwMode="auto">
            <a:xfrm>
              <a:off x="10314" y="7725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8" name="Line 750"/>
            <p:cNvSpPr>
              <a:spLocks noChangeShapeType="1"/>
            </p:cNvSpPr>
            <p:nvPr/>
          </p:nvSpPr>
          <p:spPr bwMode="auto">
            <a:xfrm>
              <a:off x="10314" y="7093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9" name="Line 751"/>
            <p:cNvSpPr>
              <a:spLocks noChangeShapeType="1"/>
            </p:cNvSpPr>
            <p:nvPr/>
          </p:nvSpPr>
          <p:spPr bwMode="auto">
            <a:xfrm>
              <a:off x="10362" y="9621"/>
              <a:ext cx="48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0" name="Line 752"/>
            <p:cNvSpPr>
              <a:spLocks noChangeShapeType="1"/>
            </p:cNvSpPr>
            <p:nvPr/>
          </p:nvSpPr>
          <p:spPr bwMode="auto">
            <a:xfrm flipV="1">
              <a:off x="10362" y="9621"/>
              <a:ext cx="1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1" name="Line 753"/>
            <p:cNvSpPr>
              <a:spLocks noChangeShapeType="1"/>
            </p:cNvSpPr>
            <p:nvPr/>
          </p:nvSpPr>
          <p:spPr bwMode="auto">
            <a:xfrm flipV="1">
              <a:off x="11571" y="9621"/>
              <a:ext cx="1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2" name="Line 754"/>
            <p:cNvSpPr>
              <a:spLocks noChangeShapeType="1"/>
            </p:cNvSpPr>
            <p:nvPr/>
          </p:nvSpPr>
          <p:spPr bwMode="auto">
            <a:xfrm flipV="1">
              <a:off x="12780" y="9621"/>
              <a:ext cx="1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3" name="Line 755"/>
            <p:cNvSpPr>
              <a:spLocks noChangeShapeType="1"/>
            </p:cNvSpPr>
            <p:nvPr/>
          </p:nvSpPr>
          <p:spPr bwMode="auto">
            <a:xfrm flipV="1">
              <a:off x="13989" y="9621"/>
              <a:ext cx="1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4" name="Line 756"/>
            <p:cNvSpPr>
              <a:spLocks noChangeShapeType="1"/>
            </p:cNvSpPr>
            <p:nvPr/>
          </p:nvSpPr>
          <p:spPr bwMode="auto">
            <a:xfrm flipV="1">
              <a:off x="15198" y="9621"/>
              <a:ext cx="1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5" name="Rectangle 757"/>
            <p:cNvSpPr>
              <a:spLocks noChangeArrowheads="1"/>
            </p:cNvSpPr>
            <p:nvPr/>
          </p:nvSpPr>
          <p:spPr bwMode="auto">
            <a:xfrm>
              <a:off x="12269" y="6822"/>
              <a:ext cx="67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14. F-v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6" name="Rectangle 758"/>
            <p:cNvSpPr>
              <a:spLocks noChangeArrowheads="1"/>
            </p:cNvSpPr>
            <p:nvPr/>
          </p:nvSpPr>
          <p:spPr bwMode="auto">
            <a:xfrm>
              <a:off x="10165" y="9541"/>
              <a:ext cx="14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7" name="Rectangle 759"/>
            <p:cNvSpPr>
              <a:spLocks noChangeArrowheads="1"/>
            </p:cNvSpPr>
            <p:nvPr/>
          </p:nvSpPr>
          <p:spPr bwMode="auto">
            <a:xfrm>
              <a:off x="10085" y="8909"/>
              <a:ext cx="22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8" name="Rectangle 760"/>
            <p:cNvSpPr>
              <a:spLocks noChangeArrowheads="1"/>
            </p:cNvSpPr>
            <p:nvPr/>
          </p:nvSpPr>
          <p:spPr bwMode="auto">
            <a:xfrm>
              <a:off x="10085" y="8277"/>
              <a:ext cx="22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9" name="Rectangle 761"/>
            <p:cNvSpPr>
              <a:spLocks noChangeArrowheads="1"/>
            </p:cNvSpPr>
            <p:nvPr/>
          </p:nvSpPr>
          <p:spPr bwMode="auto">
            <a:xfrm>
              <a:off x="10085" y="7645"/>
              <a:ext cx="22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0" name="Rectangle 762"/>
            <p:cNvSpPr>
              <a:spLocks noChangeArrowheads="1"/>
            </p:cNvSpPr>
            <p:nvPr/>
          </p:nvSpPr>
          <p:spPr bwMode="auto">
            <a:xfrm>
              <a:off x="10085" y="7013"/>
              <a:ext cx="22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1" name="Rectangle 763"/>
            <p:cNvSpPr>
              <a:spLocks noChangeArrowheads="1"/>
            </p:cNvSpPr>
            <p:nvPr/>
          </p:nvSpPr>
          <p:spPr bwMode="auto">
            <a:xfrm>
              <a:off x="10729" y="9746"/>
              <a:ext cx="543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Correct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2" name="Rectangle 764"/>
            <p:cNvSpPr>
              <a:spLocks noChangeArrowheads="1"/>
            </p:cNvSpPr>
            <p:nvPr/>
          </p:nvSpPr>
          <p:spPr bwMode="auto">
            <a:xfrm>
              <a:off x="11667" y="9746"/>
              <a:ext cx="1087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Cannot-be-Zero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3" name="Rectangle 765"/>
            <p:cNvSpPr>
              <a:spLocks noChangeArrowheads="1"/>
            </p:cNvSpPr>
            <p:nvPr/>
          </p:nvSpPr>
          <p:spPr bwMode="auto">
            <a:xfrm>
              <a:off x="13025" y="9746"/>
              <a:ext cx="788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4" name="Rectangle 766"/>
            <p:cNvSpPr>
              <a:spLocks noChangeArrowheads="1"/>
            </p:cNvSpPr>
            <p:nvPr/>
          </p:nvSpPr>
          <p:spPr bwMode="auto">
            <a:xfrm>
              <a:off x="13100" y="9917"/>
              <a:ext cx="644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Opposite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5" name="Rectangle 767"/>
            <p:cNvSpPr>
              <a:spLocks noChangeArrowheads="1"/>
            </p:cNvSpPr>
            <p:nvPr/>
          </p:nvSpPr>
          <p:spPr bwMode="auto">
            <a:xfrm>
              <a:off x="14074" y="9746"/>
              <a:ext cx="1119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Must-be-Aligned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6" name="Rectangle 768"/>
            <p:cNvSpPr>
              <a:spLocks noChangeArrowheads="1"/>
            </p:cNvSpPr>
            <p:nvPr/>
          </p:nvSpPr>
          <p:spPr bwMode="auto">
            <a:xfrm>
              <a:off x="14032" y="9917"/>
              <a:ext cx="1198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(''Misconception'')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8" name="Rectangle 770"/>
            <p:cNvSpPr>
              <a:spLocks noChangeArrowheads="1"/>
            </p:cNvSpPr>
            <p:nvPr/>
          </p:nvSpPr>
          <p:spPr bwMode="auto">
            <a:xfrm rot="16200000">
              <a:off x="9426" y="8178"/>
              <a:ext cx="996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Percentage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9" name="Rectangle 771"/>
            <p:cNvSpPr>
              <a:spLocks noChangeArrowheads="1"/>
            </p:cNvSpPr>
            <p:nvPr/>
          </p:nvSpPr>
          <p:spPr bwMode="auto">
            <a:xfrm>
              <a:off x="9771" y="6697"/>
              <a:ext cx="5560" cy="3651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731838" y="5181601"/>
            <a:ext cx="17022762" cy="4724399"/>
          </a:xfrm>
          <a:prstGeom prst="rect">
            <a:avLst/>
          </a:prstGeom>
          <a:solidFill>
            <a:schemeClr val="bg1"/>
          </a:solidFill>
          <a:ln w="44450">
            <a:noFill/>
            <a:miter lim="800000"/>
            <a:headEnd/>
            <a:tailEnd/>
          </a:ln>
        </p:spPr>
        <p:txBody>
          <a:bodyPr lIns="192024" tIns="137160" rIns="192024" bIns="137160"/>
          <a:lstStyle/>
          <a:p>
            <a:pPr marL="92075" defTabSz="3430588"/>
            <a:r>
              <a:rPr lang="en-US" sz="5200" b="1" dirty="0">
                <a:solidFill>
                  <a:srgbClr val="3333FF"/>
                </a:solidFill>
              </a:rPr>
              <a:t>Introduction</a:t>
            </a:r>
          </a:p>
          <a:p>
            <a:pPr marL="92075" defTabSz="3430588"/>
            <a:r>
              <a:rPr lang="en-US" sz="3700" dirty="0" smtClean="0"/>
              <a:t>	Students</a:t>
            </a:r>
            <a:r>
              <a:rPr lang="en-US" sz="3700" dirty="0"/>
              <a:t>' difficulties with conceptual questions about </a:t>
            </a:r>
            <a:r>
              <a:rPr lang="en-US" sz="3700" dirty="0" smtClean="0"/>
              <a:t>force, 	velocity</a:t>
            </a:r>
            <a:r>
              <a:rPr lang="en-US" sz="3700" dirty="0"/>
              <a:t>, and acceleration have been well documented. </a:t>
            </a:r>
          </a:p>
          <a:p>
            <a:pPr marL="92075" algn="r" defTabSz="3430588"/>
            <a:endParaRPr lang="en-US" sz="2100" dirty="0"/>
          </a:p>
          <a:p>
            <a:pPr marL="92075" defTabSz="3430588"/>
            <a:r>
              <a:rPr lang="en-US" sz="3700" dirty="0" smtClean="0"/>
              <a:t>	However</a:t>
            </a:r>
            <a:r>
              <a:rPr lang="en-US" sz="3700" dirty="0"/>
              <a:t>, there has been no single systematic study of student </a:t>
            </a:r>
            <a:r>
              <a:rPr lang="en-US" sz="3700" dirty="0" smtClean="0"/>
              <a:t>	understanding </a:t>
            </a:r>
            <a:r>
              <a:rPr lang="en-US" sz="3700" dirty="0"/>
              <a:t>of all paired relations among the concepts of </a:t>
            </a:r>
            <a:r>
              <a:rPr lang="en-US" sz="3700" dirty="0" smtClean="0"/>
              <a:t>	force</a:t>
            </a:r>
            <a:r>
              <a:rPr lang="en-US" sz="3700" dirty="0"/>
              <a:t>, velocity, and acceleration.</a:t>
            </a:r>
          </a:p>
          <a:p>
            <a:pPr marL="92075" algn="r" defTabSz="3430588"/>
            <a:endParaRPr lang="en-US" sz="2600" dirty="0"/>
          </a:p>
          <a:p>
            <a:pPr marL="92075" defTabSz="3430588">
              <a:lnSpc>
                <a:spcPct val="70000"/>
              </a:lnSpc>
            </a:pPr>
            <a:endParaRPr lang="en-US" sz="3700" dirty="0"/>
          </a:p>
          <a:p>
            <a:pPr marL="92075" defTabSz="3430588">
              <a:lnSpc>
                <a:spcPct val="70000"/>
              </a:lnSpc>
            </a:pPr>
            <a:endParaRPr lang="en-US" sz="3700" dirty="0"/>
          </a:p>
          <a:p>
            <a:pPr marL="92075" defTabSz="3430588">
              <a:lnSpc>
                <a:spcPct val="70000"/>
              </a:lnSpc>
            </a:pPr>
            <a:endParaRPr lang="en-US" sz="3700" dirty="0"/>
          </a:p>
          <a:p>
            <a:pPr marL="92075" defTabSz="3430588"/>
            <a:endParaRPr lang="en-US" sz="1100" dirty="0"/>
          </a:p>
          <a:p>
            <a:pPr marL="92075" defTabSz="3430588">
              <a:lnSpc>
                <a:spcPct val="70000"/>
              </a:lnSpc>
            </a:pPr>
            <a:endParaRPr lang="en-US" sz="1100" dirty="0"/>
          </a:p>
        </p:txBody>
      </p:sp>
      <p:pic>
        <p:nvPicPr>
          <p:cNvPr id="2106" name="Picture 58" descr="f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172200"/>
            <a:ext cx="3292475" cy="261461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685801" y="731838"/>
            <a:ext cx="42062400" cy="4022725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</p:spPr>
        <p:txBody>
          <a:bodyPr lIns="100121" tIns="0" rIns="100121" bIns="50058"/>
          <a:lstStyle/>
          <a:p>
            <a:pPr algn="ctr" defTabSz="3430588">
              <a:lnSpc>
                <a:spcPct val="60000"/>
              </a:lnSpc>
            </a:pPr>
            <a:r>
              <a:rPr lang="en-US" sz="4800" b="1" dirty="0" smtClean="0"/>
              <a:t>     </a:t>
            </a:r>
          </a:p>
          <a:p>
            <a:pPr algn="ctr" defTabSz="3430588"/>
            <a:r>
              <a:rPr lang="en-US" sz="6500" b="1" dirty="0" smtClean="0"/>
              <a:t>Changes in Student Understanding of the Direction of Force, Velocity, and Acceleration</a:t>
            </a:r>
          </a:p>
          <a:p>
            <a:pPr algn="ctr" defTabSz="3430588"/>
            <a:endParaRPr lang="en-US" sz="6300" dirty="0" smtClean="0">
              <a:latin typeface="Calibri" pitchFamily="34" charset="0"/>
            </a:endParaRPr>
          </a:p>
          <a:p>
            <a:pPr algn="ctr" defTabSz="3430588"/>
            <a:r>
              <a:rPr lang="en-US" sz="6300" dirty="0" smtClean="0">
                <a:latin typeface="Calibri" pitchFamily="34" charset="0"/>
              </a:rPr>
              <a:t>Rebecca Rosenblatt &amp; Andrew </a:t>
            </a:r>
            <a:r>
              <a:rPr lang="en-US" sz="6300" dirty="0">
                <a:latin typeface="Calibri" pitchFamily="34" charset="0"/>
              </a:rPr>
              <a:t>F. </a:t>
            </a:r>
            <a:r>
              <a:rPr lang="en-US" sz="6300" dirty="0" smtClean="0">
                <a:latin typeface="Calibri" pitchFamily="34" charset="0"/>
              </a:rPr>
              <a:t>Heckler</a:t>
            </a:r>
            <a:endParaRPr lang="en-US" sz="6300" dirty="0">
              <a:latin typeface="Calibri" pitchFamily="34" charset="0"/>
            </a:endParaRPr>
          </a:p>
          <a:p>
            <a:pPr algn="ctr" defTabSz="3430588"/>
            <a:endParaRPr lang="en-US" sz="4200" dirty="0">
              <a:latin typeface="Calibri" pitchFamily="34" charset="0"/>
            </a:endParaRPr>
          </a:p>
          <a:p>
            <a:pPr algn="ctr" defTabSz="3430588"/>
            <a:endParaRPr lang="en-US" sz="2600" dirty="0">
              <a:latin typeface="Calibri" pitchFamily="34" charset="0"/>
            </a:endParaRPr>
          </a:p>
          <a:p>
            <a:pPr algn="ctr" defTabSz="3430588"/>
            <a:endParaRPr lang="en-US" sz="2600" dirty="0">
              <a:latin typeface="Calibri" pitchFamily="34" charset="0"/>
            </a:endParaRPr>
          </a:p>
        </p:txBody>
      </p:sp>
      <p:sp>
        <p:nvSpPr>
          <p:cNvPr id="2055" name="Rectangle 113"/>
          <p:cNvSpPr>
            <a:spLocks noChangeArrowheads="1"/>
          </p:cNvSpPr>
          <p:nvPr/>
        </p:nvSpPr>
        <p:spPr bwMode="auto">
          <a:xfrm>
            <a:off x="34015363" y="3717925"/>
            <a:ext cx="6705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132" tIns="50063" rIns="100132" bIns="50063">
            <a:spAutoFit/>
          </a:bodyPr>
          <a:lstStyle/>
          <a:p>
            <a:pPr defTabSz="3430588" eaLnBrk="0" hangingPunct="0"/>
            <a:r>
              <a:rPr lang="en-US" sz="2100" dirty="0">
                <a:latin typeface="Calibri" pitchFamily="34" charset="0"/>
              </a:rPr>
              <a:t>of the U.S. Dept. of Education (#R305H050125) </a:t>
            </a:r>
          </a:p>
          <a:p>
            <a:pPr defTabSz="3430588" eaLnBrk="0" hangingPunct="0"/>
            <a:r>
              <a:rPr lang="en-US" sz="2100" dirty="0">
                <a:latin typeface="Calibri" pitchFamily="34" charset="0"/>
              </a:rPr>
              <a:t>to Andrew F. Heckler and Vladimir M. </a:t>
            </a:r>
            <a:r>
              <a:rPr lang="en-US" sz="2100" dirty="0" err="1">
                <a:latin typeface="Calibri" pitchFamily="34" charset="0"/>
              </a:rPr>
              <a:t>Sloutsky</a:t>
            </a:r>
            <a:r>
              <a:rPr lang="en-US" sz="2100" dirty="0">
                <a:latin typeface="Calibri" pitchFamily="34" charset="0"/>
              </a:rPr>
              <a:t>.</a:t>
            </a:r>
          </a:p>
        </p:txBody>
      </p:sp>
      <p:sp>
        <p:nvSpPr>
          <p:cNvPr id="2056" name="Text Box 6"/>
          <p:cNvSpPr txBox="1">
            <a:spLocks noChangeArrowheads="1"/>
          </p:cNvSpPr>
          <p:nvPr/>
        </p:nvSpPr>
        <p:spPr bwMode="auto">
          <a:xfrm>
            <a:off x="33285113" y="2560638"/>
            <a:ext cx="26670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132" tIns="50063" rIns="100132" bIns="50063">
            <a:spAutoFit/>
          </a:bodyPr>
          <a:lstStyle/>
          <a:p>
            <a:pPr defTabSz="3430588" eaLnBrk="0" hangingPunct="0"/>
            <a:r>
              <a:rPr lang="en-US" sz="2100" dirty="0">
                <a:latin typeface="Calibri" pitchFamily="34" charset="0"/>
              </a:rPr>
              <a:t>Funded in part by:</a:t>
            </a:r>
          </a:p>
        </p:txBody>
      </p:sp>
      <p:pic>
        <p:nvPicPr>
          <p:cNvPr id="2057" name="Picture 5" descr="ieslogo"/>
          <p:cNvPicPr>
            <a:picLocks noChangeAspect="1" noChangeArrowheads="1"/>
          </p:cNvPicPr>
          <p:nvPr/>
        </p:nvPicPr>
        <p:blipFill>
          <a:blip r:embed="rId3" cstate="print">
            <a:lum bright="-30000" contrast="50000"/>
          </a:blip>
          <a:srcRect/>
          <a:stretch>
            <a:fillRect/>
          </a:stretch>
        </p:blipFill>
        <p:spPr bwMode="auto">
          <a:xfrm>
            <a:off x="34015363" y="2925763"/>
            <a:ext cx="28702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4"/>
          <p:cNvPicPr>
            <a:picLocks noChangeAspect="1" noChangeArrowheads="1"/>
          </p:cNvPicPr>
          <p:nvPr/>
        </p:nvPicPr>
        <p:blipFill>
          <a:blip r:embed="rId4" cstate="print">
            <a:lum bright="-6000" contrast="38000"/>
          </a:blip>
          <a:srcRect/>
          <a:stretch>
            <a:fillRect/>
          </a:stretch>
        </p:blipFill>
        <p:spPr bwMode="auto">
          <a:xfrm>
            <a:off x="1477963" y="2209800"/>
            <a:ext cx="76660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4" name="Line 46"/>
          <p:cNvSpPr>
            <a:spLocks noChangeShapeType="1"/>
          </p:cNvSpPr>
          <p:nvPr/>
        </p:nvSpPr>
        <p:spPr bwMode="auto">
          <a:xfrm flipV="1">
            <a:off x="28163838" y="241395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533400" y="16611600"/>
            <a:ext cx="11811000" cy="5638800"/>
          </a:xfrm>
          <a:prstGeom prst="rect">
            <a:avLst/>
          </a:prstGeom>
          <a:solidFill>
            <a:schemeClr val="bg1"/>
          </a:solidFill>
          <a:ln w="44450">
            <a:noFill/>
            <a:miter lim="800000"/>
            <a:headEnd/>
            <a:tailEnd/>
          </a:ln>
          <a:effectLst/>
        </p:spPr>
        <p:txBody>
          <a:bodyPr lIns="210312" tIns="146304" rIns="301752" bIns="146304"/>
          <a:lstStyle/>
          <a:p>
            <a:pPr defTabSz="4806950"/>
            <a:r>
              <a:rPr lang="en-US" sz="3600" b="1" dirty="0">
                <a:solidFill>
                  <a:srgbClr val="0070C0"/>
                </a:solidFill>
              </a:rPr>
              <a:t>A</a:t>
            </a:r>
            <a:r>
              <a:rPr lang="en-US" sz="3600" b="1" dirty="0" smtClean="0">
                <a:solidFill>
                  <a:srgbClr val="0070C0"/>
                </a:solidFill>
              </a:rPr>
              <a:t>n </a:t>
            </a:r>
            <a:r>
              <a:rPr lang="en-US" sz="3600" b="1" dirty="0">
                <a:solidFill>
                  <a:srgbClr val="0070C0"/>
                </a:solidFill>
              </a:rPr>
              <a:t>a </a:t>
            </a:r>
            <a:r>
              <a:rPr lang="en-US" sz="3600" b="1" dirty="0">
                <a:solidFill>
                  <a:srgbClr val="0070C0"/>
                </a:solidFill>
                <a:sym typeface="Wingdings" pitchFamily="2" charset="2"/>
              </a:rPr>
              <a:t> v</a:t>
            </a:r>
            <a:r>
              <a:rPr lang="en-US" sz="3600" b="1" dirty="0">
                <a:solidFill>
                  <a:srgbClr val="0070C0"/>
                </a:solidFill>
              </a:rPr>
              <a:t> question.  </a:t>
            </a:r>
            <a:r>
              <a:rPr lang="en-US" sz="3200" dirty="0" smtClean="0"/>
              <a:t>“A </a:t>
            </a:r>
            <a:r>
              <a:rPr lang="en-US" sz="3200" dirty="0"/>
              <a:t>car is on a hill and the direction of its acceleration is uphill. Which statement best describes the motion of the </a:t>
            </a:r>
            <a:r>
              <a:rPr lang="en-US" sz="3200" dirty="0" smtClean="0"/>
              <a:t>car at this time?” </a:t>
            </a:r>
          </a:p>
          <a:p>
            <a:pPr defTabSz="4806950"/>
            <a:endParaRPr lang="en-US" sz="1400" dirty="0"/>
          </a:p>
          <a:p>
            <a:pPr defTabSz="4806950"/>
            <a:r>
              <a:rPr lang="en-US" sz="3200" dirty="0"/>
              <a:t>a) it is moving uphill	        </a:t>
            </a:r>
            <a:r>
              <a:rPr lang="en-US" sz="3200" dirty="0" smtClean="0"/>
              <a:t>           </a:t>
            </a:r>
            <a:r>
              <a:rPr lang="en-US" sz="3200" dirty="0"/>
              <a:t>“Misconception”</a:t>
            </a:r>
          </a:p>
          <a:p>
            <a:pPr defTabSz="4806950"/>
            <a:r>
              <a:rPr lang="en-US" sz="3200" dirty="0"/>
              <a:t>b) it is moving downhill</a:t>
            </a:r>
          </a:p>
          <a:p>
            <a:pPr defTabSz="4806950"/>
            <a:r>
              <a:rPr lang="en-US" sz="3200" dirty="0"/>
              <a:t>c) it is not moving </a:t>
            </a:r>
          </a:p>
          <a:p>
            <a:pPr defTabSz="4806950"/>
            <a:r>
              <a:rPr lang="en-US" sz="3200" dirty="0"/>
              <a:t>d) both a and b are possible       </a:t>
            </a:r>
            <a:r>
              <a:rPr lang="en-US" sz="3200" dirty="0" smtClean="0"/>
              <a:t>         Cannot-be-Zero</a:t>
            </a:r>
            <a:endParaRPr lang="en-US" sz="3200" dirty="0"/>
          </a:p>
          <a:p>
            <a:pPr defTabSz="4806950"/>
            <a:r>
              <a:rPr lang="en-US" sz="3200" dirty="0"/>
              <a:t>e) both a and c are possible    </a:t>
            </a:r>
            <a:r>
              <a:rPr lang="en-US" sz="3200" dirty="0" smtClean="0"/>
              <a:t>            Cannot-be-Opposite</a:t>
            </a:r>
            <a:endParaRPr lang="en-US" sz="3200" dirty="0"/>
          </a:p>
          <a:p>
            <a:pPr defTabSz="4806950"/>
            <a:r>
              <a:rPr lang="en-US" sz="3200" dirty="0"/>
              <a:t>f ) a, b, and c are possible         </a:t>
            </a:r>
            <a:r>
              <a:rPr lang="en-US" sz="3200" dirty="0" smtClean="0"/>
              <a:t>          </a:t>
            </a:r>
            <a:r>
              <a:rPr lang="en-US" sz="3200" dirty="0"/>
              <a:t>Correct </a:t>
            </a:r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457200" y="28791015"/>
            <a:ext cx="28803600" cy="3822585"/>
          </a:xfrm>
          <a:prstGeom prst="rect">
            <a:avLst/>
          </a:prstGeom>
          <a:solidFill>
            <a:schemeClr val="bg1"/>
          </a:solidFill>
          <a:ln w="44450">
            <a:noFill/>
            <a:miter lim="800000"/>
            <a:headEnd/>
            <a:tailEnd/>
          </a:ln>
          <a:effectLst/>
        </p:spPr>
        <p:txBody>
          <a:bodyPr wrap="square" lIns="365760" tIns="109728" rIns="365760" bIns="109728">
            <a:spAutoFit/>
          </a:bodyPr>
          <a:lstStyle/>
          <a:p>
            <a:pPr defTabSz="4806950"/>
            <a:r>
              <a:rPr lang="en-US" sz="3600" b="1" dirty="0" smtClean="0">
                <a:solidFill>
                  <a:srgbClr val="3333FF"/>
                </a:solidFill>
              </a:rPr>
              <a:t>Conclusions</a:t>
            </a:r>
            <a:endParaRPr lang="en-US" sz="3600" dirty="0">
              <a:sym typeface="Wingdings" pitchFamily="2" charset="2"/>
            </a:endParaRPr>
          </a:p>
          <a:p>
            <a:pPr defTabSz="4806950">
              <a:lnSpc>
                <a:spcPct val="110000"/>
              </a:lnSpc>
              <a:buClr>
                <a:srgbClr val="A50021"/>
              </a:buClr>
              <a:buSzPct val="105000"/>
              <a:buFont typeface="Wingdings" pitchFamily="2" charset="2"/>
              <a:buChar char="v"/>
            </a:pPr>
            <a:r>
              <a:rPr lang="en-US" sz="3600" dirty="0"/>
              <a:t> The data from </a:t>
            </a:r>
            <a:r>
              <a:rPr lang="en-US" sz="3600" dirty="0" smtClean="0"/>
              <a:t>the </a:t>
            </a:r>
            <a:r>
              <a:rPr lang="en-US" sz="3600" dirty="0"/>
              <a:t>three course levels suggests that student understanding may evolve from the common incorrect “misconception” response to the correct answer by moving through a partially correct response “state”.</a:t>
            </a:r>
            <a:r>
              <a:rPr lang="en-US" sz="3600" b="1" dirty="0"/>
              <a:t>  </a:t>
            </a:r>
            <a:endParaRPr lang="en-US" sz="3600" b="1" dirty="0" smtClean="0"/>
          </a:p>
          <a:p>
            <a:pPr defTabSz="4806950">
              <a:lnSpc>
                <a:spcPct val="110000"/>
              </a:lnSpc>
              <a:buClr>
                <a:srgbClr val="A50021"/>
              </a:buClr>
              <a:buSzPct val="105000"/>
              <a:buFont typeface="Wingdings" pitchFamily="2" charset="2"/>
              <a:buChar char="v"/>
            </a:pPr>
            <a:r>
              <a:rPr lang="en-US" sz="3600" b="1" dirty="0" smtClean="0"/>
              <a:t> </a:t>
            </a:r>
            <a:r>
              <a:rPr lang="en-US" sz="3600" dirty="0" smtClean="0"/>
              <a:t>With-in-Student data collected pre and post in the Honors Mechanics Course and the Majors Mechanics Course  supports this. </a:t>
            </a:r>
          </a:p>
          <a:p>
            <a:pPr defTabSz="4806950">
              <a:lnSpc>
                <a:spcPct val="110000"/>
              </a:lnSpc>
              <a:buClr>
                <a:srgbClr val="A50021"/>
              </a:buClr>
              <a:buSzPct val="105000"/>
              <a:buFont typeface="Wingdings" pitchFamily="2" charset="2"/>
              <a:buChar char="v"/>
            </a:pPr>
            <a:r>
              <a:rPr lang="en-US" sz="3600" dirty="0" smtClean="0"/>
              <a:t> The Honors course shows an average of 15 to 20% movement from misconception to both the middle model and correct states.</a:t>
            </a:r>
          </a:p>
          <a:p>
            <a:pPr defTabSz="4806950">
              <a:lnSpc>
                <a:spcPct val="110000"/>
              </a:lnSpc>
              <a:buClr>
                <a:srgbClr val="A50021"/>
              </a:buClr>
              <a:buSzPct val="105000"/>
              <a:buFont typeface="Wingdings" pitchFamily="2" charset="2"/>
              <a:buChar char="v"/>
            </a:pPr>
            <a:r>
              <a:rPr lang="en-US" sz="3600" dirty="0" smtClean="0"/>
              <a:t> And a smaller 5 to 10% movement from the middle model into the correct response.</a:t>
            </a:r>
            <a:endParaRPr lang="en-US" sz="3600" dirty="0"/>
          </a:p>
        </p:txBody>
      </p:sp>
      <p:sp>
        <p:nvSpPr>
          <p:cNvPr id="2705" name="Rectangle 657"/>
          <p:cNvSpPr>
            <a:spLocks noChangeArrowheads="1"/>
          </p:cNvSpPr>
          <p:nvPr/>
        </p:nvSpPr>
        <p:spPr bwMode="auto">
          <a:xfrm>
            <a:off x="12801600" y="15621000"/>
            <a:ext cx="8797152" cy="76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0312" tIns="240355" rIns="210312" bIns="240355">
            <a:spAutoFit/>
          </a:bodyPr>
          <a:lstStyle/>
          <a:p>
            <a:pPr defTabSz="4806950"/>
            <a:r>
              <a:rPr lang="en-US" sz="1800" dirty="0">
                <a:solidFill>
                  <a:schemeClr val="accent1"/>
                </a:solidFill>
              </a:rPr>
              <a:t>Regular Course (N=228) </a:t>
            </a:r>
            <a:r>
              <a:rPr lang="en-US" sz="1800" dirty="0">
                <a:solidFill>
                  <a:schemeClr val="bg2"/>
                </a:solidFill>
              </a:rPr>
              <a:t>  </a:t>
            </a:r>
            <a:r>
              <a:rPr lang="en-US" sz="1800" dirty="0">
                <a:solidFill>
                  <a:schemeClr val="accent2"/>
                </a:solidFill>
              </a:rPr>
              <a:t> Honor’s Course (N =86)</a:t>
            </a:r>
            <a:r>
              <a:rPr lang="en-US" sz="1800" dirty="0">
                <a:solidFill>
                  <a:srgbClr val="3333FF"/>
                </a:solidFill>
              </a:rPr>
              <a:t>  </a:t>
            </a:r>
            <a:r>
              <a:rPr lang="en-US" sz="1800" dirty="0">
                <a:solidFill>
                  <a:schemeClr val="bg2"/>
                </a:solidFill>
              </a:rPr>
              <a:t>  Second Year Course (N=65)</a:t>
            </a:r>
          </a:p>
        </p:txBody>
      </p:sp>
      <p:sp>
        <p:nvSpPr>
          <p:cNvPr id="2722" name="Text Box 674"/>
          <p:cNvSpPr txBox="1">
            <a:spLocks noChangeArrowheads="1"/>
          </p:cNvSpPr>
          <p:nvPr/>
        </p:nvSpPr>
        <p:spPr bwMode="auto">
          <a:xfrm>
            <a:off x="457200" y="10439400"/>
            <a:ext cx="11887200" cy="5791200"/>
          </a:xfrm>
          <a:prstGeom prst="rect">
            <a:avLst/>
          </a:prstGeom>
          <a:solidFill>
            <a:schemeClr val="bg1"/>
          </a:solidFill>
          <a:ln w="44450">
            <a:noFill/>
            <a:miter lim="800000"/>
            <a:headEnd/>
            <a:tailEnd/>
          </a:ln>
          <a:effectLst/>
        </p:spPr>
        <p:txBody>
          <a:bodyPr lIns="301752" tIns="54864" rIns="301752" bIns="240355"/>
          <a:lstStyle/>
          <a:p>
            <a:pPr marL="342900" indent="-342900" defTabSz="4806950"/>
            <a:r>
              <a:rPr lang="en-US" sz="3600" b="1" dirty="0">
                <a:solidFill>
                  <a:srgbClr val="0070C0"/>
                </a:solidFill>
              </a:rPr>
              <a:t>A</a:t>
            </a:r>
            <a:r>
              <a:rPr lang="en-US" sz="3600" b="1" dirty="0" smtClean="0">
                <a:solidFill>
                  <a:srgbClr val="0070C0"/>
                </a:solidFill>
              </a:rPr>
              <a:t>n </a:t>
            </a:r>
            <a:r>
              <a:rPr lang="en-US" sz="3600" b="1" dirty="0">
                <a:solidFill>
                  <a:srgbClr val="0070C0"/>
                </a:solidFill>
              </a:rPr>
              <a:t>F </a:t>
            </a:r>
            <a:r>
              <a:rPr lang="en-US" sz="3600" b="1" dirty="0">
                <a:solidFill>
                  <a:srgbClr val="0070C0"/>
                </a:solidFill>
                <a:sym typeface="Wingdings" pitchFamily="2" charset="2"/>
              </a:rPr>
              <a:t> v</a:t>
            </a:r>
            <a:r>
              <a:rPr lang="en-US" sz="3600" b="1" dirty="0">
                <a:solidFill>
                  <a:srgbClr val="0070C0"/>
                </a:solidFill>
              </a:rPr>
              <a:t> question</a:t>
            </a:r>
            <a:r>
              <a:rPr lang="en-US" sz="3200" b="1" dirty="0">
                <a:solidFill>
                  <a:srgbClr val="0070C0"/>
                </a:solidFill>
              </a:rPr>
              <a:t>.</a:t>
            </a:r>
            <a:r>
              <a:rPr lang="en-US" sz="3200" dirty="0">
                <a:solidFill>
                  <a:srgbClr val="339966"/>
                </a:solidFill>
              </a:rPr>
              <a:t> </a:t>
            </a:r>
            <a:r>
              <a:rPr lang="en-US" sz="3200" dirty="0" smtClean="0"/>
              <a:t>“At </a:t>
            </a:r>
            <a:r>
              <a:rPr lang="en-US" sz="3200" dirty="0"/>
              <a:t>a </a:t>
            </a:r>
            <a:r>
              <a:rPr lang="en-US" sz="3200" dirty="0" smtClean="0"/>
              <a:t>particular instant </a:t>
            </a:r>
            <a:r>
              <a:rPr lang="en-US" sz="3200" dirty="0"/>
              <a:t>of  time, there </a:t>
            </a:r>
            <a:endParaRPr lang="en-US" sz="3200" dirty="0" smtClean="0"/>
          </a:p>
          <a:p>
            <a:pPr marL="342900" indent="-342900" defTabSz="4806950"/>
            <a:r>
              <a:rPr lang="en-US" sz="3200" dirty="0" smtClean="0"/>
              <a:t>are several </a:t>
            </a:r>
            <a:r>
              <a:rPr lang="en-US" sz="3200" dirty="0"/>
              <a:t>forces acting on an object in </a:t>
            </a:r>
            <a:r>
              <a:rPr lang="en-US" sz="3200" dirty="0" smtClean="0"/>
              <a:t>both the </a:t>
            </a:r>
            <a:r>
              <a:rPr lang="en-US" sz="3200" dirty="0"/>
              <a:t>positive and </a:t>
            </a:r>
            <a:endParaRPr lang="en-US" sz="3200" dirty="0" smtClean="0"/>
          </a:p>
          <a:p>
            <a:pPr marL="342900" indent="-342900" defTabSz="4806950"/>
            <a:r>
              <a:rPr lang="en-US" sz="3200" dirty="0" smtClean="0"/>
              <a:t>negative direction</a:t>
            </a:r>
            <a:r>
              <a:rPr lang="en-US" sz="3200" dirty="0"/>
              <a:t>, but the forces in the negative </a:t>
            </a:r>
            <a:r>
              <a:rPr lang="en-US" sz="3200" dirty="0" smtClean="0"/>
              <a:t>direction </a:t>
            </a:r>
            <a:r>
              <a:rPr lang="en-US" sz="3200" dirty="0"/>
              <a:t>(to </a:t>
            </a:r>
            <a:endParaRPr lang="en-US" sz="3200" dirty="0" smtClean="0"/>
          </a:p>
          <a:p>
            <a:pPr marL="342900" indent="-342900" defTabSz="4806950"/>
            <a:r>
              <a:rPr lang="en-US" sz="3200" dirty="0" smtClean="0"/>
              <a:t>the left</a:t>
            </a:r>
            <a:r>
              <a:rPr lang="en-US" sz="3200" dirty="0"/>
              <a:t>) are greater. </a:t>
            </a:r>
            <a:r>
              <a:rPr lang="en-US" sz="3200" dirty="0" smtClean="0"/>
              <a:t>Which </a:t>
            </a:r>
            <a:r>
              <a:rPr lang="en-US" sz="3200" dirty="0"/>
              <a:t>statement best describes </a:t>
            </a:r>
            <a:r>
              <a:rPr lang="en-US" sz="3200" dirty="0" smtClean="0"/>
              <a:t>the </a:t>
            </a:r>
          </a:p>
          <a:p>
            <a:pPr marL="342900" indent="-342900" defTabSz="4806950"/>
            <a:r>
              <a:rPr lang="en-US" sz="3200" dirty="0" smtClean="0"/>
              <a:t>motion </a:t>
            </a:r>
            <a:r>
              <a:rPr lang="en-US" sz="3200" dirty="0"/>
              <a:t>of </a:t>
            </a:r>
            <a:r>
              <a:rPr lang="en-US" sz="3200" dirty="0" smtClean="0"/>
              <a:t>the </a:t>
            </a:r>
            <a:r>
              <a:rPr lang="en-US" sz="3200" dirty="0"/>
              <a:t>object at this </a:t>
            </a:r>
            <a:r>
              <a:rPr lang="en-US" sz="3200" dirty="0" smtClean="0"/>
              <a:t>instant</a:t>
            </a:r>
            <a:r>
              <a:rPr lang="en-US" sz="3200" dirty="0"/>
              <a:t>?” </a:t>
            </a:r>
            <a:endParaRPr lang="en-US" sz="3200" dirty="0" smtClean="0"/>
          </a:p>
          <a:p>
            <a:pPr marL="342900" indent="-342900" defTabSz="4806950"/>
            <a:endParaRPr lang="en-US" sz="1100" dirty="0"/>
          </a:p>
          <a:p>
            <a:pPr marL="342900" indent="-342900" defTabSz="4806950">
              <a:buFontTx/>
              <a:buAutoNum type="alphaLcParenR"/>
            </a:pPr>
            <a:r>
              <a:rPr lang="en-US" sz="3200" dirty="0"/>
              <a:t> It is moving to the right</a:t>
            </a:r>
          </a:p>
          <a:p>
            <a:pPr marL="342900" indent="-342900" defTabSz="4806950"/>
            <a:r>
              <a:rPr lang="en-US" sz="3200" dirty="0"/>
              <a:t>b) it is moving to the left                           “Misconception”</a:t>
            </a:r>
          </a:p>
          <a:p>
            <a:pPr marL="342900" indent="-342900" defTabSz="4806950"/>
            <a:r>
              <a:rPr lang="en-US" sz="3200" dirty="0"/>
              <a:t>c) it is not moving </a:t>
            </a:r>
          </a:p>
          <a:p>
            <a:pPr marL="342900" indent="-342900" defTabSz="4806950"/>
            <a:r>
              <a:rPr lang="en-US" sz="3200" dirty="0"/>
              <a:t>d) both a and b are possible                     Cannot-be-Zero</a:t>
            </a:r>
          </a:p>
          <a:p>
            <a:pPr marL="342900" indent="-342900" defTabSz="4806950"/>
            <a:r>
              <a:rPr lang="en-US" sz="3200" dirty="0"/>
              <a:t>e) both b and c are possible                     Cannot-be-Opposite</a:t>
            </a:r>
          </a:p>
          <a:p>
            <a:pPr marL="342900" indent="-342900" defTabSz="4806950"/>
            <a:r>
              <a:rPr lang="en-US" sz="3200" dirty="0"/>
              <a:t>f ) a, b, and c are possible                        Correct 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8669000" y="5181600"/>
            <a:ext cx="13639800" cy="4724400"/>
            <a:chOff x="685800" y="10744200"/>
            <a:chExt cx="13639800" cy="5029200"/>
          </a:xfrm>
        </p:grpSpPr>
        <p:sp>
          <p:nvSpPr>
            <p:cNvPr id="2723" name="Text Box 675"/>
            <p:cNvSpPr txBox="1">
              <a:spLocks noChangeArrowheads="1"/>
            </p:cNvSpPr>
            <p:nvPr/>
          </p:nvSpPr>
          <p:spPr bwMode="auto">
            <a:xfrm>
              <a:off x="685800" y="10744200"/>
              <a:ext cx="13639800" cy="5029200"/>
            </a:xfrm>
            <a:prstGeom prst="rect">
              <a:avLst/>
            </a:prstGeom>
            <a:solidFill>
              <a:schemeClr val="bg1"/>
            </a:solidFill>
            <a:ln w="44450">
              <a:noFill/>
              <a:miter lim="800000"/>
              <a:headEnd/>
              <a:tailEnd/>
            </a:ln>
            <a:effectLst/>
          </p:spPr>
          <p:txBody>
            <a:bodyPr wrap="none" lIns="118872" tIns="146304" rIns="118872" bIns="146304"/>
            <a:lstStyle/>
            <a:p>
              <a:pPr defTabSz="4806950"/>
              <a:r>
                <a:rPr lang="en-US" sz="5200" b="1" dirty="0">
                  <a:solidFill>
                    <a:srgbClr val="0070C0"/>
                  </a:solidFill>
                </a:rPr>
                <a:t> Test </a:t>
              </a:r>
              <a:r>
                <a:rPr lang="en-US" sz="5200" b="1" dirty="0" smtClean="0">
                  <a:solidFill>
                    <a:srgbClr val="0070C0"/>
                  </a:solidFill>
                </a:rPr>
                <a:t>Statistics   </a:t>
              </a:r>
              <a:r>
                <a:rPr lang="en-US" sz="3400" dirty="0" smtClean="0"/>
                <a:t>Avg. Correlation of                     0.57</a:t>
              </a:r>
            </a:p>
            <a:p>
              <a:pPr defTabSz="4806950"/>
              <a:r>
                <a:rPr lang="en-US" sz="3400" dirty="0" smtClean="0"/>
                <a:t>  18 Questions 	   Score w/  FCI</a:t>
              </a:r>
              <a:endParaRPr lang="en-US" sz="3400" dirty="0" smtClean="0">
                <a:solidFill>
                  <a:srgbClr val="0070C0"/>
                </a:solidFill>
              </a:endParaRPr>
            </a:p>
            <a:p>
              <a:pPr defTabSz="4806950">
                <a:lnSpc>
                  <a:spcPct val="105000"/>
                </a:lnSpc>
              </a:pPr>
              <a:endParaRPr lang="en-US" sz="1200" b="1" dirty="0" smtClean="0">
                <a:solidFill>
                  <a:srgbClr val="800080"/>
                </a:solidFill>
              </a:endParaRPr>
            </a:p>
            <a:p>
              <a:pPr defTabSz="4806950">
                <a:lnSpc>
                  <a:spcPct val="105000"/>
                </a:lnSpc>
              </a:pPr>
              <a:r>
                <a:rPr lang="en-US" sz="3400" dirty="0" smtClean="0"/>
                <a:t>	   Avg</a:t>
              </a:r>
              <a:r>
                <a:rPr lang="en-US" sz="3400" dirty="0"/>
                <a:t>. K-R 20 alpha     </a:t>
              </a:r>
              <a:r>
                <a:rPr lang="en-US" sz="3400" dirty="0" smtClean="0"/>
                <a:t>                 0.79</a:t>
              </a:r>
            </a:p>
            <a:p>
              <a:pPr defTabSz="4806950">
                <a:lnSpc>
                  <a:spcPct val="60000"/>
                </a:lnSpc>
              </a:pPr>
              <a:endParaRPr lang="en-US" sz="1200" dirty="0" smtClean="0"/>
            </a:p>
            <a:p>
              <a:pPr defTabSz="4806950"/>
              <a:r>
                <a:rPr lang="en-US" sz="3400" dirty="0" smtClean="0"/>
                <a:t> 	   Avg</a:t>
              </a:r>
              <a:r>
                <a:rPr lang="en-US" sz="3400" dirty="0"/>
                <a:t>. Correlation of 	 </a:t>
              </a:r>
              <a:r>
                <a:rPr lang="en-US" sz="3400" dirty="0" smtClean="0"/>
                <a:t>             0.37</a:t>
              </a:r>
              <a:endParaRPr lang="en-US" sz="3400" dirty="0"/>
            </a:p>
            <a:p>
              <a:pPr defTabSz="4806950"/>
              <a:r>
                <a:rPr lang="en-US" sz="3400" dirty="0"/>
                <a:t> </a:t>
              </a:r>
              <a:r>
                <a:rPr lang="en-US" sz="3400" dirty="0" smtClean="0"/>
                <a:t>	  Score </a:t>
              </a:r>
              <a:r>
                <a:rPr lang="en-US" sz="3400" dirty="0"/>
                <a:t>w/ Final </a:t>
              </a:r>
              <a:r>
                <a:rPr lang="en-US" sz="3400" dirty="0" smtClean="0"/>
                <a:t>Grade</a:t>
              </a:r>
              <a:endParaRPr lang="en-US" sz="3400" dirty="0"/>
            </a:p>
            <a:p>
              <a:pPr defTabSz="4806950">
                <a:lnSpc>
                  <a:spcPct val="60000"/>
                </a:lnSpc>
              </a:pPr>
              <a:endParaRPr lang="en-US" sz="1200" dirty="0"/>
            </a:p>
            <a:p>
              <a:pPr defTabSz="4806950"/>
              <a:r>
                <a:rPr lang="en-US" sz="3400" dirty="0"/>
                <a:t> </a:t>
              </a:r>
              <a:r>
                <a:rPr lang="en-US" sz="3400" dirty="0" smtClean="0"/>
                <a:t>	  Avg</a:t>
              </a:r>
              <a:r>
                <a:rPr lang="en-US" sz="3400" dirty="0"/>
                <a:t>. Correlation of   </a:t>
              </a:r>
              <a:r>
                <a:rPr lang="en-US" sz="3400" dirty="0" smtClean="0"/>
                <a:t>                 - </a:t>
              </a:r>
              <a:r>
                <a:rPr lang="en-US" sz="3400" dirty="0"/>
                <a:t>0.40</a:t>
              </a:r>
            </a:p>
            <a:p>
              <a:pPr defTabSz="4806950"/>
              <a:r>
                <a:rPr lang="en-US" sz="3400" dirty="0"/>
                <a:t> </a:t>
              </a:r>
              <a:r>
                <a:rPr lang="en-US" sz="3400" dirty="0" smtClean="0"/>
                <a:t>	  “</a:t>
              </a:r>
              <a:r>
                <a:rPr lang="en-US" sz="3400" dirty="0"/>
                <a:t>misc.” w/ Final </a:t>
              </a:r>
              <a:r>
                <a:rPr lang="en-US" sz="3400" dirty="0" smtClean="0"/>
                <a:t>Grade</a:t>
              </a:r>
            </a:p>
            <a:p>
              <a:pPr defTabSz="4806950"/>
              <a:endParaRPr lang="en-US" sz="3600" dirty="0">
                <a:solidFill>
                  <a:srgbClr val="80008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600" y="12366523"/>
              <a:ext cx="1905000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2  v - F</a:t>
              </a:r>
            </a:p>
            <a:p>
              <a:r>
                <a:rPr lang="en-US" sz="3600" dirty="0" smtClean="0"/>
                <a:t>2  F - v</a:t>
              </a:r>
            </a:p>
            <a:p>
              <a:r>
                <a:rPr lang="en-US" sz="3600" dirty="0" smtClean="0"/>
                <a:t>2  a - v</a:t>
              </a:r>
            </a:p>
            <a:p>
              <a:pPr marL="742950" indent="-742950"/>
              <a:r>
                <a:rPr lang="en-US" sz="3600" dirty="0" smtClean="0"/>
                <a:t>2  v - a</a:t>
              </a:r>
            </a:p>
            <a:p>
              <a:pPr marL="742950" indent="-742950"/>
              <a:r>
                <a:rPr lang="en-US" sz="3600" dirty="0" smtClean="0"/>
                <a:t>1  F - 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819400" y="12366523"/>
              <a:ext cx="2438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indent="-742950"/>
              <a:r>
                <a:rPr lang="en-US" sz="3600" dirty="0" smtClean="0"/>
                <a:t>1  a - F</a:t>
              </a:r>
            </a:p>
            <a:p>
              <a:pPr marL="742950" indent="-742950"/>
              <a:r>
                <a:rPr lang="en-US" sz="3600" dirty="0" smtClean="0"/>
                <a:t>1  </a:t>
              </a:r>
              <a:r>
                <a:rPr lang="en-US" sz="3600" dirty="0" err="1" smtClean="0"/>
                <a:t>v,dv</a:t>
              </a:r>
              <a:r>
                <a:rPr lang="en-US" sz="3600" dirty="0" smtClean="0"/>
                <a:t> - F</a:t>
              </a:r>
            </a:p>
            <a:p>
              <a:pPr marL="742950" indent="-742950"/>
              <a:r>
                <a:rPr lang="en-US" sz="3600" dirty="0" smtClean="0"/>
                <a:t>1  </a:t>
              </a:r>
              <a:r>
                <a:rPr lang="en-US" sz="3600" dirty="0" err="1" smtClean="0"/>
                <a:t>v,dv</a:t>
              </a:r>
              <a:r>
                <a:rPr lang="en-US" sz="3600" dirty="0" smtClean="0"/>
                <a:t> - a</a:t>
              </a:r>
            </a:p>
            <a:p>
              <a:pPr marL="742950" indent="-742950"/>
              <a:r>
                <a:rPr lang="en-US" sz="3600" dirty="0" smtClean="0"/>
                <a:t>6</a:t>
              </a:r>
              <a:r>
                <a:rPr lang="en-US" sz="3600" dirty="0"/>
                <a:t> </a:t>
              </a:r>
              <a:r>
                <a:rPr lang="en-US" sz="3600" dirty="0" smtClean="0"/>
                <a:t> filler</a:t>
              </a:r>
              <a:endParaRPr lang="en-US" sz="3600" dirty="0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9014400" y="10363200"/>
            <a:ext cx="4572000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Honors </a:t>
            </a:r>
            <a:r>
              <a:rPr lang="en-US" sz="2800" dirty="0" smtClean="0"/>
              <a:t>Course (N= 230)</a:t>
            </a:r>
            <a:endParaRPr lang="en-US" sz="2800" dirty="0" smtClean="0"/>
          </a:p>
          <a:p>
            <a:r>
              <a:rPr lang="en-US" sz="2800" dirty="0" smtClean="0"/>
              <a:t>53 %    Stay in their Model</a:t>
            </a:r>
          </a:p>
          <a:p>
            <a:r>
              <a:rPr lang="en-US" sz="2800" dirty="0" smtClean="0"/>
              <a:t>  6 %    Move Backward</a:t>
            </a:r>
          </a:p>
          <a:p>
            <a:r>
              <a:rPr lang="en-US" sz="2800" dirty="0" smtClean="0"/>
              <a:t>39 %    Move Forward</a:t>
            </a:r>
          </a:p>
          <a:p>
            <a:endParaRPr lang="en-US" sz="2800" dirty="0" smtClean="0"/>
          </a:p>
          <a:p>
            <a:r>
              <a:rPr lang="en-US" sz="2800" dirty="0" smtClean="0"/>
              <a:t>Majors </a:t>
            </a:r>
            <a:r>
              <a:rPr lang="en-US" sz="2800" dirty="0" smtClean="0"/>
              <a:t>Course (N= 48)</a:t>
            </a:r>
            <a:endParaRPr lang="en-US" sz="2800" dirty="0" smtClean="0"/>
          </a:p>
          <a:p>
            <a:r>
              <a:rPr lang="en-US" sz="2800" dirty="0" smtClean="0"/>
              <a:t>59 %    Stay in their Model</a:t>
            </a:r>
          </a:p>
          <a:p>
            <a:r>
              <a:rPr lang="en-US" sz="2800" dirty="0" smtClean="0"/>
              <a:t>  0 %    Move Backward</a:t>
            </a:r>
          </a:p>
          <a:p>
            <a:r>
              <a:rPr lang="en-US" sz="2800" dirty="0" smtClean="0"/>
              <a:t>34 %    Move Forward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grpSp>
        <p:nvGrpSpPr>
          <p:cNvPr id="2822" name="Group 774"/>
          <p:cNvGrpSpPr>
            <a:grpSpLocks noChangeAspect="1"/>
          </p:cNvGrpSpPr>
          <p:nvPr/>
        </p:nvGrpSpPr>
        <p:grpSpPr bwMode="auto">
          <a:xfrm>
            <a:off x="12573000" y="16535400"/>
            <a:ext cx="8915400" cy="5715000"/>
            <a:chOff x="9696" y="10656"/>
            <a:chExt cx="5616" cy="3600"/>
          </a:xfrm>
        </p:grpSpPr>
        <p:sp>
          <p:nvSpPr>
            <p:cNvPr id="2821" name="AutoShape 773"/>
            <p:cNvSpPr>
              <a:spLocks noChangeAspect="1" noChangeArrowheads="1" noTextEdit="1"/>
            </p:cNvSpPr>
            <p:nvPr/>
          </p:nvSpPr>
          <p:spPr bwMode="auto">
            <a:xfrm>
              <a:off x="9696" y="10656"/>
              <a:ext cx="5616" cy="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3" name="Rectangle 775"/>
            <p:cNvSpPr>
              <a:spLocks noChangeArrowheads="1"/>
            </p:cNvSpPr>
            <p:nvPr/>
          </p:nvSpPr>
          <p:spPr bwMode="auto">
            <a:xfrm>
              <a:off x="9723" y="10680"/>
              <a:ext cx="5562" cy="3557"/>
            </a:xfrm>
            <a:prstGeom prst="rect">
              <a:avLst/>
            </a:prstGeom>
            <a:solidFill>
              <a:srgbClr val="FFFFFF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4" name="Rectangle 776"/>
            <p:cNvSpPr>
              <a:spLocks noChangeArrowheads="1"/>
            </p:cNvSpPr>
            <p:nvPr/>
          </p:nvSpPr>
          <p:spPr bwMode="auto">
            <a:xfrm>
              <a:off x="10332" y="11070"/>
              <a:ext cx="4820" cy="2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5" name="Line 777"/>
            <p:cNvSpPr>
              <a:spLocks noChangeShapeType="1"/>
            </p:cNvSpPr>
            <p:nvPr/>
          </p:nvSpPr>
          <p:spPr bwMode="auto">
            <a:xfrm>
              <a:off x="10332" y="12928"/>
              <a:ext cx="482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6" name="Line 778"/>
            <p:cNvSpPr>
              <a:spLocks noChangeShapeType="1"/>
            </p:cNvSpPr>
            <p:nvPr/>
          </p:nvSpPr>
          <p:spPr bwMode="auto">
            <a:xfrm>
              <a:off x="10332" y="12310"/>
              <a:ext cx="482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7" name="Line 779"/>
            <p:cNvSpPr>
              <a:spLocks noChangeShapeType="1"/>
            </p:cNvSpPr>
            <p:nvPr/>
          </p:nvSpPr>
          <p:spPr bwMode="auto">
            <a:xfrm>
              <a:off x="10332" y="11687"/>
              <a:ext cx="482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8" name="Line 780"/>
            <p:cNvSpPr>
              <a:spLocks noChangeShapeType="1"/>
            </p:cNvSpPr>
            <p:nvPr/>
          </p:nvSpPr>
          <p:spPr bwMode="auto">
            <a:xfrm>
              <a:off x="10332" y="11070"/>
              <a:ext cx="482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9" name="Rectangle 781"/>
            <p:cNvSpPr>
              <a:spLocks noChangeArrowheads="1"/>
            </p:cNvSpPr>
            <p:nvPr/>
          </p:nvSpPr>
          <p:spPr bwMode="auto">
            <a:xfrm>
              <a:off x="10332" y="11070"/>
              <a:ext cx="4820" cy="247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0" name="Rectangle 782"/>
            <p:cNvSpPr>
              <a:spLocks noChangeArrowheads="1"/>
            </p:cNvSpPr>
            <p:nvPr/>
          </p:nvSpPr>
          <p:spPr bwMode="auto">
            <a:xfrm>
              <a:off x="10530" y="12811"/>
              <a:ext cx="268" cy="73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1" name="Rectangle 783"/>
            <p:cNvSpPr>
              <a:spLocks noChangeArrowheads="1"/>
            </p:cNvSpPr>
            <p:nvPr/>
          </p:nvSpPr>
          <p:spPr bwMode="auto">
            <a:xfrm>
              <a:off x="11734" y="12850"/>
              <a:ext cx="267" cy="696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2" name="Rectangle 784"/>
            <p:cNvSpPr>
              <a:spLocks noChangeArrowheads="1"/>
            </p:cNvSpPr>
            <p:nvPr/>
          </p:nvSpPr>
          <p:spPr bwMode="auto">
            <a:xfrm>
              <a:off x="12943" y="13234"/>
              <a:ext cx="267" cy="312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3" name="Rectangle 785"/>
            <p:cNvSpPr>
              <a:spLocks noChangeArrowheads="1"/>
            </p:cNvSpPr>
            <p:nvPr/>
          </p:nvSpPr>
          <p:spPr bwMode="auto">
            <a:xfrm>
              <a:off x="14146" y="12271"/>
              <a:ext cx="267" cy="127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4" name="Rectangle 786"/>
            <p:cNvSpPr>
              <a:spLocks noChangeArrowheads="1"/>
            </p:cNvSpPr>
            <p:nvPr/>
          </p:nvSpPr>
          <p:spPr bwMode="auto">
            <a:xfrm>
              <a:off x="10798" y="12612"/>
              <a:ext cx="267" cy="934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5" name="Rectangle 787"/>
            <p:cNvSpPr>
              <a:spLocks noChangeArrowheads="1"/>
            </p:cNvSpPr>
            <p:nvPr/>
          </p:nvSpPr>
          <p:spPr bwMode="auto">
            <a:xfrm>
              <a:off x="12001" y="12466"/>
              <a:ext cx="273" cy="1080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" name="Rectangle 788"/>
            <p:cNvSpPr>
              <a:spLocks noChangeArrowheads="1"/>
            </p:cNvSpPr>
            <p:nvPr/>
          </p:nvSpPr>
          <p:spPr bwMode="auto">
            <a:xfrm>
              <a:off x="13210" y="13293"/>
              <a:ext cx="267" cy="253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" name="Rectangle 789"/>
            <p:cNvSpPr>
              <a:spLocks noChangeArrowheads="1"/>
            </p:cNvSpPr>
            <p:nvPr/>
          </p:nvSpPr>
          <p:spPr bwMode="auto">
            <a:xfrm>
              <a:off x="14413" y="12719"/>
              <a:ext cx="268" cy="827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8" name="Rectangle 790"/>
            <p:cNvSpPr>
              <a:spLocks noChangeArrowheads="1"/>
            </p:cNvSpPr>
            <p:nvPr/>
          </p:nvSpPr>
          <p:spPr bwMode="auto">
            <a:xfrm>
              <a:off x="11065" y="11687"/>
              <a:ext cx="268" cy="1859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9" name="Rectangle 791"/>
            <p:cNvSpPr>
              <a:spLocks noChangeArrowheads="1"/>
            </p:cNvSpPr>
            <p:nvPr/>
          </p:nvSpPr>
          <p:spPr bwMode="auto">
            <a:xfrm>
              <a:off x="12274" y="12972"/>
              <a:ext cx="267" cy="574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0" name="Rectangle 792"/>
            <p:cNvSpPr>
              <a:spLocks noChangeArrowheads="1"/>
            </p:cNvSpPr>
            <p:nvPr/>
          </p:nvSpPr>
          <p:spPr bwMode="auto">
            <a:xfrm>
              <a:off x="13477" y="13405"/>
              <a:ext cx="268" cy="141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1" name="Rectangle 793"/>
            <p:cNvSpPr>
              <a:spLocks noChangeArrowheads="1"/>
            </p:cNvSpPr>
            <p:nvPr/>
          </p:nvSpPr>
          <p:spPr bwMode="auto">
            <a:xfrm>
              <a:off x="14681" y="13020"/>
              <a:ext cx="267" cy="526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2" name="Line 794"/>
            <p:cNvSpPr>
              <a:spLocks noChangeShapeType="1"/>
            </p:cNvSpPr>
            <p:nvPr/>
          </p:nvSpPr>
          <p:spPr bwMode="auto">
            <a:xfrm>
              <a:off x="10332" y="11070"/>
              <a:ext cx="1" cy="247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3" name="Line 795"/>
            <p:cNvSpPr>
              <a:spLocks noChangeShapeType="1"/>
            </p:cNvSpPr>
            <p:nvPr/>
          </p:nvSpPr>
          <p:spPr bwMode="auto">
            <a:xfrm>
              <a:off x="10284" y="13546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4" name="Line 796"/>
            <p:cNvSpPr>
              <a:spLocks noChangeShapeType="1"/>
            </p:cNvSpPr>
            <p:nvPr/>
          </p:nvSpPr>
          <p:spPr bwMode="auto">
            <a:xfrm>
              <a:off x="10284" y="12928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5" name="Line 797"/>
            <p:cNvSpPr>
              <a:spLocks noChangeShapeType="1"/>
            </p:cNvSpPr>
            <p:nvPr/>
          </p:nvSpPr>
          <p:spPr bwMode="auto">
            <a:xfrm>
              <a:off x="10284" y="12310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6" name="Line 798"/>
            <p:cNvSpPr>
              <a:spLocks noChangeShapeType="1"/>
            </p:cNvSpPr>
            <p:nvPr/>
          </p:nvSpPr>
          <p:spPr bwMode="auto">
            <a:xfrm>
              <a:off x="10284" y="11687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7" name="Line 799"/>
            <p:cNvSpPr>
              <a:spLocks noChangeShapeType="1"/>
            </p:cNvSpPr>
            <p:nvPr/>
          </p:nvSpPr>
          <p:spPr bwMode="auto">
            <a:xfrm>
              <a:off x="10284" y="11070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8" name="Line 800"/>
            <p:cNvSpPr>
              <a:spLocks noChangeShapeType="1"/>
            </p:cNvSpPr>
            <p:nvPr/>
          </p:nvSpPr>
          <p:spPr bwMode="auto">
            <a:xfrm>
              <a:off x="10332" y="13546"/>
              <a:ext cx="48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9" name="Line 801"/>
            <p:cNvSpPr>
              <a:spLocks noChangeShapeType="1"/>
            </p:cNvSpPr>
            <p:nvPr/>
          </p:nvSpPr>
          <p:spPr bwMode="auto">
            <a:xfrm flipV="1">
              <a:off x="10332" y="13546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0" name="Line 802"/>
            <p:cNvSpPr>
              <a:spLocks noChangeShapeType="1"/>
            </p:cNvSpPr>
            <p:nvPr/>
          </p:nvSpPr>
          <p:spPr bwMode="auto">
            <a:xfrm flipV="1">
              <a:off x="11536" y="13546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1" name="Line 803"/>
            <p:cNvSpPr>
              <a:spLocks noChangeShapeType="1"/>
            </p:cNvSpPr>
            <p:nvPr/>
          </p:nvSpPr>
          <p:spPr bwMode="auto">
            <a:xfrm flipV="1">
              <a:off x="12745" y="13546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2" name="Line 804"/>
            <p:cNvSpPr>
              <a:spLocks noChangeShapeType="1"/>
            </p:cNvSpPr>
            <p:nvPr/>
          </p:nvSpPr>
          <p:spPr bwMode="auto">
            <a:xfrm flipV="1">
              <a:off x="13948" y="13546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3" name="Line 805"/>
            <p:cNvSpPr>
              <a:spLocks noChangeShapeType="1"/>
            </p:cNvSpPr>
            <p:nvPr/>
          </p:nvSpPr>
          <p:spPr bwMode="auto">
            <a:xfrm flipV="1">
              <a:off x="15152" y="13546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4" name="Rectangle 806"/>
            <p:cNvSpPr>
              <a:spLocks noChangeArrowheads="1"/>
            </p:cNvSpPr>
            <p:nvPr/>
          </p:nvSpPr>
          <p:spPr bwMode="auto">
            <a:xfrm>
              <a:off x="12226" y="10802"/>
              <a:ext cx="674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4. a - 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5" name="Rectangle 807"/>
            <p:cNvSpPr>
              <a:spLocks noChangeArrowheads="1"/>
            </p:cNvSpPr>
            <p:nvPr/>
          </p:nvSpPr>
          <p:spPr bwMode="auto">
            <a:xfrm>
              <a:off x="10135" y="13468"/>
              <a:ext cx="15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6" name="Rectangle 808"/>
            <p:cNvSpPr>
              <a:spLocks noChangeArrowheads="1"/>
            </p:cNvSpPr>
            <p:nvPr/>
          </p:nvSpPr>
          <p:spPr bwMode="auto">
            <a:xfrm>
              <a:off x="10054" y="12850"/>
              <a:ext cx="235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" name="Rectangle 809"/>
            <p:cNvSpPr>
              <a:spLocks noChangeArrowheads="1"/>
            </p:cNvSpPr>
            <p:nvPr/>
          </p:nvSpPr>
          <p:spPr bwMode="auto">
            <a:xfrm>
              <a:off x="10054" y="12232"/>
              <a:ext cx="235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8" name="Rectangle 810"/>
            <p:cNvSpPr>
              <a:spLocks noChangeArrowheads="1"/>
            </p:cNvSpPr>
            <p:nvPr/>
          </p:nvSpPr>
          <p:spPr bwMode="auto">
            <a:xfrm>
              <a:off x="10054" y="11610"/>
              <a:ext cx="235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9" name="Rectangle 811"/>
            <p:cNvSpPr>
              <a:spLocks noChangeArrowheads="1"/>
            </p:cNvSpPr>
            <p:nvPr/>
          </p:nvSpPr>
          <p:spPr bwMode="auto">
            <a:xfrm>
              <a:off x="10054" y="10992"/>
              <a:ext cx="235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0" name="Rectangle 812"/>
            <p:cNvSpPr>
              <a:spLocks noChangeArrowheads="1"/>
            </p:cNvSpPr>
            <p:nvPr/>
          </p:nvSpPr>
          <p:spPr bwMode="auto">
            <a:xfrm>
              <a:off x="10696" y="13667"/>
              <a:ext cx="546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Correct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1" name="Rectangle 813"/>
            <p:cNvSpPr>
              <a:spLocks noChangeArrowheads="1"/>
            </p:cNvSpPr>
            <p:nvPr/>
          </p:nvSpPr>
          <p:spPr bwMode="auto">
            <a:xfrm>
              <a:off x="11627" y="13667"/>
              <a:ext cx="1107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Cannot-be-Zero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2" name="Rectangle 814"/>
            <p:cNvSpPr>
              <a:spLocks noChangeArrowheads="1"/>
            </p:cNvSpPr>
            <p:nvPr/>
          </p:nvSpPr>
          <p:spPr bwMode="auto">
            <a:xfrm>
              <a:off x="12980" y="13667"/>
              <a:ext cx="808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3" name="Rectangle 815"/>
            <p:cNvSpPr>
              <a:spLocks noChangeArrowheads="1"/>
            </p:cNvSpPr>
            <p:nvPr/>
          </p:nvSpPr>
          <p:spPr bwMode="auto">
            <a:xfrm>
              <a:off x="13055" y="13833"/>
              <a:ext cx="663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Opposite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4" name="Rectangle 816"/>
            <p:cNvSpPr>
              <a:spLocks noChangeArrowheads="1"/>
            </p:cNvSpPr>
            <p:nvPr/>
          </p:nvSpPr>
          <p:spPr bwMode="auto">
            <a:xfrm>
              <a:off x="14023" y="13667"/>
              <a:ext cx="1155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Must-be-Aligned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5" name="Rectangle 817"/>
            <p:cNvSpPr>
              <a:spLocks noChangeArrowheads="1"/>
            </p:cNvSpPr>
            <p:nvPr/>
          </p:nvSpPr>
          <p:spPr bwMode="auto">
            <a:xfrm>
              <a:off x="13980" y="13833"/>
              <a:ext cx="121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(''Misconception'')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7" name="Rectangle 819"/>
            <p:cNvSpPr>
              <a:spLocks noChangeArrowheads="1"/>
            </p:cNvSpPr>
            <p:nvPr/>
          </p:nvSpPr>
          <p:spPr bwMode="auto">
            <a:xfrm rot="16200000">
              <a:off x="9358" y="12070"/>
              <a:ext cx="1080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Percentage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" name="Rectangle 820"/>
            <p:cNvSpPr>
              <a:spLocks noChangeArrowheads="1"/>
            </p:cNvSpPr>
            <p:nvPr/>
          </p:nvSpPr>
          <p:spPr bwMode="auto">
            <a:xfrm>
              <a:off x="9723" y="10680"/>
              <a:ext cx="5562" cy="35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118" name="Chart 117"/>
          <p:cNvGraphicFramePr/>
          <p:nvPr/>
        </p:nvGraphicFramePr>
        <p:xfrm>
          <a:off x="21717000" y="16535400"/>
          <a:ext cx="8305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9" name="TextBox 118"/>
          <p:cNvSpPr txBox="1"/>
          <p:nvPr/>
        </p:nvSpPr>
        <p:spPr>
          <a:xfrm>
            <a:off x="39014400" y="16553795"/>
            <a:ext cx="4572000" cy="4401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Honors Course</a:t>
            </a:r>
          </a:p>
          <a:p>
            <a:r>
              <a:rPr lang="en-US" sz="2800" dirty="0" smtClean="0"/>
              <a:t>49 %    Stay in their Model</a:t>
            </a:r>
          </a:p>
          <a:p>
            <a:r>
              <a:rPr lang="en-US" sz="2800" dirty="0" smtClean="0"/>
              <a:t>  9 %    Move Backward</a:t>
            </a:r>
          </a:p>
          <a:p>
            <a:r>
              <a:rPr lang="en-US" sz="2800" dirty="0" smtClean="0"/>
              <a:t>42 %    Move Forward</a:t>
            </a:r>
          </a:p>
          <a:p>
            <a:endParaRPr lang="en-US" sz="2800" dirty="0" smtClean="0"/>
          </a:p>
          <a:p>
            <a:r>
              <a:rPr lang="en-US" sz="2800" dirty="0" smtClean="0"/>
              <a:t>Majors Course</a:t>
            </a:r>
          </a:p>
          <a:p>
            <a:r>
              <a:rPr lang="en-US" sz="2800" dirty="0" smtClean="0"/>
              <a:t>62 %    Stay in their Model</a:t>
            </a:r>
          </a:p>
          <a:p>
            <a:r>
              <a:rPr lang="en-US" sz="2800" dirty="0" smtClean="0"/>
              <a:t>  8 %    Move Backward</a:t>
            </a:r>
          </a:p>
          <a:p>
            <a:r>
              <a:rPr lang="en-US" sz="2800" dirty="0" smtClean="0"/>
              <a:t>31 %    Move Forward</a:t>
            </a:r>
          </a:p>
          <a:p>
            <a:endParaRPr lang="en-US" sz="2800" dirty="0"/>
          </a:p>
        </p:txBody>
      </p:sp>
      <p:sp>
        <p:nvSpPr>
          <p:cNvPr id="121" name="Rectangle 675"/>
          <p:cNvSpPr>
            <a:spLocks noChangeArrowheads="1"/>
          </p:cNvSpPr>
          <p:nvPr/>
        </p:nvSpPr>
        <p:spPr bwMode="auto">
          <a:xfrm>
            <a:off x="533400" y="22584489"/>
            <a:ext cx="11811000" cy="59093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82880" tIns="91440" rIns="27432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 v</a:t>
            </a:r>
            <a:r>
              <a:rPr lang="en-US" sz="3600" b="1" dirty="0" smtClean="0">
                <a:solidFill>
                  <a:srgbClr val="0070C0"/>
                </a:solidFill>
                <a:sym typeface="Wingdings" pitchFamily="2" charset="2"/>
              </a:rPr>
              <a:t> F</a:t>
            </a:r>
            <a:r>
              <a:rPr lang="en-US" sz="3600" b="1" dirty="0" smtClean="0">
                <a:solidFill>
                  <a:srgbClr val="0070C0"/>
                </a:solidFill>
              </a:rPr>
              <a:t> question.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“At exactly 10:02 A.M., a man is pushing to the right on a box with a force, 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There is also a friction force </a:t>
            </a:r>
            <a:r>
              <a:rPr kumimoji="0" lang="en-US" sz="32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between the box and the floor. If at that exact moment, the box is moving to the right, which statement best describes the forces on the box at that time?”</a:t>
            </a:r>
          </a:p>
          <a:p>
            <a:pPr lvl="0">
              <a:tabLst>
                <a:tab pos="457200" algn="l"/>
              </a:tabLst>
            </a:pPr>
            <a:endParaRPr kumimoji="0" lang="en-US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&gt; </a:t>
            </a:r>
            <a:r>
              <a:rPr kumimoji="0" lang="en-US" sz="32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						  </a:t>
            </a:r>
            <a:r>
              <a:rPr kumimoji="0" lang="en-US" sz="32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“Misconception”</a:t>
            </a:r>
            <a:endParaRPr kumimoji="0" lang="en-US" sz="320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&lt; </a:t>
            </a:r>
            <a:r>
              <a:rPr kumimoji="0" lang="en-US" sz="32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endParaRPr kumimoji="0" lang="en-US" sz="32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= </a:t>
            </a:r>
            <a:r>
              <a:rPr kumimoji="0" lang="en-US" sz="32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endParaRPr kumimoji="0" lang="en-US" sz="32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both a and b are possible              Cannot-be-Zero</a:t>
            </a:r>
            <a:endParaRPr kumimoji="0" lang="en-US" sz="3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both a and c are possible              Cannot-be-Opposite</a:t>
            </a:r>
            <a:endParaRPr kumimoji="0" lang="en-US" sz="3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457200" algn="l"/>
              </a:tabLst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a, b and c are possible                  Correct</a:t>
            </a:r>
          </a:p>
        </p:txBody>
      </p:sp>
      <p:grpSp>
        <p:nvGrpSpPr>
          <p:cNvPr id="2726" name="Group 678"/>
          <p:cNvGrpSpPr>
            <a:grpSpLocks noChangeAspect="1"/>
          </p:cNvGrpSpPr>
          <p:nvPr/>
        </p:nvGrpSpPr>
        <p:grpSpPr bwMode="auto">
          <a:xfrm>
            <a:off x="12573000" y="22555200"/>
            <a:ext cx="8915400" cy="5943600"/>
            <a:chOff x="9696" y="14640"/>
            <a:chExt cx="5614" cy="3600"/>
          </a:xfrm>
        </p:grpSpPr>
        <p:sp>
          <p:nvSpPr>
            <p:cNvPr id="2725" name="AutoShape 677"/>
            <p:cNvSpPr>
              <a:spLocks noChangeAspect="1" noChangeArrowheads="1" noTextEdit="1"/>
            </p:cNvSpPr>
            <p:nvPr/>
          </p:nvSpPr>
          <p:spPr bwMode="auto">
            <a:xfrm>
              <a:off x="9696" y="14640"/>
              <a:ext cx="5614" cy="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679"/>
            <p:cNvSpPr>
              <a:spLocks noChangeArrowheads="1"/>
            </p:cNvSpPr>
            <p:nvPr/>
          </p:nvSpPr>
          <p:spPr bwMode="auto">
            <a:xfrm>
              <a:off x="9723" y="14664"/>
              <a:ext cx="5560" cy="3557"/>
            </a:xfrm>
            <a:prstGeom prst="rect">
              <a:avLst/>
            </a:prstGeom>
            <a:solidFill>
              <a:srgbClr val="FFFFFF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680"/>
            <p:cNvSpPr>
              <a:spLocks noChangeArrowheads="1"/>
            </p:cNvSpPr>
            <p:nvPr/>
          </p:nvSpPr>
          <p:spPr bwMode="auto">
            <a:xfrm>
              <a:off x="10329" y="15043"/>
              <a:ext cx="4816" cy="249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9" name="Line 681"/>
            <p:cNvSpPr>
              <a:spLocks noChangeShapeType="1"/>
            </p:cNvSpPr>
            <p:nvPr/>
          </p:nvSpPr>
          <p:spPr bwMode="auto">
            <a:xfrm>
              <a:off x="10329" y="16919"/>
              <a:ext cx="481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0" name="Line 682"/>
            <p:cNvSpPr>
              <a:spLocks noChangeShapeType="1"/>
            </p:cNvSpPr>
            <p:nvPr/>
          </p:nvSpPr>
          <p:spPr bwMode="auto">
            <a:xfrm>
              <a:off x="10329" y="16292"/>
              <a:ext cx="481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1" name="Line 683"/>
            <p:cNvSpPr>
              <a:spLocks noChangeShapeType="1"/>
            </p:cNvSpPr>
            <p:nvPr/>
          </p:nvSpPr>
          <p:spPr bwMode="auto">
            <a:xfrm>
              <a:off x="10329" y="15670"/>
              <a:ext cx="481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2" name="Line 684"/>
            <p:cNvSpPr>
              <a:spLocks noChangeShapeType="1"/>
            </p:cNvSpPr>
            <p:nvPr/>
          </p:nvSpPr>
          <p:spPr bwMode="auto">
            <a:xfrm>
              <a:off x="10329" y="15043"/>
              <a:ext cx="4816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3" name="Rectangle 685"/>
            <p:cNvSpPr>
              <a:spLocks noChangeArrowheads="1"/>
            </p:cNvSpPr>
            <p:nvPr/>
          </p:nvSpPr>
          <p:spPr bwMode="auto">
            <a:xfrm>
              <a:off x="10329" y="15043"/>
              <a:ext cx="4816" cy="249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4" name="Rectangle 686"/>
            <p:cNvSpPr>
              <a:spLocks noChangeArrowheads="1"/>
            </p:cNvSpPr>
            <p:nvPr/>
          </p:nvSpPr>
          <p:spPr bwMode="auto">
            <a:xfrm>
              <a:off x="10526" y="17225"/>
              <a:ext cx="266" cy="31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5" name="Rectangle 687"/>
            <p:cNvSpPr>
              <a:spLocks noChangeArrowheads="1"/>
            </p:cNvSpPr>
            <p:nvPr/>
          </p:nvSpPr>
          <p:spPr bwMode="auto">
            <a:xfrm>
              <a:off x="11729" y="17472"/>
              <a:ext cx="271" cy="68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6" name="Rectangle 688"/>
            <p:cNvSpPr>
              <a:spLocks noChangeArrowheads="1"/>
            </p:cNvSpPr>
            <p:nvPr/>
          </p:nvSpPr>
          <p:spPr bwMode="auto">
            <a:xfrm>
              <a:off x="12937" y="17215"/>
              <a:ext cx="266" cy="32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7" name="Rectangle 689"/>
            <p:cNvSpPr>
              <a:spLocks noChangeArrowheads="1"/>
            </p:cNvSpPr>
            <p:nvPr/>
          </p:nvSpPr>
          <p:spPr bwMode="auto">
            <a:xfrm>
              <a:off x="14139" y="15335"/>
              <a:ext cx="266" cy="2205"/>
            </a:xfrm>
            <a:prstGeom prst="rect">
              <a:avLst/>
            </a:prstGeom>
            <a:solidFill>
              <a:schemeClr val="accent1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8" name="Rectangle 690"/>
            <p:cNvSpPr>
              <a:spLocks noChangeArrowheads="1"/>
            </p:cNvSpPr>
            <p:nvPr/>
          </p:nvSpPr>
          <p:spPr bwMode="auto">
            <a:xfrm>
              <a:off x="10792" y="16486"/>
              <a:ext cx="272" cy="1054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9" name="Rectangle 691"/>
            <p:cNvSpPr>
              <a:spLocks noChangeArrowheads="1"/>
            </p:cNvSpPr>
            <p:nvPr/>
          </p:nvSpPr>
          <p:spPr bwMode="auto">
            <a:xfrm>
              <a:off x="12000" y="17361"/>
              <a:ext cx="266" cy="179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0" name="Rectangle 692"/>
            <p:cNvSpPr>
              <a:spLocks noChangeArrowheads="1"/>
            </p:cNvSpPr>
            <p:nvPr/>
          </p:nvSpPr>
          <p:spPr bwMode="auto">
            <a:xfrm>
              <a:off x="13203" y="16889"/>
              <a:ext cx="271" cy="651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1" name="Rectangle 693"/>
            <p:cNvSpPr>
              <a:spLocks noChangeArrowheads="1"/>
            </p:cNvSpPr>
            <p:nvPr/>
          </p:nvSpPr>
          <p:spPr bwMode="auto">
            <a:xfrm>
              <a:off x="14405" y="16486"/>
              <a:ext cx="272" cy="1054"/>
            </a:xfrm>
            <a:prstGeom prst="rect">
              <a:avLst/>
            </a:prstGeom>
            <a:solidFill>
              <a:schemeClr val="accent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2" name="Rectangle 694"/>
            <p:cNvSpPr>
              <a:spLocks noChangeArrowheads="1"/>
            </p:cNvSpPr>
            <p:nvPr/>
          </p:nvSpPr>
          <p:spPr bwMode="auto">
            <a:xfrm>
              <a:off x="11064" y="15859"/>
              <a:ext cx="266" cy="1681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3" name="Rectangle 695"/>
            <p:cNvSpPr>
              <a:spLocks noChangeArrowheads="1"/>
            </p:cNvSpPr>
            <p:nvPr/>
          </p:nvSpPr>
          <p:spPr bwMode="auto">
            <a:xfrm>
              <a:off x="12266" y="17492"/>
              <a:ext cx="272" cy="48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4" name="Rectangle 696"/>
            <p:cNvSpPr>
              <a:spLocks noChangeArrowheads="1"/>
            </p:cNvSpPr>
            <p:nvPr/>
          </p:nvSpPr>
          <p:spPr bwMode="auto">
            <a:xfrm>
              <a:off x="13474" y="17059"/>
              <a:ext cx="266" cy="481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5" name="Rectangle 697"/>
            <p:cNvSpPr>
              <a:spLocks noChangeArrowheads="1"/>
            </p:cNvSpPr>
            <p:nvPr/>
          </p:nvSpPr>
          <p:spPr bwMode="auto">
            <a:xfrm>
              <a:off x="14677" y="16821"/>
              <a:ext cx="266" cy="719"/>
            </a:xfrm>
            <a:prstGeom prst="rect">
              <a:avLst/>
            </a:prstGeom>
            <a:solidFill>
              <a:schemeClr val="bg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6" name="Line 698"/>
            <p:cNvSpPr>
              <a:spLocks noChangeShapeType="1"/>
            </p:cNvSpPr>
            <p:nvPr/>
          </p:nvSpPr>
          <p:spPr bwMode="auto">
            <a:xfrm>
              <a:off x="10329" y="15043"/>
              <a:ext cx="1" cy="24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7" name="Line 699"/>
            <p:cNvSpPr>
              <a:spLocks noChangeShapeType="1"/>
            </p:cNvSpPr>
            <p:nvPr/>
          </p:nvSpPr>
          <p:spPr bwMode="auto">
            <a:xfrm>
              <a:off x="10281" y="17540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8" name="Line 700"/>
            <p:cNvSpPr>
              <a:spLocks noChangeShapeType="1"/>
            </p:cNvSpPr>
            <p:nvPr/>
          </p:nvSpPr>
          <p:spPr bwMode="auto">
            <a:xfrm>
              <a:off x="10281" y="16919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9" name="Line 701"/>
            <p:cNvSpPr>
              <a:spLocks noChangeShapeType="1"/>
            </p:cNvSpPr>
            <p:nvPr/>
          </p:nvSpPr>
          <p:spPr bwMode="auto">
            <a:xfrm>
              <a:off x="10281" y="16292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0" name="Line 702"/>
            <p:cNvSpPr>
              <a:spLocks noChangeShapeType="1"/>
            </p:cNvSpPr>
            <p:nvPr/>
          </p:nvSpPr>
          <p:spPr bwMode="auto">
            <a:xfrm>
              <a:off x="10281" y="15670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1" name="Line 703"/>
            <p:cNvSpPr>
              <a:spLocks noChangeShapeType="1"/>
            </p:cNvSpPr>
            <p:nvPr/>
          </p:nvSpPr>
          <p:spPr bwMode="auto">
            <a:xfrm>
              <a:off x="10281" y="15043"/>
              <a:ext cx="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2" name="Line 704"/>
            <p:cNvSpPr>
              <a:spLocks noChangeShapeType="1"/>
            </p:cNvSpPr>
            <p:nvPr/>
          </p:nvSpPr>
          <p:spPr bwMode="auto">
            <a:xfrm>
              <a:off x="10329" y="17540"/>
              <a:ext cx="481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3" name="Line 705"/>
            <p:cNvSpPr>
              <a:spLocks noChangeShapeType="1"/>
            </p:cNvSpPr>
            <p:nvPr/>
          </p:nvSpPr>
          <p:spPr bwMode="auto">
            <a:xfrm flipV="1">
              <a:off x="10329" y="17540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4" name="Line 706"/>
            <p:cNvSpPr>
              <a:spLocks noChangeShapeType="1"/>
            </p:cNvSpPr>
            <p:nvPr/>
          </p:nvSpPr>
          <p:spPr bwMode="auto">
            <a:xfrm flipV="1">
              <a:off x="11532" y="17540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5" name="Line 707"/>
            <p:cNvSpPr>
              <a:spLocks noChangeShapeType="1"/>
            </p:cNvSpPr>
            <p:nvPr/>
          </p:nvSpPr>
          <p:spPr bwMode="auto">
            <a:xfrm flipV="1">
              <a:off x="12740" y="17540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6" name="Line 708"/>
            <p:cNvSpPr>
              <a:spLocks noChangeShapeType="1"/>
            </p:cNvSpPr>
            <p:nvPr/>
          </p:nvSpPr>
          <p:spPr bwMode="auto">
            <a:xfrm flipV="1">
              <a:off x="13942" y="17540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7" name="Line 709"/>
            <p:cNvSpPr>
              <a:spLocks noChangeShapeType="1"/>
            </p:cNvSpPr>
            <p:nvPr/>
          </p:nvSpPr>
          <p:spPr bwMode="auto">
            <a:xfrm flipV="1">
              <a:off x="15145" y="17540"/>
              <a:ext cx="1" cy="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8" name="Rectangle 710"/>
            <p:cNvSpPr>
              <a:spLocks noChangeArrowheads="1"/>
            </p:cNvSpPr>
            <p:nvPr/>
          </p:nvSpPr>
          <p:spPr bwMode="auto">
            <a:xfrm>
              <a:off x="12218" y="14786"/>
              <a:ext cx="676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16. v-F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59" name="Rectangle 711"/>
            <p:cNvSpPr>
              <a:spLocks noChangeArrowheads="1"/>
            </p:cNvSpPr>
            <p:nvPr/>
          </p:nvSpPr>
          <p:spPr bwMode="auto">
            <a:xfrm>
              <a:off x="10132" y="17463"/>
              <a:ext cx="14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0" name="Rectangle 712"/>
            <p:cNvSpPr>
              <a:spLocks noChangeArrowheads="1"/>
            </p:cNvSpPr>
            <p:nvPr/>
          </p:nvSpPr>
          <p:spPr bwMode="auto">
            <a:xfrm>
              <a:off x="10053" y="16841"/>
              <a:ext cx="23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1" name="Rectangle 713"/>
            <p:cNvSpPr>
              <a:spLocks noChangeArrowheads="1"/>
            </p:cNvSpPr>
            <p:nvPr/>
          </p:nvSpPr>
          <p:spPr bwMode="auto">
            <a:xfrm>
              <a:off x="10053" y="16214"/>
              <a:ext cx="23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2" name="Rectangle 714"/>
            <p:cNvSpPr>
              <a:spLocks noChangeArrowheads="1"/>
            </p:cNvSpPr>
            <p:nvPr/>
          </p:nvSpPr>
          <p:spPr bwMode="auto">
            <a:xfrm>
              <a:off x="10053" y="15592"/>
              <a:ext cx="23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3" name="Rectangle 715"/>
            <p:cNvSpPr>
              <a:spLocks noChangeArrowheads="1"/>
            </p:cNvSpPr>
            <p:nvPr/>
          </p:nvSpPr>
          <p:spPr bwMode="auto">
            <a:xfrm>
              <a:off x="10053" y="14966"/>
              <a:ext cx="23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4" name="Rectangle 716"/>
            <p:cNvSpPr>
              <a:spLocks noChangeArrowheads="1"/>
            </p:cNvSpPr>
            <p:nvPr/>
          </p:nvSpPr>
          <p:spPr bwMode="auto">
            <a:xfrm>
              <a:off x="10691" y="17662"/>
              <a:ext cx="543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Correct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" name="Rectangle 717"/>
            <p:cNvSpPr>
              <a:spLocks noChangeArrowheads="1"/>
            </p:cNvSpPr>
            <p:nvPr/>
          </p:nvSpPr>
          <p:spPr bwMode="auto">
            <a:xfrm>
              <a:off x="11622" y="17662"/>
              <a:ext cx="1102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Cannot-be-Zero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6" name="Rectangle 718"/>
            <p:cNvSpPr>
              <a:spLocks noChangeArrowheads="1"/>
            </p:cNvSpPr>
            <p:nvPr/>
          </p:nvSpPr>
          <p:spPr bwMode="auto">
            <a:xfrm>
              <a:off x="12979" y="17662"/>
              <a:ext cx="80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Cannot-be-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7" name="Rectangle 719"/>
            <p:cNvSpPr>
              <a:spLocks noChangeArrowheads="1"/>
            </p:cNvSpPr>
            <p:nvPr/>
          </p:nvSpPr>
          <p:spPr bwMode="auto">
            <a:xfrm>
              <a:off x="13054" y="17827"/>
              <a:ext cx="6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Opposite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8" name="Rectangle 720"/>
            <p:cNvSpPr>
              <a:spLocks noChangeArrowheads="1"/>
            </p:cNvSpPr>
            <p:nvPr/>
          </p:nvSpPr>
          <p:spPr bwMode="auto">
            <a:xfrm>
              <a:off x="14022" y="17662"/>
              <a:ext cx="114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Must-be-Aligned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9" name="Rectangle 721"/>
            <p:cNvSpPr>
              <a:spLocks noChangeArrowheads="1"/>
            </p:cNvSpPr>
            <p:nvPr/>
          </p:nvSpPr>
          <p:spPr bwMode="auto">
            <a:xfrm>
              <a:off x="13980" y="17827"/>
              <a:ext cx="1213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(''Misconception'')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71" name="Rectangle 723"/>
            <p:cNvSpPr>
              <a:spLocks noChangeArrowheads="1"/>
            </p:cNvSpPr>
            <p:nvPr/>
          </p:nvSpPr>
          <p:spPr bwMode="auto">
            <a:xfrm rot="16200000">
              <a:off x="9382" y="16092"/>
              <a:ext cx="101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Percentage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724"/>
            <p:cNvSpPr>
              <a:spLocks noChangeArrowheads="1"/>
            </p:cNvSpPr>
            <p:nvPr/>
          </p:nvSpPr>
          <p:spPr bwMode="auto">
            <a:xfrm>
              <a:off x="9723" y="14664"/>
              <a:ext cx="5560" cy="35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166" name="Chart 165"/>
          <p:cNvGraphicFramePr/>
          <p:nvPr/>
        </p:nvGraphicFramePr>
        <p:xfrm>
          <a:off x="21717000" y="22555200"/>
          <a:ext cx="8305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8" name="TextBox 167"/>
          <p:cNvSpPr txBox="1"/>
          <p:nvPr/>
        </p:nvSpPr>
        <p:spPr>
          <a:xfrm>
            <a:off x="39014400" y="22541805"/>
            <a:ext cx="4572000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Honors Course</a:t>
            </a:r>
          </a:p>
          <a:p>
            <a:r>
              <a:rPr lang="en-US" sz="2800" dirty="0" smtClean="0"/>
              <a:t>54 %    Stay in their Model</a:t>
            </a:r>
          </a:p>
          <a:p>
            <a:r>
              <a:rPr lang="en-US" sz="2800" dirty="0" smtClean="0"/>
              <a:t>  4 %    Move Backward</a:t>
            </a:r>
          </a:p>
          <a:p>
            <a:r>
              <a:rPr lang="en-US" sz="2800" dirty="0" smtClean="0"/>
              <a:t>42 %    Move Forward</a:t>
            </a:r>
          </a:p>
          <a:p>
            <a:endParaRPr lang="en-US" sz="2800" dirty="0" smtClean="0"/>
          </a:p>
          <a:p>
            <a:r>
              <a:rPr lang="en-US" sz="2800" dirty="0" smtClean="0"/>
              <a:t>Majors Course</a:t>
            </a:r>
          </a:p>
          <a:p>
            <a:r>
              <a:rPr lang="en-US" sz="2800" smtClean="0"/>
              <a:t>42 </a:t>
            </a:r>
            <a:r>
              <a:rPr lang="en-US" sz="2800" dirty="0" smtClean="0"/>
              <a:t>%    Stay in their Model</a:t>
            </a:r>
          </a:p>
          <a:p>
            <a:r>
              <a:rPr lang="en-US" sz="2800" dirty="0" smtClean="0"/>
              <a:t>  2 %    Move Backward</a:t>
            </a:r>
          </a:p>
          <a:p>
            <a:r>
              <a:rPr lang="en-US" sz="2800" dirty="0" smtClean="0"/>
              <a:t>54 %    Move Forward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169" name="TextBox 168"/>
          <p:cNvSpPr txBox="1"/>
          <p:nvPr/>
        </p:nvSpPr>
        <p:spPr>
          <a:xfrm>
            <a:off x="30175200" y="28772346"/>
            <a:ext cx="13182600" cy="3231654"/>
          </a:xfrm>
          <a:prstGeom prst="rect">
            <a:avLst/>
          </a:prstGeom>
          <a:solidFill>
            <a:schemeClr val="bg1"/>
          </a:solidFill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3600" dirty="0" smtClean="0"/>
              <a:t>Contact Info</a:t>
            </a:r>
          </a:p>
          <a:p>
            <a:endParaRPr lang="en-US" sz="1100" dirty="0" smtClean="0"/>
          </a:p>
          <a:p>
            <a:r>
              <a:rPr lang="en-US" sz="2800" dirty="0" smtClean="0"/>
              <a:t>Rebecca Rosenblatt: Graduate Student in physics at The Ohio State University.</a:t>
            </a:r>
          </a:p>
          <a:p>
            <a:r>
              <a:rPr lang="en-US" sz="2800" dirty="0" smtClean="0"/>
              <a:t>	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rosenblatt.rebecca@gmail.com</a:t>
            </a:r>
          </a:p>
          <a:p>
            <a:endParaRPr lang="en-US" sz="1100" dirty="0" smtClean="0"/>
          </a:p>
          <a:p>
            <a:r>
              <a:rPr lang="en-US" sz="2800" dirty="0" smtClean="0"/>
              <a:t>Andrew Heckler: Assistant Professor in physics at The Ohio State University.</a:t>
            </a:r>
          </a:p>
          <a:p>
            <a:r>
              <a:rPr lang="en-US" sz="2800" dirty="0" smtClean="0"/>
              <a:t>	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heckler@mps.ohio-state.edu</a:t>
            </a:r>
          </a:p>
          <a:p>
            <a:endParaRPr lang="en-US" sz="2800" dirty="0"/>
          </a:p>
        </p:txBody>
      </p:sp>
      <p:graphicFrame>
        <p:nvGraphicFramePr>
          <p:cNvPr id="170" name="Chart 169"/>
          <p:cNvGraphicFramePr/>
          <p:nvPr/>
        </p:nvGraphicFramePr>
        <p:xfrm>
          <a:off x="32766000" y="5181600"/>
          <a:ext cx="10058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71" name="Group 170"/>
          <p:cNvGrpSpPr/>
          <p:nvPr/>
        </p:nvGrpSpPr>
        <p:grpSpPr>
          <a:xfrm>
            <a:off x="21717000" y="10363200"/>
            <a:ext cx="8321040" cy="5791200"/>
            <a:chOff x="24785411" y="10917655"/>
            <a:chExt cx="7772400" cy="5257800"/>
          </a:xfrm>
        </p:grpSpPr>
        <p:graphicFrame>
          <p:nvGraphicFramePr>
            <p:cNvPr id="172" name="Chart 171"/>
            <p:cNvGraphicFramePr/>
            <p:nvPr/>
          </p:nvGraphicFramePr>
          <p:xfrm>
            <a:off x="24785411" y="10917655"/>
            <a:ext cx="7772400" cy="5257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3" name="TextBox 172"/>
            <p:cNvSpPr txBox="1"/>
            <p:nvPr/>
          </p:nvSpPr>
          <p:spPr>
            <a:xfrm>
              <a:off x="25895754" y="11125200"/>
              <a:ext cx="6324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14. F – v Pre and Post in the Honors Course</a:t>
              </a:r>
              <a:endParaRPr lang="en-US" sz="2400" dirty="0"/>
            </a:p>
          </p:txBody>
        </p:sp>
      </p:grpSp>
      <p:graphicFrame>
        <p:nvGraphicFramePr>
          <p:cNvPr id="174" name="Chart 173"/>
          <p:cNvGraphicFramePr/>
          <p:nvPr/>
        </p:nvGraphicFramePr>
        <p:xfrm>
          <a:off x="30480000" y="10363200"/>
          <a:ext cx="8229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75" name="Chart 174"/>
          <p:cNvGraphicFramePr/>
          <p:nvPr/>
        </p:nvGraphicFramePr>
        <p:xfrm>
          <a:off x="30403800" y="16535400"/>
          <a:ext cx="8305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76" name="Chart 175"/>
          <p:cNvGraphicFramePr/>
          <p:nvPr/>
        </p:nvGraphicFramePr>
        <p:xfrm>
          <a:off x="30556200" y="22555200"/>
          <a:ext cx="8077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748</Words>
  <Application>Microsoft Office PowerPoint</Application>
  <PresentationFormat>Custom</PresentationFormat>
  <Paragraphs>199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rrosenbl</dc:creator>
  <cp:lastModifiedBy>rrosenbl</cp:lastModifiedBy>
  <cp:revision>247</cp:revision>
  <dcterms:created xsi:type="dcterms:W3CDTF">2009-07-07T18:43:39Z</dcterms:created>
  <dcterms:modified xsi:type="dcterms:W3CDTF">2010-07-13T14:17:56Z</dcterms:modified>
</cp:coreProperties>
</file>