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8404800" cy="32918400"/>
  <p:notesSz cx="9220200" cy="69357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charset="0"/>
        <a:ea typeface="+mn-ea"/>
        <a:cs typeface="+mn-cs"/>
      </a:defRPr>
    </a:lvl1pPr>
    <a:lvl2pPr marL="59436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charset="0"/>
        <a:ea typeface="+mn-ea"/>
        <a:cs typeface="+mn-cs"/>
      </a:defRPr>
    </a:lvl2pPr>
    <a:lvl3pPr marL="118872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charset="0"/>
        <a:ea typeface="+mn-ea"/>
        <a:cs typeface="+mn-cs"/>
      </a:defRPr>
    </a:lvl3pPr>
    <a:lvl4pPr marL="178308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charset="0"/>
        <a:ea typeface="+mn-ea"/>
        <a:cs typeface="+mn-cs"/>
      </a:defRPr>
    </a:lvl4pPr>
    <a:lvl5pPr marL="2377440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charset="0"/>
        <a:ea typeface="+mn-ea"/>
        <a:cs typeface="+mn-cs"/>
      </a:defRPr>
    </a:lvl5pPr>
    <a:lvl6pPr marL="2971800" algn="l" defTabSz="594360" rtl="0" eaLnBrk="1" latinLnBrk="0" hangingPunct="1">
      <a:defRPr sz="2700" kern="1200">
        <a:solidFill>
          <a:schemeClr val="tx1"/>
        </a:solidFill>
        <a:latin typeface="Arial" charset="0"/>
        <a:ea typeface="+mn-ea"/>
        <a:cs typeface="+mn-cs"/>
      </a:defRPr>
    </a:lvl6pPr>
    <a:lvl7pPr marL="3566160" algn="l" defTabSz="594360" rtl="0" eaLnBrk="1" latinLnBrk="0" hangingPunct="1">
      <a:defRPr sz="2700" kern="1200">
        <a:solidFill>
          <a:schemeClr val="tx1"/>
        </a:solidFill>
        <a:latin typeface="Arial" charset="0"/>
        <a:ea typeface="+mn-ea"/>
        <a:cs typeface="+mn-cs"/>
      </a:defRPr>
    </a:lvl7pPr>
    <a:lvl8pPr marL="4160520" algn="l" defTabSz="594360" rtl="0" eaLnBrk="1" latinLnBrk="0" hangingPunct="1">
      <a:defRPr sz="2700" kern="1200">
        <a:solidFill>
          <a:schemeClr val="tx1"/>
        </a:solidFill>
        <a:latin typeface="Arial" charset="0"/>
        <a:ea typeface="+mn-ea"/>
        <a:cs typeface="+mn-cs"/>
      </a:defRPr>
    </a:lvl8pPr>
    <a:lvl9pPr marL="4754880" algn="l" defTabSz="594360" rtl="0" eaLnBrk="1" latinLnBrk="0" hangingPunct="1">
      <a:defRPr sz="27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omeyra Sadaghiani" initials="HS" lastIdx="6" clrIdx="0"/>
  <p:cmAuthor id="1" name="Sarah Garcia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FD33E"/>
    <a:srgbClr val="FFFF00"/>
    <a:srgbClr val="0000FF"/>
    <a:srgbClr val="00006A"/>
    <a:srgbClr val="348DA6"/>
    <a:srgbClr val="3EA2C0"/>
    <a:srgbClr val="4AC0E4"/>
    <a:srgbClr val="4FD7D4"/>
    <a:srgbClr val="E85D3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0000" autoAdjust="0"/>
  </p:normalViewPr>
  <p:slideViewPr>
    <p:cSldViewPr>
      <p:cViewPr>
        <p:scale>
          <a:sx n="33" d="100"/>
          <a:sy n="33" d="100"/>
        </p:scale>
        <p:origin x="2634" y="3684"/>
      </p:cViewPr>
      <p:guideLst>
        <p:guide orient="horz" pos="10406"/>
        <p:guide pos="12096"/>
      </p:guideLst>
    </p:cSldViewPr>
  </p:slideViewPr>
  <p:notesTextViewPr>
    <p:cViewPr>
      <p:scale>
        <a:sx n="33" d="100"/>
        <a:sy n="33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diana:1-Sarah%20Garcia:PHY306Fall09-survey:Data:FCI:Phys%20306%20FCI%20fall%2009%205-20%20to%20Sarah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diana:1-Sarah%20Garcia:PHY306Fall09-survey:Data:CLASS%20Survey%20results:PHY%20306%20Fall%2009%20CLASS55-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5"/>
  <c:chart>
    <c:title>
      <c:tx>
        <c:rich>
          <a:bodyPr/>
          <a:lstStyle/>
          <a:p>
            <a:pPr>
              <a:defRPr sz="3200"/>
            </a:pPr>
            <a:r>
              <a:rPr lang="en-US" sz="3200" dirty="0" smtClean="0"/>
              <a:t>FCI</a:t>
            </a:r>
            <a:r>
              <a:rPr lang="en-US" sz="3200" baseline="0" dirty="0" smtClean="0"/>
              <a:t> Gain Vs. Different </a:t>
            </a:r>
            <a:r>
              <a:rPr lang="en-US" sz="3200" dirty="0" smtClean="0"/>
              <a:t>Majors</a:t>
            </a:r>
            <a:endParaRPr lang="en-US" sz="3200" dirty="0"/>
          </a:p>
        </c:rich>
      </c:tx>
      <c:layout>
        <c:manualLayout>
          <c:xMode val="edge"/>
          <c:yMode val="edge"/>
          <c:x val="0.30358857759059221"/>
          <c:y val="1.5384615384615408E-2"/>
        </c:manualLayout>
      </c:layout>
    </c:title>
    <c:plotArea>
      <c:layout>
        <c:manualLayout>
          <c:layoutTarget val="inner"/>
          <c:xMode val="edge"/>
          <c:yMode val="edge"/>
          <c:x val="0.116521699322468"/>
          <c:y val="9.2820512820512846E-2"/>
          <c:w val="0.82966693116848822"/>
          <c:h val="0.52575045427013922"/>
        </c:manualLayout>
      </c:layout>
      <c:barChart>
        <c:barDir val="col"/>
        <c:grouping val="clustered"/>
        <c:ser>
          <c:idx val="0"/>
          <c:order val="0"/>
          <c:tx>
            <c:v>major vs improvement</c:v>
          </c:tx>
          <c:spPr>
            <a:solidFill>
              <a:srgbClr val="3366FF"/>
            </a:solidFill>
          </c:spPr>
          <c:cat>
            <c:strRef>
              <c:f>FCI!$B$41:$B$47</c:f>
              <c:strCache>
                <c:ptCount val="7"/>
                <c:pt idx="0">
                  <c:v>Physics</c:v>
                </c:pt>
                <c:pt idx="1">
                  <c:v>Chemistry</c:v>
                </c:pt>
                <c:pt idx="2">
                  <c:v>History</c:v>
                </c:pt>
                <c:pt idx="3">
                  <c:v>Computer Science</c:v>
                </c:pt>
                <c:pt idx="4">
                  <c:v>Non Science</c:v>
                </c:pt>
                <c:pt idx="5">
                  <c:v>Engineering</c:v>
                </c:pt>
                <c:pt idx="6">
                  <c:v>Undeclared</c:v>
                </c:pt>
              </c:strCache>
            </c:strRef>
          </c:cat>
          <c:val>
            <c:numRef>
              <c:f>FCI!$A$41:$A$47</c:f>
              <c:numCache>
                <c:formatCode>0%</c:formatCode>
                <c:ptCount val="7"/>
                <c:pt idx="0">
                  <c:v>0.28000000000000008</c:v>
                </c:pt>
                <c:pt idx="1">
                  <c:v>0.25</c:v>
                </c:pt>
                <c:pt idx="2">
                  <c:v>0.39000000000000012</c:v>
                </c:pt>
                <c:pt idx="3">
                  <c:v>0.24000000000000005</c:v>
                </c:pt>
                <c:pt idx="4">
                  <c:v>0.38000000000000012</c:v>
                </c:pt>
                <c:pt idx="5">
                  <c:v>0.13</c:v>
                </c:pt>
                <c:pt idx="6">
                  <c:v>0.23</c:v>
                </c:pt>
              </c:numCache>
            </c:numRef>
          </c:val>
        </c:ser>
        <c:axId val="60859520"/>
        <c:axId val="60861440"/>
      </c:barChart>
      <c:catAx>
        <c:axId val="6085952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800"/>
                </a:pPr>
                <a:r>
                  <a:rPr lang="en-US" sz="1800"/>
                  <a:t>Major</a:t>
                </a:r>
              </a:p>
            </c:rich>
          </c:tx>
          <c:layout>
            <c:manualLayout>
              <c:xMode val="edge"/>
              <c:yMode val="edge"/>
              <c:x val="0.93014598465889442"/>
              <c:y val="0.7097435897435902"/>
            </c:manualLayout>
          </c:layout>
        </c:title>
        <c:tickLblPos val="low"/>
        <c:txPr>
          <a:bodyPr rot="-2700000" vert="horz"/>
          <a:lstStyle/>
          <a:p>
            <a:pPr>
              <a:defRPr sz="2400" b="1" i="0" baseline="0">
                <a:latin typeface="Calibri"/>
              </a:defRPr>
            </a:pPr>
            <a:endParaRPr lang="en-US"/>
          </a:p>
        </c:txPr>
        <c:crossAx val="60861440"/>
        <c:crosses val="autoZero"/>
        <c:auto val="1"/>
        <c:lblAlgn val="ctr"/>
        <c:lblOffset val="100"/>
      </c:catAx>
      <c:valAx>
        <c:axId val="60861440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sz="2400"/>
                </a:pPr>
                <a:r>
                  <a:rPr lang="en-US" sz="2400" dirty="0"/>
                  <a:t>Average</a:t>
                </a:r>
                <a:r>
                  <a:rPr lang="en-US" sz="2400" dirty="0" smtClean="0"/>
                  <a:t> Gain</a:t>
                </a:r>
              </a:p>
            </c:rich>
          </c:tx>
          <c:layout/>
        </c:title>
        <c:numFmt formatCode="0%" sourceLinked="1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60859520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5"/>
  <c:chart>
    <c:title>
      <c:tx>
        <c:rich>
          <a:bodyPr/>
          <a:lstStyle/>
          <a:p>
            <a:pPr>
              <a:defRPr sz="3200"/>
            </a:pPr>
            <a:r>
              <a:rPr lang="en-US" sz="3200"/>
              <a:t>Average Percent Shift vs. CLASS Category</a:t>
            </a:r>
          </a:p>
        </c:rich>
      </c:tx>
      <c:layout>
        <c:manualLayout>
          <c:xMode val="edge"/>
          <c:yMode val="edge"/>
          <c:x val="0.18604651162790706"/>
          <c:y val="7.1428571428571425E-2"/>
        </c:manualLayout>
      </c:layout>
    </c:title>
    <c:plotArea>
      <c:layout>
        <c:manualLayout>
          <c:layoutTarget val="inner"/>
          <c:xMode val="edge"/>
          <c:yMode val="edge"/>
          <c:x val="0.10120765427577402"/>
          <c:y val="0.14333333333333306"/>
          <c:w val="0.86745884962054221"/>
          <c:h val="0.83952380952381023"/>
        </c:manualLayout>
      </c:layout>
      <c:barChart>
        <c:barDir val="col"/>
        <c:grouping val="clustered"/>
        <c:ser>
          <c:idx val="0"/>
          <c:order val="0"/>
          <c:cat>
            <c:numRef>
              <c:f>Summary!$K$239:$K$245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cat>
          <c:val>
            <c:numRef>
              <c:f>Summary!$L$239:$L$245</c:f>
              <c:numCache>
                <c:formatCode>General</c:formatCode>
                <c:ptCount val="7"/>
              </c:numCache>
            </c:numRef>
          </c:val>
        </c:ser>
        <c:ser>
          <c:idx val="1"/>
          <c:order val="1"/>
          <c:cat>
            <c:numRef>
              <c:f>Summary!$K$239:$K$245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cat>
          <c:val>
            <c:numRef>
              <c:f>Summary!$M$239:$M$245</c:f>
              <c:numCache>
                <c:formatCode>General</c:formatCode>
                <c:ptCount val="7"/>
              </c:numCache>
            </c:numRef>
          </c:val>
        </c:ser>
        <c:ser>
          <c:idx val="2"/>
          <c:order val="2"/>
          <c:spPr>
            <a:ln>
              <a:noFill/>
            </a:ln>
          </c:spPr>
          <c:dPt>
            <c:idx val="0"/>
            <c:spPr>
              <a:solidFill>
                <a:schemeClr val="bg1">
                  <a:lumMod val="50000"/>
                </a:schemeClr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spPr>
              <a:solidFill>
                <a:srgbClr val="008000"/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spPr>
              <a:solidFill>
                <a:srgbClr val="3366FF"/>
              </a:solidFill>
              <a:ln w="9525" cap="flat" cmpd="sng" algn="ctr">
                <a:noFill/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spPr>
              <a:solidFill>
                <a:srgbClr val="FF142C"/>
              </a:solidFill>
              <a:ln w="9525" cap="flat" cmpd="sng" algn="ctr">
                <a:noFill/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</c:dPt>
          <c:dPt>
            <c:idx val="4"/>
            <c:spPr>
              <a:solidFill>
                <a:srgbClr val="4FD7D4"/>
              </a:solidFill>
              <a:ln>
                <a:noFill/>
              </a:ln>
            </c:spPr>
          </c:dPt>
          <c:dPt>
            <c:idx val="5"/>
            <c:spPr>
              <a:solidFill>
                <a:srgbClr val="0000FF"/>
              </a:solidFill>
              <a:ln>
                <a:noFill/>
              </a:ln>
            </c:spPr>
          </c:dPt>
          <c:dPt>
            <c:idx val="6"/>
            <c:spPr>
              <a:solidFill>
                <a:srgbClr val="CB22D6"/>
              </a:solidFill>
              <a:ln>
                <a:noFill/>
              </a:ln>
            </c:spPr>
          </c:dPt>
          <c:cat>
            <c:numRef>
              <c:f>Summary!$K$239:$K$245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</c:numCache>
            </c:numRef>
          </c:cat>
          <c:val>
            <c:numRef>
              <c:f>Summary!$N$239:$N$245</c:f>
              <c:numCache>
                <c:formatCode>0%</c:formatCode>
                <c:ptCount val="7"/>
                <c:pt idx="0">
                  <c:v>6.0000000000000019E-2</c:v>
                </c:pt>
                <c:pt idx="1">
                  <c:v>0.13</c:v>
                </c:pt>
                <c:pt idx="2">
                  <c:v>0.1</c:v>
                </c:pt>
                <c:pt idx="3">
                  <c:v>-2.0000000000000007E-2</c:v>
                </c:pt>
                <c:pt idx="4">
                  <c:v>2.0000000000000007E-2</c:v>
                </c:pt>
                <c:pt idx="5">
                  <c:v>1.0000000000000004E-2</c:v>
                </c:pt>
                <c:pt idx="6">
                  <c:v>-2.0000000000000007E-2</c:v>
                </c:pt>
              </c:numCache>
            </c:numRef>
          </c:val>
        </c:ser>
        <c:axId val="61230080"/>
        <c:axId val="61240064"/>
      </c:barChart>
      <c:catAx>
        <c:axId val="61230080"/>
        <c:scaling>
          <c:orientation val="minMax"/>
        </c:scaling>
        <c:axPos val="b"/>
        <c:numFmt formatCode="0" sourceLinked="0"/>
        <c:majorTickMark val="in"/>
        <c:tickLblPos val="nextTo"/>
        <c:txPr>
          <a:bodyPr rot="0" vert="horz"/>
          <a:lstStyle/>
          <a:p>
            <a:pPr>
              <a:defRPr sz="1600" b="1"/>
            </a:pPr>
            <a:endParaRPr lang="en-US"/>
          </a:p>
        </c:txPr>
        <c:crossAx val="61240064"/>
        <c:crosses val="autoZero"/>
        <c:auto val="1"/>
        <c:lblAlgn val="ctr"/>
        <c:lblOffset val="100"/>
      </c:catAx>
      <c:valAx>
        <c:axId val="61240064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2600" b="1"/>
                </a:pPr>
                <a:r>
                  <a:rPr lang="en-US" sz="2600" b="1"/>
                  <a:t>Average Percent Shift</a:t>
                </a:r>
              </a:p>
            </c:rich>
          </c:tx>
          <c:layout>
            <c:manualLayout>
              <c:xMode val="edge"/>
              <c:yMode val="edge"/>
              <c:x val="1.8686239801420201E-2"/>
              <c:y val="0.28047343513878908"/>
            </c:manualLayout>
          </c:layout>
        </c:title>
        <c:numFmt formatCode="0%" sourceLinked="0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61230080"/>
        <c:crosses val="autoZero"/>
        <c:crossBetween val="between"/>
      </c:valAx>
    </c:plotArea>
    <c:plotVisOnly val="1"/>
  </c:chart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0.4031</cdr:x>
      <cdr:y>0.88571</cdr:y>
    </cdr:from>
    <cdr:to>
      <cdr:x>0.68515</cdr:x>
      <cdr:y>0.98095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962400" y="4724400"/>
          <a:ext cx="2772496" cy="5080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r"/>
          <a:r>
            <a:rPr lang="en-US" sz="2600" b="1" dirty="0" smtClean="0"/>
            <a:t>CLASS Categories</a:t>
          </a:r>
          <a:endParaRPr lang="en-US" sz="26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94150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18" tIns="46159" rIns="92318" bIns="46159" numCol="1" anchor="t" anchorCtr="0" compatLnSpc="1">
            <a:prstTxWarp prst="textNoShape">
              <a:avLst/>
            </a:prstTxWarp>
          </a:bodyPr>
          <a:lstStyle>
            <a:lvl1pPr defTabSz="92392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22875" y="0"/>
            <a:ext cx="3995738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18" tIns="46159" rIns="92318" bIns="46159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88125"/>
            <a:ext cx="3994150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18" tIns="46159" rIns="92318" bIns="46159" numCol="1" anchor="b" anchorCtr="0" compatLnSpc="1">
            <a:prstTxWarp prst="textNoShape">
              <a:avLst/>
            </a:prstTxWarp>
          </a:bodyPr>
          <a:lstStyle>
            <a:lvl1pPr defTabSz="92392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22875" y="6588125"/>
            <a:ext cx="3995738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18" tIns="46159" rIns="92318" bIns="46159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>
                <a:latin typeface="Arial" charset="0"/>
              </a:defRPr>
            </a:lvl1pPr>
          </a:lstStyle>
          <a:p>
            <a:pPr>
              <a:defRPr/>
            </a:pPr>
            <a:fld id="{4319419D-8363-444E-B5C7-726D6DDF8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95738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22875" y="0"/>
            <a:ext cx="3995738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092450" y="520700"/>
            <a:ext cx="3035300" cy="2600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2338" y="3294063"/>
            <a:ext cx="7375525" cy="312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88125"/>
            <a:ext cx="3995738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22875" y="6588125"/>
            <a:ext cx="3995738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0B50B4C-EB7E-134E-A1B1-3A47D42827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1pPr>
    <a:lvl2pPr marL="59436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2pPr>
    <a:lvl3pPr marL="118872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3pPr>
    <a:lvl4pPr marL="178308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4pPr>
    <a:lvl5pPr marL="237744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5pPr>
    <a:lvl6pPr marL="2971800" algn="l" defTabSz="59436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566160" algn="l" defTabSz="59436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160520" algn="l" defTabSz="59436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754880" algn="l" defTabSz="59436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22381D-6AA2-5543-B3F4-FAC87236F347}" type="slidenum">
              <a:rPr lang="en-US"/>
              <a:pPr/>
              <a:t>1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092450" y="520700"/>
            <a:ext cx="3035300" cy="2600325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79991" y="10225088"/>
            <a:ext cx="32644821" cy="7058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59979" y="18654713"/>
            <a:ext cx="26884842" cy="8410575"/>
          </a:xfrm>
        </p:spPr>
        <p:txBody>
          <a:bodyPr/>
          <a:lstStyle>
            <a:lvl1pPr marL="0" indent="0" algn="ctr">
              <a:buNone/>
              <a:defRPr/>
            </a:lvl1pPr>
            <a:lvl2pPr marL="594360" indent="0" algn="ctr">
              <a:buNone/>
              <a:defRPr/>
            </a:lvl2pPr>
            <a:lvl3pPr marL="1188720" indent="0" algn="ctr">
              <a:buNone/>
              <a:defRPr/>
            </a:lvl3pPr>
            <a:lvl4pPr marL="1783080" indent="0" algn="ctr">
              <a:buNone/>
              <a:defRPr/>
            </a:lvl4pPr>
            <a:lvl5pPr marL="2377440" indent="0" algn="ctr">
              <a:buNone/>
              <a:defRPr/>
            </a:lvl5pPr>
            <a:lvl6pPr marL="2971800" indent="0" algn="ctr">
              <a:buNone/>
              <a:defRPr/>
            </a:lvl6pPr>
            <a:lvl7pPr marL="3566160" indent="0" algn="ctr">
              <a:buNone/>
              <a:defRPr/>
            </a:lvl7pPr>
            <a:lvl8pPr marL="4160520" indent="0" algn="ctr">
              <a:buNone/>
              <a:defRPr/>
            </a:lvl8pPr>
            <a:lvl9pPr marL="47548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6E75D-4CD1-A547-950B-03159FCF47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B9CF2-F071-D143-A388-DB0B060FC4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844221" y="1319213"/>
            <a:ext cx="8639969" cy="280868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20612" y="1319213"/>
            <a:ext cx="25745810" cy="280868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BF11B-4019-AD4C-AA7E-0033FBE0E9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4EA1A-EA64-A944-AE92-E7D25C33B1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3" y="21152645"/>
            <a:ext cx="32644821" cy="6538913"/>
          </a:xfrm>
        </p:spPr>
        <p:txBody>
          <a:bodyPr anchor="t"/>
          <a:lstStyle>
            <a:lvl1pPr algn="l">
              <a:defRPr sz="5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3" y="13951745"/>
            <a:ext cx="32644821" cy="7200900"/>
          </a:xfrm>
        </p:spPr>
        <p:txBody>
          <a:bodyPr anchor="b"/>
          <a:lstStyle>
            <a:lvl1pPr marL="0" indent="0">
              <a:buNone/>
              <a:defRPr sz="2600"/>
            </a:lvl1pPr>
            <a:lvl2pPr marL="594360" indent="0">
              <a:buNone/>
              <a:defRPr sz="2300"/>
            </a:lvl2pPr>
            <a:lvl3pPr marL="1188720" indent="0">
              <a:buNone/>
              <a:defRPr sz="2100"/>
            </a:lvl3pPr>
            <a:lvl4pPr marL="1783080" indent="0">
              <a:buNone/>
              <a:defRPr sz="1800"/>
            </a:lvl4pPr>
            <a:lvl5pPr marL="2377440" indent="0">
              <a:buNone/>
              <a:defRPr sz="1800"/>
            </a:lvl5pPr>
            <a:lvl6pPr marL="2971800" indent="0">
              <a:buNone/>
              <a:defRPr sz="1800"/>
            </a:lvl6pPr>
            <a:lvl7pPr marL="3566160" indent="0">
              <a:buNone/>
              <a:defRPr sz="1800"/>
            </a:lvl7pPr>
            <a:lvl8pPr marL="4160520" indent="0">
              <a:buNone/>
              <a:defRPr sz="1800"/>
            </a:lvl8pPr>
            <a:lvl9pPr marL="4754880" indent="0">
              <a:buNone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147D6-E790-4A4F-A88F-858149A5F1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611" y="7681913"/>
            <a:ext cx="17192889" cy="21724145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91301" y="7681913"/>
            <a:ext cx="17192890" cy="21724145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26F2D-4200-CD42-A3FF-37A32CEBE9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611" y="7367588"/>
            <a:ext cx="16968788" cy="3071813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94360" indent="0">
              <a:buNone/>
              <a:defRPr sz="2600" b="1"/>
            </a:lvl2pPr>
            <a:lvl3pPr marL="1188720" indent="0">
              <a:buNone/>
              <a:defRPr sz="2300" b="1"/>
            </a:lvl3pPr>
            <a:lvl4pPr marL="1783080" indent="0">
              <a:buNone/>
              <a:defRPr sz="2100" b="1"/>
            </a:lvl4pPr>
            <a:lvl5pPr marL="2377440" indent="0">
              <a:buNone/>
              <a:defRPr sz="2100" b="1"/>
            </a:lvl5pPr>
            <a:lvl6pPr marL="2971800" indent="0">
              <a:buNone/>
              <a:defRPr sz="2100" b="1"/>
            </a:lvl6pPr>
            <a:lvl7pPr marL="3566160" indent="0">
              <a:buNone/>
              <a:defRPr sz="2100" b="1"/>
            </a:lvl7pPr>
            <a:lvl8pPr marL="4160520" indent="0">
              <a:buNone/>
              <a:defRPr sz="2100" b="1"/>
            </a:lvl8pPr>
            <a:lvl9pPr marL="4754880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611" y="10439400"/>
            <a:ext cx="16968788" cy="18966657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846" y="7367588"/>
            <a:ext cx="16974344" cy="3071813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94360" indent="0">
              <a:buNone/>
              <a:defRPr sz="2600" b="1"/>
            </a:lvl2pPr>
            <a:lvl3pPr marL="1188720" indent="0">
              <a:buNone/>
              <a:defRPr sz="2300" b="1"/>
            </a:lvl3pPr>
            <a:lvl4pPr marL="1783080" indent="0">
              <a:buNone/>
              <a:defRPr sz="2100" b="1"/>
            </a:lvl4pPr>
            <a:lvl5pPr marL="2377440" indent="0">
              <a:buNone/>
              <a:defRPr sz="2100" b="1"/>
            </a:lvl5pPr>
            <a:lvl6pPr marL="2971800" indent="0">
              <a:buNone/>
              <a:defRPr sz="2100" b="1"/>
            </a:lvl6pPr>
            <a:lvl7pPr marL="3566160" indent="0">
              <a:buNone/>
              <a:defRPr sz="2100" b="1"/>
            </a:lvl7pPr>
            <a:lvl8pPr marL="4160520" indent="0">
              <a:buNone/>
              <a:defRPr sz="2100" b="1"/>
            </a:lvl8pPr>
            <a:lvl9pPr marL="4754880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846" y="10439400"/>
            <a:ext cx="16974344" cy="18966657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AEE93C-7145-E848-AC7F-13FA51B020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748CF-C666-AD42-9CD7-86809AAC78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7B6C2-5283-9042-AB01-E63348D31A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611" y="1309688"/>
            <a:ext cx="12634913" cy="557927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4840" y="1309688"/>
            <a:ext cx="21469350" cy="28096370"/>
          </a:xfrm>
        </p:spPr>
        <p:txBody>
          <a:bodyPr/>
          <a:lstStyle>
            <a:lvl1pPr>
              <a:defRPr sz="42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611" y="6888957"/>
            <a:ext cx="12634913" cy="22517100"/>
          </a:xfrm>
        </p:spPr>
        <p:txBody>
          <a:bodyPr/>
          <a:lstStyle>
            <a:lvl1pPr marL="0" indent="0">
              <a:buNone/>
              <a:defRPr sz="1800"/>
            </a:lvl1pPr>
            <a:lvl2pPr marL="594360" indent="0">
              <a:buNone/>
              <a:defRPr sz="1600"/>
            </a:lvl2pPr>
            <a:lvl3pPr marL="1188720" indent="0">
              <a:buNone/>
              <a:defRPr sz="1300"/>
            </a:lvl3pPr>
            <a:lvl4pPr marL="1783080" indent="0">
              <a:buNone/>
              <a:defRPr sz="1200"/>
            </a:lvl4pPr>
            <a:lvl5pPr marL="2377440" indent="0">
              <a:buNone/>
              <a:defRPr sz="1200"/>
            </a:lvl5pPr>
            <a:lvl6pPr marL="2971800" indent="0">
              <a:buNone/>
              <a:defRPr sz="1200"/>
            </a:lvl6pPr>
            <a:lvl7pPr marL="3566160" indent="0">
              <a:buNone/>
              <a:defRPr sz="1200"/>
            </a:lvl7pPr>
            <a:lvl8pPr marL="4160520" indent="0">
              <a:buNone/>
              <a:defRPr sz="1200"/>
            </a:lvl8pPr>
            <a:lvl9pPr marL="4754880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10FC0-A2B1-CB45-9A41-3F99117334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6867" y="23043358"/>
            <a:ext cx="23043621" cy="2719388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6867" y="2940845"/>
            <a:ext cx="23043621" cy="19752468"/>
          </a:xfrm>
        </p:spPr>
        <p:txBody>
          <a:bodyPr/>
          <a:lstStyle>
            <a:lvl1pPr marL="0" indent="0">
              <a:buNone/>
              <a:defRPr sz="4200"/>
            </a:lvl1pPr>
            <a:lvl2pPr marL="594360" indent="0">
              <a:buNone/>
              <a:defRPr sz="3600"/>
            </a:lvl2pPr>
            <a:lvl3pPr marL="1188720" indent="0">
              <a:buNone/>
              <a:defRPr sz="3100"/>
            </a:lvl3pPr>
            <a:lvl4pPr marL="1783080" indent="0">
              <a:buNone/>
              <a:defRPr sz="2600"/>
            </a:lvl4pPr>
            <a:lvl5pPr marL="2377440" indent="0">
              <a:buNone/>
              <a:defRPr sz="2600"/>
            </a:lvl5pPr>
            <a:lvl6pPr marL="2971800" indent="0">
              <a:buNone/>
              <a:defRPr sz="2600"/>
            </a:lvl6pPr>
            <a:lvl7pPr marL="3566160" indent="0">
              <a:buNone/>
              <a:defRPr sz="2600"/>
            </a:lvl7pPr>
            <a:lvl8pPr marL="4160520" indent="0">
              <a:buNone/>
              <a:defRPr sz="2600"/>
            </a:lvl8pPr>
            <a:lvl9pPr marL="4754880" indent="0">
              <a:buNone/>
              <a:defRPr sz="26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6867" y="25762745"/>
            <a:ext cx="23043621" cy="3864768"/>
          </a:xfrm>
        </p:spPr>
        <p:txBody>
          <a:bodyPr/>
          <a:lstStyle>
            <a:lvl1pPr marL="0" indent="0">
              <a:buNone/>
              <a:defRPr sz="1800"/>
            </a:lvl1pPr>
            <a:lvl2pPr marL="594360" indent="0">
              <a:buNone/>
              <a:defRPr sz="1600"/>
            </a:lvl2pPr>
            <a:lvl3pPr marL="1188720" indent="0">
              <a:buNone/>
              <a:defRPr sz="1300"/>
            </a:lvl3pPr>
            <a:lvl4pPr marL="1783080" indent="0">
              <a:buNone/>
              <a:defRPr sz="1200"/>
            </a:lvl4pPr>
            <a:lvl5pPr marL="2377440" indent="0">
              <a:buNone/>
              <a:defRPr sz="1200"/>
            </a:lvl5pPr>
            <a:lvl6pPr marL="2971800" indent="0">
              <a:buNone/>
              <a:defRPr sz="1200"/>
            </a:lvl6pPr>
            <a:lvl7pPr marL="3566160" indent="0">
              <a:buNone/>
              <a:defRPr sz="1200"/>
            </a:lvl7pPr>
            <a:lvl8pPr marL="4160520" indent="0">
              <a:buNone/>
              <a:defRPr sz="1200"/>
            </a:lvl8pPr>
            <a:lvl9pPr marL="4754880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65E69-8938-E04B-8FCB-F575AE47EF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20612" y="1319213"/>
            <a:ext cx="34563579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07541" tIns="203770" rIns="407541" bIns="20377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20612" y="7681913"/>
            <a:ext cx="34563579" cy="21724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07541" tIns="203770" rIns="407541" bIns="2037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20612" y="29977557"/>
            <a:ext cx="896037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41" tIns="203770" rIns="407541" bIns="203770" numCol="1" anchor="t" anchorCtr="0" compatLnSpc="1">
            <a:prstTxWarp prst="textNoShape">
              <a:avLst/>
            </a:prstTxWarp>
          </a:bodyPr>
          <a:lstStyle>
            <a:lvl1pPr>
              <a:defRPr sz="6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122012" y="29977557"/>
            <a:ext cx="1216077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41" tIns="203770" rIns="407541" bIns="203770" numCol="1" anchor="t" anchorCtr="0" compatLnSpc="1">
            <a:prstTxWarp prst="textNoShape">
              <a:avLst/>
            </a:prstTxWarp>
          </a:bodyPr>
          <a:lstStyle>
            <a:lvl1pPr algn="ctr">
              <a:defRPr sz="6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7523812" y="29977557"/>
            <a:ext cx="896037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07541" tIns="203770" rIns="407541" bIns="203770" numCol="1" anchor="t" anchorCtr="0" compatLnSpc="1">
            <a:prstTxWarp prst="textNoShape">
              <a:avLst/>
            </a:prstTxWarp>
          </a:bodyPr>
          <a:lstStyle>
            <a:lvl1pPr algn="r">
              <a:defRPr sz="6200">
                <a:latin typeface="Arial" charset="0"/>
              </a:defRPr>
            </a:lvl1pPr>
          </a:lstStyle>
          <a:p>
            <a:pPr>
              <a:defRPr/>
            </a:pPr>
            <a:fld id="{9A7DE59C-732F-5A4D-B48B-71072CDEA8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075907" rtl="0" eaLnBrk="0" fontAlgn="base" hangingPunct="0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defTabSz="4075907" rtl="0" eaLnBrk="0" fontAlgn="base" hangingPunct="0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2pPr>
      <a:lvl3pPr algn="ctr" defTabSz="4075907" rtl="0" eaLnBrk="0" fontAlgn="base" hangingPunct="0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3pPr>
      <a:lvl4pPr algn="ctr" defTabSz="4075907" rtl="0" eaLnBrk="0" fontAlgn="base" hangingPunct="0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4pPr>
      <a:lvl5pPr algn="ctr" defTabSz="4075907" rtl="0" eaLnBrk="0" fontAlgn="base" hangingPunct="0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pitchFamily="-107" charset="0"/>
          <a:ea typeface="ＭＳ Ｐゴシック" pitchFamily="-107" charset="-128"/>
          <a:cs typeface="ＭＳ Ｐゴシック" pitchFamily="-107" charset="-128"/>
        </a:defRPr>
      </a:lvl5pPr>
      <a:lvl6pPr marL="594360" algn="ctr" defTabSz="4075907" rtl="0" fontAlgn="base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pitchFamily="-107" charset="0"/>
        </a:defRPr>
      </a:lvl6pPr>
      <a:lvl7pPr marL="1188720" algn="ctr" defTabSz="4075907" rtl="0" fontAlgn="base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pitchFamily="-107" charset="0"/>
        </a:defRPr>
      </a:lvl7pPr>
      <a:lvl8pPr marL="1783080" algn="ctr" defTabSz="4075907" rtl="0" fontAlgn="base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pitchFamily="-107" charset="0"/>
        </a:defRPr>
      </a:lvl8pPr>
      <a:lvl9pPr marL="2377440" algn="ctr" defTabSz="4075907" rtl="0" fontAlgn="base">
        <a:spcBef>
          <a:spcPct val="0"/>
        </a:spcBef>
        <a:spcAft>
          <a:spcPct val="0"/>
        </a:spcAft>
        <a:defRPr sz="19600">
          <a:solidFill>
            <a:schemeClr val="tx2"/>
          </a:solidFill>
          <a:latin typeface="Arial" pitchFamily="-107" charset="0"/>
        </a:defRPr>
      </a:lvl9pPr>
    </p:titleStyle>
    <p:bodyStyle>
      <a:lvl1pPr marL="1529239" indent="-1529239" algn="l" defTabSz="4075907" rtl="0" eaLnBrk="0" fontAlgn="base" hangingPunct="0">
        <a:spcBef>
          <a:spcPct val="20000"/>
        </a:spcBef>
        <a:spcAft>
          <a:spcPct val="0"/>
        </a:spcAft>
        <a:buChar char="•"/>
        <a:defRPr sz="143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3310255" indent="-1273334" algn="l" defTabSz="4075907" rtl="0" eaLnBrk="0" fontAlgn="base" hangingPunct="0">
        <a:spcBef>
          <a:spcPct val="20000"/>
        </a:spcBef>
        <a:spcAft>
          <a:spcPct val="0"/>
        </a:spcAft>
        <a:buChar char="–"/>
        <a:defRPr sz="12500">
          <a:solidFill>
            <a:schemeClr val="tx1"/>
          </a:solidFill>
          <a:latin typeface="+mn-lt"/>
          <a:ea typeface="ＭＳ Ｐゴシック" pitchFamily="-107" charset="-128"/>
        </a:defRPr>
      </a:lvl2pPr>
      <a:lvl3pPr marL="5093335" indent="-1017429" algn="l" defTabSz="4075907" rtl="0" eaLnBrk="0" fontAlgn="base" hangingPunct="0">
        <a:spcBef>
          <a:spcPct val="20000"/>
        </a:spcBef>
        <a:spcAft>
          <a:spcPct val="0"/>
        </a:spcAft>
        <a:buChar char="•"/>
        <a:defRPr sz="10700">
          <a:solidFill>
            <a:schemeClr val="tx1"/>
          </a:solidFill>
          <a:latin typeface="+mn-lt"/>
          <a:ea typeface="ＭＳ Ｐゴシック" pitchFamily="-107" charset="-128"/>
        </a:defRPr>
      </a:lvl3pPr>
      <a:lvl4pPr marL="7132320" indent="-1019493" algn="l" defTabSz="4075907" rtl="0" eaLnBrk="0" fontAlgn="base" hangingPunct="0">
        <a:spcBef>
          <a:spcPct val="20000"/>
        </a:spcBef>
        <a:spcAft>
          <a:spcPct val="0"/>
        </a:spcAft>
        <a:buChar char="–"/>
        <a:defRPr sz="9000">
          <a:solidFill>
            <a:schemeClr val="tx1"/>
          </a:solidFill>
          <a:latin typeface="+mn-lt"/>
          <a:ea typeface="ＭＳ Ｐゴシック" pitchFamily="-107" charset="-128"/>
        </a:defRPr>
      </a:lvl4pPr>
      <a:lvl5pPr marL="9169242" indent="-1017429" algn="l" defTabSz="4075907" rtl="0" eaLnBrk="0" fontAlgn="base" hangingPunct="0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  <a:ea typeface="ＭＳ Ｐゴシック" pitchFamily="-107" charset="-128"/>
        </a:defRPr>
      </a:lvl5pPr>
      <a:lvl6pPr marL="9763602" indent="-1017429" algn="l" defTabSz="4075907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  <a:ea typeface="ＭＳ Ｐゴシック" pitchFamily="-107" charset="-128"/>
        </a:defRPr>
      </a:lvl6pPr>
      <a:lvl7pPr marL="10357962" indent="-1017429" algn="l" defTabSz="4075907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  <a:ea typeface="ＭＳ Ｐゴシック" pitchFamily="-107" charset="-128"/>
        </a:defRPr>
      </a:lvl7pPr>
      <a:lvl8pPr marL="10952322" indent="-1017429" algn="l" defTabSz="4075907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  <a:ea typeface="ＭＳ Ｐゴシック" pitchFamily="-107" charset="-128"/>
        </a:defRPr>
      </a:lvl8pPr>
      <a:lvl9pPr marL="11546682" indent="-1017429" algn="l" defTabSz="4075907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  <a:ea typeface="ＭＳ Ｐゴシック" pitchFamily="-107" charset="-128"/>
        </a:defRPr>
      </a:lvl9pPr>
    </p:bodyStyle>
    <p:otherStyle>
      <a:defPPr>
        <a:defRPr lang="en-US"/>
      </a:defPPr>
      <a:lvl1pPr marL="0" algn="l" defTabSz="594360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algn="l" defTabSz="594360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88720" algn="l" defTabSz="594360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83080" algn="l" defTabSz="594360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77440" algn="l" defTabSz="594360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71800" algn="l" defTabSz="594360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algn="l" defTabSz="594360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60520" algn="l" defTabSz="594360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54880" algn="l" defTabSz="594360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chart" Target="../charts/chart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2.pn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Vertical Scroll 43"/>
          <p:cNvSpPr>
            <a:spLocks noChangeArrowheads="1"/>
          </p:cNvSpPr>
          <p:nvPr/>
        </p:nvSpPr>
        <p:spPr bwMode="auto">
          <a:xfrm>
            <a:off x="800100" y="15316200"/>
            <a:ext cx="11645900" cy="6286500"/>
          </a:xfrm>
          <a:prstGeom prst="verticalScroll">
            <a:avLst>
              <a:gd name="adj" fmla="val 12500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118872" tIns="59436" rIns="118872" bIns="59436">
            <a:prstTxWarp prst="textNoShape">
              <a:avLst/>
            </a:prstTxWarp>
          </a:bodyPr>
          <a:lstStyle/>
          <a:p>
            <a:pPr defTabSz="4075907"/>
            <a:endParaRPr lang="en-US" dirty="0"/>
          </a:p>
        </p:txBody>
      </p:sp>
      <p:sp>
        <p:nvSpPr>
          <p:cNvPr id="15363" name="Rectangle 73"/>
          <p:cNvSpPr>
            <a:spLocks noChangeArrowheads="1"/>
          </p:cNvSpPr>
          <p:nvPr/>
        </p:nvSpPr>
        <p:spPr bwMode="auto">
          <a:xfrm>
            <a:off x="12801600" y="5791200"/>
            <a:ext cx="12179300" cy="263271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lIns="118872" tIns="59436" rIns="118872" bIns="59436">
            <a:prstTxWarp prst="textNoShape">
              <a:avLst/>
            </a:prstTxWarp>
          </a:bodyPr>
          <a:lstStyle/>
          <a:p>
            <a:pPr defTabSz="4075907"/>
            <a:endParaRPr lang="en-US" dirty="0"/>
          </a:p>
        </p:txBody>
      </p:sp>
      <p:sp>
        <p:nvSpPr>
          <p:cNvPr id="15366" name="Rectangle 4"/>
          <p:cNvSpPr>
            <a:spLocks noChangeArrowheads="1"/>
          </p:cNvSpPr>
          <p:nvPr/>
        </p:nvSpPr>
        <p:spPr bwMode="auto">
          <a:xfrm>
            <a:off x="3556000" y="990600"/>
            <a:ext cx="34048700" cy="2319735"/>
          </a:xfrm>
          <a:prstGeom prst="rect">
            <a:avLst/>
          </a:prstGeom>
          <a:solidFill>
            <a:srgbClr val="1B9D15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lIns="407541" tIns="203770" rIns="407541" bIns="203770" anchor="b">
            <a:prstTxWarp prst="textNoShape">
              <a:avLst/>
            </a:prstTxWarp>
            <a:spAutoFit/>
          </a:bodyPr>
          <a:lstStyle/>
          <a:p>
            <a:pPr algn="ctr">
              <a:defRPr/>
            </a:pPr>
            <a:r>
              <a:rPr lang="en-US" sz="6200" dirty="0">
                <a:solidFill>
                  <a:schemeClr val="bg1"/>
                </a:solidFill>
              </a:rPr>
              <a:t>The Impact of the History of Physics on Student Attitude and Conceptual Understanding of Physics</a:t>
            </a:r>
          </a:p>
        </p:txBody>
      </p:sp>
      <p:sp>
        <p:nvSpPr>
          <p:cNvPr id="15367" name="Rectangle 119"/>
          <p:cNvSpPr>
            <a:spLocks noChangeArrowheads="1"/>
          </p:cNvSpPr>
          <p:nvPr/>
        </p:nvSpPr>
        <p:spPr bwMode="auto">
          <a:xfrm>
            <a:off x="622301" y="838200"/>
            <a:ext cx="37045371" cy="312801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lIns="118872" tIns="59436" rIns="118872" bIns="59436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8" name="Line 121"/>
          <p:cNvSpPr>
            <a:spLocks noChangeShapeType="1"/>
          </p:cNvSpPr>
          <p:nvPr/>
        </p:nvSpPr>
        <p:spPr bwMode="auto">
          <a:xfrm>
            <a:off x="685800" y="5638800"/>
            <a:ext cx="369570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118872" tIns="59436" rIns="118872" bIns="59436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9" name="Rectangle 137"/>
          <p:cNvSpPr>
            <a:spLocks noChangeArrowheads="1"/>
          </p:cNvSpPr>
          <p:nvPr/>
        </p:nvSpPr>
        <p:spPr bwMode="auto">
          <a:xfrm>
            <a:off x="977900" y="6507387"/>
            <a:ext cx="11379200" cy="7458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885" tIns="50943" rIns="101885" bIns="50943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3100" dirty="0" smtClean="0">
                <a:latin typeface="Times New Roman" charset="0"/>
                <a:ea typeface="Times New Roman" charset="0"/>
                <a:cs typeface="Times New Roman" charset="0"/>
              </a:rPr>
              <a:t>Often the pre and posttest show negative shift in introductory physics student attitude and interest in learning physics [1].  If the mathematical aspects of introductory physics courses bombard students with equations and calculations, some students</a:t>
            </a:r>
            <a:r>
              <a:rPr lang="en-US" sz="3100" dirty="0">
                <a:latin typeface="Times New Roman" charset="0"/>
                <a:ea typeface="Times New Roman" charset="0"/>
                <a:cs typeface="Times New Roman" charset="0"/>
              </a:rPr>
              <a:t>,</a:t>
            </a:r>
            <a:r>
              <a:rPr lang="en-US" sz="3100" dirty="0" smtClean="0">
                <a:latin typeface="Times New Roman" charset="0"/>
                <a:ea typeface="Times New Roman" charset="0"/>
                <a:cs typeface="Times New Roman" charset="0"/>
              </a:rPr>
              <a:t> especially </a:t>
            </a:r>
            <a:r>
              <a:rPr lang="en-US" sz="3100" dirty="0">
                <a:latin typeface="Times New Roman" charset="0"/>
                <a:ea typeface="Times New Roman" charset="0"/>
                <a:cs typeface="Times New Roman" charset="0"/>
              </a:rPr>
              <a:t>those with little to no background in science or math,  can either lose interest in the class or just get </a:t>
            </a:r>
            <a:r>
              <a:rPr lang="en-US" sz="3100" dirty="0" smtClean="0">
                <a:latin typeface="Times New Roman" charset="0"/>
                <a:ea typeface="Times New Roman" charset="0"/>
                <a:cs typeface="Times New Roman" charset="0"/>
              </a:rPr>
              <a:t>lost.</a:t>
            </a:r>
          </a:p>
          <a:p>
            <a:pPr algn="just"/>
            <a:endParaRPr lang="en-US" sz="1300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pPr algn="just"/>
            <a:r>
              <a:rPr lang="en-US" sz="3100" dirty="0" smtClean="0">
                <a:latin typeface="Times New Roman" charset="0"/>
                <a:ea typeface="Times New Roman" charset="0"/>
                <a:cs typeface="Times New Roman" charset="0"/>
              </a:rPr>
              <a:t>Some studies have suggested the use </a:t>
            </a:r>
            <a:r>
              <a:rPr lang="en-US" sz="3100" dirty="0">
                <a:latin typeface="Times New Roman" charset="0"/>
                <a:ea typeface="Times New Roman" charset="0"/>
                <a:cs typeface="Times New Roman" charset="0"/>
              </a:rPr>
              <a:t>of</a:t>
            </a:r>
            <a:r>
              <a:rPr lang="en-US" sz="3100" dirty="0" smtClean="0">
                <a:latin typeface="Times New Roman" charset="0"/>
                <a:ea typeface="Times New Roman" charset="0"/>
                <a:cs typeface="Times New Roman" charset="0"/>
              </a:rPr>
              <a:t> the history </a:t>
            </a:r>
            <a:r>
              <a:rPr lang="en-US" sz="3100" dirty="0">
                <a:latin typeface="Times New Roman" charset="0"/>
                <a:ea typeface="Times New Roman" charset="0"/>
                <a:cs typeface="Times New Roman" charset="0"/>
              </a:rPr>
              <a:t>of physics</a:t>
            </a:r>
            <a:r>
              <a:rPr lang="en-US" sz="3100" dirty="0" smtClean="0">
                <a:latin typeface="Times New Roman" charset="0"/>
                <a:ea typeface="Times New Roman" charset="0"/>
                <a:cs typeface="Times New Roman" charset="0"/>
              </a:rPr>
              <a:t> in teaching the concepts can influence student overall interest in learning science [2] [3]. </a:t>
            </a:r>
            <a:r>
              <a:rPr lang="en-US" sz="3100" dirty="0">
                <a:latin typeface="Times New Roman" charset="0"/>
                <a:ea typeface="Times New Roman" charset="0"/>
                <a:cs typeface="Times New Roman" charset="0"/>
              </a:rPr>
              <a:t>We have also investigated this technique to measure students learning of basic Newtonian</a:t>
            </a:r>
            <a:r>
              <a:rPr lang="en-US" sz="3100" dirty="0" smtClean="0">
                <a:latin typeface="Times New Roman" charset="0"/>
                <a:ea typeface="Times New Roman" charset="0"/>
                <a:cs typeface="Times New Roman" charset="0"/>
              </a:rPr>
              <a:t> Mechanics </a:t>
            </a:r>
            <a:r>
              <a:rPr lang="en-US" sz="3100" dirty="0">
                <a:latin typeface="Times New Roman" charset="0"/>
                <a:ea typeface="Times New Roman" charset="0"/>
                <a:cs typeface="Times New Roman" charset="0"/>
              </a:rPr>
              <a:t>in the context</a:t>
            </a:r>
            <a:r>
              <a:rPr lang="en-US" sz="3100" dirty="0" smtClean="0">
                <a:latin typeface="Times New Roman" charset="0"/>
                <a:ea typeface="Times New Roman" charset="0"/>
                <a:cs typeface="Times New Roman" charset="0"/>
              </a:rPr>
              <a:t> of a </a:t>
            </a:r>
            <a:r>
              <a:rPr lang="en-US" sz="3100" dirty="0">
                <a:latin typeface="Times New Roman" charset="0"/>
                <a:ea typeface="Times New Roman" charset="0"/>
                <a:cs typeface="Times New Roman" charset="0"/>
              </a:rPr>
              <a:t>course on the history </a:t>
            </a:r>
            <a:r>
              <a:rPr lang="en-US" sz="3100" dirty="0" smtClean="0">
                <a:latin typeface="Times New Roman" charset="0"/>
                <a:ea typeface="Times New Roman" charset="0"/>
                <a:cs typeface="Times New Roman" charset="0"/>
              </a:rPr>
              <a:t>and </a:t>
            </a:r>
            <a:r>
              <a:rPr lang="en-US" sz="3100" dirty="0">
                <a:latin typeface="Times New Roman" charset="0"/>
                <a:ea typeface="Times New Roman" charset="0"/>
                <a:cs typeface="Times New Roman" charset="0"/>
              </a:rPr>
              <a:t>the development of</a:t>
            </a:r>
            <a:r>
              <a:rPr lang="en-US" sz="3100" dirty="0" smtClean="0">
                <a:latin typeface="Times New Roman" charset="0"/>
                <a:ea typeface="Times New Roman" charset="0"/>
                <a:cs typeface="Times New Roman" charset="0"/>
              </a:rPr>
              <a:t> scientific ideas </a:t>
            </a:r>
            <a:r>
              <a:rPr lang="en-US" sz="3100" dirty="0">
                <a:latin typeface="Times New Roman" charset="0"/>
                <a:ea typeface="Times New Roman" charset="0"/>
                <a:cs typeface="Times New Roman" charset="0"/>
              </a:rPr>
              <a:t>from Aristotelian to Newtonian </a:t>
            </a:r>
            <a:r>
              <a:rPr lang="en-US" sz="3100" dirty="0" smtClean="0">
                <a:latin typeface="Times New Roman" charset="0"/>
                <a:ea typeface="Times New Roman" charset="0"/>
                <a:cs typeface="Times New Roman" charset="0"/>
              </a:rPr>
              <a:t>mechanics. Would </a:t>
            </a:r>
            <a:r>
              <a:rPr lang="en-US" sz="3100" dirty="0">
                <a:latin typeface="Times New Roman" charset="0"/>
                <a:ea typeface="Times New Roman" charset="0"/>
                <a:cs typeface="Times New Roman" charset="0"/>
              </a:rPr>
              <a:t>it help with conceptual understanding of some everyday physics experience? Would it shift student attitude and opinion of learning physics as well as creating an appreciation of the science?</a:t>
            </a:r>
            <a:r>
              <a:rPr lang="en-US" sz="3100" dirty="0" smtClean="0">
                <a:latin typeface="Times New Roman" charset="0"/>
                <a:ea typeface="Times New Roman" charset="0"/>
                <a:cs typeface="Times New Roman" charset="0"/>
              </a:rPr>
              <a:t>  </a:t>
            </a:r>
            <a:endParaRPr lang="en-US" sz="31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" name="Text Box 915"/>
          <p:cNvSpPr txBox="1">
            <a:spLocks noChangeArrowheads="1"/>
          </p:cNvSpPr>
          <p:nvPr/>
        </p:nvSpPr>
        <p:spPr bwMode="auto">
          <a:xfrm>
            <a:off x="3597539" y="3459171"/>
            <a:ext cx="33969061" cy="2103429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  <a:effectLst>
            <a:glow rad="101600">
              <a:srgbClr val="FFFF00">
                <a:alpha val="75000"/>
              </a:srgbClr>
            </a:glo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lIns="101885" tIns="50943" rIns="101885" bIns="50943">
            <a:prstTxWarp prst="textNoShape">
              <a:avLst/>
            </a:prstTxWarp>
            <a:spAutoFit/>
          </a:bodyPr>
          <a:lstStyle/>
          <a:p>
            <a:pPr algn="ctr" defTabSz="4075907">
              <a:defRPr/>
            </a:pPr>
            <a:r>
              <a:rPr lang="en-US" sz="4700" dirty="0"/>
              <a:t>SARAH GARCIA, APRIL HANKINS &amp; HOMEYRA R. SADAGHIANI</a:t>
            </a:r>
          </a:p>
          <a:p>
            <a:pPr algn="ctr" defTabSz="4075907">
              <a:defRPr/>
            </a:pPr>
            <a:r>
              <a:rPr lang="en-US" sz="4700" dirty="0"/>
              <a:t>Department of Physics, California State Polytechnic University, Pomona, CA</a:t>
            </a:r>
          </a:p>
          <a:p>
            <a:pPr algn="ctr" defTabSz="4075907">
              <a:defRPr/>
            </a:pPr>
            <a:r>
              <a:rPr lang="en-US" sz="3600" dirty="0" err="1"/>
              <a:t>sarahcgarcia@csupomona.edu</a:t>
            </a:r>
            <a:r>
              <a:rPr lang="en-US" sz="3600" dirty="0"/>
              <a:t>, </a:t>
            </a:r>
            <a:r>
              <a:rPr lang="en-US" sz="3600" dirty="0" err="1"/>
              <a:t>ajhankins@csupomona.edu</a:t>
            </a:r>
            <a:r>
              <a:rPr lang="en-US" sz="3600" dirty="0"/>
              <a:t>, </a:t>
            </a:r>
            <a:r>
              <a:rPr lang="en-US" sz="3600" dirty="0" err="1"/>
              <a:t>hrsadaghiani@csupomona.edu</a:t>
            </a:r>
            <a:endParaRPr lang="en-US" sz="3600" dirty="0"/>
          </a:p>
        </p:txBody>
      </p:sp>
      <p:sp>
        <p:nvSpPr>
          <p:cNvPr id="15373" name="Text Box 1272"/>
          <p:cNvSpPr txBox="1">
            <a:spLocks noChangeArrowheads="1"/>
          </p:cNvSpPr>
          <p:nvPr/>
        </p:nvSpPr>
        <p:spPr bwMode="auto">
          <a:xfrm>
            <a:off x="977900" y="5679281"/>
            <a:ext cx="11023600" cy="826156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rgbClr val="008000">
                <a:alpha val="43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lIns="101885" tIns="50943" rIns="101885" bIns="50943">
            <a:prstTxWarp prst="textNoShape">
              <a:avLst/>
            </a:prstTxWarp>
            <a:spAutoFit/>
          </a:bodyPr>
          <a:lstStyle/>
          <a:p>
            <a:pPr defTabSz="1019493" eaLnBrk="0" hangingPunct="0"/>
            <a:r>
              <a:rPr lang="en-US" sz="4700" b="1" i="1" u="sng" dirty="0">
                <a:solidFill>
                  <a:srgbClr val="FFFFFF"/>
                </a:solidFill>
              </a:rPr>
              <a:t>INTRODUCTION</a:t>
            </a:r>
          </a:p>
        </p:txBody>
      </p:sp>
      <p:sp>
        <p:nvSpPr>
          <p:cNvPr id="15374" name="Text Box 1313"/>
          <p:cNvSpPr txBox="1">
            <a:spLocks noChangeArrowheads="1"/>
          </p:cNvSpPr>
          <p:nvPr/>
        </p:nvSpPr>
        <p:spPr bwMode="auto">
          <a:xfrm>
            <a:off x="25247600" y="6553200"/>
            <a:ext cx="11912600" cy="1275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8872" tIns="59436" rIns="118872" bIns="59436">
            <a:prstTxWarp prst="textNoShape">
              <a:avLst/>
            </a:prstTxWarp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3100" b="1" dirty="0" smtClean="0">
                <a:latin typeface="Times New Roman"/>
                <a:cs typeface="Times New Roman"/>
              </a:rPr>
              <a:t>Conceptual Gain:</a:t>
            </a:r>
          </a:p>
          <a:p>
            <a:pPr algn="just">
              <a:spcAft>
                <a:spcPts val="0"/>
              </a:spcAft>
            </a:pPr>
            <a:endParaRPr lang="en-US" sz="3100" b="1" dirty="0" smtClean="0">
              <a:latin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en-US" sz="3100" b="1" dirty="0" smtClean="0">
              <a:latin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en-US" sz="3100" dirty="0" smtClean="0">
              <a:latin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en-US" sz="3100" dirty="0" smtClean="0">
              <a:latin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3100" b="1" dirty="0" smtClean="0">
                <a:latin typeface="Times New Roman"/>
                <a:cs typeface="Times New Roman"/>
              </a:rPr>
              <a:t>Figure 1 </a:t>
            </a:r>
            <a:r>
              <a:rPr lang="en-US" sz="3100" dirty="0" smtClean="0">
                <a:latin typeface="Times New Roman"/>
                <a:cs typeface="Times New Roman"/>
              </a:rPr>
              <a:t>shows student normalized gain for FCI which is calculated by the equation above. Data indicates the following:</a:t>
            </a:r>
          </a:p>
          <a:p>
            <a:pPr algn="just">
              <a:spcAft>
                <a:spcPts val="0"/>
              </a:spcAft>
            </a:pPr>
            <a:endParaRPr lang="en-US" sz="1600" dirty="0" smtClean="0">
              <a:latin typeface="Times New Roman"/>
              <a:cs typeface="Times New Roman"/>
            </a:endParaRPr>
          </a:p>
          <a:p>
            <a:pPr marL="594360" indent="-594360" algn="just">
              <a:spcAft>
                <a:spcPts val="0"/>
              </a:spcAft>
              <a:buAutoNum type="arabicPeriod"/>
            </a:pPr>
            <a:r>
              <a:rPr lang="en-US" sz="3100" dirty="0" smtClean="0">
                <a:latin typeface="Times New Roman"/>
                <a:cs typeface="Times New Roman"/>
              </a:rPr>
              <a:t>All majors showed reasonable conceptual gain and the class average gain was comparable to CPP average FCI gain in introductory physics courses over the past three years [6].</a:t>
            </a:r>
          </a:p>
          <a:p>
            <a:pPr marL="594360" indent="-594360" algn="just">
              <a:spcAft>
                <a:spcPts val="0"/>
              </a:spcAft>
              <a:buAutoNum type="arabicPeriod"/>
            </a:pPr>
            <a:r>
              <a:rPr lang="en-US" sz="3100" dirty="0" smtClean="0">
                <a:latin typeface="Times New Roman"/>
                <a:cs typeface="Times New Roman"/>
              </a:rPr>
              <a:t>The History and Non-science majors had the highest conceptual gain. We had two math majors in the class; because of the small statistics and opposing results for the two data points (+60% and -67%) we did not include that on the graph on </a:t>
            </a:r>
            <a:r>
              <a:rPr lang="en-US" sz="3100" b="1" dirty="0" smtClean="0">
                <a:latin typeface="Times New Roman"/>
                <a:cs typeface="Times New Roman"/>
              </a:rPr>
              <a:t>Figure 1</a:t>
            </a:r>
            <a:r>
              <a:rPr lang="en-US" sz="3100" dirty="0" smtClean="0">
                <a:latin typeface="Times New Roman"/>
                <a:cs typeface="Times New Roman"/>
              </a:rPr>
              <a:t>.</a:t>
            </a:r>
          </a:p>
          <a:p>
            <a:pPr marL="594360" indent="-594360" algn="just">
              <a:spcAft>
                <a:spcPts val="0"/>
              </a:spcAft>
              <a:buAutoNum type="arabicPeriod"/>
            </a:pPr>
            <a:endParaRPr lang="en-US" sz="3100" dirty="0" smtClean="0">
              <a:latin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endParaRPr lang="en-US" sz="1400" dirty="0" smtClean="0">
              <a:latin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3100" b="1" dirty="0" smtClean="0">
                <a:latin typeface="Times New Roman"/>
                <a:cs typeface="Times New Roman"/>
              </a:rPr>
              <a:t>Attitude Shift:</a:t>
            </a:r>
            <a:r>
              <a:rPr lang="en-US" sz="3100" dirty="0" smtClean="0">
                <a:latin typeface="Times New Roman"/>
                <a:cs typeface="Times New Roman"/>
              </a:rPr>
              <a:t> </a:t>
            </a:r>
          </a:p>
          <a:p>
            <a:pPr algn="just">
              <a:spcAft>
                <a:spcPts val="0"/>
              </a:spcAft>
            </a:pPr>
            <a:endParaRPr lang="en-US" sz="3100" dirty="0" smtClean="0">
              <a:latin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3100" dirty="0" smtClean="0">
                <a:latin typeface="Times New Roman"/>
                <a:cs typeface="Times New Roman"/>
              </a:rPr>
              <a:t>The results of CLASS (</a:t>
            </a:r>
            <a:r>
              <a:rPr lang="en-US" sz="3100" b="1" dirty="0" smtClean="0">
                <a:latin typeface="Times New Roman"/>
                <a:cs typeface="Times New Roman"/>
              </a:rPr>
              <a:t>Table 1</a:t>
            </a:r>
            <a:r>
              <a:rPr lang="en-US" sz="3100" dirty="0" smtClean="0">
                <a:latin typeface="Times New Roman"/>
                <a:cs typeface="Times New Roman"/>
              </a:rPr>
              <a:t>) shows a positive shift in five out of the eight scored categories for student attitude with significant shift on “Personal Interest” (13%) and “Sense Making/Efforts” (10%).  The overall average shift was also a positive three percent.</a:t>
            </a:r>
          </a:p>
          <a:p>
            <a:pPr algn="just">
              <a:spcAft>
                <a:spcPts val="0"/>
              </a:spcAft>
            </a:pPr>
            <a:endParaRPr lang="en-US" sz="1600" dirty="0" smtClean="0">
              <a:latin typeface="Times New Roman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3100" dirty="0" smtClean="0">
                <a:latin typeface="Times New Roman"/>
                <a:cs typeface="Times New Roman"/>
              </a:rPr>
              <a:t>In summary, teaching physics in the context of its history led to some conceptual gain in our study; it  had a positive impact on students’ interest in learning physics and their ability to connect their understanding to real world  experiences. </a:t>
            </a:r>
          </a:p>
        </p:txBody>
      </p:sp>
      <p:sp>
        <p:nvSpPr>
          <p:cNvPr id="15375" name="Rectangle 88"/>
          <p:cNvSpPr>
            <a:spLocks noChangeArrowheads="1"/>
          </p:cNvSpPr>
          <p:nvPr/>
        </p:nvSpPr>
        <p:spPr bwMode="auto">
          <a:xfrm>
            <a:off x="25247600" y="29603700"/>
            <a:ext cx="12090400" cy="2028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8872" tIns="59436" rIns="118872" bIns="59436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3100" dirty="0" smtClean="0">
                <a:latin typeface="Times New Roman"/>
                <a:cs typeface="Times New Roman"/>
              </a:rPr>
              <a:t>This project was funded by The </a:t>
            </a:r>
            <a:r>
              <a:rPr lang="en-US" sz="3100" dirty="0" smtClean="0">
                <a:latin typeface="Times New Roman"/>
                <a:cs typeface="Times New Roman"/>
              </a:rPr>
              <a:t>Women’s </a:t>
            </a:r>
            <a:r>
              <a:rPr lang="en-US" sz="3100" dirty="0" smtClean="0">
                <a:latin typeface="Times New Roman"/>
                <a:cs typeface="Times New Roman"/>
              </a:rPr>
              <a:t>Education Equity Act research Apprenticeship Program (WEEA).  We would like to thank Dr. Barbara Burke for her support.</a:t>
            </a:r>
          </a:p>
          <a:p>
            <a:pPr algn="just"/>
            <a:endParaRPr lang="en-US" sz="3100" dirty="0">
              <a:latin typeface="Times New Roman"/>
              <a:cs typeface="Times New Roman"/>
            </a:endParaRPr>
          </a:p>
        </p:txBody>
      </p:sp>
      <p:sp>
        <p:nvSpPr>
          <p:cNvPr id="15376" name="Text Box 99"/>
          <p:cNvSpPr txBox="1">
            <a:spLocks noChangeArrowheads="1"/>
          </p:cNvSpPr>
          <p:nvPr/>
        </p:nvSpPr>
        <p:spPr bwMode="auto">
          <a:xfrm>
            <a:off x="25247600" y="28689301"/>
            <a:ext cx="12001500" cy="826156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lIns="101885" tIns="50943" rIns="101885" bIns="50943">
            <a:prstTxWarp prst="textNoShape">
              <a:avLst/>
            </a:prstTxWarp>
            <a:spAutoFit/>
          </a:bodyPr>
          <a:lstStyle/>
          <a:p>
            <a:pPr defTabSz="1019493" eaLnBrk="0" hangingPunct="0"/>
            <a:r>
              <a:rPr lang="en-US" sz="4700" b="1" i="1" u="sng" dirty="0">
                <a:solidFill>
                  <a:srgbClr val="FFFFFF"/>
                </a:solidFill>
              </a:rPr>
              <a:t>AKNOWLEDGMENTS</a:t>
            </a:r>
          </a:p>
        </p:txBody>
      </p:sp>
      <p:grpSp>
        <p:nvGrpSpPr>
          <p:cNvPr id="15377" name="Group 35"/>
          <p:cNvGrpSpPr>
            <a:grpSpLocks/>
          </p:cNvGrpSpPr>
          <p:nvPr/>
        </p:nvGrpSpPr>
        <p:grpSpPr bwMode="auto">
          <a:xfrm>
            <a:off x="977900" y="14173198"/>
            <a:ext cx="11023600" cy="6676640"/>
            <a:chOff x="1205345" y="8830600"/>
            <a:chExt cx="8738496" cy="3898126"/>
          </a:xfrm>
        </p:grpSpPr>
        <p:sp>
          <p:nvSpPr>
            <p:cNvPr id="4" name="Text Box 1272"/>
            <p:cNvSpPr txBox="1">
              <a:spLocks noChangeArrowheads="1"/>
            </p:cNvSpPr>
            <p:nvPr/>
          </p:nvSpPr>
          <p:spPr bwMode="auto">
            <a:xfrm>
              <a:off x="1205345" y="8830600"/>
              <a:ext cx="8738496" cy="468486"/>
            </a:xfrm>
            <a:prstGeom prst="rect">
              <a:avLst/>
            </a:prstGeom>
            <a:solidFill>
              <a:srgbClr val="008000"/>
            </a:solidFill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txBody>
            <a:bodyPr wrap="square" lIns="78373" tIns="39187" rIns="78373" bIns="39187">
              <a:prstTxWarp prst="textNoShape">
                <a:avLst/>
              </a:prstTxWarp>
              <a:spAutoFit/>
            </a:bodyPr>
            <a:lstStyle/>
            <a:p>
              <a:pPr defTabSz="1019493" eaLnBrk="0" hangingPunct="0">
                <a:defRPr/>
              </a:pPr>
              <a:r>
                <a:rPr lang="en-US" sz="4700" b="1" i="1" u="sng" dirty="0">
                  <a:solidFill>
                    <a:schemeClr val="bg1"/>
                  </a:solidFill>
                </a:rPr>
                <a:t>COURSE &amp; STUDENT POPULATIONS  </a:t>
              </a:r>
              <a:r>
                <a:rPr lang="en-US" sz="4700" b="1" dirty="0">
                  <a:solidFill>
                    <a:schemeClr val="bg1"/>
                  </a:solidFill>
                </a:rPr>
                <a:t> </a:t>
              </a:r>
              <a:endParaRPr lang="en-US" sz="4700" b="1" i="1" u="sng" dirty="0">
                <a:solidFill>
                  <a:schemeClr val="bg1"/>
                </a:solidFill>
              </a:endParaRPr>
            </a:p>
          </p:txBody>
        </p:sp>
        <p:sp>
          <p:nvSpPr>
            <p:cNvPr id="3" name="Text Box 466"/>
            <p:cNvSpPr txBox="1">
              <a:spLocks noChangeArrowheads="1"/>
            </p:cNvSpPr>
            <p:nvPr/>
          </p:nvSpPr>
          <p:spPr bwMode="auto">
            <a:xfrm>
              <a:off x="1698647" y="10064127"/>
              <a:ext cx="7892835" cy="2664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txBody>
            <a:bodyPr wrap="square" lIns="23937" tIns="11969" rIns="23937" bIns="11969">
              <a:prstTxWarp prst="textNoShape">
                <a:avLst/>
              </a:prstTxWarp>
              <a:spAutoFit/>
            </a:bodyPr>
            <a:lstStyle/>
            <a:p>
              <a:pPr marL="39212" algn="just" defTabSz="311627"/>
              <a:r>
                <a:rPr lang="en-US" sz="3100" dirty="0" smtClean="0">
                  <a:latin typeface="Times New Roman" charset="0"/>
                  <a:ea typeface="Times New Roman" charset="0"/>
                  <a:cs typeface="Times New Roman" charset="0"/>
                </a:rPr>
                <a:t>This </a:t>
              </a:r>
              <a:r>
                <a:rPr lang="en-US" sz="3100" dirty="0">
                  <a:latin typeface="Times New Roman" charset="0"/>
                  <a:ea typeface="Times New Roman" charset="0"/>
                  <a:cs typeface="Times New Roman" charset="0"/>
                </a:rPr>
                <a:t>course discusses the historical development of scientific ideas, the introductory concepts of physics with an emphasis on Newtonian mechanics.  It is offered as an upper division general </a:t>
              </a:r>
              <a:r>
                <a:rPr lang="en-US" sz="3100" dirty="0" smtClean="0">
                  <a:latin typeface="Times New Roman" charset="0"/>
                  <a:ea typeface="Times New Roman" charset="0"/>
                  <a:cs typeface="Times New Roman" charset="0"/>
                </a:rPr>
                <a:t>education </a:t>
              </a:r>
              <a:r>
                <a:rPr lang="en-US" sz="3100" dirty="0">
                  <a:latin typeface="Times New Roman" charset="0"/>
                  <a:ea typeface="Times New Roman" charset="0"/>
                  <a:cs typeface="Times New Roman" charset="0"/>
                </a:rPr>
                <a:t>for all majors or as an advanced elective for physics majors.</a:t>
              </a:r>
              <a:r>
                <a:rPr lang="en-US" sz="3100" dirty="0" smtClean="0">
                  <a:latin typeface="Times New Roman" charset="0"/>
                  <a:ea typeface="Times New Roman" charset="0"/>
                  <a:cs typeface="Times New Roman" charset="0"/>
                </a:rPr>
                <a:t>  Twenty eight </a:t>
              </a:r>
              <a:r>
                <a:rPr lang="en-US" sz="3100" dirty="0">
                  <a:latin typeface="Times New Roman" charset="0"/>
                  <a:ea typeface="Times New Roman" charset="0"/>
                  <a:cs typeface="Times New Roman" charset="0"/>
                </a:rPr>
                <a:t>students from a variety of majors</a:t>
              </a:r>
              <a:r>
                <a:rPr lang="en-US" sz="3100" dirty="0" smtClean="0">
                  <a:latin typeface="Times New Roman" charset="0"/>
                  <a:ea typeface="Times New Roman" charset="0"/>
                  <a:cs typeface="Times New Roman" charset="0"/>
                </a:rPr>
                <a:t> with </a:t>
              </a:r>
              <a:r>
                <a:rPr lang="en-US" sz="3100" dirty="0">
                  <a:latin typeface="Times New Roman" charset="0"/>
                  <a:ea typeface="Times New Roman" charset="0"/>
                  <a:cs typeface="Times New Roman" charset="0"/>
                </a:rPr>
                <a:t>different backgrounds in science and math were enrolled in the </a:t>
              </a:r>
              <a:r>
                <a:rPr lang="en-US" sz="3100" dirty="0" smtClean="0">
                  <a:latin typeface="Times New Roman" charset="0"/>
                  <a:ea typeface="Times New Roman" charset="0"/>
                  <a:cs typeface="Times New Roman" charset="0"/>
                </a:rPr>
                <a:t>course (see </a:t>
              </a:r>
              <a:r>
                <a:rPr lang="en-US" sz="3100" b="1" dirty="0" smtClean="0">
                  <a:latin typeface="Times New Roman" charset="0"/>
                  <a:ea typeface="Times New Roman" charset="0"/>
                  <a:cs typeface="Times New Roman" charset="0"/>
                </a:rPr>
                <a:t>Figure 1</a:t>
              </a:r>
              <a:r>
                <a:rPr lang="en-US" sz="3100" dirty="0" smtClean="0">
                  <a:latin typeface="Times New Roman" charset="0"/>
                  <a:ea typeface="Times New Roman" charset="0"/>
                  <a:cs typeface="Times New Roman" charset="0"/>
                </a:rPr>
                <a:t>) . </a:t>
              </a:r>
            </a:p>
            <a:p>
              <a:pPr marL="39212" algn="just" defTabSz="311627"/>
              <a:endParaRPr lang="en-US" sz="1600" dirty="0" smtClean="0">
                <a:latin typeface="Times New Roman" charset="0"/>
                <a:ea typeface="Times New Roman" charset="0"/>
                <a:cs typeface="Times New Roman" charset="0"/>
              </a:endParaRPr>
            </a:p>
            <a:p>
              <a:pPr marL="39212" algn="just" defTabSz="311627"/>
              <a:r>
                <a:rPr lang="en-US" sz="3100" dirty="0">
                  <a:latin typeface="Times New Roman" charset="0"/>
                  <a:ea typeface="Times New Roman" charset="0"/>
                  <a:cs typeface="Times New Roman" charset="0"/>
                </a:rPr>
                <a:t>The textbook used was </a:t>
              </a:r>
              <a:r>
                <a:rPr lang="en-US" sz="3100" u="sng" dirty="0">
                  <a:latin typeface="Times New Roman" charset="0"/>
                  <a:ea typeface="Times New Roman" charset="0"/>
                  <a:cs typeface="Times New Roman" charset="0"/>
                </a:rPr>
                <a:t>Physics, the Human Adventure: From Copernicus to Einstein and Beyond</a:t>
              </a:r>
              <a:r>
                <a:rPr lang="en-US" sz="3100" dirty="0">
                  <a:latin typeface="Times New Roman" charset="0"/>
                  <a:ea typeface="Times New Roman" charset="0"/>
                  <a:cs typeface="Times New Roman" charset="0"/>
                </a:rPr>
                <a:t> by </a:t>
              </a:r>
              <a:r>
                <a:rPr lang="en-US" sz="3100" dirty="0" smtClean="0">
                  <a:latin typeface="Times New Roman" charset="0"/>
                  <a:ea typeface="Times New Roman" charset="0"/>
                  <a:cs typeface="Times New Roman" charset="0"/>
                </a:rPr>
                <a:t>G. Holton &amp; S. </a:t>
              </a:r>
              <a:r>
                <a:rPr lang="en-US" sz="3100" dirty="0">
                  <a:latin typeface="Times New Roman" charset="0"/>
                  <a:ea typeface="Times New Roman" charset="0"/>
                  <a:cs typeface="Times New Roman" charset="0"/>
                </a:rPr>
                <a:t>Brush.    </a:t>
              </a:r>
            </a:p>
          </p:txBody>
        </p:sp>
      </p:grpSp>
      <p:sp>
        <p:nvSpPr>
          <p:cNvPr id="15378" name="Text Box 1272"/>
          <p:cNvSpPr txBox="1">
            <a:spLocks noChangeArrowheads="1"/>
          </p:cNvSpPr>
          <p:nvPr/>
        </p:nvSpPr>
        <p:spPr bwMode="auto">
          <a:xfrm>
            <a:off x="977900" y="21795582"/>
            <a:ext cx="11023600" cy="826156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lIns="101885" tIns="50943" rIns="101885" bIns="50943">
            <a:prstTxWarp prst="textNoShape">
              <a:avLst/>
            </a:prstTxWarp>
            <a:spAutoFit/>
          </a:bodyPr>
          <a:lstStyle/>
          <a:p>
            <a:pPr defTabSz="1019493" eaLnBrk="0" hangingPunct="0"/>
            <a:r>
              <a:rPr lang="en-US" sz="4700" b="1" i="1" u="sng" dirty="0">
                <a:solidFill>
                  <a:srgbClr val="FFFFFF"/>
                </a:solidFill>
              </a:rPr>
              <a:t>METHODOLOGY</a:t>
            </a:r>
            <a:endParaRPr lang="en-US" sz="4700" b="1" dirty="0">
              <a:solidFill>
                <a:srgbClr val="FFFFFF"/>
              </a:solidFill>
            </a:endParaRPr>
          </a:p>
        </p:txBody>
      </p:sp>
      <p:sp>
        <p:nvSpPr>
          <p:cNvPr id="15379" name="Text Box 1272"/>
          <p:cNvSpPr txBox="1">
            <a:spLocks noChangeArrowheads="1"/>
          </p:cNvSpPr>
          <p:nvPr/>
        </p:nvSpPr>
        <p:spPr bwMode="auto">
          <a:xfrm>
            <a:off x="13068300" y="5715000"/>
            <a:ext cx="11379200" cy="826156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lIns="101885" tIns="50943" rIns="101885" bIns="50943">
            <a:prstTxWarp prst="textNoShape">
              <a:avLst/>
            </a:prstTxWarp>
            <a:spAutoFit/>
          </a:bodyPr>
          <a:lstStyle/>
          <a:p>
            <a:pPr defTabSz="1019493" eaLnBrk="0" hangingPunct="0"/>
            <a:r>
              <a:rPr lang="en-US" sz="4700" b="1" i="1" u="sng" dirty="0">
                <a:solidFill>
                  <a:srgbClr val="FFFFFF"/>
                </a:solidFill>
              </a:rPr>
              <a:t>DATA</a:t>
            </a:r>
            <a:endParaRPr lang="en-US" sz="4700" b="1" dirty="0">
              <a:solidFill>
                <a:srgbClr val="FFFFFF"/>
              </a:solidFill>
            </a:endParaRPr>
          </a:p>
        </p:txBody>
      </p:sp>
      <p:sp>
        <p:nvSpPr>
          <p:cNvPr id="15380" name="Text Box 1272"/>
          <p:cNvSpPr txBox="1">
            <a:spLocks noChangeArrowheads="1"/>
          </p:cNvSpPr>
          <p:nvPr/>
        </p:nvSpPr>
        <p:spPr bwMode="auto">
          <a:xfrm>
            <a:off x="25247600" y="5715001"/>
            <a:ext cx="11823700" cy="826156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lIns="101885" tIns="50943" rIns="101885" bIns="50943">
            <a:prstTxWarp prst="textNoShape">
              <a:avLst/>
            </a:prstTxWarp>
            <a:spAutoFit/>
          </a:bodyPr>
          <a:lstStyle/>
          <a:p>
            <a:pPr defTabSz="1019493" eaLnBrk="0" hangingPunct="0"/>
            <a:r>
              <a:rPr lang="en-US" sz="4700" b="1" i="1" u="sng" dirty="0">
                <a:solidFill>
                  <a:srgbClr val="FFFFFF"/>
                </a:solidFill>
              </a:rPr>
              <a:t>RESULTS AND DISCUSSION</a:t>
            </a:r>
            <a:endParaRPr lang="en-US" sz="4700" b="1" dirty="0">
              <a:solidFill>
                <a:srgbClr val="FFFFFF"/>
              </a:solidFill>
            </a:endParaRPr>
          </a:p>
        </p:txBody>
      </p:sp>
      <p:sp>
        <p:nvSpPr>
          <p:cNvPr id="15383" name="Text Box 1313"/>
          <p:cNvSpPr txBox="1">
            <a:spLocks noChangeArrowheads="1"/>
          </p:cNvSpPr>
          <p:nvPr/>
        </p:nvSpPr>
        <p:spPr bwMode="auto">
          <a:xfrm>
            <a:off x="889000" y="22676139"/>
            <a:ext cx="11379200" cy="9445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8872" tIns="59436" rIns="118872" bIns="59436">
            <a:prstTxWarp prst="textNoShape">
              <a:avLst/>
            </a:prstTxWarp>
            <a:spAutoFit/>
          </a:bodyPr>
          <a:lstStyle/>
          <a:p>
            <a:pPr algn="just">
              <a:defRPr/>
            </a:pPr>
            <a:r>
              <a:rPr lang="en-US" sz="3100" dirty="0">
                <a:latin typeface="Times New Roman"/>
                <a:cs typeface="Times New Roman"/>
              </a:rPr>
              <a:t>Data acquisition began with two Nationally known surveys given at the beginning of the course and again at the end of the quarter as pre/post-tests in order to measure student attitude change and to see if they acquired different techniques for applying Newtonian concepts.</a:t>
            </a:r>
          </a:p>
          <a:p>
            <a:pPr algn="just">
              <a:defRPr/>
            </a:pPr>
            <a:endParaRPr lang="en-US" sz="1600" dirty="0">
              <a:latin typeface="Times New Roman"/>
              <a:cs typeface="Times New Roman"/>
            </a:endParaRPr>
          </a:p>
          <a:p>
            <a:pPr indent="594360" algn="just">
              <a:buFontTx/>
              <a:buAutoNum type="arabicPeriod"/>
              <a:defRPr/>
            </a:pPr>
            <a:r>
              <a:rPr lang="en-US" sz="3100" b="1" dirty="0">
                <a:latin typeface="Times New Roman"/>
                <a:cs typeface="Times New Roman"/>
              </a:rPr>
              <a:t>Concept Assessment</a:t>
            </a:r>
            <a:r>
              <a:rPr lang="en-US" sz="3100" dirty="0">
                <a:latin typeface="Times New Roman"/>
                <a:cs typeface="Times New Roman"/>
              </a:rPr>
              <a:t>:</a:t>
            </a:r>
          </a:p>
          <a:p>
            <a:pPr marL="528320" lvl="1" algn="just">
              <a:defRPr/>
            </a:pPr>
            <a:r>
              <a:rPr lang="en-US" sz="3100" dirty="0">
                <a:latin typeface="Times New Roman"/>
                <a:cs typeface="Times New Roman"/>
              </a:rPr>
              <a:t>Force Concept Inventory (FCI) test [4], to </a:t>
            </a:r>
            <a:r>
              <a:rPr lang="en-US" sz="3100" dirty="0" smtClean="0">
                <a:latin typeface="Times New Roman"/>
                <a:cs typeface="Times New Roman"/>
              </a:rPr>
              <a:t>measure </a:t>
            </a:r>
            <a:r>
              <a:rPr lang="en-US" sz="3100" dirty="0">
                <a:latin typeface="Times New Roman"/>
                <a:cs typeface="Times New Roman"/>
              </a:rPr>
              <a:t>the students’ ability to apply the concepts of Newtonian Physics to everyday life. </a:t>
            </a:r>
            <a:endParaRPr lang="en-US" sz="2600" dirty="0">
              <a:latin typeface="Times New Roman"/>
              <a:cs typeface="Times New Roman"/>
            </a:endParaRPr>
          </a:p>
          <a:p>
            <a:pPr indent="594360" algn="just">
              <a:buFont typeface="+mj-lt"/>
              <a:buAutoNum type="arabicPeriod"/>
              <a:defRPr/>
            </a:pPr>
            <a:r>
              <a:rPr lang="en-US" sz="3100" b="1" dirty="0">
                <a:latin typeface="Times New Roman"/>
                <a:cs typeface="Times New Roman"/>
              </a:rPr>
              <a:t>Attitude Survey: </a:t>
            </a:r>
          </a:p>
          <a:p>
            <a:pPr lvl="1" algn="just">
              <a:defRPr/>
            </a:pPr>
            <a:r>
              <a:rPr lang="en-US" sz="3100" dirty="0">
                <a:latin typeface="Times New Roman"/>
                <a:cs typeface="Times New Roman"/>
              </a:rPr>
              <a:t>The Colorado Learning Attitudes about Science Survey</a:t>
            </a:r>
            <a:r>
              <a:rPr lang="en-US" sz="3100" dirty="0" smtClean="0">
                <a:latin typeface="Times New Roman"/>
                <a:cs typeface="Times New Roman"/>
              </a:rPr>
              <a:t> (CLASS) [</a:t>
            </a:r>
            <a:r>
              <a:rPr lang="en-US" sz="3100" dirty="0">
                <a:latin typeface="Times New Roman"/>
                <a:cs typeface="Times New Roman"/>
              </a:rPr>
              <a:t>5],</a:t>
            </a:r>
            <a:r>
              <a:rPr lang="en-US" sz="3100" dirty="0" smtClean="0">
                <a:latin typeface="Times New Roman"/>
                <a:cs typeface="Times New Roman"/>
              </a:rPr>
              <a:t> to </a:t>
            </a:r>
            <a:r>
              <a:rPr lang="en-US" sz="3100" dirty="0">
                <a:latin typeface="Times New Roman"/>
                <a:cs typeface="Times New Roman"/>
              </a:rPr>
              <a:t>measures students’ initial perception of learning physics. </a:t>
            </a:r>
          </a:p>
          <a:p>
            <a:pPr lvl="1" indent="594360" algn="just">
              <a:defRPr/>
            </a:pPr>
            <a:endParaRPr lang="en-US" sz="1600" dirty="0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en-US" sz="3100" dirty="0">
                <a:latin typeface="Times New Roman"/>
                <a:cs typeface="Times New Roman"/>
              </a:rPr>
              <a:t>Additional Course Survey was designed to collect demographic data such as gender, </a:t>
            </a:r>
            <a:r>
              <a:rPr lang="en-US" sz="3100" dirty="0" smtClean="0">
                <a:latin typeface="Times New Roman"/>
                <a:cs typeface="Times New Roman"/>
              </a:rPr>
              <a:t>major, </a:t>
            </a:r>
            <a:r>
              <a:rPr lang="en-US" sz="3100" dirty="0">
                <a:latin typeface="Times New Roman"/>
                <a:cs typeface="Times New Roman"/>
              </a:rPr>
              <a:t>ethnicity, math and science background, and job status</a:t>
            </a:r>
            <a:r>
              <a:rPr lang="en-US" sz="3100" dirty="0" smtClean="0">
                <a:latin typeface="Times New Roman"/>
                <a:cs typeface="Times New Roman"/>
              </a:rPr>
              <a:t>.</a:t>
            </a:r>
          </a:p>
          <a:p>
            <a:pPr algn="just">
              <a:defRPr/>
            </a:pPr>
            <a:endParaRPr lang="en-US" sz="1600" dirty="0" smtClean="0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en-US" sz="3100" dirty="0">
                <a:latin typeface="Times New Roman"/>
                <a:cs typeface="Times New Roman"/>
              </a:rPr>
              <a:t>The course was delivered in an online/hybrid format and the Course Survey </a:t>
            </a:r>
            <a:r>
              <a:rPr lang="en-US" sz="3100" dirty="0" smtClean="0">
                <a:latin typeface="Times New Roman"/>
                <a:cs typeface="Times New Roman"/>
              </a:rPr>
              <a:t> contained </a:t>
            </a:r>
            <a:r>
              <a:rPr lang="en-US" sz="3100" dirty="0">
                <a:latin typeface="Times New Roman"/>
                <a:cs typeface="Times New Roman"/>
              </a:rPr>
              <a:t>questions regarding student experience, attitude,</a:t>
            </a:r>
            <a:r>
              <a:rPr lang="en-US" sz="3100" dirty="0" smtClean="0">
                <a:latin typeface="Times New Roman"/>
                <a:cs typeface="Times New Roman"/>
              </a:rPr>
              <a:t> and what they </a:t>
            </a:r>
            <a:r>
              <a:rPr lang="en-US" sz="3100" dirty="0">
                <a:latin typeface="Times New Roman"/>
                <a:cs typeface="Times New Roman"/>
              </a:rPr>
              <a:t>liked and disliked of these formats in this and other </a:t>
            </a:r>
            <a:r>
              <a:rPr lang="en-US" sz="3100" dirty="0" smtClean="0">
                <a:latin typeface="Times New Roman"/>
                <a:cs typeface="Times New Roman"/>
              </a:rPr>
              <a:t>courses.</a:t>
            </a:r>
            <a:endParaRPr lang="en-US" sz="3100" dirty="0">
              <a:latin typeface="Times New Roman"/>
              <a:cs typeface="Times New Roman"/>
            </a:endParaRPr>
          </a:p>
        </p:txBody>
      </p:sp>
      <p:graphicFrame>
        <p:nvGraphicFramePr>
          <p:cNvPr id="25" name="Chart 24"/>
          <p:cNvGraphicFramePr/>
          <p:nvPr/>
        </p:nvGraphicFramePr>
        <p:xfrm>
          <a:off x="13068300" y="7086600"/>
          <a:ext cx="11468100" cy="670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25"/>
          <p:cNvSpPr txBox="1">
            <a:spLocks noChangeArrowheads="1"/>
          </p:cNvSpPr>
          <p:nvPr/>
        </p:nvSpPr>
        <p:spPr bwMode="auto">
          <a:xfrm>
            <a:off x="13106400" y="13500658"/>
            <a:ext cx="11557000" cy="520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8872" tIns="59436" rIns="118872" bIns="59436" anchor="ctr">
            <a:prstTxWarp prst="textNoShape">
              <a:avLst/>
            </a:prstTxWarp>
            <a:spAutoFit/>
          </a:bodyPr>
          <a:lstStyle/>
          <a:p>
            <a:r>
              <a:rPr lang="en-US" sz="2600" b="1" dirty="0"/>
              <a:t>Figure 1</a:t>
            </a:r>
            <a:r>
              <a:rPr lang="en-US" sz="2600" dirty="0"/>
              <a:t>.</a:t>
            </a:r>
            <a:r>
              <a:rPr lang="en-US" sz="2600" dirty="0" smtClean="0"/>
              <a:t> The </a:t>
            </a:r>
            <a:r>
              <a:rPr lang="en-US" sz="2600" dirty="0"/>
              <a:t>average</a:t>
            </a:r>
            <a:r>
              <a:rPr lang="en-US" sz="2600" dirty="0" smtClean="0"/>
              <a:t> Normalized Gain on FCI </a:t>
            </a:r>
            <a:r>
              <a:rPr lang="en-US" sz="2600" dirty="0"/>
              <a:t>for</a:t>
            </a:r>
            <a:r>
              <a:rPr lang="en-US" sz="2600" dirty="0" smtClean="0"/>
              <a:t> different majors</a:t>
            </a:r>
            <a:endParaRPr lang="en-US" sz="2600" dirty="0"/>
          </a:p>
        </p:txBody>
      </p:sp>
      <p:sp>
        <p:nvSpPr>
          <p:cNvPr id="15440" name="TextBox 28"/>
          <p:cNvSpPr txBox="1">
            <a:spLocks noChangeArrowheads="1"/>
          </p:cNvSpPr>
          <p:nvPr/>
        </p:nvSpPr>
        <p:spPr bwMode="auto">
          <a:xfrm>
            <a:off x="13182600" y="22479000"/>
            <a:ext cx="11468100" cy="920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8872" tIns="59436" rIns="118872" bIns="59436" anchor="ctr">
            <a:prstTxWarp prst="textNoShape">
              <a:avLst/>
            </a:prstTxWarp>
            <a:spAutoFit/>
          </a:bodyPr>
          <a:lstStyle/>
          <a:p>
            <a:r>
              <a:rPr lang="en-US" sz="2600" b="1" dirty="0"/>
              <a:t>Table I</a:t>
            </a:r>
            <a:r>
              <a:rPr lang="en-US" sz="2600" b="1" dirty="0" smtClean="0"/>
              <a:t>.</a:t>
            </a:r>
            <a:r>
              <a:rPr lang="en-US" sz="2600" dirty="0" smtClean="0"/>
              <a:t> </a:t>
            </a:r>
            <a:r>
              <a:rPr lang="en-US" sz="2600" dirty="0"/>
              <a:t>T</a:t>
            </a:r>
            <a:r>
              <a:rPr lang="en-US" sz="2600" dirty="0" smtClean="0"/>
              <a:t>he </a:t>
            </a:r>
            <a:r>
              <a:rPr lang="en-US" sz="2600" dirty="0"/>
              <a:t>average favorable data for CLASS with standard error in </a:t>
            </a:r>
            <a:r>
              <a:rPr lang="en-US" sz="2600" dirty="0" smtClean="0"/>
              <a:t>parentheses.  </a:t>
            </a:r>
          </a:p>
        </p:txBody>
      </p:sp>
      <p:sp>
        <p:nvSpPr>
          <p:cNvPr id="15442" name="TextBox 30"/>
          <p:cNvSpPr txBox="1">
            <a:spLocks noChangeArrowheads="1"/>
          </p:cNvSpPr>
          <p:nvPr/>
        </p:nvSpPr>
        <p:spPr bwMode="auto">
          <a:xfrm>
            <a:off x="13411200" y="30708600"/>
            <a:ext cx="11379200" cy="920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8872" tIns="59436" rIns="118872" bIns="59436">
            <a:prstTxWarp prst="textNoShape">
              <a:avLst/>
            </a:prstTxWarp>
            <a:spAutoFit/>
          </a:bodyPr>
          <a:lstStyle/>
          <a:p>
            <a:r>
              <a:rPr lang="en-US" sz="2600" b="1" dirty="0"/>
              <a:t>Figure 2. </a:t>
            </a:r>
            <a:r>
              <a:rPr lang="en-US" sz="2600" dirty="0"/>
              <a:t>shows the average shift from</a:t>
            </a:r>
            <a:r>
              <a:rPr lang="en-US" sz="2600" dirty="0" smtClean="0"/>
              <a:t> Table 1 in </a:t>
            </a:r>
            <a:r>
              <a:rPr lang="en-US" sz="2600" dirty="0"/>
              <a:t>each category from </a:t>
            </a:r>
            <a:r>
              <a:rPr lang="en-US" sz="2600" dirty="0" smtClean="0"/>
              <a:t>CLASS </a:t>
            </a:r>
            <a:endParaRPr lang="en-US" sz="2600" dirty="0"/>
          </a:p>
        </p:txBody>
      </p:sp>
      <p:sp>
        <p:nvSpPr>
          <p:cNvPr id="15443" name="Text Box 99"/>
          <p:cNvSpPr txBox="1">
            <a:spLocks noChangeArrowheads="1"/>
          </p:cNvSpPr>
          <p:nvPr/>
        </p:nvSpPr>
        <p:spPr bwMode="auto">
          <a:xfrm>
            <a:off x="25158700" y="19659601"/>
            <a:ext cx="12001500" cy="826156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  <a:bevelB/>
          </a:sp3d>
        </p:spPr>
        <p:txBody>
          <a:bodyPr lIns="101885" tIns="50943" rIns="101885" bIns="50943">
            <a:prstTxWarp prst="textNoShape">
              <a:avLst/>
            </a:prstTxWarp>
            <a:spAutoFit/>
          </a:bodyPr>
          <a:lstStyle/>
          <a:p>
            <a:pPr defTabSz="1019493" eaLnBrk="0" hangingPunct="0"/>
            <a:r>
              <a:rPr lang="en-US" sz="4700" b="1" i="1" u="sng" dirty="0">
                <a:solidFill>
                  <a:srgbClr val="FFFFFF"/>
                </a:solidFill>
              </a:rPr>
              <a:t>REFERENCES</a:t>
            </a:r>
          </a:p>
        </p:txBody>
      </p:sp>
      <p:sp>
        <p:nvSpPr>
          <p:cNvPr id="15444" name="Rectangle 88"/>
          <p:cNvSpPr>
            <a:spLocks noChangeArrowheads="1"/>
          </p:cNvSpPr>
          <p:nvPr/>
        </p:nvSpPr>
        <p:spPr bwMode="auto">
          <a:xfrm>
            <a:off x="25158700" y="20688301"/>
            <a:ext cx="12090400" cy="7275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18872" tIns="59436" rIns="118872" bIns="59436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3100" dirty="0">
                <a:latin typeface="Times New Roman"/>
                <a:cs typeface="Times New Roman"/>
              </a:rPr>
              <a:t>[</a:t>
            </a:r>
            <a:r>
              <a:rPr lang="en-US" sz="3100" dirty="0" smtClean="0">
                <a:latin typeface="Times New Roman"/>
                <a:cs typeface="Times New Roman"/>
              </a:rPr>
              <a:t>1]  E. </a:t>
            </a:r>
            <a:r>
              <a:rPr lang="en-US" sz="3100" dirty="0" err="1" smtClean="0">
                <a:latin typeface="Times New Roman"/>
                <a:cs typeface="Times New Roman"/>
              </a:rPr>
              <a:t>Redish</a:t>
            </a:r>
            <a:r>
              <a:rPr lang="en-US" sz="3100" dirty="0" smtClean="0">
                <a:latin typeface="Times New Roman"/>
                <a:cs typeface="Times New Roman"/>
              </a:rPr>
              <a:t>, J. Saul, and R. Steinberg, </a:t>
            </a:r>
            <a:r>
              <a:rPr lang="en-US" sz="3100" i="1" dirty="0" smtClean="0">
                <a:latin typeface="Times New Roman"/>
                <a:cs typeface="Times New Roman"/>
              </a:rPr>
              <a:t>Am J </a:t>
            </a:r>
            <a:r>
              <a:rPr lang="en-US" sz="3100" i="1" dirty="0" err="1" smtClean="0">
                <a:latin typeface="Times New Roman"/>
                <a:cs typeface="Times New Roman"/>
              </a:rPr>
              <a:t>Phy</a:t>
            </a:r>
            <a:r>
              <a:rPr lang="en-US" sz="3100" dirty="0" smtClean="0">
                <a:latin typeface="Times New Roman"/>
                <a:cs typeface="Times New Roman"/>
              </a:rPr>
              <a:t>. </a:t>
            </a:r>
            <a:r>
              <a:rPr lang="en-US" sz="3100" b="1" dirty="0" smtClean="0">
                <a:latin typeface="Times New Roman"/>
                <a:cs typeface="Times New Roman"/>
              </a:rPr>
              <a:t>66</a:t>
            </a:r>
            <a:r>
              <a:rPr lang="en-US" sz="3100" dirty="0" smtClean="0">
                <a:latin typeface="Times New Roman"/>
                <a:cs typeface="Times New Roman"/>
              </a:rPr>
              <a:t> (3), 212-224 (1998)</a:t>
            </a:r>
          </a:p>
          <a:p>
            <a:pPr marL="594360" indent="-594360" algn="just"/>
            <a:r>
              <a:rPr lang="en-US" sz="3100" dirty="0">
                <a:latin typeface="Times New Roman"/>
                <a:cs typeface="Times New Roman"/>
              </a:rPr>
              <a:t>[2</a:t>
            </a:r>
            <a:r>
              <a:rPr lang="en-US" sz="3100" dirty="0" smtClean="0">
                <a:latin typeface="Times New Roman"/>
                <a:cs typeface="Times New Roman"/>
              </a:rPr>
              <a:t>] H</a:t>
            </a:r>
            <a:r>
              <a:rPr lang="en-US" sz="3100" dirty="0">
                <a:latin typeface="Times New Roman"/>
                <a:cs typeface="Times New Roman"/>
              </a:rPr>
              <a:t>. </a:t>
            </a:r>
            <a:r>
              <a:rPr lang="en-US" sz="3100" dirty="0" err="1">
                <a:latin typeface="Times New Roman"/>
                <a:cs typeface="Times New Roman"/>
              </a:rPr>
              <a:t>Erlichson</a:t>
            </a:r>
            <a:r>
              <a:rPr lang="en-US" sz="3100" dirty="0">
                <a:latin typeface="Times New Roman"/>
                <a:cs typeface="Times New Roman"/>
              </a:rPr>
              <a:t>. “Collateral Readings in the Philosophy and History of Physics for the Introductory Science and Engineering Physics Course,” </a:t>
            </a:r>
            <a:r>
              <a:rPr lang="en-US" sz="3100" i="1" dirty="0">
                <a:latin typeface="Times New Roman"/>
                <a:cs typeface="Times New Roman"/>
              </a:rPr>
              <a:t>Am. J. Phys.</a:t>
            </a:r>
            <a:r>
              <a:rPr lang="en-US" sz="3100" dirty="0">
                <a:latin typeface="Times New Roman"/>
                <a:cs typeface="Times New Roman"/>
              </a:rPr>
              <a:t> 34 (6) (1966)</a:t>
            </a:r>
            <a:endParaRPr lang="en-US" sz="3100" dirty="0" smtClean="0">
              <a:latin typeface="Times New Roman"/>
              <a:cs typeface="Times New Roman"/>
            </a:endParaRPr>
          </a:p>
          <a:p>
            <a:pPr marL="594360" indent="-594360" algn="just"/>
            <a:r>
              <a:rPr lang="en-US" sz="3100" dirty="0" smtClean="0">
                <a:latin typeface="Times New Roman"/>
                <a:cs typeface="Times New Roman"/>
              </a:rPr>
              <a:t>[3</a:t>
            </a:r>
            <a:r>
              <a:rPr lang="en-US" sz="3100" dirty="0">
                <a:latin typeface="Times New Roman"/>
                <a:cs typeface="Times New Roman"/>
              </a:rPr>
              <a:t>] G. </a:t>
            </a:r>
            <a:r>
              <a:rPr lang="en-US" sz="3100" dirty="0" err="1">
                <a:latin typeface="Times New Roman"/>
                <a:cs typeface="Times New Roman"/>
              </a:rPr>
              <a:t>Kortemeyer</a:t>
            </a:r>
            <a:r>
              <a:rPr lang="en-US" sz="3100" dirty="0" smtClean="0">
                <a:latin typeface="Times New Roman"/>
                <a:cs typeface="Times New Roman"/>
              </a:rPr>
              <a:t> &amp; </a:t>
            </a:r>
            <a:r>
              <a:rPr lang="en-US" sz="3100" dirty="0">
                <a:latin typeface="Times New Roman"/>
                <a:cs typeface="Times New Roman"/>
              </a:rPr>
              <a:t>C. Westfall, “History of Physics: Outing the Hidden Curriculum?” </a:t>
            </a:r>
            <a:r>
              <a:rPr lang="en-US" sz="3100" i="1" dirty="0">
                <a:latin typeface="Times New Roman"/>
                <a:cs typeface="Times New Roman"/>
              </a:rPr>
              <a:t>Am. J. Phys.</a:t>
            </a:r>
            <a:r>
              <a:rPr lang="en-US" sz="3100" dirty="0">
                <a:latin typeface="Times New Roman"/>
                <a:cs typeface="Times New Roman"/>
              </a:rPr>
              <a:t> 77 (10) (2009)</a:t>
            </a:r>
          </a:p>
          <a:p>
            <a:pPr marL="594360" indent="-594360" algn="just"/>
            <a:r>
              <a:rPr lang="en-US" sz="3100" dirty="0">
                <a:latin typeface="Times New Roman"/>
                <a:cs typeface="Times New Roman"/>
              </a:rPr>
              <a:t>[4] D. </a:t>
            </a:r>
            <a:r>
              <a:rPr lang="en-US" sz="3100" dirty="0" err="1">
                <a:latin typeface="Times New Roman"/>
                <a:cs typeface="Times New Roman"/>
              </a:rPr>
              <a:t>Hestenes</a:t>
            </a:r>
            <a:r>
              <a:rPr lang="en-US" sz="3100" dirty="0">
                <a:latin typeface="Times New Roman"/>
                <a:cs typeface="Times New Roman"/>
              </a:rPr>
              <a:t>, M. Wells, and G. </a:t>
            </a:r>
            <a:r>
              <a:rPr lang="en-US" sz="3100" dirty="0" err="1">
                <a:latin typeface="Times New Roman"/>
                <a:cs typeface="Times New Roman"/>
              </a:rPr>
              <a:t>Swackhamer</a:t>
            </a:r>
            <a:r>
              <a:rPr lang="en-US" sz="3100" dirty="0">
                <a:latin typeface="Times New Roman"/>
                <a:cs typeface="Times New Roman"/>
              </a:rPr>
              <a:t>, “The Force Concept Inventory,” </a:t>
            </a:r>
            <a:r>
              <a:rPr lang="en-US" sz="3100" i="1" dirty="0">
                <a:latin typeface="Times New Roman"/>
                <a:cs typeface="Times New Roman"/>
              </a:rPr>
              <a:t>Phys. Teach. </a:t>
            </a:r>
            <a:r>
              <a:rPr lang="en-US" sz="3100" b="1" dirty="0">
                <a:latin typeface="Times New Roman"/>
                <a:cs typeface="Times New Roman"/>
              </a:rPr>
              <a:t>30</a:t>
            </a:r>
            <a:r>
              <a:rPr lang="en-US" sz="3100" dirty="0">
                <a:latin typeface="Times New Roman"/>
                <a:cs typeface="Times New Roman"/>
              </a:rPr>
              <a:t>, 141 (1992)</a:t>
            </a:r>
          </a:p>
          <a:p>
            <a:pPr marL="594360" indent="-594360" algn="just"/>
            <a:r>
              <a:rPr lang="en-US" sz="3100" dirty="0">
                <a:latin typeface="Times New Roman"/>
                <a:cs typeface="Times New Roman"/>
              </a:rPr>
              <a:t>[5] W. Adams </a:t>
            </a:r>
            <a:r>
              <a:rPr lang="en-US" sz="3100" dirty="0" smtClean="0">
                <a:latin typeface="Times New Roman"/>
                <a:cs typeface="Times New Roman"/>
              </a:rPr>
              <a:t>et al., </a:t>
            </a:r>
            <a:r>
              <a:rPr lang="en-US" sz="3100" dirty="0">
                <a:latin typeface="Times New Roman"/>
                <a:cs typeface="Times New Roman"/>
              </a:rPr>
              <a:t>“ New Instrument for Measuring Student Beliefs About Physics and Learning Physics: The Colorado Learning Attitudes about Science Survey (CLASS),” </a:t>
            </a:r>
            <a:r>
              <a:rPr lang="en-US" sz="3100" i="1" dirty="0">
                <a:latin typeface="Times New Roman"/>
                <a:cs typeface="Times New Roman"/>
              </a:rPr>
              <a:t>Phys Rev. ST Phys. Education Research</a:t>
            </a:r>
            <a:r>
              <a:rPr lang="en-US" sz="3100" dirty="0">
                <a:latin typeface="Times New Roman"/>
                <a:cs typeface="Times New Roman"/>
              </a:rPr>
              <a:t> </a:t>
            </a:r>
            <a:r>
              <a:rPr lang="en-US" sz="3100" b="1" dirty="0">
                <a:latin typeface="Times New Roman"/>
                <a:cs typeface="Times New Roman"/>
              </a:rPr>
              <a:t>2</a:t>
            </a:r>
            <a:r>
              <a:rPr lang="en-US" sz="3100" dirty="0">
                <a:latin typeface="Times New Roman"/>
                <a:cs typeface="Times New Roman"/>
              </a:rPr>
              <a:t> (2006)</a:t>
            </a:r>
            <a:r>
              <a:rPr lang="en-US" sz="3100" dirty="0" smtClean="0">
                <a:latin typeface="Times New Roman"/>
                <a:cs typeface="Times New Roman"/>
              </a:rPr>
              <a:t> </a:t>
            </a:r>
          </a:p>
          <a:p>
            <a:pPr marL="594360" indent="-594360" algn="just"/>
            <a:r>
              <a:rPr lang="en-US" sz="3100" dirty="0" smtClean="0">
                <a:latin typeface="Times New Roman"/>
                <a:cs typeface="Times New Roman"/>
              </a:rPr>
              <a:t>[6] S. McCauley, N. </a:t>
            </a:r>
            <a:r>
              <a:rPr lang="en-US" sz="3100" dirty="0" err="1" smtClean="0">
                <a:latin typeface="Times New Roman"/>
                <a:cs typeface="Times New Roman"/>
              </a:rPr>
              <a:t>Abramzon</a:t>
            </a:r>
            <a:r>
              <a:rPr lang="en-US" sz="3100" dirty="0" smtClean="0">
                <a:latin typeface="Times New Roman"/>
                <a:cs typeface="Times New Roman"/>
              </a:rPr>
              <a:t>, &amp; H. Sadaghiani, “Pilot Enrichment Courses to Enhance Student Success in Freshman Physics,” </a:t>
            </a:r>
            <a:r>
              <a:rPr lang="en-US" sz="3100" i="1" dirty="0" smtClean="0">
                <a:latin typeface="Times New Roman"/>
                <a:cs typeface="Times New Roman"/>
              </a:rPr>
              <a:t>Provost Teaching Symposium</a:t>
            </a:r>
            <a:r>
              <a:rPr lang="en-US" sz="3100" dirty="0" smtClean="0">
                <a:latin typeface="Times New Roman"/>
                <a:cs typeface="Times New Roman"/>
              </a:rPr>
              <a:t> (2009) </a:t>
            </a:r>
          </a:p>
        </p:txBody>
      </p:sp>
      <p:pic>
        <p:nvPicPr>
          <p:cNvPr id="15445" name="Picture 30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1200" y="1600200"/>
            <a:ext cx="266700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13182600" y="15011400"/>
          <a:ext cx="11315700" cy="7353296"/>
        </p:xfrm>
        <a:graphic>
          <a:graphicData uri="http://schemas.openxmlformats.org/drawingml/2006/table">
            <a:tbl>
              <a:tblPr/>
              <a:tblGrid>
                <a:gridCol w="578358"/>
                <a:gridCol w="1885950"/>
                <a:gridCol w="1885950"/>
                <a:gridCol w="1885950"/>
                <a:gridCol w="2061972"/>
                <a:gridCol w="1609344"/>
                <a:gridCol w="1408176"/>
              </a:tblGrid>
              <a:tr h="695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+mj-lt"/>
                        </a:rPr>
                        <a:t> 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sng" strike="noStrike" dirty="0">
                          <a:latin typeface="+mj-lt"/>
                        </a:rPr>
                        <a:t>Categories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>
                          <a:latin typeface="+mj-lt"/>
                        </a:rPr>
                        <a:t> 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latin typeface="+mj-lt"/>
                        </a:rPr>
                        <a:t> 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sng" strike="noStrike" dirty="0" err="1">
                          <a:latin typeface="+mj-lt"/>
                        </a:rPr>
                        <a:t>Avg</a:t>
                      </a:r>
                      <a:r>
                        <a:rPr lang="en-US" sz="2400" b="1" i="0" u="sng" strike="noStrike" dirty="0">
                          <a:latin typeface="+mj-lt"/>
                        </a:rPr>
                        <a:t> Pre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sng" strike="noStrike" dirty="0" err="1">
                          <a:latin typeface="+mj-lt"/>
                        </a:rPr>
                        <a:t>Avg</a:t>
                      </a:r>
                      <a:r>
                        <a:rPr lang="en-US" sz="2400" b="1" i="0" u="sng" strike="noStrike" dirty="0">
                          <a:latin typeface="+mj-lt"/>
                        </a:rPr>
                        <a:t> Post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sng" strike="noStrike" dirty="0" err="1">
                          <a:latin typeface="+mj-lt"/>
                        </a:rPr>
                        <a:t>Avg</a:t>
                      </a:r>
                      <a:r>
                        <a:rPr lang="en-US" sz="2400" b="1" i="0" u="sng" strike="noStrike" dirty="0">
                          <a:latin typeface="+mj-lt"/>
                        </a:rPr>
                        <a:t> Shift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5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+mj-lt"/>
                        </a:rPr>
                        <a:t>1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+mj-lt"/>
                        </a:rPr>
                        <a:t>Real World Connection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78% </a:t>
                      </a:r>
                      <a:r>
                        <a:rPr lang="en-US" sz="2400" b="0" i="0" u="none" strike="noStrike" dirty="0" smtClean="0">
                          <a:latin typeface="+mj-lt"/>
                        </a:rPr>
                        <a:t>(5%</a:t>
                      </a:r>
                      <a:r>
                        <a:rPr lang="en-US" sz="2400" b="0" i="0" u="none" strike="noStrike" dirty="0">
                          <a:latin typeface="+mj-lt"/>
                        </a:rPr>
                        <a:t>)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84% </a:t>
                      </a:r>
                      <a:r>
                        <a:rPr lang="en-US" sz="2400" b="0" i="0" u="none" strike="noStrike" dirty="0" smtClean="0">
                          <a:latin typeface="+mj-lt"/>
                        </a:rPr>
                        <a:t>(4%</a:t>
                      </a:r>
                      <a:r>
                        <a:rPr lang="en-US" sz="2400" b="0" i="0" u="none" strike="noStrike" dirty="0">
                          <a:latin typeface="+mj-lt"/>
                        </a:rPr>
                        <a:t>)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6</a:t>
                      </a:r>
                      <a:r>
                        <a:rPr lang="en-US" sz="2400" b="0" i="0" u="none" strike="noStrike" dirty="0" smtClean="0">
                          <a:latin typeface="+mj-lt"/>
                        </a:rPr>
                        <a:t>%</a:t>
                      </a:r>
                      <a:endParaRPr lang="en-US" sz="2400" b="0" i="0" u="none" strike="noStrike" dirty="0">
                        <a:latin typeface="+mj-lt"/>
                      </a:endParaRP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95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+mj-lt"/>
                        </a:rPr>
                        <a:t>2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+mj-lt"/>
                        </a:rPr>
                        <a:t>Personal Interest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67% </a:t>
                      </a:r>
                      <a:r>
                        <a:rPr lang="en-US" sz="2400" b="0" i="0" u="none" strike="noStrike" dirty="0" smtClean="0">
                          <a:latin typeface="+mj-lt"/>
                        </a:rPr>
                        <a:t>(5%</a:t>
                      </a:r>
                      <a:r>
                        <a:rPr lang="en-US" sz="2400" b="0" i="0" u="none" strike="noStrike" dirty="0">
                          <a:latin typeface="+mj-lt"/>
                        </a:rPr>
                        <a:t>)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80% </a:t>
                      </a:r>
                      <a:r>
                        <a:rPr lang="en-US" sz="2400" b="0" i="0" u="none" strike="noStrike" dirty="0" smtClean="0">
                          <a:latin typeface="+mj-lt"/>
                        </a:rPr>
                        <a:t>(4%</a:t>
                      </a:r>
                      <a:r>
                        <a:rPr lang="en-US" sz="2400" b="0" i="0" u="none" strike="noStrike" dirty="0">
                          <a:latin typeface="+mj-lt"/>
                        </a:rPr>
                        <a:t>)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13</a:t>
                      </a:r>
                      <a:r>
                        <a:rPr lang="en-US" sz="2400" b="0" i="0" u="none" strike="noStrike" dirty="0" smtClean="0">
                          <a:latin typeface="+mj-lt"/>
                        </a:rPr>
                        <a:t>%</a:t>
                      </a:r>
                      <a:endParaRPr lang="en-US" sz="2400" b="0" i="0" u="none" strike="noStrike" dirty="0">
                        <a:latin typeface="+mj-lt"/>
                      </a:endParaRP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5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+mj-lt"/>
                        </a:rPr>
                        <a:t>3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+mj-lt"/>
                        </a:rPr>
                        <a:t>Sense Making/Effort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69% </a:t>
                      </a:r>
                      <a:r>
                        <a:rPr lang="en-US" sz="2400" b="0" i="0" u="none" strike="noStrike" dirty="0" smtClean="0">
                          <a:latin typeface="+mj-lt"/>
                        </a:rPr>
                        <a:t>(4%</a:t>
                      </a:r>
                      <a:r>
                        <a:rPr lang="en-US" sz="2400" b="0" i="0" u="none" strike="noStrike" dirty="0">
                          <a:latin typeface="+mj-lt"/>
                        </a:rPr>
                        <a:t>)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79% </a:t>
                      </a:r>
                      <a:r>
                        <a:rPr lang="en-US" sz="2400" b="0" i="0" u="none" strike="noStrike" dirty="0" smtClean="0">
                          <a:latin typeface="+mj-lt"/>
                        </a:rPr>
                        <a:t>(4%</a:t>
                      </a:r>
                      <a:r>
                        <a:rPr lang="en-US" sz="2400" b="0" i="0" u="none" strike="noStrike" dirty="0">
                          <a:latin typeface="+mj-lt"/>
                        </a:rPr>
                        <a:t>)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10</a:t>
                      </a:r>
                      <a:r>
                        <a:rPr lang="en-US" sz="2400" b="0" i="0" u="none" strike="noStrike" dirty="0" smtClean="0">
                          <a:latin typeface="+mj-lt"/>
                        </a:rPr>
                        <a:t>%</a:t>
                      </a:r>
                      <a:endParaRPr lang="en-US" sz="2400" b="0" i="0" u="none" strike="noStrike" dirty="0">
                        <a:latin typeface="+mj-lt"/>
                      </a:endParaRP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5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+mj-lt"/>
                        </a:rPr>
                        <a:t>4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+mj-lt"/>
                        </a:rPr>
                        <a:t>Conceptual Connections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56% </a:t>
                      </a:r>
                      <a:r>
                        <a:rPr lang="en-US" sz="2400" b="0" i="0" u="none" strike="noStrike" dirty="0" smtClean="0">
                          <a:latin typeface="+mj-lt"/>
                        </a:rPr>
                        <a:t>(4</a:t>
                      </a:r>
                      <a:r>
                        <a:rPr lang="en-US" sz="2400" b="0" i="0" u="none" strike="noStrike" dirty="0">
                          <a:latin typeface="+mj-lt"/>
                        </a:rPr>
                        <a:t>%)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55% </a:t>
                      </a:r>
                      <a:r>
                        <a:rPr lang="en-US" sz="2400" b="0" i="0" u="none" strike="noStrike" dirty="0" smtClean="0">
                          <a:latin typeface="+mj-lt"/>
                        </a:rPr>
                        <a:t>(6%</a:t>
                      </a:r>
                      <a:r>
                        <a:rPr lang="en-US" sz="2400" b="0" i="0" u="none" strike="noStrike" dirty="0">
                          <a:latin typeface="+mj-lt"/>
                        </a:rPr>
                        <a:t>)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+mj-lt"/>
                        </a:rPr>
                        <a:t>-2%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5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+mj-lt"/>
                        </a:rPr>
                        <a:t>5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+mj-lt"/>
                        </a:rPr>
                        <a:t>Applies Conceptual Understanding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49% </a:t>
                      </a:r>
                      <a:r>
                        <a:rPr lang="en-US" sz="2400" b="0" i="0" u="none" strike="noStrike" dirty="0" smtClean="0">
                          <a:latin typeface="+mj-lt"/>
                        </a:rPr>
                        <a:t>(4%</a:t>
                      </a:r>
                      <a:r>
                        <a:rPr lang="en-US" sz="2400" b="0" i="0" u="none" strike="noStrike" dirty="0">
                          <a:latin typeface="+mj-lt"/>
                        </a:rPr>
                        <a:t>)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49% </a:t>
                      </a:r>
                      <a:r>
                        <a:rPr lang="en-US" sz="2400" b="0" i="0" u="none" strike="noStrike" dirty="0" smtClean="0">
                          <a:latin typeface="+mj-lt"/>
                        </a:rPr>
                        <a:t>(6%</a:t>
                      </a:r>
                      <a:r>
                        <a:rPr lang="en-US" sz="2400" b="0" i="0" u="none" strike="noStrike" dirty="0">
                          <a:latin typeface="+mj-lt"/>
                        </a:rPr>
                        <a:t>)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0%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5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+mj-lt"/>
                        </a:rPr>
                        <a:t>6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+mj-lt"/>
                        </a:rPr>
                        <a:t>Problem Solving General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68% </a:t>
                      </a:r>
                      <a:r>
                        <a:rPr lang="en-US" sz="2400" b="0" i="0" u="none" strike="noStrike" dirty="0" smtClean="0">
                          <a:latin typeface="+mj-lt"/>
                        </a:rPr>
                        <a:t>(5%</a:t>
                      </a:r>
                      <a:r>
                        <a:rPr lang="en-US" sz="2400" b="0" i="0" u="none" strike="noStrike" dirty="0">
                          <a:latin typeface="+mj-lt"/>
                        </a:rPr>
                        <a:t>)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70% </a:t>
                      </a:r>
                      <a:r>
                        <a:rPr lang="en-US" sz="2400" b="0" i="0" u="none" strike="noStrike" dirty="0" smtClean="0">
                          <a:latin typeface="+mj-lt"/>
                        </a:rPr>
                        <a:t>(4%</a:t>
                      </a:r>
                      <a:r>
                        <a:rPr lang="en-US" sz="2400" b="0" i="0" u="none" strike="noStrike" dirty="0">
                          <a:latin typeface="+mj-lt"/>
                        </a:rPr>
                        <a:t>)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+mj-lt"/>
                        </a:rPr>
                        <a:t>2%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5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+mj-lt"/>
                        </a:rPr>
                        <a:t>7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+mj-lt"/>
                        </a:rPr>
                        <a:t>Problem Solving Confidence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67% </a:t>
                      </a:r>
                      <a:r>
                        <a:rPr lang="en-US" sz="2400" b="0" i="0" u="none" strike="noStrike" dirty="0" smtClean="0">
                          <a:latin typeface="+mj-lt"/>
                        </a:rPr>
                        <a:t>(5%</a:t>
                      </a:r>
                      <a:r>
                        <a:rPr lang="en-US" sz="2400" b="0" i="0" u="none" strike="noStrike" dirty="0">
                          <a:latin typeface="+mj-lt"/>
                        </a:rPr>
                        <a:t>)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68% </a:t>
                      </a:r>
                      <a:r>
                        <a:rPr lang="en-US" sz="2400" b="0" i="0" u="none" strike="noStrike" dirty="0" smtClean="0">
                          <a:latin typeface="+mj-lt"/>
                        </a:rPr>
                        <a:t>(4%</a:t>
                      </a:r>
                      <a:r>
                        <a:rPr lang="en-US" sz="2400" b="0" i="0" u="none" strike="noStrike" dirty="0">
                          <a:latin typeface="+mj-lt"/>
                        </a:rPr>
                        <a:t>)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+mj-lt"/>
                        </a:rPr>
                        <a:t>1%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5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+mj-lt"/>
                        </a:rPr>
                        <a:t>8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latin typeface="+mj-lt"/>
                        </a:rPr>
                        <a:t>Problem Sophistication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45% </a:t>
                      </a:r>
                      <a:r>
                        <a:rPr lang="en-US" sz="2400" b="0" i="0" u="none" strike="noStrike" dirty="0" smtClean="0">
                          <a:latin typeface="+mj-lt"/>
                        </a:rPr>
                        <a:t>(4%</a:t>
                      </a:r>
                      <a:r>
                        <a:rPr lang="en-US" sz="2400" b="0" i="0" u="none" strike="noStrike" dirty="0">
                          <a:latin typeface="+mj-lt"/>
                        </a:rPr>
                        <a:t>)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44% </a:t>
                      </a:r>
                      <a:r>
                        <a:rPr lang="en-US" sz="2400" b="0" i="0" u="none" strike="noStrike" dirty="0" smtClean="0">
                          <a:latin typeface="+mj-lt"/>
                        </a:rPr>
                        <a:t>(3%</a:t>
                      </a:r>
                      <a:r>
                        <a:rPr lang="en-US" sz="2400" b="0" i="0" u="none" strike="noStrike" dirty="0">
                          <a:latin typeface="+mj-lt"/>
                        </a:rPr>
                        <a:t>)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+mj-lt"/>
                        </a:rPr>
                        <a:t>-2%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5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+mj-lt"/>
                        </a:rPr>
                        <a:t>9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latin typeface="+mj-lt"/>
                        </a:rPr>
                        <a:t>Not Scored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50% </a:t>
                      </a:r>
                      <a:r>
                        <a:rPr lang="en-US" sz="2400" b="0" i="0" u="none" strike="noStrike" dirty="0" smtClean="0">
                          <a:latin typeface="+mj-lt"/>
                        </a:rPr>
                        <a:t>(7%</a:t>
                      </a:r>
                      <a:r>
                        <a:rPr lang="en-US" sz="2400" b="0" i="0" u="none" strike="noStrike" dirty="0">
                          <a:latin typeface="+mj-lt"/>
                        </a:rPr>
                        <a:t>)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52% </a:t>
                      </a:r>
                      <a:r>
                        <a:rPr lang="en-US" sz="2400" b="0" i="0" u="none" strike="noStrike" dirty="0" smtClean="0">
                          <a:latin typeface="+mj-lt"/>
                        </a:rPr>
                        <a:t>(7%</a:t>
                      </a:r>
                      <a:r>
                        <a:rPr lang="en-US" sz="2400" b="0" i="0" u="none" strike="noStrike" dirty="0">
                          <a:latin typeface="+mj-lt"/>
                        </a:rPr>
                        <a:t>)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+mj-lt"/>
                        </a:rPr>
                        <a:t>2%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694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latin typeface="+mj-lt"/>
                        </a:rPr>
                        <a:t> 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Overall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 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 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61%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65%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+mj-lt"/>
                        </a:rPr>
                        <a:t>3%</a:t>
                      </a:r>
                    </a:p>
                  </a:txBody>
                  <a:tcPr marL="14817" marR="14817" marT="1905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/>
        </p:nvGraphicFramePr>
        <p:xfrm>
          <a:off x="28270200" y="7010400"/>
          <a:ext cx="7543800" cy="1588536"/>
        </p:xfrm>
        <a:graphic>
          <a:graphicData uri="http://schemas.openxmlformats.org/presentationml/2006/ole">
            <p:oleObj spid="_x0000_s15452" name="Equation" r:id="rId6" imgW="1790700" imgH="393700" progId="Equation.3">
              <p:embed/>
            </p:oleObj>
          </a:graphicData>
        </a:graphic>
      </p:graphicFrame>
      <p:graphicFrame>
        <p:nvGraphicFramePr>
          <p:cNvPr id="33" name="Chart 32"/>
          <p:cNvGraphicFramePr/>
          <p:nvPr/>
        </p:nvGraphicFramePr>
        <p:xfrm>
          <a:off x="13182600" y="24231600"/>
          <a:ext cx="11468100" cy="6362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1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1353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1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15067</TotalTime>
  <Words>1134</Words>
  <Application>Microsoft Office PowerPoint</Application>
  <PresentationFormat>Custom</PresentationFormat>
  <Paragraphs>119</Paragraphs>
  <Slides>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Default Design</vt:lpstr>
      <vt:lpstr>Equation</vt:lpstr>
      <vt:lpstr>Slide 1</vt:lpstr>
    </vt:vector>
  </TitlesOfParts>
  <Company>NICHD/LIMB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AmyotF</dc:creator>
  <cp:lastModifiedBy>Sarah</cp:lastModifiedBy>
  <cp:revision>401</cp:revision>
  <cp:lastPrinted>2008-07-17T04:31:57Z</cp:lastPrinted>
  <dcterms:created xsi:type="dcterms:W3CDTF">2010-07-20T03:51:28Z</dcterms:created>
  <dcterms:modified xsi:type="dcterms:W3CDTF">2010-08-23T04:04:33Z</dcterms:modified>
</cp:coreProperties>
</file>