
<file path=[Content_Types].xml><?xml version="1.0" encoding="utf-8"?>
<Types xmlns="http://schemas.openxmlformats.org/package/2006/content-types">
  <Default Extension="jpeg" ContentType="image/jpeg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ict" ContentType="image/pict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embeddings/Microsoft_Equation1.bin" ContentType="application/vnd.openxmlformats-officedocument.oleObject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vml" ContentType="application/vnd.openxmlformats-officedocument.vmlDrawin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CC3300"/>
    <a:srgbClr val="CC99FF"/>
    <a:srgbClr val="660066"/>
    <a:srgbClr val="008000"/>
    <a:srgbClr val="CCECFF"/>
    <a:srgbClr val="768FAB"/>
    <a:srgbClr val="011E51"/>
    <a:srgbClr val="C596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0608" y="8496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28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ict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C766A1-91D8-AF4C-A6DB-2F47273B26D8}" type="datetimeFigureOut">
              <a:rPr lang="en-US" smtClean="0"/>
              <a:pPr/>
              <a:t>7/13/10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543A1-C0E7-F942-B821-E4F91D25127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543A1-C0E7-F942-B821-E4F91D25127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5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18653125"/>
            <a:ext cx="3072447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6A700-599A-0C48-895D-F58632167A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6A921-2EE4-CD43-9D65-B517F814F7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38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74EB3-5701-AC43-8B05-95866152BC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2475" y="9510713"/>
            <a:ext cx="18576925" cy="19750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9510713"/>
            <a:ext cx="18576925" cy="19750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42788-E977-D24C-ABBE-5F7453F154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7625"/>
            <a:ext cx="3950335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5"/>
            <a:ext cx="1939290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5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E312E-CE64-AB41-9D82-E40E58C457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918B1-3616-E34A-A630-D9B6F8AB63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601DB-6279-2846-8661-CAA33564BA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1275"/>
            <a:ext cx="1443990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6888163"/>
            <a:ext cx="1443990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21DA1-8FDA-A14A-B585-463AE139DC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3" y="23042563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3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3" y="25763538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F7404-E31F-E647-BE7A-0B2A8534FB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4662D-A9C3-254B-BEE0-47915D025F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2163" y="2925763"/>
            <a:ext cx="9326562" cy="263350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2475" y="2925763"/>
            <a:ext cx="27827288" cy="263350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2F167-7FD5-5B46-B032-78655E3EB7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92475" y="2925763"/>
            <a:ext cx="3730625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70258" tIns="235129" rIns="470258" bIns="2351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2475" y="9510713"/>
            <a:ext cx="37306250" cy="1975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92475" y="29992638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>
              <a:defRPr sz="7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525" y="29992638"/>
            <a:ext cx="1390015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 algn="ctr">
              <a:defRPr sz="7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4725" y="29992638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 algn="r">
              <a:defRPr sz="7200"/>
            </a:lvl1pPr>
          </a:lstStyle>
          <a:p>
            <a:pPr>
              <a:defRPr/>
            </a:pPr>
            <a:fld id="{4DDC82EF-9016-AB43-A18B-8D78897A0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1763713" indent="-1763713" algn="l" defTabSz="4702175" rtl="0" eaLnBrk="0" fontAlgn="base" hangingPunct="0">
        <a:spcBef>
          <a:spcPct val="20000"/>
        </a:spcBef>
        <a:spcAft>
          <a:spcPct val="0"/>
        </a:spcAft>
        <a:buChar char="•"/>
        <a:defRPr sz="16500">
          <a:solidFill>
            <a:schemeClr val="tx1"/>
          </a:solidFill>
          <a:latin typeface="+mn-lt"/>
          <a:ea typeface="+mn-ea"/>
          <a:cs typeface="+mn-cs"/>
        </a:defRPr>
      </a:lvl1pPr>
      <a:lvl2pPr marL="3821113" indent="-1470025" algn="l" defTabSz="4702175" rtl="0" eaLnBrk="0" fontAlgn="base" hangingPunct="0">
        <a:spcBef>
          <a:spcPct val="20000"/>
        </a:spcBef>
        <a:spcAft>
          <a:spcPct val="0"/>
        </a:spcAft>
        <a:buChar char="–"/>
        <a:defRPr sz="14400">
          <a:solidFill>
            <a:schemeClr val="tx1"/>
          </a:solidFill>
          <a:latin typeface="+mn-lt"/>
          <a:ea typeface="+mn-ea"/>
        </a:defRPr>
      </a:lvl2pPr>
      <a:lvl3pPr marL="5878513" indent="-1176338" algn="l" defTabSz="4702175" rtl="0" eaLnBrk="0" fontAlgn="base" hangingPunct="0">
        <a:spcBef>
          <a:spcPct val="20000"/>
        </a:spcBef>
        <a:spcAft>
          <a:spcPct val="0"/>
        </a:spcAft>
        <a:buChar char="•"/>
        <a:defRPr sz="12300">
          <a:solidFill>
            <a:schemeClr val="tx1"/>
          </a:solidFill>
          <a:latin typeface="+mn-lt"/>
          <a:ea typeface="+mn-ea"/>
        </a:defRPr>
      </a:lvl3pPr>
      <a:lvl4pPr marL="8229600" indent="-1176338" algn="l" defTabSz="4702175" rtl="0" eaLnBrk="0" fontAlgn="base" hangingPunct="0">
        <a:spcBef>
          <a:spcPct val="20000"/>
        </a:spcBef>
        <a:spcAft>
          <a:spcPct val="0"/>
        </a:spcAft>
        <a:buChar char="–"/>
        <a:defRPr sz="10300">
          <a:solidFill>
            <a:schemeClr val="tx1"/>
          </a:solidFill>
          <a:latin typeface="+mn-lt"/>
          <a:ea typeface="+mn-ea"/>
        </a:defRPr>
      </a:lvl4pPr>
      <a:lvl5pPr marL="10580688" indent="-1174750" algn="l" defTabSz="4702175" rtl="0" eaLnBrk="0" fontAlgn="base" hangingPunct="0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+mn-ea"/>
        </a:defRPr>
      </a:lvl5pPr>
      <a:lvl6pPr marL="110378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+mn-ea"/>
        </a:defRPr>
      </a:lvl6pPr>
      <a:lvl7pPr marL="114950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+mn-ea"/>
        </a:defRPr>
      </a:lvl7pPr>
      <a:lvl8pPr marL="119522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+mn-ea"/>
        </a:defRPr>
      </a:lvl8pPr>
      <a:lvl9pPr marL="124094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2.jpe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jpeg"/><Relationship Id="rId8" Type="http://schemas.openxmlformats.org/officeDocument/2006/relationships/image" Target="../media/image6.jpeg"/><Relationship Id="rId9" Type="http://schemas.openxmlformats.org/officeDocument/2006/relationships/image" Target="../media/image7.jpeg"/><Relationship Id="rId10" Type="http://schemas.openxmlformats.org/officeDocument/2006/relationships/image" Target="../media/image8.jpeg"/><Relationship Id="rId11" Type="http://schemas.openxmlformats.org/officeDocument/2006/relationships/oleObject" Target="../embeddings/Microsoft_Equation1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50"/>
          <p:cNvSpPr>
            <a:spLocks noChangeArrowheads="1"/>
          </p:cNvSpPr>
          <p:nvPr/>
        </p:nvSpPr>
        <p:spPr bwMode="auto">
          <a:xfrm>
            <a:off x="838200" y="1066800"/>
            <a:ext cx="42062400" cy="283464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2D62"/>
              </a:gs>
            </a:gsLst>
            <a:lin ang="0"/>
          </a:gradFill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/>
          </a:p>
        </p:txBody>
      </p:sp>
      <p:sp>
        <p:nvSpPr>
          <p:cNvPr id="2164" name="Rectangle 116"/>
          <p:cNvSpPr>
            <a:spLocks noChangeArrowheads="1"/>
          </p:cNvSpPr>
          <p:nvPr/>
        </p:nvSpPr>
        <p:spPr bwMode="auto">
          <a:xfrm>
            <a:off x="4457700" y="5103673"/>
            <a:ext cx="34975800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en-US" sz="5400" i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Arial Bold Italic" pitchFamily="-16" charset="0"/>
              </a:rPr>
              <a:t>Eric Brewe, Laird H. Kramer, George E. O’Brien</a:t>
            </a:r>
          </a:p>
          <a:p>
            <a:pPr algn="ctr">
              <a:defRPr/>
            </a:pPr>
            <a:r>
              <a:rPr lang="en-US" sz="5400" i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Arial Bold Italic" pitchFamily="-16" charset="0"/>
              </a:rPr>
              <a:t>Florida International University</a:t>
            </a:r>
            <a:endParaRPr lang="en-US" dirty="0">
              <a:ln>
                <a:solidFill>
                  <a:schemeClr val="tx1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2397" name="Rectangle 349"/>
          <p:cNvSpPr>
            <a:spLocks noChangeAspect="1" noChangeArrowheads="1"/>
          </p:cNvSpPr>
          <p:nvPr/>
        </p:nvSpPr>
        <p:spPr bwMode="auto">
          <a:xfrm>
            <a:off x="4305300" y="2863850"/>
            <a:ext cx="352806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9600" dirty="0">
                <a:ln>
                  <a:solidFill>
                    <a:schemeClr val="tx1"/>
                  </a:solidFill>
                </a:ln>
                <a:solidFill>
                  <a:srgbClr val="C5960C"/>
                </a:solidFill>
                <a:latin typeface="Arial Black" charset="0"/>
              </a:rPr>
              <a:t>Changing Participation Through Formation of Student Learning Communities</a:t>
            </a:r>
          </a:p>
        </p:txBody>
      </p:sp>
      <p:pic>
        <p:nvPicPr>
          <p:cNvPr id="13318" name="Picture 353" descr="FIULogoHorizont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660438" y="29718000"/>
            <a:ext cx="16570325" cy="297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19" name="Group 357"/>
          <p:cNvGrpSpPr>
            <a:grpSpLocks/>
          </p:cNvGrpSpPr>
          <p:nvPr/>
        </p:nvGrpSpPr>
        <p:grpSpPr bwMode="auto">
          <a:xfrm>
            <a:off x="36652200" y="30480000"/>
            <a:ext cx="6726238" cy="1828800"/>
            <a:chOff x="21744" y="18096"/>
            <a:chExt cx="4237" cy="1152"/>
          </a:xfrm>
        </p:grpSpPr>
        <p:pic>
          <p:nvPicPr>
            <p:cNvPr id="13345" name="Picture 354" descr="NSFLogo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1744" y="18096"/>
              <a:ext cx="1146" cy="1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46" name="Rectangle 356"/>
            <p:cNvSpPr>
              <a:spLocks noChangeArrowheads="1"/>
            </p:cNvSpPr>
            <p:nvPr/>
          </p:nvSpPr>
          <p:spPr bwMode="auto">
            <a:xfrm>
              <a:off x="22944" y="18480"/>
              <a:ext cx="303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3600" dirty="0">
                  <a:solidFill>
                    <a:srgbClr val="002D62"/>
                  </a:solidFill>
                </a:rPr>
                <a:t>NSF AWARD </a:t>
              </a:r>
              <a:r>
                <a:rPr lang="en-US" sz="3600" dirty="0" smtClean="0">
                  <a:solidFill>
                    <a:srgbClr val="002D62"/>
                  </a:solidFill>
                </a:rPr>
                <a:t>0802184</a:t>
              </a:r>
              <a:endParaRPr lang="en-US" sz="3600" dirty="0">
                <a:solidFill>
                  <a:srgbClr val="002D62"/>
                </a:solidFill>
              </a:endParaRPr>
            </a:p>
          </p:txBody>
        </p:sp>
      </p:grpSp>
      <p:sp>
        <p:nvSpPr>
          <p:cNvPr id="13343" name="Down Arrow 47"/>
          <p:cNvSpPr>
            <a:spLocks noChangeArrowheads="1"/>
          </p:cNvSpPr>
          <p:nvPr/>
        </p:nvSpPr>
        <p:spPr bwMode="auto">
          <a:xfrm flipV="1">
            <a:off x="1066800" y="11430000"/>
            <a:ext cx="3352800" cy="14401800"/>
          </a:xfrm>
          <a:prstGeom prst="downArrow">
            <a:avLst>
              <a:gd name="adj1" fmla="val 50000"/>
              <a:gd name="adj2" fmla="val 49994"/>
            </a:avLst>
          </a:prstGeom>
          <a:solidFill>
            <a:srgbClr val="011E5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344" name="TextBox 78"/>
          <p:cNvSpPr txBox="1">
            <a:spLocks noChangeArrowheads="1"/>
          </p:cNvSpPr>
          <p:nvPr/>
        </p:nvSpPr>
        <p:spPr bwMode="auto">
          <a:xfrm rot="16200000">
            <a:off x="-3656736" y="17296536"/>
            <a:ext cx="12573000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</a:rPr>
              <a:t>Environment influences expectations about participation</a:t>
            </a:r>
          </a:p>
        </p:txBody>
      </p:sp>
      <p:pic>
        <p:nvPicPr>
          <p:cNvPr id="13321" name="Picture 72" descr="Kramer Pre Plot Fall 09.tif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53350" y="10058400"/>
            <a:ext cx="80137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2" name="TextBox 81"/>
          <p:cNvSpPr txBox="1">
            <a:spLocks noChangeArrowheads="1"/>
          </p:cNvSpPr>
          <p:nvPr/>
        </p:nvSpPr>
        <p:spPr bwMode="auto">
          <a:xfrm>
            <a:off x="7753350" y="9067800"/>
            <a:ext cx="80200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>
                <a:solidFill>
                  <a:srgbClr val="002D62"/>
                </a:solidFill>
              </a:rPr>
              <a:t>Modeling Pre</a:t>
            </a:r>
          </a:p>
        </p:txBody>
      </p:sp>
      <p:grpSp>
        <p:nvGrpSpPr>
          <p:cNvPr id="13323" name="Group 100"/>
          <p:cNvGrpSpPr>
            <a:grpSpLocks/>
          </p:cNvGrpSpPr>
          <p:nvPr/>
        </p:nvGrpSpPr>
        <p:grpSpPr bwMode="auto">
          <a:xfrm>
            <a:off x="22545675" y="19040475"/>
            <a:ext cx="8313738" cy="7477125"/>
            <a:chOff x="18927280" y="19041070"/>
            <a:chExt cx="8314441" cy="7476530"/>
          </a:xfrm>
        </p:grpSpPr>
        <p:pic>
          <p:nvPicPr>
            <p:cNvPr id="13341" name="Picture 86" descr="Gerstman Post Plot Fall 09.jpg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8927280" y="20116800"/>
              <a:ext cx="8314441" cy="640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42" name="TextBox 81"/>
            <p:cNvSpPr txBox="1">
              <a:spLocks noChangeArrowheads="1"/>
            </p:cNvSpPr>
            <p:nvPr/>
          </p:nvSpPr>
          <p:spPr bwMode="auto">
            <a:xfrm>
              <a:off x="19126200" y="19041070"/>
              <a:ext cx="8077200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5400">
                  <a:solidFill>
                    <a:srgbClr val="002D62"/>
                  </a:solidFill>
                </a:rPr>
                <a:t>Lecture Post</a:t>
              </a:r>
            </a:p>
          </p:txBody>
        </p:sp>
      </p:grpSp>
      <p:grpSp>
        <p:nvGrpSpPr>
          <p:cNvPr id="13324" name="Group 101"/>
          <p:cNvGrpSpPr>
            <a:grpSpLocks/>
          </p:cNvGrpSpPr>
          <p:nvPr/>
        </p:nvGrpSpPr>
        <p:grpSpPr bwMode="auto">
          <a:xfrm>
            <a:off x="12484100" y="19040475"/>
            <a:ext cx="8313738" cy="7432675"/>
            <a:chOff x="8945079" y="19041070"/>
            <a:chExt cx="8314441" cy="7432080"/>
          </a:xfrm>
        </p:grpSpPr>
        <p:pic>
          <p:nvPicPr>
            <p:cNvPr id="13339" name="Picture 85" descr="Gerstman Pre Plot Fall 09.jpg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8945079" y="20072350"/>
              <a:ext cx="8314441" cy="640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40" name="TextBox 81"/>
            <p:cNvSpPr txBox="1">
              <a:spLocks noChangeArrowheads="1"/>
            </p:cNvSpPr>
            <p:nvPr/>
          </p:nvSpPr>
          <p:spPr bwMode="auto">
            <a:xfrm>
              <a:off x="8945079" y="19041070"/>
              <a:ext cx="8276121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5400">
                  <a:solidFill>
                    <a:srgbClr val="002D62"/>
                  </a:solidFill>
                </a:rPr>
                <a:t>Lecture Pre</a:t>
              </a:r>
            </a:p>
          </p:txBody>
        </p:sp>
      </p:grpSp>
      <p:grpSp>
        <p:nvGrpSpPr>
          <p:cNvPr id="13325" name="Group 97"/>
          <p:cNvGrpSpPr>
            <a:grpSpLocks/>
          </p:cNvGrpSpPr>
          <p:nvPr/>
        </p:nvGrpSpPr>
        <p:grpSpPr bwMode="auto">
          <a:xfrm>
            <a:off x="27576463" y="9058275"/>
            <a:ext cx="8313737" cy="7400925"/>
            <a:chOff x="23918598" y="8982075"/>
            <a:chExt cx="8314002" cy="7400925"/>
          </a:xfrm>
        </p:grpSpPr>
        <p:pic>
          <p:nvPicPr>
            <p:cNvPr id="13337" name="Picture 74" descr="Kramer Post Plot Fall 09.jpg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3918598" y="9982200"/>
              <a:ext cx="8314002" cy="640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38" name="TextBox 81"/>
            <p:cNvSpPr txBox="1">
              <a:spLocks noChangeArrowheads="1"/>
            </p:cNvSpPr>
            <p:nvPr/>
          </p:nvSpPr>
          <p:spPr bwMode="auto">
            <a:xfrm>
              <a:off x="23918598" y="8982075"/>
              <a:ext cx="823780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5400">
                  <a:solidFill>
                    <a:srgbClr val="002D62"/>
                  </a:solidFill>
                </a:rPr>
                <a:t>Modeling Post</a:t>
              </a:r>
            </a:p>
          </p:txBody>
        </p:sp>
      </p:grpSp>
      <p:pic>
        <p:nvPicPr>
          <p:cNvPr id="13326" name="Picture 73" descr="Kramer Mid Plot Fall 09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514888" y="10058400"/>
            <a:ext cx="8313737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7" name="TextBox 81"/>
          <p:cNvSpPr txBox="1">
            <a:spLocks noChangeArrowheads="1"/>
          </p:cNvSpPr>
          <p:nvPr/>
        </p:nvSpPr>
        <p:spPr bwMode="auto">
          <a:xfrm>
            <a:off x="17594263" y="9067800"/>
            <a:ext cx="83137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>
                <a:solidFill>
                  <a:srgbClr val="002D62"/>
                </a:solidFill>
              </a:rPr>
              <a:t>Modeling Mid</a:t>
            </a:r>
          </a:p>
        </p:txBody>
      </p:sp>
      <p:cxnSp>
        <p:nvCxnSpPr>
          <p:cNvPr id="13328" name="Straight Arrow Connector 96"/>
          <p:cNvCxnSpPr>
            <a:cxnSpLocks noChangeShapeType="1"/>
          </p:cNvCxnSpPr>
          <p:nvPr/>
        </p:nvCxnSpPr>
        <p:spPr bwMode="auto">
          <a:xfrm rot="16200000" flipH="1">
            <a:off x="7333456" y="9086057"/>
            <a:ext cx="2325687" cy="1447800"/>
          </a:xfrm>
          <a:prstGeom prst="straightConnector1">
            <a:avLst/>
          </a:prstGeom>
          <a:noFill/>
          <a:ln w="38100">
            <a:solidFill>
              <a:srgbClr val="011E51"/>
            </a:solidFill>
            <a:round/>
            <a:headEnd/>
            <a:tailEnd type="arrow" w="med" len="med"/>
          </a:ln>
        </p:spPr>
      </p:cxnSp>
      <p:sp>
        <p:nvSpPr>
          <p:cNvPr id="13329" name="TextBox 104"/>
          <p:cNvSpPr txBox="1">
            <a:spLocks noChangeArrowheads="1"/>
          </p:cNvSpPr>
          <p:nvPr/>
        </p:nvSpPr>
        <p:spPr bwMode="auto">
          <a:xfrm>
            <a:off x="6019800" y="7924800"/>
            <a:ext cx="3429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>
                <a:solidFill>
                  <a:srgbClr val="002D62"/>
                </a:solidFill>
              </a:rPr>
              <a:t>Node = student</a:t>
            </a:r>
          </a:p>
        </p:txBody>
      </p:sp>
      <p:cxnSp>
        <p:nvCxnSpPr>
          <p:cNvPr id="13330" name="Straight Arrow Connector 105"/>
          <p:cNvCxnSpPr>
            <a:cxnSpLocks noChangeShapeType="1"/>
          </p:cNvCxnSpPr>
          <p:nvPr/>
        </p:nvCxnSpPr>
        <p:spPr bwMode="auto">
          <a:xfrm>
            <a:off x="5486400" y="12039600"/>
            <a:ext cx="3276600" cy="304800"/>
          </a:xfrm>
          <a:prstGeom prst="straightConnector1">
            <a:avLst/>
          </a:prstGeom>
          <a:noFill/>
          <a:ln w="38100">
            <a:solidFill>
              <a:srgbClr val="011E51"/>
            </a:solidFill>
            <a:round/>
            <a:headEnd/>
            <a:tailEnd type="arrow" w="med" len="med"/>
          </a:ln>
        </p:spPr>
      </p:cxnSp>
      <p:sp>
        <p:nvSpPr>
          <p:cNvPr id="13331" name="TextBox 109"/>
          <p:cNvSpPr txBox="1">
            <a:spLocks noChangeArrowheads="1"/>
          </p:cNvSpPr>
          <p:nvPr/>
        </p:nvSpPr>
        <p:spPr bwMode="auto">
          <a:xfrm>
            <a:off x="3886200" y="10763250"/>
            <a:ext cx="3048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>
                <a:solidFill>
                  <a:srgbClr val="002D62"/>
                </a:solidFill>
              </a:rPr>
              <a:t>Tie = collaboration</a:t>
            </a:r>
          </a:p>
        </p:txBody>
      </p:sp>
      <p:sp>
        <p:nvSpPr>
          <p:cNvPr id="13332" name="Right Arrow 111"/>
          <p:cNvSpPr>
            <a:spLocks noChangeArrowheads="1"/>
          </p:cNvSpPr>
          <p:nvPr/>
        </p:nvSpPr>
        <p:spPr bwMode="auto">
          <a:xfrm>
            <a:off x="17602200" y="6934200"/>
            <a:ext cx="17068800" cy="2209800"/>
          </a:xfrm>
          <a:prstGeom prst="rightArrow">
            <a:avLst>
              <a:gd name="adj1" fmla="val 50000"/>
              <a:gd name="adj2" fmla="val 49992"/>
            </a:avLst>
          </a:prstGeom>
          <a:solidFill>
            <a:srgbClr val="768FAB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333" name="TextBox 78"/>
          <p:cNvSpPr txBox="1">
            <a:spLocks noChangeArrowheads="1"/>
          </p:cNvSpPr>
          <p:nvPr/>
        </p:nvSpPr>
        <p:spPr bwMode="auto">
          <a:xfrm>
            <a:off x="18669000" y="7467600"/>
            <a:ext cx="156972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r>
              <a:rPr lang="en-US" sz="5400"/>
              <a:t>Increasing density indicates changing participation </a:t>
            </a:r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7753350" y="16840200"/>
          <a:ext cx="7858125" cy="1295400"/>
        </p:xfrm>
        <a:graphic>
          <a:graphicData uri="http://schemas.openxmlformats.org/presentationml/2006/ole">
            <p:oleObj spid="_x0000_s13314" name="Equation" r:id="rId11" imgW="3644900" imgH="393700" progId="Equation.3">
              <p:embed/>
            </p:oleObj>
          </a:graphicData>
        </a:graphic>
      </p:graphicFrame>
      <p:cxnSp>
        <p:nvCxnSpPr>
          <p:cNvPr id="13334" name="Straight Arrow Connector 115"/>
          <p:cNvCxnSpPr>
            <a:cxnSpLocks noChangeShapeType="1"/>
          </p:cNvCxnSpPr>
          <p:nvPr/>
        </p:nvCxnSpPr>
        <p:spPr bwMode="auto">
          <a:xfrm>
            <a:off x="5029200" y="9677400"/>
            <a:ext cx="2590800" cy="838200"/>
          </a:xfrm>
          <a:prstGeom prst="straightConnector1">
            <a:avLst/>
          </a:prstGeom>
          <a:noFill/>
          <a:ln w="38100">
            <a:solidFill>
              <a:srgbClr val="011E51"/>
            </a:solidFill>
            <a:round/>
            <a:headEnd/>
            <a:tailEnd type="arrow" w="med" len="med"/>
          </a:ln>
        </p:spPr>
      </p:cxnSp>
      <p:sp>
        <p:nvSpPr>
          <p:cNvPr id="13335" name="TextBox 117"/>
          <p:cNvSpPr txBox="1">
            <a:spLocks noChangeArrowheads="1"/>
          </p:cNvSpPr>
          <p:nvPr/>
        </p:nvSpPr>
        <p:spPr bwMode="auto">
          <a:xfrm>
            <a:off x="1905000" y="8456613"/>
            <a:ext cx="34290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>
                <a:solidFill>
                  <a:srgbClr val="002D62"/>
                </a:solidFill>
              </a:rPr>
              <a:t>Isolate = unconnected student</a:t>
            </a:r>
          </a:p>
        </p:txBody>
      </p:sp>
      <p:sp>
        <p:nvSpPr>
          <p:cNvPr id="13336" name="TextBox 127"/>
          <p:cNvSpPr txBox="1">
            <a:spLocks noChangeArrowheads="1"/>
          </p:cNvSpPr>
          <p:nvPr/>
        </p:nvSpPr>
        <p:spPr bwMode="auto">
          <a:xfrm>
            <a:off x="33451800" y="21183600"/>
            <a:ext cx="88392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>
                <a:solidFill>
                  <a:srgbClr val="FFFFFF"/>
                </a:solidFill>
              </a:rPr>
              <a:t>Formation of Learning communities serves as proxy for epistemological foundation of instructional environment. Engaging students brings them into a learning community.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258800" y="100584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d</a:t>
            </a:r>
            <a:r>
              <a:rPr lang="en-US" sz="3600" dirty="0" smtClean="0"/>
              <a:t> = 0.0425</a:t>
            </a:r>
            <a:endParaRPr lang="en-US" sz="3600" dirty="0"/>
          </a:p>
        </p:txBody>
      </p:sp>
      <p:sp>
        <p:nvSpPr>
          <p:cNvPr id="36" name="TextBox 35"/>
          <p:cNvSpPr txBox="1"/>
          <p:nvPr/>
        </p:nvSpPr>
        <p:spPr>
          <a:xfrm>
            <a:off x="23317200" y="100584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d</a:t>
            </a:r>
            <a:r>
              <a:rPr lang="en-US" sz="3600" dirty="0" smtClean="0"/>
              <a:t> = 0.1126</a:t>
            </a:r>
            <a:endParaRPr lang="en-US" sz="3600" dirty="0"/>
          </a:p>
        </p:txBody>
      </p:sp>
      <p:sp>
        <p:nvSpPr>
          <p:cNvPr id="37" name="TextBox 36"/>
          <p:cNvSpPr txBox="1"/>
          <p:nvPr/>
        </p:nvSpPr>
        <p:spPr>
          <a:xfrm>
            <a:off x="27584400" y="100584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d</a:t>
            </a:r>
            <a:r>
              <a:rPr lang="en-US" sz="3600" dirty="0" smtClean="0"/>
              <a:t> = 0.1529</a:t>
            </a:r>
            <a:endParaRPr lang="en-US" sz="3600" dirty="0"/>
          </a:p>
        </p:txBody>
      </p:sp>
      <p:sp>
        <p:nvSpPr>
          <p:cNvPr id="38" name="TextBox 37"/>
          <p:cNvSpPr txBox="1"/>
          <p:nvPr/>
        </p:nvSpPr>
        <p:spPr>
          <a:xfrm>
            <a:off x="28346400" y="20156269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d</a:t>
            </a:r>
            <a:r>
              <a:rPr lang="en-US" sz="3600" dirty="0" smtClean="0"/>
              <a:t> = 0.0022</a:t>
            </a:r>
            <a:endParaRPr lang="en-US" sz="3600" dirty="0"/>
          </a:p>
        </p:txBody>
      </p:sp>
      <p:sp>
        <p:nvSpPr>
          <p:cNvPr id="39" name="TextBox 38"/>
          <p:cNvSpPr txBox="1"/>
          <p:nvPr/>
        </p:nvSpPr>
        <p:spPr>
          <a:xfrm>
            <a:off x="18288000" y="20080069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d</a:t>
            </a:r>
            <a:r>
              <a:rPr lang="en-US" sz="3600" dirty="0" smtClean="0"/>
              <a:t> = 0.0025</a:t>
            </a:r>
            <a:endParaRPr lang="en-US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801</TotalTime>
  <Words>95</Words>
  <Application>Microsoft Macintosh PowerPoint</Application>
  <PresentationFormat>Custom</PresentationFormat>
  <Paragraphs>21</Paragraphs>
  <Slides>1</Slides>
  <Notes>1</Notes>
  <HiddenSlides>0</HiddenSlides>
  <MMClips>0</MMClips>
  <ScaleCrop>false</ScaleCrop>
  <HeadingPairs>
    <vt:vector size="6" baseType="variant"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Blank Presentation</vt:lpstr>
      <vt:lpstr>Equation</vt:lpstr>
      <vt:lpstr>Slide 1</vt:lpstr>
    </vt:vector>
  </TitlesOfParts>
  <Company>David Brookes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Brookes</dc:creator>
  <cp:lastModifiedBy>Eric Brewe</cp:lastModifiedBy>
  <cp:revision>68</cp:revision>
  <dcterms:created xsi:type="dcterms:W3CDTF">2010-07-14T01:15:12Z</dcterms:created>
  <dcterms:modified xsi:type="dcterms:W3CDTF">2010-07-14T01:53:13Z</dcterms:modified>
</cp:coreProperties>
</file>